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Lst>
  <p:sldSz cx="12192000" cy="6858000"/>
  <p:notesSz cx="6858000" cy="9945688"/>
  <p:embeddedFontLst>
    <p:embeddedFont>
      <p:font typeface="Calibri" panose="020F0502020204030204" pitchFamily="34" charset="0"/>
      <p:regular r:id="rId40"/>
      <p:bold r:id="rId41"/>
      <p:italic r:id="rId42"/>
      <p:boldItalic r:id="rId43"/>
    </p:embeddedFont>
    <p:embeddedFont>
      <p:font typeface="EB Garamond" panose="020B0604020202020204"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8" roundtripDataSignature="AMtx7mjJZmxVxRK1fNIV1ohz1dHag3Cj5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FD6E19D-1F08-4C01-8F42-38CA927EFC0C}">
  <a:tblStyle styleId="{2FD6E19D-1F08-4C01-8F42-38CA927EFC0C}"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customschemas.google.com/relationships/presentationmetadata" Target="metadata"/><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99012"/>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99012"/>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6678"/>
            <a:ext cx="2971800" cy="499011"/>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4" name="Google Shape;94;p1: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0: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10: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74" name="Google Shape;174;p10: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1: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1: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2" name="Google Shape;182;p11: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2: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2: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800" b="0" i="0" u="none" strike="noStrike" dirty="0">
                <a:solidFill>
                  <a:srgbClr val="000000"/>
                </a:solidFill>
                <a:effectLst/>
                <a:latin typeface="Calibri" panose="020F0502020204030204" pitchFamily="34" charset="0"/>
              </a:rPr>
              <a:t>No such thing as easy wins in education but I have found using a ratio table to have a positive impact on the pupils I teach in supporting them to make connections between different ‘topics’ which are connected by the same mathematical structure</a:t>
            </a:r>
            <a:endParaRPr dirty="0"/>
          </a:p>
        </p:txBody>
      </p:sp>
      <p:sp>
        <p:nvSpPr>
          <p:cNvPr id="189" name="Google Shape;189;p12: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3: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13: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0" i="0" u="none" strike="noStrike" dirty="0">
                <a:solidFill>
                  <a:srgbClr val="000000"/>
                </a:solidFill>
                <a:effectLst/>
                <a:latin typeface="Calibri" panose="020F0502020204030204" pitchFamily="34" charset="0"/>
              </a:rPr>
              <a:t>Make the distinction between skills and understanding</a:t>
            </a:r>
            <a:endParaRPr dirty="0"/>
          </a:p>
        </p:txBody>
      </p:sp>
      <p:sp>
        <p:nvSpPr>
          <p:cNvPr id="199" name="Google Shape;199;p13: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4: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rtl="0">
              <a:spcBef>
                <a:spcPts val="0"/>
              </a:spcBef>
              <a:spcAft>
                <a:spcPts val="0"/>
              </a:spcAft>
            </a:pPr>
            <a:r>
              <a:rPr lang="en-GB" sz="1800" b="0" i="0" u="none" strike="noStrike" dirty="0">
                <a:solidFill>
                  <a:srgbClr val="000000"/>
                </a:solidFill>
                <a:effectLst/>
                <a:latin typeface="Calibri" panose="020F0502020204030204" pitchFamily="34" charset="0"/>
              </a:rPr>
              <a:t>Draw attention to the mathematical structure by choosing carefully what to vary and what not to vary. Comment on pick n mix vs variation</a:t>
            </a:r>
            <a:endParaRPr lang="en-GB" sz="2000" b="0" dirty="0">
              <a:effectLst/>
            </a:endParaRPr>
          </a:p>
          <a:p>
            <a:pPr rtl="0">
              <a:spcBef>
                <a:spcPts val="0"/>
              </a:spcBef>
              <a:spcAft>
                <a:spcPts val="0"/>
              </a:spcAft>
            </a:pPr>
            <a:r>
              <a:rPr lang="en-GB" sz="1800" b="0" i="0" u="none" strike="noStrike" dirty="0">
                <a:solidFill>
                  <a:srgbClr val="000000"/>
                </a:solidFill>
                <a:effectLst/>
                <a:latin typeface="Calibri" panose="020F0502020204030204" pitchFamily="34" charset="0"/>
              </a:rPr>
              <a:t>Variation theory vs drawing attention to mathematical structure</a:t>
            </a:r>
            <a:endParaRPr lang="en-GB" sz="2000" b="0" dirty="0">
              <a:effectLst/>
            </a:endParaRPr>
          </a:p>
        </p:txBody>
      </p:sp>
      <p:sp>
        <p:nvSpPr>
          <p:cNvPr id="207" name="Google Shape;207;p14: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5: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p15: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0" i="0" u="none" strike="noStrike" dirty="0">
                <a:solidFill>
                  <a:srgbClr val="000000"/>
                </a:solidFill>
                <a:effectLst/>
                <a:latin typeface="Calibri" panose="020F0502020204030204" pitchFamily="34" charset="0"/>
              </a:rPr>
              <a:t>The underlying structure is that ANY two numbers can be connected by  </a:t>
            </a:r>
            <a:r>
              <a:rPr lang="en-GB" sz="1800" b="0" i="0" u="none" strike="noStrike" dirty="0" err="1">
                <a:solidFill>
                  <a:srgbClr val="000000"/>
                </a:solidFill>
                <a:effectLst/>
                <a:latin typeface="Calibri" panose="020F0502020204030204" pitchFamily="34" charset="0"/>
              </a:rPr>
              <a:t>asingle</a:t>
            </a:r>
            <a:r>
              <a:rPr lang="en-GB" sz="1800" b="0" i="0" u="none" strike="noStrike" dirty="0">
                <a:solidFill>
                  <a:srgbClr val="000000"/>
                </a:solidFill>
                <a:effectLst/>
                <a:latin typeface="Calibri" panose="020F0502020204030204" pitchFamily="34" charset="0"/>
              </a:rPr>
              <a:t> </a:t>
            </a:r>
            <a:r>
              <a:rPr lang="en-GB" sz="1800" b="0" i="0" u="none" strike="noStrike" dirty="0" err="1">
                <a:solidFill>
                  <a:srgbClr val="000000"/>
                </a:solidFill>
                <a:effectLst/>
                <a:latin typeface="Calibri" panose="020F0502020204030204" pitchFamily="34" charset="0"/>
              </a:rPr>
              <a:t>muliplier</a:t>
            </a:r>
            <a:r>
              <a:rPr lang="en-GB" sz="1800" b="0" i="0" u="none" strike="noStrike" dirty="0">
                <a:solidFill>
                  <a:srgbClr val="000000"/>
                </a:solidFill>
                <a:effectLst/>
                <a:latin typeface="Calibri" panose="020F0502020204030204" pitchFamily="34" charset="0"/>
              </a:rPr>
              <a:t>. Notions of scaling</a:t>
            </a:r>
            <a:endParaRPr dirty="0"/>
          </a:p>
        </p:txBody>
      </p:sp>
      <p:sp>
        <p:nvSpPr>
          <p:cNvPr id="216" name="Google Shape;216;p15: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6: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6: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800" b="0" i="0" u="none" strike="noStrike" dirty="0">
                <a:solidFill>
                  <a:srgbClr val="000000"/>
                </a:solidFill>
                <a:effectLst/>
                <a:latin typeface="Calibri" panose="020F0502020204030204" pitchFamily="34" charset="0"/>
              </a:rPr>
              <a:t>Kids going the wrong way, set it out in an organised way, making connections</a:t>
            </a:r>
            <a:endParaRPr dirty="0"/>
          </a:p>
        </p:txBody>
      </p:sp>
      <p:sp>
        <p:nvSpPr>
          <p:cNvPr id="225" name="Google Shape;225;p16: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7: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7: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
        <p:nvSpPr>
          <p:cNvPr id="241" name="Google Shape;241;p17: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8: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18: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6" name="Google Shape;256;p18: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9: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9: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0" i="0" u="none" strike="noStrike" dirty="0">
                <a:solidFill>
                  <a:srgbClr val="000000"/>
                </a:solidFill>
                <a:effectLst/>
                <a:latin typeface="Calibri" panose="020F0502020204030204" pitchFamily="34" charset="0"/>
              </a:rPr>
              <a:t>Do some examples before, ref double number lines </a:t>
            </a:r>
            <a:r>
              <a:rPr lang="en-GB" sz="1800" b="0" i="0" u="none" strike="noStrike" dirty="0" err="1">
                <a:solidFill>
                  <a:srgbClr val="000000"/>
                </a:solidFill>
                <a:effectLst/>
                <a:latin typeface="Calibri" panose="020F0502020204030204" pitchFamily="34" charset="0"/>
              </a:rPr>
              <a:t>dont</a:t>
            </a:r>
            <a:r>
              <a:rPr lang="en-GB" sz="1800" b="0" i="0" u="none" strike="noStrike" dirty="0">
                <a:solidFill>
                  <a:srgbClr val="000000"/>
                </a:solidFill>
                <a:effectLst/>
                <a:latin typeface="Calibri" panose="020F0502020204030204" pitchFamily="34" charset="0"/>
              </a:rPr>
              <a:t> want </a:t>
            </a:r>
            <a:r>
              <a:rPr lang="en-GB" sz="1800" b="0" i="0" u="none" strike="noStrike" dirty="0" err="1">
                <a:solidFill>
                  <a:srgbClr val="000000"/>
                </a:solidFill>
                <a:effectLst/>
                <a:latin typeface="Calibri" panose="020F0502020204030204" pitchFamily="34" charset="0"/>
              </a:rPr>
              <a:t>ot</a:t>
            </a:r>
            <a:r>
              <a:rPr lang="en-GB" sz="1800" b="0" i="0" u="none" strike="noStrike" dirty="0">
                <a:solidFill>
                  <a:srgbClr val="000000"/>
                </a:solidFill>
                <a:effectLst/>
                <a:latin typeface="Calibri" panose="020F0502020204030204" pitchFamily="34" charset="0"/>
              </a:rPr>
              <a:t> water down and water down and loose the point</a:t>
            </a:r>
            <a:endParaRPr dirty="0"/>
          </a:p>
        </p:txBody>
      </p:sp>
      <p:sp>
        <p:nvSpPr>
          <p:cNvPr id="263" name="Google Shape;263;p19: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 name="Google Shape;100;p2: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2: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a7c9d77a98_0_21:notes"/>
          <p:cNvSpPr>
            <a:spLocks noGrp="1" noRot="1" noChangeAspect="1"/>
          </p:cNvSpPr>
          <p:nvPr>
            <p:ph type="sldImg" idx="2"/>
          </p:nvPr>
        </p:nvSpPr>
        <p:spPr>
          <a:xfrm>
            <a:off x="444500" y="1243013"/>
            <a:ext cx="5969100" cy="3357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a7c9d77a98_0_21:notes"/>
          <p:cNvSpPr txBox="1">
            <a:spLocks noGrp="1"/>
          </p:cNvSpPr>
          <p:nvPr>
            <p:ph type="body" idx="1"/>
          </p:nvPr>
        </p:nvSpPr>
        <p:spPr>
          <a:xfrm>
            <a:off x="685800" y="4786362"/>
            <a:ext cx="5486400" cy="39162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ga7c9d77a98_0_21:notes"/>
          <p:cNvSpPr txBox="1">
            <a:spLocks noGrp="1"/>
          </p:cNvSpPr>
          <p:nvPr>
            <p:ph type="sldNum" idx="12"/>
          </p:nvPr>
        </p:nvSpPr>
        <p:spPr>
          <a:xfrm>
            <a:off x="3884613" y="9446678"/>
            <a:ext cx="2971800" cy="4989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1: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3" name="Google Shape;293;p21: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4" name="Google Shape;294;p21: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22: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22: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rtl="0">
              <a:spcBef>
                <a:spcPts val="0"/>
              </a:spcBef>
              <a:spcAft>
                <a:spcPts val="0"/>
              </a:spcAft>
            </a:pPr>
            <a:r>
              <a:rPr lang="en-GB" sz="1800" b="0" i="0" u="none" strike="noStrike" dirty="0">
                <a:solidFill>
                  <a:srgbClr val="000000"/>
                </a:solidFill>
                <a:effectLst/>
                <a:latin typeface="Calibri" panose="020F0502020204030204" pitchFamily="34" charset="0"/>
              </a:rPr>
              <a:t>Worked example</a:t>
            </a:r>
            <a:endParaRPr lang="en-GB" b="0" dirty="0">
              <a:effectLst/>
            </a:endParaRPr>
          </a:p>
          <a:p>
            <a:pPr rtl="0">
              <a:spcBef>
                <a:spcPts val="0"/>
              </a:spcBef>
              <a:spcAft>
                <a:spcPts val="0"/>
              </a:spcAft>
            </a:pPr>
            <a:r>
              <a:rPr lang="en-GB" sz="1800" b="0" i="0" u="none" strike="noStrike" dirty="0">
                <a:solidFill>
                  <a:srgbClr val="000000"/>
                </a:solidFill>
                <a:effectLst/>
                <a:latin typeface="Calibri" panose="020F0502020204030204" pitchFamily="34" charset="0"/>
              </a:rPr>
              <a:t>Typical text book question, different ones missing and </a:t>
            </a:r>
            <a:r>
              <a:rPr lang="en-GB" sz="1800" b="0" i="0" u="none" strike="noStrike" dirty="0" err="1">
                <a:solidFill>
                  <a:srgbClr val="000000"/>
                </a:solidFill>
                <a:effectLst/>
                <a:latin typeface="Calibri" panose="020F0502020204030204" pitchFamily="34" charset="0"/>
              </a:rPr>
              <a:t>and</a:t>
            </a:r>
            <a:r>
              <a:rPr lang="en-GB" sz="1800" b="0" i="0" u="none" strike="noStrike" dirty="0">
                <a:solidFill>
                  <a:srgbClr val="000000"/>
                </a:solidFill>
                <a:effectLst/>
                <a:latin typeface="Calibri" panose="020F0502020204030204" pitchFamily="34" charset="0"/>
              </a:rPr>
              <a:t> any number of missing boxes</a:t>
            </a:r>
            <a:endParaRPr lang="en-GB" b="0" dirty="0">
              <a:effectLst/>
            </a:endParaRPr>
          </a:p>
        </p:txBody>
      </p:sp>
      <p:sp>
        <p:nvSpPr>
          <p:cNvPr id="315" name="Google Shape;315;p22: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3: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23: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0" i="0" u="none" strike="noStrike" dirty="0">
                <a:solidFill>
                  <a:srgbClr val="000000"/>
                </a:solidFill>
                <a:effectLst/>
                <a:latin typeface="Calibri" panose="020F0502020204030204" pitchFamily="34" charset="0"/>
              </a:rPr>
              <a:t> Class activity to do the matching with lots of </a:t>
            </a:r>
            <a:r>
              <a:rPr lang="en-GB" sz="1800" b="0" i="0" u="none" strike="noStrike" dirty="0" err="1">
                <a:solidFill>
                  <a:srgbClr val="000000"/>
                </a:solidFill>
                <a:effectLst/>
                <a:latin typeface="Calibri" panose="020F0502020204030204" pitchFamily="34" charset="0"/>
              </a:rPr>
              <a:t>qns</a:t>
            </a:r>
            <a:r>
              <a:rPr lang="en-GB" sz="1800" b="0" i="0" u="none" strike="noStrike" dirty="0">
                <a:solidFill>
                  <a:srgbClr val="000000"/>
                </a:solidFill>
                <a:effectLst/>
                <a:latin typeface="Calibri" panose="020F0502020204030204" pitchFamily="34" charset="0"/>
              </a:rPr>
              <a:t> with same numbers but different parts of the ratio </a:t>
            </a:r>
            <a:r>
              <a:rPr lang="en-GB" sz="1800" b="0" i="0" u="none" strike="noStrike" dirty="0" err="1">
                <a:solidFill>
                  <a:srgbClr val="000000"/>
                </a:solidFill>
                <a:effectLst/>
                <a:latin typeface="Calibri" panose="020F0502020204030204" pitchFamily="34" charset="0"/>
              </a:rPr>
              <a:t>rable</a:t>
            </a:r>
            <a:r>
              <a:rPr lang="en-GB" sz="1800" b="0" i="0" u="none" strike="noStrike" dirty="0">
                <a:solidFill>
                  <a:srgbClr val="000000"/>
                </a:solidFill>
                <a:effectLst/>
                <a:latin typeface="Calibri" panose="020F0502020204030204" pitchFamily="34" charset="0"/>
              </a:rPr>
              <a:t> required? </a:t>
            </a:r>
            <a:endParaRPr dirty="0"/>
          </a:p>
        </p:txBody>
      </p:sp>
      <p:sp>
        <p:nvSpPr>
          <p:cNvPr id="326" name="Google Shape;326;p23: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4: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24: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0" i="0" u="none" strike="noStrike" dirty="0">
                <a:solidFill>
                  <a:srgbClr val="000000"/>
                </a:solidFill>
                <a:effectLst/>
                <a:latin typeface="Calibri" panose="020F0502020204030204" pitchFamily="34" charset="0"/>
              </a:rPr>
              <a:t>Ratio questions</a:t>
            </a:r>
            <a:endParaRPr dirty="0"/>
          </a:p>
        </p:txBody>
      </p:sp>
      <p:sp>
        <p:nvSpPr>
          <p:cNvPr id="337" name="Google Shape;337;p24: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5: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25: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0" i="0" u="none" strike="noStrike" dirty="0">
                <a:solidFill>
                  <a:srgbClr val="000000"/>
                </a:solidFill>
                <a:effectLst/>
                <a:latin typeface="Calibri" panose="020F0502020204030204" pitchFamily="34" charset="0"/>
              </a:rPr>
              <a:t>Contexts which are NOT ratio, currency conversion</a:t>
            </a:r>
            <a:endParaRPr dirty="0"/>
          </a:p>
        </p:txBody>
      </p:sp>
      <p:sp>
        <p:nvSpPr>
          <p:cNvPr id="347" name="Google Shape;347;p25: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26: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3" name="Google Shape;373;p26: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0" i="0" u="none" strike="noStrike" dirty="0">
                <a:solidFill>
                  <a:srgbClr val="000000"/>
                </a:solidFill>
                <a:effectLst/>
                <a:latin typeface="Calibri" panose="020F0502020204030204" pitchFamily="34" charset="0"/>
              </a:rPr>
              <a:t>Students don’t think  of these as ratios, but we can </a:t>
            </a:r>
            <a:r>
              <a:rPr lang="en-GB" sz="1800" b="0" i="0" u="none" strike="noStrike" dirty="0" err="1">
                <a:solidFill>
                  <a:srgbClr val="000000"/>
                </a:solidFill>
                <a:effectLst/>
                <a:latin typeface="Calibri" panose="020F0502020204030204" pitchFamily="34" charset="0"/>
              </a:rPr>
              <a:t>astill</a:t>
            </a:r>
            <a:r>
              <a:rPr lang="en-GB" sz="1800" b="0" i="0" u="none" strike="noStrike" dirty="0">
                <a:solidFill>
                  <a:srgbClr val="000000"/>
                </a:solidFill>
                <a:effectLst/>
                <a:latin typeface="Calibri" panose="020F0502020204030204" pitchFamily="34" charset="0"/>
              </a:rPr>
              <a:t> use </a:t>
            </a:r>
            <a:r>
              <a:rPr lang="en-GB" sz="1800" b="0" i="0" u="none" strike="noStrike" dirty="0" err="1">
                <a:solidFill>
                  <a:srgbClr val="000000"/>
                </a:solidFill>
                <a:effectLst/>
                <a:latin typeface="Calibri" panose="020F0502020204030204" pitchFamily="34" charset="0"/>
              </a:rPr>
              <a:t>rstio</a:t>
            </a:r>
            <a:r>
              <a:rPr lang="en-GB" sz="1800" b="0" i="0" u="none" strike="noStrike" dirty="0">
                <a:solidFill>
                  <a:srgbClr val="000000"/>
                </a:solidFill>
                <a:effectLst/>
                <a:latin typeface="Calibri" panose="020F0502020204030204" pitchFamily="34" charset="0"/>
              </a:rPr>
              <a:t> table</a:t>
            </a:r>
            <a:endParaRPr dirty="0"/>
          </a:p>
        </p:txBody>
      </p:sp>
      <p:sp>
        <p:nvSpPr>
          <p:cNvPr id="374" name="Google Shape;374;p26: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27: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27: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94" name="Google Shape;394;p27: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8: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0" name="Google Shape;400;p28: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9: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29: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rtl="0">
              <a:spcBef>
                <a:spcPts val="0"/>
              </a:spcBef>
              <a:spcAft>
                <a:spcPts val="0"/>
              </a:spcAft>
            </a:pPr>
            <a:r>
              <a:rPr lang="en-GB" sz="1800" b="0" i="0" u="none" strike="noStrike" dirty="0">
                <a:solidFill>
                  <a:srgbClr val="000000"/>
                </a:solidFill>
                <a:effectLst/>
                <a:latin typeface="Calibri" panose="020F0502020204030204" pitchFamily="34" charset="0"/>
              </a:rPr>
              <a:t> Make ref to NCETM mastery </a:t>
            </a:r>
            <a:r>
              <a:rPr lang="en-GB" sz="1800" b="0" i="0" u="none" strike="noStrike" dirty="0" err="1">
                <a:solidFill>
                  <a:srgbClr val="000000"/>
                </a:solidFill>
                <a:effectLst/>
                <a:latin typeface="Calibri" panose="020F0502020204030204" pitchFamily="34" charset="0"/>
              </a:rPr>
              <a:t>asessment</a:t>
            </a:r>
            <a:r>
              <a:rPr lang="en-GB" sz="1800" b="0" i="0" u="none" strike="noStrike" dirty="0">
                <a:solidFill>
                  <a:srgbClr val="000000"/>
                </a:solidFill>
                <a:effectLst/>
                <a:latin typeface="Calibri" panose="020F0502020204030204" pitchFamily="34" charset="0"/>
              </a:rPr>
              <a:t> materials</a:t>
            </a:r>
            <a:br>
              <a:rPr lang="en-GB" dirty="0"/>
            </a:br>
            <a:endParaRPr dirty="0"/>
          </a:p>
        </p:txBody>
      </p:sp>
      <p:sp>
        <p:nvSpPr>
          <p:cNvPr id="411" name="Google Shape;411;p29: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3: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3: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3: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30: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p30: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rtl="0">
              <a:spcBef>
                <a:spcPts val="0"/>
              </a:spcBef>
              <a:spcAft>
                <a:spcPts val="0"/>
              </a:spcAft>
            </a:pPr>
            <a:r>
              <a:rPr lang="en-GB" sz="1800" b="0" i="0" u="none" strike="noStrike" dirty="0" err="1">
                <a:solidFill>
                  <a:srgbClr val="000000"/>
                </a:solidFill>
                <a:effectLst/>
                <a:latin typeface="Calibri" panose="020F0502020204030204" pitchFamily="34" charset="0"/>
              </a:rPr>
              <a:t>Millies</a:t>
            </a:r>
            <a:r>
              <a:rPr lang="en-GB" sz="1800" b="0" i="0" u="none" strike="noStrike" dirty="0">
                <a:solidFill>
                  <a:srgbClr val="000000"/>
                </a:solidFill>
                <a:effectLst/>
                <a:latin typeface="Calibri" panose="020F0502020204030204" pitchFamily="34" charset="0"/>
              </a:rPr>
              <a:t> ‘ratio-</a:t>
            </a:r>
            <a:r>
              <a:rPr lang="en-GB" sz="1800" b="0" i="0" u="none" strike="noStrike" dirty="0" err="1">
                <a:solidFill>
                  <a:srgbClr val="000000"/>
                </a:solidFill>
                <a:effectLst/>
                <a:latin typeface="Calibri" panose="020F0502020204030204" pitchFamily="34" charset="0"/>
              </a:rPr>
              <a:t>ly</a:t>
            </a:r>
            <a:r>
              <a:rPr lang="en-GB" sz="1800" b="0" i="0" u="none" strike="noStrike" dirty="0">
                <a:solidFill>
                  <a:srgbClr val="000000"/>
                </a:solidFill>
                <a:effectLst/>
                <a:latin typeface="Calibri" panose="020F0502020204030204" pitchFamily="34" charset="0"/>
              </a:rPr>
              <a:t>-anecdote?</a:t>
            </a:r>
            <a:endParaRPr lang="en-GB" b="0" dirty="0">
              <a:effectLst/>
            </a:endParaRPr>
          </a:p>
        </p:txBody>
      </p:sp>
      <p:sp>
        <p:nvSpPr>
          <p:cNvPr id="419" name="Google Shape;419;p30: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31: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7" name="Google Shape;427;p31: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0" i="0" u="none" strike="noStrike" dirty="0">
                <a:solidFill>
                  <a:srgbClr val="000000"/>
                </a:solidFill>
                <a:effectLst/>
                <a:latin typeface="Calibri" panose="020F0502020204030204" pitchFamily="34" charset="0"/>
              </a:rPr>
              <a:t>Refer back to </a:t>
            </a:r>
            <a:r>
              <a:rPr lang="en-GB" sz="1800" b="0" i="0" u="none" strike="noStrike" dirty="0" err="1">
                <a:solidFill>
                  <a:srgbClr val="000000"/>
                </a:solidFill>
                <a:effectLst/>
                <a:latin typeface="Calibri" panose="020F0502020204030204" pitchFamily="34" charset="0"/>
              </a:rPr>
              <a:t>kathryns</a:t>
            </a:r>
            <a:r>
              <a:rPr lang="en-GB" sz="1800" b="0" i="0" u="none" strike="noStrike" dirty="0">
                <a:solidFill>
                  <a:srgbClr val="000000"/>
                </a:solidFill>
                <a:effectLst/>
                <a:latin typeface="Calibri" panose="020F0502020204030204" pitchFamily="34" charset="0"/>
              </a:rPr>
              <a:t> slides 20%, mixing lemonade</a:t>
            </a:r>
            <a:endParaRPr dirty="0"/>
          </a:p>
        </p:txBody>
      </p:sp>
      <p:sp>
        <p:nvSpPr>
          <p:cNvPr id="428" name="Google Shape;428;p31: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32: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32: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7" name="Google Shape;437;p32: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33: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p33: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5" name="Google Shape;445;p33: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34: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0" i="0" u="none" strike="noStrike" dirty="0">
                <a:solidFill>
                  <a:srgbClr val="000000"/>
                </a:solidFill>
                <a:effectLst/>
                <a:latin typeface="Calibri" panose="020F0502020204030204" pitchFamily="34" charset="0"/>
              </a:rPr>
              <a:t>Make </a:t>
            </a:r>
            <a:r>
              <a:rPr lang="en-GB" sz="1800" b="0" i="0" u="none" strike="noStrike" dirty="0" err="1">
                <a:solidFill>
                  <a:srgbClr val="000000"/>
                </a:solidFill>
                <a:effectLst/>
                <a:latin typeface="Calibri" panose="020F0502020204030204" pitchFamily="34" charset="0"/>
              </a:rPr>
              <a:t>refernece</a:t>
            </a:r>
            <a:r>
              <a:rPr lang="en-GB" sz="1800" b="0" i="0" u="none" strike="noStrike" dirty="0">
                <a:solidFill>
                  <a:srgbClr val="000000"/>
                </a:solidFill>
                <a:effectLst/>
                <a:latin typeface="Calibri" panose="020F0502020204030204" pitchFamily="34" charset="0"/>
              </a:rPr>
              <a:t> to links being </a:t>
            </a:r>
            <a:r>
              <a:rPr lang="en-GB" sz="1800" b="0" i="0" u="none" strike="noStrike" dirty="0" err="1">
                <a:solidFill>
                  <a:srgbClr val="000000"/>
                </a:solidFill>
                <a:effectLst/>
                <a:latin typeface="Calibri" panose="020F0502020204030204" pitchFamily="34" charset="0"/>
              </a:rPr>
              <a:t>avaialbel</a:t>
            </a:r>
            <a:r>
              <a:rPr lang="en-GB" sz="1800" b="0" i="0" u="none" strike="noStrike" dirty="0">
                <a:solidFill>
                  <a:srgbClr val="000000"/>
                </a:solidFill>
                <a:effectLst/>
                <a:latin typeface="Calibri" panose="020F0502020204030204" pitchFamily="34" charset="0"/>
              </a:rPr>
              <a:t> in the supporting doc</a:t>
            </a:r>
            <a:endParaRPr dirty="0"/>
          </a:p>
        </p:txBody>
      </p:sp>
      <p:sp>
        <p:nvSpPr>
          <p:cNvPr id="453" name="Google Shape;453;p34: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35: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p35: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0" name="Google Shape;460;p35: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36: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36: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8" name="Google Shape;468;p36: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37: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4" name="Google Shape;474;p37: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5" name="Google Shape;475;p37: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37</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4: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4: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endParaRPr/>
          </a:p>
          <a:p>
            <a:pPr marL="228600" marR="0" lvl="0" indent="0" algn="l" rtl="0">
              <a:lnSpc>
                <a:spcPct val="100000"/>
              </a:lnSpc>
              <a:spcBef>
                <a:spcPts val="0"/>
              </a:spcBef>
              <a:spcAft>
                <a:spcPts val="0"/>
              </a:spcAft>
              <a:buSzPts val="1400"/>
              <a:buNone/>
            </a:pPr>
            <a:endParaRPr/>
          </a:p>
        </p:txBody>
      </p:sp>
      <p:sp>
        <p:nvSpPr>
          <p:cNvPr id="117" name="Google Shape;117;p4: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GB"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5: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5: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rtl="0">
              <a:spcBef>
                <a:spcPts val="0"/>
              </a:spcBef>
              <a:spcAft>
                <a:spcPts val="0"/>
              </a:spcAft>
            </a:pPr>
            <a:r>
              <a:rPr lang="en-GB" sz="1800" b="0" i="0" u="none" strike="noStrike" dirty="0">
                <a:solidFill>
                  <a:srgbClr val="000000"/>
                </a:solidFill>
                <a:effectLst/>
                <a:latin typeface="Calibri" panose="020F0502020204030204" pitchFamily="34" charset="0"/>
              </a:rPr>
              <a:t>Or DfE prog of study. Referring to stuff out there, pupils will have had prior experience</a:t>
            </a:r>
            <a:endParaRPr lang="en-GB" b="0" dirty="0">
              <a:effectLst/>
            </a:endParaRPr>
          </a:p>
          <a:p>
            <a:pPr rtl="0">
              <a:spcBef>
                <a:spcPts val="0"/>
              </a:spcBef>
              <a:spcAft>
                <a:spcPts val="0"/>
              </a:spcAft>
            </a:pPr>
            <a:r>
              <a:rPr lang="en-GB" sz="1800" b="0" i="0" u="none" strike="noStrike" dirty="0">
                <a:solidFill>
                  <a:srgbClr val="000000"/>
                </a:solidFill>
                <a:effectLst/>
                <a:latin typeface="Calibri" panose="020F0502020204030204" pitchFamily="34" charset="0"/>
              </a:rPr>
              <a:t>Ratio and proportion is a new strand for y6 prog of study, but it doesn’t mean they’re secure</a:t>
            </a:r>
            <a:endParaRPr lang="en-GB" b="0" dirty="0">
              <a:effectLst/>
            </a:endParaRPr>
          </a:p>
        </p:txBody>
      </p:sp>
      <p:sp>
        <p:nvSpPr>
          <p:cNvPr id="131" name="Google Shape;131;p5: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6: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6: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9" name="Google Shape;139;p6: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7: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p7:notes"/>
          <p:cNvSpPr txBox="1">
            <a:spLocks noGrp="1"/>
          </p:cNvSpPr>
          <p:nvPr>
            <p:ph type="body" idx="1"/>
          </p:nvPr>
        </p:nvSpPr>
        <p:spPr>
          <a:xfrm>
            <a:off x="685800" y="4786362"/>
            <a:ext cx="5486400" cy="3916200"/>
          </a:xfrm>
          <a:prstGeom prst="rect">
            <a:avLst/>
          </a:prstGeom>
          <a:noFill/>
          <a:ln>
            <a:noFill/>
          </a:ln>
        </p:spPr>
        <p:txBody>
          <a:bodyPr spcFirstLastPara="1" wrap="square" lIns="91425" tIns="45700" rIns="91425" bIns="45700" anchor="t" anchorCtr="0">
            <a:noAutofit/>
          </a:bodyPr>
          <a:lstStyle/>
          <a:p>
            <a:pPr rtl="0">
              <a:spcBef>
                <a:spcPts val="0"/>
              </a:spcBef>
              <a:spcAft>
                <a:spcPts val="0"/>
              </a:spcAft>
            </a:pPr>
            <a:r>
              <a:rPr lang="en-GB" sz="1800" b="0" i="0" u="none" strike="noStrike" dirty="0">
                <a:solidFill>
                  <a:srgbClr val="000000"/>
                </a:solidFill>
                <a:effectLst/>
                <a:latin typeface="Calibri" panose="020F0502020204030204" pitchFamily="34" charset="0"/>
              </a:rPr>
              <a:t>Bottom left Short division multiples ready to tackle short division, sometimes represented in a list, listing known facts, relationship between facts</a:t>
            </a:r>
            <a:endParaRPr lang="en-GB" b="0" dirty="0">
              <a:effectLst/>
            </a:endParaRPr>
          </a:p>
          <a:p>
            <a:pPr rtl="0">
              <a:spcBef>
                <a:spcPts val="0"/>
              </a:spcBef>
              <a:spcAft>
                <a:spcPts val="0"/>
              </a:spcAft>
            </a:pPr>
            <a:r>
              <a:rPr lang="en-GB" sz="1800" b="0" i="0" u="none" strike="noStrike" dirty="0">
                <a:solidFill>
                  <a:srgbClr val="000000"/>
                </a:solidFill>
                <a:effectLst/>
                <a:latin typeface="Calibri" panose="020F0502020204030204" pitchFamily="34" charset="0"/>
              </a:rPr>
              <a:t>Factor </a:t>
            </a:r>
            <a:r>
              <a:rPr lang="en-GB" sz="1800" b="0" i="0" u="none" strike="noStrike" dirty="0" err="1">
                <a:solidFill>
                  <a:srgbClr val="000000"/>
                </a:solidFill>
                <a:effectLst/>
                <a:latin typeface="Calibri" panose="020F0502020204030204" pitchFamily="34" charset="0"/>
              </a:rPr>
              <a:t>factor</a:t>
            </a:r>
            <a:r>
              <a:rPr lang="en-GB" sz="1800" b="0" i="0" u="none" strike="noStrike" dirty="0">
                <a:solidFill>
                  <a:srgbClr val="000000"/>
                </a:solidFill>
                <a:effectLst/>
                <a:latin typeface="Calibri" panose="020F0502020204030204" pitchFamily="34" charset="0"/>
              </a:rPr>
              <a:t> product. Some multiplication/ some division facts, primary exemplification - find </a:t>
            </a:r>
            <a:r>
              <a:rPr lang="en-GB" sz="1800" b="0" i="0" u="none" strike="noStrike" dirty="0" err="1">
                <a:solidFill>
                  <a:srgbClr val="000000"/>
                </a:solidFill>
                <a:effectLst/>
                <a:latin typeface="Calibri" panose="020F0502020204030204" pitchFamily="34" charset="0"/>
              </a:rPr>
              <a:t>refernece</a:t>
            </a:r>
            <a:endParaRPr lang="en-GB" b="0" dirty="0">
              <a:effectLst/>
            </a:endParaRPr>
          </a:p>
        </p:txBody>
      </p:sp>
      <p:sp>
        <p:nvSpPr>
          <p:cNvPr id="147" name="Google Shape;147;p7:notes"/>
          <p:cNvSpPr txBox="1">
            <a:spLocks noGrp="1"/>
          </p:cNvSpPr>
          <p:nvPr>
            <p:ph type="sldNum" idx="12"/>
          </p:nvPr>
        </p:nvSpPr>
        <p:spPr>
          <a:xfrm>
            <a:off x="3884613" y="9446678"/>
            <a:ext cx="2971800" cy="498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8: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p8: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 name="Google Shape;159;p8: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9:notes"/>
          <p:cNvSpPr>
            <a:spLocks noGrp="1" noRot="1" noChangeAspect="1"/>
          </p:cNvSpPr>
          <p:nvPr>
            <p:ph type="sldImg" idx="2"/>
          </p:nvPr>
        </p:nvSpPr>
        <p:spPr>
          <a:xfrm>
            <a:off x="444500" y="1243013"/>
            <a:ext cx="5969000" cy="33575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9:notes"/>
          <p:cNvSpPr txBox="1">
            <a:spLocks noGrp="1"/>
          </p:cNvSpPr>
          <p:nvPr>
            <p:ph type="body" idx="1"/>
          </p:nvPr>
        </p:nvSpPr>
        <p:spPr>
          <a:xfrm>
            <a:off x="685800" y="4786362"/>
            <a:ext cx="5486400" cy="391611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800" b="0" i="0" u="none" strike="noStrike" dirty="0">
                <a:solidFill>
                  <a:srgbClr val="000000"/>
                </a:solidFill>
                <a:effectLst/>
                <a:latin typeface="Calibri" panose="020F0502020204030204" pitchFamily="34" charset="0"/>
              </a:rPr>
              <a:t>I’m careful that pupils don’t confuse not being able to do ratio with not being able to find multipliers</a:t>
            </a:r>
            <a:endParaRPr dirty="0"/>
          </a:p>
        </p:txBody>
      </p:sp>
      <p:sp>
        <p:nvSpPr>
          <p:cNvPr id="166" name="Google Shape;166;p9:notes"/>
          <p:cNvSpPr txBox="1">
            <a:spLocks noGrp="1"/>
          </p:cNvSpPr>
          <p:nvPr>
            <p:ph type="sldNum" idx="12"/>
          </p:nvPr>
        </p:nvSpPr>
        <p:spPr>
          <a:xfrm>
            <a:off x="3884613" y="9446678"/>
            <a:ext cx="2971800" cy="49901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Canvas">
  <p:cSld name="Blank Canvas">
    <p:spTree>
      <p:nvGrpSpPr>
        <p:cNvPr id="1" name="Shape 15"/>
        <p:cNvGrpSpPr/>
        <p:nvPr/>
      </p:nvGrpSpPr>
      <p:grpSpPr>
        <a:xfrm>
          <a:off x="0" y="0"/>
          <a:ext cx="0" cy="0"/>
          <a:chOff x="0" y="0"/>
          <a:chExt cx="0" cy="0"/>
        </a:xfrm>
      </p:grpSpPr>
      <p:sp>
        <p:nvSpPr>
          <p:cNvPr id="16" name="Google Shape;16;p39"/>
          <p:cNvSpPr txBox="1"/>
          <p:nvPr/>
        </p:nvSpPr>
        <p:spPr>
          <a:xfrm>
            <a:off x="2" y="360000"/>
            <a:ext cx="12191999" cy="594000"/>
          </a:xfrm>
          <a:prstGeom prst="rect">
            <a:avLst/>
          </a:prstGeom>
          <a:solidFill>
            <a:srgbClr val="347574"/>
          </a:solidFill>
          <a:ln>
            <a:noFill/>
          </a:ln>
        </p:spPr>
        <p:txBody>
          <a:bodyPr spcFirstLastPara="1" wrap="square" lIns="180000" tIns="45700" rIns="180000" bIns="45700" anchor="ctr" anchorCtr="0">
            <a:noAutofit/>
          </a:bodyPr>
          <a:lstStyle/>
          <a:p>
            <a:pPr marL="0" marR="0" lvl="0" indent="0" algn="ctr" rtl="0">
              <a:lnSpc>
                <a:spcPct val="100000"/>
              </a:lnSpc>
              <a:spcBef>
                <a:spcPts val="0"/>
              </a:spcBef>
              <a:spcAft>
                <a:spcPts val="0"/>
              </a:spcAft>
              <a:buClr>
                <a:schemeClr val="dk2"/>
              </a:buClr>
              <a:buSzPts val="2400"/>
              <a:buFont typeface="Arial"/>
              <a:buNone/>
            </a:pPr>
            <a:endParaRPr sz="2400" b="0" i="0" u="none" strike="noStrike" cap="none">
              <a:solidFill>
                <a:srgbClr val="585858"/>
              </a:solidFill>
              <a:latin typeface="Calibri"/>
              <a:ea typeface="Calibri"/>
              <a:cs typeface="Calibri"/>
              <a:sym typeface="Calibri"/>
            </a:endParaRPr>
          </a:p>
        </p:txBody>
      </p:sp>
      <p:sp>
        <p:nvSpPr>
          <p:cNvPr id="17" name="Google Shape;17;p39"/>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000"/>
              <a:buFont typeface="Calibri"/>
              <a:buNone/>
              <a:defRPr sz="2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9"/>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lvl1pPr marL="457200" lvl="0" indent="-355600" algn="l">
              <a:lnSpc>
                <a:spcPct val="90000"/>
              </a:lnSpc>
              <a:spcBef>
                <a:spcPts val="1000"/>
              </a:spcBef>
              <a:spcAft>
                <a:spcPts val="0"/>
              </a:spcAft>
              <a:buClr>
                <a:srgbClr val="585858"/>
              </a:buClr>
              <a:buSzPts val="2000"/>
              <a:buChar char="•"/>
              <a:defRPr sz="2000">
                <a:solidFill>
                  <a:srgbClr val="585858"/>
                </a:solidFill>
              </a:defRPr>
            </a:lvl1pPr>
            <a:lvl2pPr marL="914400" lvl="1" indent="-342900" algn="l">
              <a:lnSpc>
                <a:spcPct val="90000"/>
              </a:lnSpc>
              <a:spcBef>
                <a:spcPts val="500"/>
              </a:spcBef>
              <a:spcAft>
                <a:spcPts val="0"/>
              </a:spcAft>
              <a:buClr>
                <a:srgbClr val="585858"/>
              </a:buClr>
              <a:buSzPts val="1800"/>
              <a:buChar char="•"/>
              <a:defRPr sz="1800">
                <a:solidFill>
                  <a:srgbClr val="585858"/>
                </a:solidFill>
              </a:defRPr>
            </a:lvl2pPr>
            <a:lvl3pPr marL="1371600" lvl="2" indent="-330200" algn="l">
              <a:lnSpc>
                <a:spcPct val="90000"/>
              </a:lnSpc>
              <a:spcBef>
                <a:spcPts val="500"/>
              </a:spcBef>
              <a:spcAft>
                <a:spcPts val="0"/>
              </a:spcAft>
              <a:buClr>
                <a:srgbClr val="585858"/>
              </a:buClr>
              <a:buSzPts val="1600"/>
              <a:buChar char="•"/>
              <a:defRPr sz="1600">
                <a:solidFill>
                  <a:srgbClr val="585858"/>
                </a:solidFill>
              </a:defRPr>
            </a:lvl3pPr>
            <a:lvl4pPr marL="1828800" lvl="3" indent="-317500" algn="l">
              <a:lnSpc>
                <a:spcPct val="90000"/>
              </a:lnSpc>
              <a:spcBef>
                <a:spcPts val="500"/>
              </a:spcBef>
              <a:spcAft>
                <a:spcPts val="0"/>
              </a:spcAft>
              <a:buClr>
                <a:srgbClr val="585858"/>
              </a:buClr>
              <a:buSzPts val="1400"/>
              <a:buChar char="•"/>
              <a:defRPr sz="1400">
                <a:solidFill>
                  <a:srgbClr val="585858"/>
                </a:solidFill>
              </a:defRPr>
            </a:lvl4pPr>
            <a:lvl5pPr marL="2286000" lvl="4" indent="-317500" algn="l">
              <a:lnSpc>
                <a:spcPct val="90000"/>
              </a:lnSpc>
              <a:spcBef>
                <a:spcPts val="500"/>
              </a:spcBef>
              <a:spcAft>
                <a:spcPts val="0"/>
              </a:spcAft>
              <a:buClr>
                <a:srgbClr val="585858"/>
              </a:buClr>
              <a:buSzPts val="1400"/>
              <a:buChar char="•"/>
              <a:defRPr sz="1400">
                <a:solidFill>
                  <a:srgbClr val="585858"/>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5"/>
        <p:cNvGrpSpPr/>
        <p:nvPr/>
      </p:nvGrpSpPr>
      <p:grpSpPr>
        <a:xfrm>
          <a:off x="0" y="0"/>
          <a:ext cx="0" cy="0"/>
          <a:chOff x="0" y="0"/>
          <a:chExt cx="0" cy="0"/>
        </a:xfrm>
      </p:grpSpPr>
      <p:sp>
        <p:nvSpPr>
          <p:cNvPr id="66" name="Google Shape;66;p4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4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8" name="Google Shape;68;p4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4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49"/>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5" name="Google Shape;75;p4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9"/>
        <p:cNvGrpSpPr/>
        <p:nvPr/>
      </p:nvGrpSpPr>
      <p:grpSpPr>
        <a:xfrm>
          <a:off x="0" y="0"/>
          <a:ext cx="0" cy="0"/>
          <a:chOff x="0" y="0"/>
          <a:chExt cx="0" cy="0"/>
        </a:xfrm>
      </p:grpSpPr>
      <p:sp>
        <p:nvSpPr>
          <p:cNvPr id="80" name="Google Shape;80;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5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5"/>
        <p:cNvGrpSpPr/>
        <p:nvPr/>
      </p:nvGrpSpPr>
      <p:grpSpPr>
        <a:xfrm>
          <a:off x="0" y="0"/>
          <a:ext cx="0" cy="0"/>
          <a:chOff x="0" y="0"/>
          <a:chExt cx="0" cy="0"/>
        </a:xfrm>
      </p:grpSpPr>
      <p:sp>
        <p:nvSpPr>
          <p:cNvPr id="86" name="Google Shape;86;p5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5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Canvas">
  <p:cSld name="1_Blank Canvas">
    <p:spTree>
      <p:nvGrpSpPr>
        <p:cNvPr id="1" name="Shape 19"/>
        <p:cNvGrpSpPr/>
        <p:nvPr/>
      </p:nvGrpSpPr>
      <p:grpSpPr>
        <a:xfrm>
          <a:off x="0" y="0"/>
          <a:ext cx="0" cy="0"/>
          <a:chOff x="0" y="0"/>
          <a:chExt cx="0" cy="0"/>
        </a:xfrm>
      </p:grpSpPr>
      <p:sp>
        <p:nvSpPr>
          <p:cNvPr id="20" name="Google Shape;20;p40"/>
          <p:cNvSpPr txBox="1"/>
          <p:nvPr/>
        </p:nvSpPr>
        <p:spPr>
          <a:xfrm>
            <a:off x="2" y="360000"/>
            <a:ext cx="12191999" cy="594000"/>
          </a:xfrm>
          <a:prstGeom prst="rect">
            <a:avLst/>
          </a:prstGeom>
          <a:solidFill>
            <a:srgbClr val="347574"/>
          </a:solidFill>
          <a:ln>
            <a:noFill/>
          </a:ln>
        </p:spPr>
        <p:txBody>
          <a:bodyPr spcFirstLastPara="1" wrap="square" lIns="180000" tIns="45700" rIns="180000" bIns="45700" anchor="ctr" anchorCtr="0">
            <a:noAutofit/>
          </a:bodyPr>
          <a:lstStyle/>
          <a:p>
            <a:pPr marL="0" marR="0" lvl="0" indent="0" algn="ctr" rtl="0">
              <a:lnSpc>
                <a:spcPct val="100000"/>
              </a:lnSpc>
              <a:spcBef>
                <a:spcPts val="0"/>
              </a:spcBef>
              <a:spcAft>
                <a:spcPts val="0"/>
              </a:spcAft>
              <a:buClr>
                <a:schemeClr val="dk2"/>
              </a:buClr>
              <a:buSzPts val="2400"/>
              <a:buFont typeface="Arial"/>
              <a:buNone/>
            </a:pPr>
            <a:endParaRPr sz="2400" b="0" i="0" u="none" strike="noStrike" cap="none">
              <a:solidFill>
                <a:srgbClr val="585858"/>
              </a:solidFill>
              <a:latin typeface="Calibri"/>
              <a:ea typeface="Calibri"/>
              <a:cs typeface="Calibri"/>
              <a:sym typeface="Calibri"/>
            </a:endParaRPr>
          </a:p>
        </p:txBody>
      </p:sp>
      <p:sp>
        <p:nvSpPr>
          <p:cNvPr id="21" name="Google Shape;21;p40"/>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2000"/>
              <a:buFont typeface="Calibri"/>
              <a:buNone/>
              <a:defRPr sz="20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2"/>
        <p:cNvGrpSpPr/>
        <p:nvPr/>
      </p:nvGrpSpPr>
      <p:grpSpPr>
        <a:xfrm>
          <a:off x="0" y="0"/>
          <a:ext cx="0" cy="0"/>
          <a:chOff x="0" y="0"/>
          <a:chExt cx="0" cy="0"/>
        </a:xfrm>
      </p:grpSpPr>
      <p:sp>
        <p:nvSpPr>
          <p:cNvPr id="23" name="Google Shape;23;p4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 name="Google Shape;25;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8"/>
        <p:cNvGrpSpPr/>
        <p:nvPr/>
      </p:nvGrpSpPr>
      <p:grpSpPr>
        <a:xfrm>
          <a:off x="0" y="0"/>
          <a:ext cx="0" cy="0"/>
          <a:chOff x="0" y="0"/>
          <a:chExt cx="0" cy="0"/>
        </a:xfrm>
      </p:grpSpPr>
      <p:sp>
        <p:nvSpPr>
          <p:cNvPr id="29" name="Google Shape;29;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4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Google Shape;35;p4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7" name="Google Shape;37;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4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4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4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4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4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 name="Google Shape;13;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 name="Google Shape;14;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ncetm.org.uk/classroom-resources/secmm-using-mathematical-representations-at-ks3/"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https://www.ncetm.org.uk/media/qgjdx5fo/secondary_assessment_materials_november_2017.pdf"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www.ncetm.org.uk/classroom-resources/secmm-mathematical-prompts-for-deeper-thinking-videos/"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hyperlink" Target="http://www.ncetm.org.uk/classroom-resources/secmm-3-multiplicative-reasoning/" TargetMode="Externa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s://www.youtube.com/watch?v=MgoUySgZ2o0"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www.ncetm.org.uk/classroom-resources/departmental-workshops/"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
          <p:cNvSpPr txBox="1">
            <a:spLocks noGrp="1"/>
          </p:cNvSpPr>
          <p:nvPr>
            <p:ph type="title"/>
          </p:nvPr>
        </p:nvSpPr>
        <p:spPr>
          <a:xfrm>
            <a:off x="696000" y="439843"/>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Ratio</a:t>
            </a:r>
            <a:endParaRPr/>
          </a:p>
        </p:txBody>
      </p:sp>
      <p:sp>
        <p:nvSpPr>
          <p:cNvPr id="97" name="Google Shape;97;p1"/>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585858"/>
              </a:buClr>
              <a:buSzPts val="2000"/>
              <a:buChar char="•"/>
            </a:pPr>
            <a:r>
              <a:rPr lang="en-GB" b="1"/>
              <a:t>Part 1 – The big idea</a:t>
            </a:r>
            <a:endParaRPr/>
          </a:p>
          <a:p>
            <a:pPr marL="228600" lvl="0" indent="-228600" algn="l" rtl="0">
              <a:lnSpc>
                <a:spcPct val="90000"/>
              </a:lnSpc>
              <a:spcBef>
                <a:spcPts val="1000"/>
              </a:spcBef>
              <a:spcAft>
                <a:spcPts val="0"/>
              </a:spcAft>
              <a:buClr>
                <a:srgbClr val="585858"/>
              </a:buClr>
              <a:buSzPts val="2000"/>
              <a:buChar char="•"/>
            </a:pPr>
            <a:r>
              <a:rPr lang="en-GB" b="1"/>
              <a:t>Part 2 – Prerequisites</a:t>
            </a:r>
            <a:endParaRPr/>
          </a:p>
          <a:p>
            <a:pPr marL="228600" lvl="0" indent="-228600" algn="l" rtl="0">
              <a:lnSpc>
                <a:spcPct val="90000"/>
              </a:lnSpc>
              <a:spcBef>
                <a:spcPts val="1000"/>
              </a:spcBef>
              <a:spcAft>
                <a:spcPts val="0"/>
              </a:spcAft>
              <a:buClr>
                <a:srgbClr val="585858"/>
              </a:buClr>
              <a:buSzPts val="2000"/>
              <a:buChar char="•"/>
            </a:pPr>
            <a:r>
              <a:rPr lang="en-GB" b="1"/>
              <a:t>Part 3 – Key teaching aspects</a:t>
            </a:r>
            <a:endParaRPr/>
          </a:p>
          <a:p>
            <a:pPr marL="228600" lvl="0" indent="-228600" algn="l" rtl="0">
              <a:lnSpc>
                <a:spcPct val="90000"/>
              </a:lnSpc>
              <a:spcBef>
                <a:spcPts val="1000"/>
              </a:spcBef>
              <a:spcAft>
                <a:spcPts val="0"/>
              </a:spcAft>
              <a:buClr>
                <a:srgbClr val="585858"/>
              </a:buClr>
              <a:buSzPts val="2000"/>
              <a:buChar char="•"/>
            </a:pPr>
            <a:r>
              <a:rPr lang="en-GB" b="1"/>
              <a:t>Part 4 – Why is this important?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10"/>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3 – Key teaching aspects</a:t>
            </a:r>
            <a:endParaRPr/>
          </a:p>
        </p:txBody>
      </p:sp>
      <p:sp>
        <p:nvSpPr>
          <p:cNvPr id="177" name="Google Shape;177;p10"/>
          <p:cNvSpPr txBox="1">
            <a:spLocks noGrp="1"/>
          </p:cNvSpPr>
          <p:nvPr>
            <p:ph type="body" idx="1"/>
          </p:nvPr>
        </p:nvSpPr>
        <p:spPr>
          <a:xfrm>
            <a:off x="696384" y="1304925"/>
            <a:ext cx="10886016" cy="2124075"/>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rgbClr val="D0CECE"/>
              </a:buClr>
              <a:buSzPts val="1850"/>
              <a:buChar char="•"/>
            </a:pPr>
            <a:r>
              <a:rPr lang="en-GB" sz="1850" b="1">
                <a:solidFill>
                  <a:srgbClr val="D0CECE"/>
                </a:solidFill>
              </a:rPr>
              <a:t>Key message</a:t>
            </a:r>
            <a:endParaRPr/>
          </a:p>
          <a:p>
            <a:pPr marL="228600" lvl="0" indent="-228600" algn="l" rtl="0">
              <a:lnSpc>
                <a:spcPct val="80000"/>
              </a:lnSpc>
              <a:spcBef>
                <a:spcPts val="1000"/>
              </a:spcBef>
              <a:spcAft>
                <a:spcPts val="0"/>
              </a:spcAft>
              <a:buClr>
                <a:srgbClr val="585858"/>
              </a:buClr>
              <a:buSzPts val="1850"/>
              <a:buChar char="•"/>
            </a:pPr>
            <a:r>
              <a:rPr lang="en-GB" sz="1850" b="1"/>
              <a:t>Key language</a:t>
            </a:r>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skills</a:t>
            </a:r>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representations</a:t>
            </a:r>
            <a:endParaRPr sz="1850" b="1">
              <a:solidFill>
                <a:srgbClr val="D0CECE"/>
              </a:solidFill>
            </a:endParaRPr>
          </a:p>
          <a:p>
            <a:pPr marL="228600" lvl="0" indent="-219075" algn="l" rtl="0">
              <a:lnSpc>
                <a:spcPct val="80000"/>
              </a:lnSpc>
              <a:spcBef>
                <a:spcPts val="1000"/>
              </a:spcBef>
              <a:spcAft>
                <a:spcPts val="0"/>
              </a:spcAft>
              <a:buClr>
                <a:srgbClr val="D0CECE"/>
              </a:buClr>
              <a:buSzPts val="1850"/>
              <a:buChar char="•"/>
            </a:pPr>
            <a:r>
              <a:rPr lang="en-GB" sz="1850" b="1">
                <a:solidFill>
                  <a:srgbClr val="D0CECE"/>
                </a:solidFill>
              </a:rPr>
              <a:t>Key questions</a:t>
            </a:r>
            <a:endParaRPr sz="1850" b="1">
              <a:solidFill>
                <a:srgbClr val="D0CECE"/>
              </a:solidFill>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connections</a:t>
            </a:r>
            <a:endParaRPr/>
          </a:p>
        </p:txBody>
      </p:sp>
      <p:sp>
        <p:nvSpPr>
          <p:cNvPr id="178" name="Google Shape;178;p10"/>
          <p:cNvSpPr txBox="1"/>
          <p:nvPr/>
        </p:nvSpPr>
        <p:spPr>
          <a:xfrm>
            <a:off x="1165116" y="3429000"/>
            <a:ext cx="7819228" cy="253915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00000"/>
              </a:buClr>
              <a:buSzPts val="2000"/>
              <a:buFont typeface="Arial"/>
              <a:buChar char="•"/>
            </a:pPr>
            <a:r>
              <a:rPr lang="en-GB" sz="2000" b="0" i="0" u="none" strike="noStrike" cap="none" dirty="0">
                <a:solidFill>
                  <a:srgbClr val="585858"/>
                </a:solidFill>
                <a:latin typeface="Calibri"/>
                <a:ea typeface="Calibri"/>
                <a:cs typeface="Calibri"/>
                <a:sym typeface="Calibri"/>
              </a:rPr>
              <a:t>Key vocabulary: ratio, proportion, multiplier, scalar, </a:t>
            </a:r>
            <a:r>
              <a:rPr lang="en-GB" sz="2000" b="0" i="0" u="none" strike="noStrike" cap="none" dirty="0">
                <a:solidFill>
                  <a:srgbClr val="595959"/>
                </a:solidFill>
                <a:highlight>
                  <a:srgbClr val="FFFFFF"/>
                </a:highlight>
                <a:latin typeface="Calibri"/>
                <a:ea typeface="Calibri"/>
                <a:cs typeface="Calibri"/>
                <a:sym typeface="Calibri"/>
              </a:rPr>
              <a:t>whole, part, equivalent, multiple</a:t>
            </a:r>
            <a:endParaRPr sz="2300" b="0" i="0" u="none" strike="noStrike" cap="none" dirty="0">
              <a:solidFill>
                <a:srgbClr val="000000"/>
              </a:solidFill>
              <a:latin typeface="Calibri"/>
              <a:ea typeface="Calibri"/>
              <a:cs typeface="Calibri"/>
              <a:sym typeface="Calibri"/>
            </a:endParaRPr>
          </a:p>
          <a:p>
            <a:pPr marL="342900" marR="0" lvl="0" indent="-342900" algn="l" rtl="0">
              <a:lnSpc>
                <a:spcPct val="100000"/>
              </a:lnSpc>
              <a:spcBef>
                <a:spcPts val="1200"/>
              </a:spcBef>
              <a:spcAft>
                <a:spcPts val="0"/>
              </a:spcAft>
              <a:buClr>
                <a:srgbClr val="000000"/>
              </a:buClr>
              <a:buSzPts val="2000"/>
              <a:buFont typeface="Arial"/>
              <a:buChar char="•"/>
            </a:pPr>
            <a:r>
              <a:rPr lang="en-GB" sz="2000" b="0" i="0" u="none" strike="noStrike" cap="none" dirty="0">
                <a:solidFill>
                  <a:srgbClr val="585858"/>
                </a:solidFill>
                <a:latin typeface="Calibri"/>
                <a:ea typeface="Calibri"/>
                <a:cs typeface="Calibri"/>
                <a:sym typeface="Calibri"/>
              </a:rPr>
              <a:t>Expect students to answer in full sentences.</a:t>
            </a:r>
            <a:endParaRPr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00000"/>
              </a:buClr>
              <a:buSzPts val="2000"/>
              <a:buFont typeface="Arial"/>
              <a:buChar char="•"/>
            </a:pPr>
            <a:r>
              <a:rPr lang="en-GB" sz="2000" b="0" i="0" u="none" strike="noStrike" cap="none" dirty="0">
                <a:solidFill>
                  <a:srgbClr val="585858"/>
                </a:solidFill>
                <a:latin typeface="Calibri"/>
                <a:ea typeface="Calibri"/>
                <a:cs typeface="Calibri"/>
                <a:sym typeface="Calibri"/>
              </a:rPr>
              <a:t>Avoid language around proportional ‘quick tricks’, equation triangles, rule following</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1"/>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3 – Key teaching aspects</a:t>
            </a:r>
            <a:endParaRPr/>
          </a:p>
        </p:txBody>
      </p:sp>
      <p:sp>
        <p:nvSpPr>
          <p:cNvPr id="185" name="Google Shape;185;p11"/>
          <p:cNvSpPr txBox="1">
            <a:spLocks noGrp="1"/>
          </p:cNvSpPr>
          <p:nvPr>
            <p:ph type="body" idx="1"/>
          </p:nvPr>
        </p:nvSpPr>
        <p:spPr>
          <a:xfrm>
            <a:off x="696384" y="1304925"/>
            <a:ext cx="10886100" cy="2124000"/>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rgbClr val="D0CECE"/>
              </a:buClr>
              <a:buSzPts val="1850"/>
              <a:buChar char="•"/>
            </a:pPr>
            <a:r>
              <a:rPr lang="en-GB" sz="1850" b="1">
                <a:solidFill>
                  <a:srgbClr val="D0CECE"/>
                </a:solidFill>
              </a:rPr>
              <a:t>Key message</a:t>
            </a:r>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language</a:t>
            </a:r>
            <a:endParaRPr/>
          </a:p>
          <a:p>
            <a:pPr marL="228600" lvl="0" indent="-228600" algn="l" rtl="0">
              <a:lnSpc>
                <a:spcPct val="80000"/>
              </a:lnSpc>
              <a:spcBef>
                <a:spcPts val="1000"/>
              </a:spcBef>
              <a:spcAft>
                <a:spcPts val="0"/>
              </a:spcAft>
              <a:buClr>
                <a:srgbClr val="585858"/>
              </a:buClr>
              <a:buSzPts val="1850"/>
              <a:buChar char="•"/>
            </a:pPr>
            <a:r>
              <a:rPr lang="en-GB" sz="1850" b="1"/>
              <a:t>Key skills</a:t>
            </a:r>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representations</a:t>
            </a:r>
            <a:endParaRPr sz="1850" b="1">
              <a:solidFill>
                <a:srgbClr val="D0CECE"/>
              </a:solidFill>
            </a:endParaRPr>
          </a:p>
          <a:p>
            <a:pPr marL="228600" lvl="0" indent="-219075" algn="l" rtl="0">
              <a:lnSpc>
                <a:spcPct val="80000"/>
              </a:lnSpc>
              <a:spcBef>
                <a:spcPts val="1000"/>
              </a:spcBef>
              <a:spcAft>
                <a:spcPts val="0"/>
              </a:spcAft>
              <a:buClr>
                <a:srgbClr val="D0CECE"/>
              </a:buClr>
              <a:buSzPts val="1850"/>
              <a:buChar char="•"/>
            </a:pPr>
            <a:r>
              <a:rPr lang="en-GB" sz="1850" b="1">
                <a:solidFill>
                  <a:srgbClr val="D0CECE"/>
                </a:solidFill>
              </a:rPr>
              <a:t>Key questions</a:t>
            </a:r>
            <a:endParaRPr sz="1850" b="1">
              <a:solidFill>
                <a:srgbClr val="D0CECE"/>
              </a:solidFill>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connections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2"/>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3 – Key teaching aspects</a:t>
            </a:r>
            <a:endParaRPr/>
          </a:p>
        </p:txBody>
      </p:sp>
      <p:sp>
        <p:nvSpPr>
          <p:cNvPr id="192" name="Google Shape;192;p12"/>
          <p:cNvSpPr txBox="1">
            <a:spLocks noGrp="1"/>
          </p:cNvSpPr>
          <p:nvPr>
            <p:ph type="body" idx="1"/>
          </p:nvPr>
        </p:nvSpPr>
        <p:spPr>
          <a:xfrm>
            <a:off x="696384" y="1304925"/>
            <a:ext cx="10886016" cy="2124075"/>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rgbClr val="D0CECE"/>
              </a:buClr>
              <a:buSzPts val="1850"/>
              <a:buChar char="•"/>
            </a:pPr>
            <a:r>
              <a:rPr lang="en-GB" sz="1850" b="1">
                <a:solidFill>
                  <a:srgbClr val="D0CECE"/>
                </a:solidFill>
              </a:rPr>
              <a:t>Key message</a:t>
            </a:r>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language</a:t>
            </a:r>
            <a:endParaRPr/>
          </a:p>
          <a:p>
            <a:pPr marL="228600" lvl="0" indent="-228600" algn="l" rtl="0">
              <a:lnSpc>
                <a:spcPct val="80000"/>
              </a:lnSpc>
              <a:spcBef>
                <a:spcPts val="1000"/>
              </a:spcBef>
              <a:spcAft>
                <a:spcPts val="0"/>
              </a:spcAft>
              <a:buClr>
                <a:srgbClr val="585858"/>
              </a:buClr>
              <a:buSzPts val="1850"/>
              <a:buChar char="•"/>
            </a:pPr>
            <a:r>
              <a:rPr lang="en-GB" sz="1850" b="1"/>
              <a:t>Key skills</a:t>
            </a:r>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representations</a:t>
            </a:r>
            <a:endParaRPr sz="1850" b="1">
              <a:solidFill>
                <a:srgbClr val="D0CECE"/>
              </a:solidFill>
            </a:endParaRPr>
          </a:p>
          <a:p>
            <a:pPr marL="228600" lvl="0" indent="-219075" algn="l" rtl="0">
              <a:lnSpc>
                <a:spcPct val="80000"/>
              </a:lnSpc>
              <a:spcBef>
                <a:spcPts val="1000"/>
              </a:spcBef>
              <a:spcAft>
                <a:spcPts val="0"/>
              </a:spcAft>
              <a:buClr>
                <a:srgbClr val="D0CECE"/>
              </a:buClr>
              <a:buSzPts val="1850"/>
              <a:buChar char="•"/>
            </a:pPr>
            <a:r>
              <a:rPr lang="en-GB" sz="1850" b="1">
                <a:solidFill>
                  <a:srgbClr val="D0CECE"/>
                </a:solidFill>
              </a:rPr>
              <a:t>Key questions</a:t>
            </a:r>
            <a:endParaRPr sz="1850" b="1">
              <a:solidFill>
                <a:srgbClr val="D0CECE"/>
              </a:solidFill>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connections</a:t>
            </a:r>
            <a:endParaRPr/>
          </a:p>
        </p:txBody>
      </p:sp>
      <p:pic>
        <p:nvPicPr>
          <p:cNvPr id="193" name="Google Shape;193;p12"/>
          <p:cNvPicPr preferRelativeResize="0"/>
          <p:nvPr/>
        </p:nvPicPr>
        <p:blipFill rotWithShape="1">
          <a:blip r:embed="rId3">
            <a:alphaModFix/>
          </a:blip>
          <a:srcRect b="39336"/>
          <a:stretch/>
        </p:blipFill>
        <p:spPr>
          <a:xfrm>
            <a:off x="3843275" y="1009650"/>
            <a:ext cx="7962900" cy="3547836"/>
          </a:xfrm>
          <a:prstGeom prst="rect">
            <a:avLst/>
          </a:prstGeom>
          <a:noFill/>
          <a:ln>
            <a:noFill/>
          </a:ln>
        </p:spPr>
      </p:pic>
      <p:sp>
        <p:nvSpPr>
          <p:cNvPr id="194" name="Google Shape;194;p12"/>
          <p:cNvSpPr/>
          <p:nvPr/>
        </p:nvSpPr>
        <p:spPr>
          <a:xfrm>
            <a:off x="4188925" y="3310750"/>
            <a:ext cx="7256400" cy="647100"/>
          </a:xfrm>
          <a:prstGeom prst="rect">
            <a:avLst/>
          </a:prstGeom>
          <a:noFill/>
          <a:ln w="28575" cap="flat" cmpd="sng">
            <a:solidFill>
              <a:srgbClr val="34757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12"/>
          <p:cNvSpPr/>
          <p:nvPr/>
        </p:nvSpPr>
        <p:spPr>
          <a:xfrm>
            <a:off x="4188925" y="2949800"/>
            <a:ext cx="4767000" cy="360900"/>
          </a:xfrm>
          <a:prstGeom prst="rect">
            <a:avLst/>
          </a:prstGeom>
          <a:noFill/>
          <a:ln w="28575" cap="flat" cmpd="sng">
            <a:solidFill>
              <a:srgbClr val="34757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 name="Google Shape;193;p12">
            <a:extLst>
              <a:ext uri="{FF2B5EF4-FFF2-40B4-BE49-F238E27FC236}">
                <a16:creationId xmlns:a16="http://schemas.microsoft.com/office/drawing/2014/main" id="{A612A947-E4B3-42CE-B5BE-AE09DAE7F83D}"/>
              </a:ext>
            </a:extLst>
          </p:cNvPr>
          <p:cNvPicPr preferRelativeResize="0"/>
          <p:nvPr/>
        </p:nvPicPr>
        <p:blipFill rotWithShape="1">
          <a:blip r:embed="rId3">
            <a:alphaModFix/>
          </a:blip>
          <a:srcRect t="61036"/>
          <a:stretch/>
        </p:blipFill>
        <p:spPr>
          <a:xfrm>
            <a:off x="207475" y="4579257"/>
            <a:ext cx="7962900" cy="227874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13"/>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3 – Key teaching aspects</a:t>
            </a:r>
            <a:endParaRPr/>
          </a:p>
        </p:txBody>
      </p:sp>
      <p:sp>
        <p:nvSpPr>
          <p:cNvPr id="202" name="Google Shape;202;p13"/>
          <p:cNvSpPr txBox="1">
            <a:spLocks noGrp="1"/>
          </p:cNvSpPr>
          <p:nvPr>
            <p:ph type="body" idx="1"/>
          </p:nvPr>
        </p:nvSpPr>
        <p:spPr>
          <a:xfrm>
            <a:off x="696384" y="1304925"/>
            <a:ext cx="10886100" cy="2124000"/>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rgbClr val="D0CECE"/>
              </a:buClr>
              <a:buSzPts val="1850"/>
              <a:buChar char="•"/>
            </a:pPr>
            <a:r>
              <a:rPr lang="en-GB" sz="1850" b="1">
                <a:solidFill>
                  <a:srgbClr val="D0CECE"/>
                </a:solidFill>
              </a:rPr>
              <a:t>Key message</a:t>
            </a:r>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language</a:t>
            </a:r>
            <a:endParaRPr/>
          </a:p>
          <a:p>
            <a:pPr marL="228600" lvl="0" indent="-228600" algn="l" rtl="0">
              <a:lnSpc>
                <a:spcPct val="80000"/>
              </a:lnSpc>
              <a:spcBef>
                <a:spcPts val="1000"/>
              </a:spcBef>
              <a:spcAft>
                <a:spcPts val="0"/>
              </a:spcAft>
              <a:buClr>
                <a:srgbClr val="585858"/>
              </a:buClr>
              <a:buSzPts val="1850"/>
              <a:buChar char="•"/>
            </a:pPr>
            <a:r>
              <a:rPr lang="en-GB" sz="1850" b="1"/>
              <a:t>Key skills</a:t>
            </a:r>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representations</a:t>
            </a:r>
            <a:endParaRPr sz="1850" b="1">
              <a:solidFill>
                <a:srgbClr val="D0CECE"/>
              </a:solidFill>
            </a:endParaRPr>
          </a:p>
          <a:p>
            <a:pPr marL="228600" lvl="0" indent="-219075" algn="l" rtl="0">
              <a:lnSpc>
                <a:spcPct val="80000"/>
              </a:lnSpc>
              <a:spcBef>
                <a:spcPts val="1000"/>
              </a:spcBef>
              <a:spcAft>
                <a:spcPts val="0"/>
              </a:spcAft>
              <a:buClr>
                <a:srgbClr val="D0CECE"/>
              </a:buClr>
              <a:buSzPts val="1850"/>
              <a:buChar char="•"/>
            </a:pPr>
            <a:r>
              <a:rPr lang="en-GB" sz="1850" b="1">
                <a:solidFill>
                  <a:srgbClr val="D0CECE"/>
                </a:solidFill>
              </a:rPr>
              <a:t>Key questions</a:t>
            </a:r>
            <a:endParaRPr sz="1850" b="1">
              <a:solidFill>
                <a:srgbClr val="D0CECE"/>
              </a:solidFill>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connections</a:t>
            </a:r>
            <a:endParaRPr/>
          </a:p>
        </p:txBody>
      </p:sp>
      <p:sp>
        <p:nvSpPr>
          <p:cNvPr id="203" name="Google Shape;203;p13"/>
          <p:cNvSpPr txBox="1"/>
          <p:nvPr/>
        </p:nvSpPr>
        <p:spPr>
          <a:xfrm>
            <a:off x="928469" y="3429000"/>
            <a:ext cx="5167500" cy="1554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585858"/>
                </a:solidFill>
                <a:latin typeface="Calibri"/>
                <a:ea typeface="Calibri"/>
                <a:cs typeface="Calibri"/>
                <a:sym typeface="Calibri"/>
              </a:rPr>
              <a:t>Sharing in a given ratio</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rgbClr val="000000"/>
              </a:buClr>
              <a:buSzPts val="2000"/>
              <a:buFont typeface="Arial"/>
              <a:buChar char="•"/>
            </a:pPr>
            <a:r>
              <a:rPr lang="en-GB" sz="2000" b="0" i="0" u="none" strike="noStrike" cap="none">
                <a:solidFill>
                  <a:srgbClr val="585858"/>
                </a:solidFill>
                <a:latin typeface="Calibri"/>
                <a:ea typeface="Calibri"/>
                <a:cs typeface="Calibri"/>
                <a:sym typeface="Calibri"/>
              </a:rPr>
              <a:t>Dividing into equal parts</a:t>
            </a:r>
            <a:endParaRPr sz="1400" b="0" i="0" u="none" strike="noStrike" cap="none">
              <a:solidFill>
                <a:srgbClr val="000000"/>
              </a:solidFill>
              <a:latin typeface="Arial"/>
              <a:ea typeface="Arial"/>
              <a:cs typeface="Arial"/>
              <a:sym typeface="Arial"/>
            </a:endParaRPr>
          </a:p>
        </p:txBody>
      </p:sp>
      <p:sp>
        <p:nvSpPr>
          <p:cNvPr id="204" name="Google Shape;204;p13"/>
          <p:cNvSpPr txBox="1"/>
          <p:nvPr/>
        </p:nvSpPr>
        <p:spPr>
          <a:xfrm>
            <a:off x="6096000" y="3429000"/>
            <a:ext cx="5486400" cy="2016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585858"/>
                </a:solidFill>
                <a:latin typeface="Calibri"/>
                <a:ea typeface="Calibri"/>
                <a:cs typeface="Calibri"/>
                <a:sym typeface="Calibri"/>
              </a:rPr>
              <a:t>Simplifying ratios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rgbClr val="000000"/>
              </a:buClr>
              <a:buSzPts val="2000"/>
              <a:buFont typeface="Arial"/>
              <a:buChar char="•"/>
            </a:pPr>
            <a:r>
              <a:rPr lang="en-GB" sz="2000" b="0" i="0" u="none" strike="noStrike" cap="none">
                <a:solidFill>
                  <a:srgbClr val="585858"/>
                </a:solidFill>
                <a:latin typeface="Calibri"/>
                <a:ea typeface="Calibri"/>
                <a:cs typeface="Calibri"/>
                <a:sym typeface="Calibri"/>
              </a:rPr>
              <a:t>Recognising factors and highest common factors</a:t>
            </a:r>
            <a:endParaRPr sz="1400" b="0" i="0" u="none" strike="noStrike" cap="none">
              <a:solidFill>
                <a:srgbClr val="585858"/>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1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pic>
        <p:nvPicPr>
          <p:cNvPr id="210" name="Google Shape;210;p14"/>
          <p:cNvPicPr preferRelativeResize="0"/>
          <p:nvPr/>
        </p:nvPicPr>
        <p:blipFill rotWithShape="1">
          <a:blip r:embed="rId3">
            <a:alphaModFix/>
          </a:blip>
          <a:srcRect/>
          <a:stretch/>
        </p:blipFill>
        <p:spPr>
          <a:xfrm rot="-203002">
            <a:off x="4948150" y="1194850"/>
            <a:ext cx="7195374" cy="2025875"/>
          </a:xfrm>
          <a:prstGeom prst="rect">
            <a:avLst/>
          </a:prstGeom>
          <a:noFill/>
          <a:ln>
            <a:noFill/>
          </a:ln>
        </p:spPr>
      </p:pic>
      <p:pic>
        <p:nvPicPr>
          <p:cNvPr id="211" name="Google Shape;211;p14"/>
          <p:cNvPicPr preferRelativeResize="0"/>
          <p:nvPr/>
        </p:nvPicPr>
        <p:blipFill rotWithShape="1">
          <a:blip r:embed="rId4">
            <a:alphaModFix/>
          </a:blip>
          <a:srcRect/>
          <a:stretch/>
        </p:blipFill>
        <p:spPr>
          <a:xfrm rot="299665">
            <a:off x="5274000" y="3742925"/>
            <a:ext cx="6543675" cy="2667000"/>
          </a:xfrm>
          <a:prstGeom prst="rect">
            <a:avLst/>
          </a:prstGeom>
          <a:noFill/>
          <a:ln>
            <a:noFill/>
          </a:ln>
        </p:spPr>
      </p:pic>
      <p:pic>
        <p:nvPicPr>
          <p:cNvPr id="212" name="Google Shape;212;p14"/>
          <p:cNvPicPr preferRelativeResize="0"/>
          <p:nvPr/>
        </p:nvPicPr>
        <p:blipFill rotWithShape="1">
          <a:blip r:embed="rId5">
            <a:alphaModFix/>
          </a:blip>
          <a:srcRect/>
          <a:stretch/>
        </p:blipFill>
        <p:spPr>
          <a:xfrm rot="-545060">
            <a:off x="1426741" y="1279262"/>
            <a:ext cx="3344842" cy="4670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5"/>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000"/>
              <a:buNone/>
            </a:pPr>
            <a:r>
              <a:rPr lang="en-GB" b="1"/>
              <a:t>Part 3 – Key teaching aspects</a:t>
            </a:r>
            <a:endParaRPr/>
          </a:p>
        </p:txBody>
      </p:sp>
      <p:sp>
        <p:nvSpPr>
          <p:cNvPr id="219" name="Google Shape;219;p15"/>
          <p:cNvSpPr txBox="1">
            <a:spLocks noGrp="1"/>
          </p:cNvSpPr>
          <p:nvPr>
            <p:ph type="body" idx="1"/>
          </p:nvPr>
        </p:nvSpPr>
        <p:spPr>
          <a:xfrm>
            <a:off x="696150" y="4281575"/>
            <a:ext cx="6734375" cy="1070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000"/>
              <a:buNone/>
            </a:pPr>
            <a:r>
              <a:rPr lang="en-GB"/>
              <a:t>The ratio table is a representation which can be used by students in a variety of contexts to support them in making connections between different topics in maths by drawing attention to the underlying mathematical structure. </a:t>
            </a:r>
            <a:endParaRPr/>
          </a:p>
          <a:p>
            <a:pPr marL="0" lvl="0" indent="0" algn="l" rtl="0">
              <a:lnSpc>
                <a:spcPct val="90000"/>
              </a:lnSpc>
              <a:spcBef>
                <a:spcPts val="1000"/>
              </a:spcBef>
              <a:spcAft>
                <a:spcPts val="0"/>
              </a:spcAft>
              <a:buSzPts val="2000"/>
              <a:buNone/>
            </a:pPr>
            <a:endParaRPr/>
          </a:p>
        </p:txBody>
      </p:sp>
      <p:graphicFrame>
        <p:nvGraphicFramePr>
          <p:cNvPr id="220" name="Google Shape;220;p15"/>
          <p:cNvGraphicFramePr/>
          <p:nvPr/>
        </p:nvGraphicFramePr>
        <p:xfrm>
          <a:off x="7430525" y="1581188"/>
          <a:ext cx="2409100" cy="2162250"/>
        </p:xfrm>
        <a:graphic>
          <a:graphicData uri="http://schemas.openxmlformats.org/drawingml/2006/table">
            <a:tbl>
              <a:tblPr>
                <a:noFill/>
                <a:tableStyleId>{2FD6E19D-1F08-4C01-8F42-38CA927EFC0C}</a:tableStyleId>
              </a:tblPr>
              <a:tblGrid>
                <a:gridCol w="1204550">
                  <a:extLst>
                    <a:ext uri="{9D8B030D-6E8A-4147-A177-3AD203B41FA5}">
                      <a16:colId xmlns:a16="http://schemas.microsoft.com/office/drawing/2014/main" val="20000"/>
                    </a:ext>
                  </a:extLst>
                </a:gridCol>
                <a:gridCol w="1204550">
                  <a:extLst>
                    <a:ext uri="{9D8B030D-6E8A-4147-A177-3AD203B41FA5}">
                      <a16:colId xmlns:a16="http://schemas.microsoft.com/office/drawing/2014/main" val="20001"/>
                    </a:ext>
                  </a:extLst>
                </a:gridCol>
              </a:tblGrid>
              <a:tr h="1081125">
                <a:tc>
                  <a:txBody>
                    <a:bodyPr/>
                    <a:lstStyle/>
                    <a:p>
                      <a:pPr marL="0" marR="0" lvl="0" indent="0" algn="ctr" rtl="0">
                        <a:lnSpc>
                          <a:spcPct val="100000"/>
                        </a:lnSpc>
                        <a:spcBef>
                          <a:spcPts val="0"/>
                        </a:spcBef>
                        <a:spcAft>
                          <a:spcPts val="0"/>
                        </a:spcAft>
                        <a:buClr>
                          <a:srgbClr val="000000"/>
                        </a:buClr>
                        <a:buSzPts val="3000"/>
                        <a:buFont typeface="Arial"/>
                        <a:buNone/>
                      </a:pPr>
                      <a:r>
                        <a:rPr lang="en-GB" sz="3000" b="1" u="none" strike="noStrike" cap="none">
                          <a:latin typeface="Calibri"/>
                          <a:ea typeface="Calibri"/>
                          <a:cs typeface="Calibri"/>
                          <a:sym typeface="Calibri"/>
                        </a:rPr>
                        <a:t>3</a:t>
                      </a:r>
                      <a:endParaRPr sz="3000" b="1"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Arial"/>
                        <a:buNone/>
                      </a:pPr>
                      <a:r>
                        <a:rPr lang="en-GB" sz="3000" b="1" u="none" strike="noStrike" cap="none">
                          <a:latin typeface="Calibri"/>
                          <a:ea typeface="Calibri"/>
                          <a:cs typeface="Calibri"/>
                          <a:sym typeface="Calibri"/>
                        </a:rPr>
                        <a:t>7</a:t>
                      </a:r>
                      <a:endParaRPr sz="3000" b="1"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1081125">
                <a:tc>
                  <a:txBody>
                    <a:bodyPr/>
                    <a:lstStyle/>
                    <a:p>
                      <a:pPr marL="0" marR="0" lvl="0" indent="0" algn="ctr" rtl="0">
                        <a:lnSpc>
                          <a:spcPct val="100000"/>
                        </a:lnSpc>
                        <a:spcBef>
                          <a:spcPts val="0"/>
                        </a:spcBef>
                        <a:spcAft>
                          <a:spcPts val="0"/>
                        </a:spcAft>
                        <a:buClr>
                          <a:srgbClr val="000000"/>
                        </a:buClr>
                        <a:buSzPts val="3000"/>
                        <a:buFont typeface="Arial"/>
                        <a:buNone/>
                      </a:pPr>
                      <a:endParaRPr sz="3000" b="1"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3000"/>
                        <a:buFont typeface="Arial"/>
                        <a:buNone/>
                      </a:pPr>
                      <a:endParaRPr sz="3000" b="1"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1" name="Google Shape;221;p15"/>
          <p:cNvSpPr txBox="1">
            <a:spLocks noGrp="1"/>
          </p:cNvSpPr>
          <p:nvPr>
            <p:ph type="body" idx="1"/>
          </p:nvPr>
        </p:nvSpPr>
        <p:spPr>
          <a:xfrm>
            <a:off x="1704325" y="1755263"/>
            <a:ext cx="5409600" cy="1814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2000"/>
              <a:buNone/>
            </a:pPr>
            <a:r>
              <a:rPr lang="en-GB"/>
              <a:t>Two numbers are in the ratio 3:7</a:t>
            </a:r>
            <a:endParaRPr/>
          </a:p>
          <a:p>
            <a:pPr marL="0" lvl="0" indent="0" algn="l" rtl="0">
              <a:lnSpc>
                <a:spcPct val="100000"/>
              </a:lnSpc>
              <a:spcBef>
                <a:spcPts val="0"/>
              </a:spcBef>
              <a:spcAft>
                <a:spcPts val="0"/>
              </a:spcAft>
              <a:buSzPts val="2000"/>
              <a:buNone/>
            </a:pPr>
            <a:r>
              <a:rPr lang="en-GB"/>
              <a:t>One of the numbers is 42</a:t>
            </a:r>
            <a:endParaRPr/>
          </a:p>
          <a:p>
            <a:pPr marL="0" lvl="0" indent="0" algn="l" rtl="0">
              <a:lnSpc>
                <a:spcPct val="100000"/>
              </a:lnSpc>
              <a:spcBef>
                <a:spcPts val="0"/>
              </a:spcBef>
              <a:spcAft>
                <a:spcPts val="0"/>
              </a:spcAft>
              <a:buSzPts val="2000"/>
              <a:buNone/>
            </a:pPr>
            <a:r>
              <a:rPr lang="en-GB"/>
              <a:t>What possibilities are there for the other number?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6"/>
          <p:cNvSpPr txBox="1"/>
          <p:nvPr/>
        </p:nvSpPr>
        <p:spPr>
          <a:xfrm>
            <a:off x="892150" y="1426282"/>
            <a:ext cx="4554000" cy="4087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100"/>
              <a:buFont typeface="Arial"/>
              <a:buNone/>
            </a:pPr>
            <a:r>
              <a:rPr lang="en-GB" sz="2100" b="0" i="0" u="none" strike="noStrike" cap="none">
                <a:solidFill>
                  <a:srgbClr val="595959"/>
                </a:solidFill>
                <a:latin typeface="Calibri"/>
                <a:ea typeface="Calibri"/>
                <a:cs typeface="Calibri"/>
                <a:sym typeface="Calibri"/>
              </a:rPr>
              <a:t>Chloe is making ice-cream.</a:t>
            </a:r>
            <a:endParaRPr sz="2100" b="0" i="0" u="none" strike="noStrike" cap="none">
              <a:solidFill>
                <a:srgbClr val="595959"/>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100"/>
              <a:buFont typeface="Arial"/>
              <a:buNone/>
            </a:pPr>
            <a:r>
              <a:rPr lang="en-GB" sz="2100" b="0" i="0" u="none" strike="noStrike" cap="none">
                <a:solidFill>
                  <a:srgbClr val="595959"/>
                </a:solidFill>
                <a:latin typeface="Calibri"/>
                <a:ea typeface="Calibri"/>
                <a:cs typeface="Calibri"/>
                <a:sym typeface="Calibri"/>
              </a:rPr>
              <a:t>She is using the recipe below.</a:t>
            </a:r>
            <a:endParaRPr sz="2100" b="0" i="0" u="none" strike="noStrike" cap="none">
              <a:solidFill>
                <a:srgbClr val="595959"/>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100"/>
              <a:buFont typeface="Arial"/>
              <a:buNone/>
            </a:pPr>
            <a:endParaRPr sz="2100" b="0" i="0" u="none" strike="noStrike" cap="none">
              <a:solidFill>
                <a:srgbClr val="595959"/>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100"/>
              <a:buFont typeface="Arial"/>
              <a:buNone/>
            </a:pPr>
            <a:endParaRPr sz="2100" b="0" i="0" u="none" strike="noStrike" cap="none">
              <a:solidFill>
                <a:srgbClr val="595959"/>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100"/>
              <a:buFont typeface="Arial"/>
              <a:buNone/>
            </a:pPr>
            <a:endParaRPr sz="2100" b="0" i="0" u="none" strike="noStrike" cap="none">
              <a:solidFill>
                <a:srgbClr val="595959"/>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100"/>
              <a:buFont typeface="Arial"/>
              <a:buNone/>
            </a:pPr>
            <a:endParaRPr sz="2100" b="0" i="0" u="none" strike="noStrike" cap="none">
              <a:solidFill>
                <a:srgbClr val="595959"/>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100"/>
              <a:buFont typeface="Arial"/>
              <a:buNone/>
            </a:pPr>
            <a:endParaRPr sz="2100" b="0" i="0" u="none" strike="noStrike" cap="none">
              <a:solidFill>
                <a:srgbClr val="595959"/>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100"/>
              <a:buFont typeface="Arial"/>
              <a:buNone/>
            </a:pPr>
            <a:endParaRPr sz="2100" b="0" i="0" u="none" strike="noStrike" cap="none">
              <a:solidFill>
                <a:srgbClr val="595959"/>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100"/>
              <a:buFont typeface="Arial"/>
              <a:buNone/>
            </a:pPr>
            <a:r>
              <a:rPr lang="en-GB" sz="2100" b="0" i="0" u="none" strike="noStrike" cap="none">
                <a:solidFill>
                  <a:srgbClr val="595959"/>
                </a:solidFill>
                <a:latin typeface="Calibri"/>
                <a:ea typeface="Calibri"/>
                <a:cs typeface="Calibri"/>
                <a:sym typeface="Calibri"/>
              </a:rPr>
              <a:t>How much of each ingredient would Chloe need to make enough for 8 people?</a:t>
            </a:r>
            <a:endParaRPr sz="2100" b="0" i="0" u="none" strike="noStrike" cap="none">
              <a:solidFill>
                <a:srgbClr val="595959"/>
              </a:solidFill>
              <a:latin typeface="Calibri"/>
              <a:ea typeface="Calibri"/>
              <a:cs typeface="Calibri"/>
              <a:sym typeface="Calibri"/>
            </a:endParaRPr>
          </a:p>
        </p:txBody>
      </p:sp>
      <p:sp>
        <p:nvSpPr>
          <p:cNvPr id="228" name="Google Shape;228;p16"/>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2000"/>
              <a:buFont typeface="Arial"/>
              <a:buNone/>
            </a:pPr>
            <a:r>
              <a:rPr lang="en-GB"/>
              <a:t>Part 3 – Key teaching aspects</a:t>
            </a:r>
            <a:endParaRPr/>
          </a:p>
        </p:txBody>
      </p:sp>
      <p:pic>
        <p:nvPicPr>
          <p:cNvPr id="229" name="Google Shape;229;p16"/>
          <p:cNvPicPr preferRelativeResize="0"/>
          <p:nvPr/>
        </p:nvPicPr>
        <p:blipFill rotWithShape="1">
          <a:blip r:embed="rId3">
            <a:alphaModFix/>
          </a:blip>
          <a:srcRect t="25597" r="75600" b="5759"/>
          <a:stretch/>
        </p:blipFill>
        <p:spPr>
          <a:xfrm>
            <a:off x="1213500" y="2277925"/>
            <a:ext cx="2246799" cy="1779625"/>
          </a:xfrm>
          <a:prstGeom prst="rect">
            <a:avLst/>
          </a:prstGeom>
          <a:noFill/>
          <a:ln>
            <a:noFill/>
          </a:ln>
        </p:spPr>
      </p:pic>
      <p:graphicFrame>
        <p:nvGraphicFramePr>
          <p:cNvPr id="230" name="Google Shape;230;p16"/>
          <p:cNvGraphicFramePr/>
          <p:nvPr>
            <p:extLst>
              <p:ext uri="{D42A27DB-BD31-4B8C-83A1-F6EECF244321}">
                <p14:modId xmlns:p14="http://schemas.microsoft.com/office/powerpoint/2010/main" val="3017455298"/>
              </p:ext>
            </p:extLst>
          </p:nvPr>
        </p:nvGraphicFramePr>
        <p:xfrm>
          <a:off x="5197175" y="3559838"/>
          <a:ext cx="3309200" cy="2560140"/>
        </p:xfrm>
        <a:graphic>
          <a:graphicData uri="http://schemas.openxmlformats.org/drawingml/2006/table">
            <a:tbl>
              <a:tblPr>
                <a:noFill/>
                <a:tableStyleId>{2FD6E19D-1F08-4C01-8F42-38CA927EFC0C}</a:tableStyleId>
              </a:tblPr>
              <a:tblGrid>
                <a:gridCol w="1654600">
                  <a:extLst>
                    <a:ext uri="{9D8B030D-6E8A-4147-A177-3AD203B41FA5}">
                      <a16:colId xmlns:a16="http://schemas.microsoft.com/office/drawing/2014/main" val="20000"/>
                    </a:ext>
                  </a:extLst>
                </a:gridCol>
                <a:gridCol w="1654600">
                  <a:extLst>
                    <a:ext uri="{9D8B030D-6E8A-4147-A177-3AD203B41FA5}">
                      <a16:colId xmlns:a16="http://schemas.microsoft.com/office/drawing/2014/main" val="20001"/>
                    </a:ext>
                  </a:extLst>
                </a:gridCol>
              </a:tblGrid>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dirty="0">
                          <a:solidFill>
                            <a:srgbClr val="595959"/>
                          </a:solidFill>
                          <a:latin typeface="Calibri"/>
                          <a:ea typeface="Calibri"/>
                          <a:cs typeface="Calibri"/>
                          <a:sym typeface="Calibri"/>
                        </a:rPr>
                        <a:t>Serves 4</a:t>
                      </a:r>
                      <a:endParaRPr sz="1600" b="1" u="none" strike="noStrike" cap="none" dirty="0">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Serves 8</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0"/>
                  </a:ext>
                </a:extLst>
              </a:tr>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300ml cream</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1"/>
                  </a:ext>
                </a:extLst>
              </a:tr>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320ml milk</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2"/>
                  </a:ext>
                </a:extLst>
              </a:tr>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120g sugar</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3"/>
                  </a:ext>
                </a:extLst>
              </a:tr>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1 vanilla pod</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4"/>
                  </a:ext>
                </a:extLst>
              </a:tr>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4 egg yolks</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dirty="0">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grpSp>
        <p:nvGrpSpPr>
          <p:cNvPr id="231" name="Google Shape;231;p16"/>
          <p:cNvGrpSpPr/>
          <p:nvPr/>
        </p:nvGrpSpPr>
        <p:grpSpPr>
          <a:xfrm>
            <a:off x="6218887" y="2775638"/>
            <a:ext cx="1319400" cy="784200"/>
            <a:chOff x="1400925" y="2608100"/>
            <a:chExt cx="1319400" cy="784200"/>
          </a:xfrm>
        </p:grpSpPr>
        <p:sp>
          <p:nvSpPr>
            <p:cNvPr id="232" name="Google Shape;232;p16"/>
            <p:cNvSpPr/>
            <p:nvPr/>
          </p:nvSpPr>
          <p:spPr>
            <a:xfrm>
              <a:off x="1400925" y="2994050"/>
              <a:ext cx="1319400" cy="3360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16"/>
            <p:cNvSpPr txBox="1"/>
            <p:nvPr/>
          </p:nvSpPr>
          <p:spPr>
            <a:xfrm>
              <a:off x="1811625" y="2608100"/>
              <a:ext cx="834000" cy="78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000000"/>
                  </a:solidFill>
                  <a:latin typeface="Calibri"/>
                  <a:ea typeface="Calibri"/>
                  <a:cs typeface="Calibri"/>
                  <a:sym typeface="Calibri"/>
                </a:rPr>
                <a:t>x2</a:t>
              </a:r>
              <a:endParaRPr sz="1800" b="1" i="0" u="none" strike="noStrike" cap="none">
                <a:solidFill>
                  <a:srgbClr val="000000"/>
                </a:solidFill>
                <a:latin typeface="Calibri"/>
                <a:ea typeface="Calibri"/>
                <a:cs typeface="Calibri"/>
                <a:sym typeface="Calibri"/>
              </a:endParaRPr>
            </a:p>
          </p:txBody>
        </p:sp>
      </p:grpSp>
      <p:graphicFrame>
        <p:nvGraphicFramePr>
          <p:cNvPr id="234" name="Google Shape;234;p16"/>
          <p:cNvGraphicFramePr/>
          <p:nvPr/>
        </p:nvGraphicFramePr>
        <p:xfrm>
          <a:off x="9501275" y="1616325"/>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4</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8</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300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pSp>
        <p:nvGrpSpPr>
          <p:cNvPr id="235" name="Google Shape;235;p16"/>
          <p:cNvGrpSpPr/>
          <p:nvPr/>
        </p:nvGrpSpPr>
        <p:grpSpPr>
          <a:xfrm>
            <a:off x="9630425" y="832113"/>
            <a:ext cx="1319400" cy="784200"/>
            <a:chOff x="1400925" y="2608100"/>
            <a:chExt cx="1319400" cy="784200"/>
          </a:xfrm>
        </p:grpSpPr>
        <p:sp>
          <p:nvSpPr>
            <p:cNvPr id="236" name="Google Shape;236;p16"/>
            <p:cNvSpPr/>
            <p:nvPr/>
          </p:nvSpPr>
          <p:spPr>
            <a:xfrm>
              <a:off x="1400925" y="2994050"/>
              <a:ext cx="1319400" cy="3360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16"/>
            <p:cNvSpPr txBox="1"/>
            <p:nvPr/>
          </p:nvSpPr>
          <p:spPr>
            <a:xfrm>
              <a:off x="1811625" y="2608100"/>
              <a:ext cx="834000" cy="78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000000"/>
                  </a:solidFill>
                  <a:latin typeface="Calibri"/>
                  <a:ea typeface="Calibri"/>
                  <a:cs typeface="Calibri"/>
                  <a:sym typeface="Calibri"/>
                </a:rPr>
                <a:t>x2</a:t>
              </a:r>
              <a:endParaRPr sz="1800" b="1" i="0" u="none" strike="noStrike" cap="none">
                <a:solidFill>
                  <a:srgbClr val="000000"/>
                </a:solidFill>
                <a:latin typeface="Calibri"/>
                <a:ea typeface="Calibri"/>
                <a:cs typeface="Calibri"/>
                <a:sym typeface="Calibri"/>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17"/>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2000"/>
              <a:buFont typeface="Arial"/>
              <a:buNone/>
            </a:pPr>
            <a:r>
              <a:rPr lang="en-GB"/>
              <a:t>Part 3 – Key teaching aspects</a:t>
            </a:r>
            <a:endParaRPr/>
          </a:p>
        </p:txBody>
      </p:sp>
      <p:pic>
        <p:nvPicPr>
          <p:cNvPr id="244" name="Google Shape;244;p17"/>
          <p:cNvPicPr preferRelativeResize="0"/>
          <p:nvPr/>
        </p:nvPicPr>
        <p:blipFill rotWithShape="1">
          <a:blip r:embed="rId3">
            <a:alphaModFix/>
          </a:blip>
          <a:srcRect/>
          <a:stretch/>
        </p:blipFill>
        <p:spPr>
          <a:xfrm rot="1">
            <a:off x="304900" y="946326"/>
            <a:ext cx="7195374" cy="2025875"/>
          </a:xfrm>
          <a:prstGeom prst="rect">
            <a:avLst/>
          </a:prstGeom>
          <a:noFill/>
          <a:ln>
            <a:noFill/>
          </a:ln>
        </p:spPr>
      </p:pic>
      <p:graphicFrame>
        <p:nvGraphicFramePr>
          <p:cNvPr id="245" name="Google Shape;245;p17"/>
          <p:cNvGraphicFramePr/>
          <p:nvPr/>
        </p:nvGraphicFramePr>
        <p:xfrm>
          <a:off x="304888" y="3236425"/>
          <a:ext cx="11582200" cy="2560140"/>
        </p:xfrm>
        <a:graphic>
          <a:graphicData uri="http://schemas.openxmlformats.org/drawingml/2006/table">
            <a:tbl>
              <a:tblPr>
                <a:noFill/>
                <a:tableStyleId>{2FD6E19D-1F08-4C01-8F42-38CA927EFC0C}</a:tableStyleId>
              </a:tblPr>
              <a:tblGrid>
                <a:gridCol w="1654600">
                  <a:extLst>
                    <a:ext uri="{9D8B030D-6E8A-4147-A177-3AD203B41FA5}">
                      <a16:colId xmlns:a16="http://schemas.microsoft.com/office/drawing/2014/main" val="20000"/>
                    </a:ext>
                  </a:extLst>
                </a:gridCol>
                <a:gridCol w="1654600">
                  <a:extLst>
                    <a:ext uri="{9D8B030D-6E8A-4147-A177-3AD203B41FA5}">
                      <a16:colId xmlns:a16="http://schemas.microsoft.com/office/drawing/2014/main" val="20001"/>
                    </a:ext>
                  </a:extLst>
                </a:gridCol>
                <a:gridCol w="1654600">
                  <a:extLst>
                    <a:ext uri="{9D8B030D-6E8A-4147-A177-3AD203B41FA5}">
                      <a16:colId xmlns:a16="http://schemas.microsoft.com/office/drawing/2014/main" val="20002"/>
                    </a:ext>
                  </a:extLst>
                </a:gridCol>
                <a:gridCol w="1654600">
                  <a:extLst>
                    <a:ext uri="{9D8B030D-6E8A-4147-A177-3AD203B41FA5}">
                      <a16:colId xmlns:a16="http://schemas.microsoft.com/office/drawing/2014/main" val="20003"/>
                    </a:ext>
                  </a:extLst>
                </a:gridCol>
                <a:gridCol w="1654600">
                  <a:extLst>
                    <a:ext uri="{9D8B030D-6E8A-4147-A177-3AD203B41FA5}">
                      <a16:colId xmlns:a16="http://schemas.microsoft.com/office/drawing/2014/main" val="20004"/>
                    </a:ext>
                  </a:extLst>
                </a:gridCol>
                <a:gridCol w="1654600">
                  <a:extLst>
                    <a:ext uri="{9D8B030D-6E8A-4147-A177-3AD203B41FA5}">
                      <a16:colId xmlns:a16="http://schemas.microsoft.com/office/drawing/2014/main" val="20005"/>
                    </a:ext>
                  </a:extLst>
                </a:gridCol>
                <a:gridCol w="1654600">
                  <a:extLst>
                    <a:ext uri="{9D8B030D-6E8A-4147-A177-3AD203B41FA5}">
                      <a16:colId xmlns:a16="http://schemas.microsoft.com/office/drawing/2014/main" val="20006"/>
                    </a:ext>
                  </a:extLst>
                </a:gridCol>
              </a:tblGrid>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Serves 4</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Serves 8</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Arial"/>
                        <a:buNone/>
                      </a:pPr>
                      <a:r>
                        <a:rPr lang="en-GB" sz="1600" b="1" u="none" strike="noStrike" cap="none">
                          <a:solidFill>
                            <a:srgbClr val="595959"/>
                          </a:solidFill>
                          <a:latin typeface="Calibri"/>
                          <a:ea typeface="Calibri"/>
                          <a:cs typeface="Calibri"/>
                          <a:sym typeface="Calibri"/>
                        </a:rPr>
                        <a:t>Serves 2</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Arial"/>
                        <a:buNone/>
                      </a:pPr>
                      <a:r>
                        <a:rPr lang="en-GB" sz="1600" b="1" u="none" strike="noStrike" cap="none">
                          <a:solidFill>
                            <a:srgbClr val="595959"/>
                          </a:solidFill>
                          <a:latin typeface="Calibri"/>
                          <a:ea typeface="Calibri"/>
                          <a:cs typeface="Calibri"/>
                          <a:sym typeface="Calibri"/>
                        </a:rPr>
                        <a:t>Serves 1</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Arial"/>
                        <a:buNone/>
                      </a:pPr>
                      <a:r>
                        <a:rPr lang="en-GB" sz="1600" b="1" u="none" strike="noStrike" cap="none">
                          <a:solidFill>
                            <a:srgbClr val="595959"/>
                          </a:solidFill>
                          <a:latin typeface="Calibri"/>
                          <a:ea typeface="Calibri"/>
                          <a:cs typeface="Calibri"/>
                          <a:sym typeface="Calibri"/>
                        </a:rPr>
                        <a:t>Serves 3</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Arial"/>
                        <a:buNone/>
                      </a:pPr>
                      <a:r>
                        <a:rPr lang="en-GB" sz="1600" b="1" u="none" strike="noStrike" cap="none">
                          <a:solidFill>
                            <a:srgbClr val="595959"/>
                          </a:solidFill>
                          <a:latin typeface="Calibri"/>
                          <a:ea typeface="Calibri"/>
                          <a:cs typeface="Calibri"/>
                          <a:sym typeface="Calibri"/>
                        </a:rPr>
                        <a:t>Serves 6</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Arial"/>
                        <a:buNone/>
                      </a:pPr>
                      <a:r>
                        <a:rPr lang="en-GB" sz="1600" b="1" u="none" strike="noStrike" cap="none">
                          <a:solidFill>
                            <a:srgbClr val="595959"/>
                          </a:solidFill>
                          <a:latin typeface="Calibri"/>
                          <a:ea typeface="Calibri"/>
                          <a:cs typeface="Calibri"/>
                          <a:sym typeface="Calibri"/>
                        </a:rPr>
                        <a:t>Serves 10</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0"/>
                  </a:ext>
                </a:extLst>
              </a:tr>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300ml cream</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1"/>
                  </a:ext>
                </a:extLst>
              </a:tr>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320ml milk</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2"/>
                  </a:ext>
                </a:extLst>
              </a:tr>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120g sugar</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3"/>
                  </a:ext>
                </a:extLst>
              </a:tr>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1 vanilla pod</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4"/>
                  </a:ext>
                </a:extLst>
              </a:tr>
              <a:tr h="337650">
                <a:tc>
                  <a:txBody>
                    <a:bodyPr/>
                    <a:lstStyle/>
                    <a:p>
                      <a:pPr marL="0" marR="0" lvl="0" indent="0" algn="ctr" rtl="0">
                        <a:lnSpc>
                          <a:spcPct val="100000"/>
                        </a:lnSpc>
                        <a:spcBef>
                          <a:spcPts val="0"/>
                        </a:spcBef>
                        <a:spcAft>
                          <a:spcPts val="0"/>
                        </a:spcAft>
                        <a:buClr>
                          <a:srgbClr val="000000"/>
                        </a:buClr>
                        <a:buSzPts val="1600"/>
                        <a:buFont typeface="Arial"/>
                        <a:buNone/>
                      </a:pPr>
                      <a:r>
                        <a:rPr lang="en-GB" sz="1600" b="1" u="none" strike="noStrike" cap="none">
                          <a:solidFill>
                            <a:srgbClr val="595959"/>
                          </a:solidFill>
                          <a:latin typeface="Calibri"/>
                          <a:ea typeface="Calibri"/>
                          <a:cs typeface="Calibri"/>
                          <a:sym typeface="Calibri"/>
                        </a:rPr>
                        <a:t>4 egg yolks</a:t>
                      </a: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endParaRPr sz="1600" b="1" u="none" strike="noStrike" cap="none">
                        <a:solidFill>
                          <a:srgbClr val="595959"/>
                        </a:solidFill>
                        <a:latin typeface="Calibri"/>
                        <a:ea typeface="Calibri"/>
                        <a:cs typeface="Calibri"/>
                        <a:sym typeface="Calibri"/>
                      </a:endParaRPr>
                    </a:p>
                  </a:txBody>
                  <a:tcPr marL="91425" marR="91425" marT="91425" marB="91425" anchor="ctr">
                    <a:lnL w="28575" cap="flat" cmpd="sng">
                      <a:solidFill>
                        <a:srgbClr val="595959"/>
                      </a:solidFill>
                      <a:prstDash val="solid"/>
                      <a:round/>
                      <a:headEnd type="none" w="sm" len="sm"/>
                      <a:tailEnd type="none" w="sm" len="sm"/>
                    </a:lnL>
                    <a:lnR w="28575" cap="flat" cmpd="sng">
                      <a:solidFill>
                        <a:srgbClr val="595959"/>
                      </a:solidFill>
                      <a:prstDash val="solid"/>
                      <a:round/>
                      <a:headEnd type="none" w="sm" len="sm"/>
                      <a:tailEnd type="none" w="sm" len="sm"/>
                    </a:lnR>
                    <a:lnT w="28575" cap="flat" cmpd="sng">
                      <a:solidFill>
                        <a:srgbClr val="595959"/>
                      </a:solidFill>
                      <a:prstDash val="solid"/>
                      <a:round/>
                      <a:headEnd type="none" w="sm" len="sm"/>
                      <a:tailEnd type="none" w="sm" len="sm"/>
                    </a:lnT>
                    <a:lnB w="28575" cap="flat" cmpd="sng">
                      <a:solidFill>
                        <a:srgbClr val="595959"/>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grpSp>
        <p:nvGrpSpPr>
          <p:cNvPr id="246" name="Google Shape;246;p17"/>
          <p:cNvGrpSpPr/>
          <p:nvPr/>
        </p:nvGrpSpPr>
        <p:grpSpPr>
          <a:xfrm>
            <a:off x="6242600" y="2452225"/>
            <a:ext cx="1319400" cy="784200"/>
            <a:chOff x="1400925" y="2608100"/>
            <a:chExt cx="1319400" cy="784200"/>
          </a:xfrm>
        </p:grpSpPr>
        <p:sp>
          <p:nvSpPr>
            <p:cNvPr id="247" name="Google Shape;247;p17"/>
            <p:cNvSpPr/>
            <p:nvPr/>
          </p:nvSpPr>
          <p:spPr>
            <a:xfrm>
              <a:off x="1400925" y="2994050"/>
              <a:ext cx="1319400" cy="3360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17"/>
            <p:cNvSpPr txBox="1"/>
            <p:nvPr/>
          </p:nvSpPr>
          <p:spPr>
            <a:xfrm>
              <a:off x="1811625" y="2608100"/>
              <a:ext cx="834000" cy="78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000000"/>
                  </a:solidFill>
                  <a:latin typeface="Calibri"/>
                  <a:ea typeface="Calibri"/>
                  <a:cs typeface="Calibri"/>
                  <a:sym typeface="Calibri"/>
                </a:rPr>
                <a:t>x3</a:t>
              </a:r>
              <a:endParaRPr sz="1800" b="1" i="0" u="none" strike="noStrike" cap="none">
                <a:solidFill>
                  <a:srgbClr val="000000"/>
                </a:solidFill>
                <a:latin typeface="Calibri"/>
                <a:ea typeface="Calibri"/>
                <a:cs typeface="Calibri"/>
                <a:sym typeface="Calibri"/>
              </a:endParaRPr>
            </a:p>
          </p:txBody>
        </p:sp>
      </p:grpSp>
      <p:graphicFrame>
        <p:nvGraphicFramePr>
          <p:cNvPr id="249" name="Google Shape;249;p17"/>
          <p:cNvGraphicFramePr/>
          <p:nvPr/>
        </p:nvGraphicFramePr>
        <p:xfrm>
          <a:off x="9013300" y="1305175"/>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3</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75</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pSp>
        <p:nvGrpSpPr>
          <p:cNvPr id="250" name="Google Shape;250;p17"/>
          <p:cNvGrpSpPr/>
          <p:nvPr/>
        </p:nvGrpSpPr>
        <p:grpSpPr>
          <a:xfrm>
            <a:off x="9142450" y="520975"/>
            <a:ext cx="1319400" cy="784200"/>
            <a:chOff x="1400925" y="2608100"/>
            <a:chExt cx="1319400" cy="784200"/>
          </a:xfrm>
        </p:grpSpPr>
        <p:sp>
          <p:nvSpPr>
            <p:cNvPr id="251" name="Google Shape;251;p17"/>
            <p:cNvSpPr/>
            <p:nvPr/>
          </p:nvSpPr>
          <p:spPr>
            <a:xfrm>
              <a:off x="1400925" y="2994050"/>
              <a:ext cx="1319400" cy="3360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2" name="Google Shape;252;p17"/>
            <p:cNvSpPr txBox="1"/>
            <p:nvPr/>
          </p:nvSpPr>
          <p:spPr>
            <a:xfrm>
              <a:off x="1811625" y="2608100"/>
              <a:ext cx="834000" cy="78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1" i="0" u="none" strike="noStrike" cap="none">
                  <a:solidFill>
                    <a:srgbClr val="000000"/>
                  </a:solidFill>
                  <a:latin typeface="Calibri"/>
                  <a:ea typeface="Calibri"/>
                  <a:cs typeface="Calibri"/>
                  <a:sym typeface="Calibri"/>
                </a:rPr>
                <a:t>x3</a:t>
              </a:r>
              <a:endParaRPr sz="1800" b="1" i="0" u="none" strike="noStrike" cap="none">
                <a:solidFill>
                  <a:srgbClr val="000000"/>
                </a:solidFill>
                <a:latin typeface="Calibri"/>
                <a:ea typeface="Calibri"/>
                <a:cs typeface="Calibri"/>
                <a:sym typeface="Calibri"/>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18"/>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3 – Key teaching aspects</a:t>
            </a:r>
            <a:endParaRPr b="1"/>
          </a:p>
        </p:txBody>
      </p:sp>
      <p:sp>
        <p:nvSpPr>
          <p:cNvPr id="259" name="Google Shape;259;p18"/>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D0CECE"/>
              </a:buClr>
              <a:buSzPts val="2000"/>
              <a:buChar char="•"/>
            </a:pPr>
            <a:r>
              <a:rPr lang="en-GB" b="1">
                <a:solidFill>
                  <a:srgbClr val="D0CECE"/>
                </a:solidFill>
              </a:rPr>
              <a:t>Key message</a:t>
            </a:r>
            <a:endParaRPr/>
          </a:p>
          <a:p>
            <a:pPr marL="228600" lvl="0" indent="-228600" algn="l" rtl="0">
              <a:lnSpc>
                <a:spcPct val="90000"/>
              </a:lnSpc>
              <a:spcBef>
                <a:spcPts val="1000"/>
              </a:spcBef>
              <a:spcAft>
                <a:spcPts val="0"/>
              </a:spcAft>
              <a:buClr>
                <a:srgbClr val="D0CECE"/>
              </a:buClr>
              <a:buSzPts val="2000"/>
              <a:buChar char="•"/>
            </a:pPr>
            <a:r>
              <a:rPr lang="en-GB" b="1">
                <a:solidFill>
                  <a:srgbClr val="D0CECE"/>
                </a:solidFill>
              </a:rPr>
              <a:t>Key language</a:t>
            </a:r>
            <a:endParaRPr/>
          </a:p>
          <a:p>
            <a:pPr marL="228600" lvl="0" indent="-228600" algn="l" rtl="0">
              <a:lnSpc>
                <a:spcPct val="90000"/>
              </a:lnSpc>
              <a:spcBef>
                <a:spcPts val="1000"/>
              </a:spcBef>
              <a:spcAft>
                <a:spcPts val="0"/>
              </a:spcAft>
              <a:buClr>
                <a:srgbClr val="D0CECE"/>
              </a:buClr>
              <a:buSzPts val="2000"/>
              <a:buChar char="•"/>
            </a:pPr>
            <a:r>
              <a:rPr lang="en-GB" b="1">
                <a:solidFill>
                  <a:srgbClr val="D0CECE"/>
                </a:solidFill>
              </a:rPr>
              <a:t>Key skills</a:t>
            </a:r>
            <a:endParaRPr/>
          </a:p>
          <a:p>
            <a:pPr marL="228600" lvl="0" indent="-228600" algn="l" rtl="0">
              <a:lnSpc>
                <a:spcPct val="90000"/>
              </a:lnSpc>
              <a:spcBef>
                <a:spcPts val="1000"/>
              </a:spcBef>
              <a:spcAft>
                <a:spcPts val="0"/>
              </a:spcAft>
              <a:buClr>
                <a:srgbClr val="585858"/>
              </a:buClr>
              <a:buSzPts val="2000"/>
              <a:buChar char="•"/>
            </a:pPr>
            <a:r>
              <a:rPr lang="en-GB" b="1"/>
              <a:t>Key representations</a:t>
            </a:r>
            <a:endParaRPr/>
          </a:p>
          <a:p>
            <a:pPr marL="228600" lvl="0" indent="-228600" algn="l" rtl="0">
              <a:lnSpc>
                <a:spcPct val="80000"/>
              </a:lnSpc>
              <a:spcBef>
                <a:spcPts val="1000"/>
              </a:spcBef>
              <a:spcAft>
                <a:spcPts val="0"/>
              </a:spcAft>
              <a:buClr>
                <a:srgbClr val="D0CECE"/>
              </a:buClr>
              <a:buSzPts val="2000"/>
              <a:buChar char="•"/>
            </a:pPr>
            <a:r>
              <a:rPr lang="en-GB" b="1">
                <a:solidFill>
                  <a:srgbClr val="D0CECE"/>
                </a:solidFill>
              </a:rPr>
              <a:t>Key questions</a:t>
            </a:r>
            <a:endParaRPr b="1">
              <a:solidFill>
                <a:srgbClr val="D0CECE"/>
              </a:solidFill>
            </a:endParaRPr>
          </a:p>
          <a:p>
            <a:pPr marL="228600" lvl="0" indent="-228600" algn="l" rtl="0">
              <a:lnSpc>
                <a:spcPct val="90000"/>
              </a:lnSpc>
              <a:spcBef>
                <a:spcPts val="1000"/>
              </a:spcBef>
              <a:spcAft>
                <a:spcPts val="0"/>
              </a:spcAft>
              <a:buClr>
                <a:srgbClr val="D0CECE"/>
              </a:buClr>
              <a:buSzPts val="2000"/>
              <a:buChar char="•"/>
            </a:pPr>
            <a:r>
              <a:rPr lang="en-GB" b="1">
                <a:solidFill>
                  <a:srgbClr val="D0CECE"/>
                </a:solidFill>
              </a:rPr>
              <a:t>Key connections</a:t>
            </a:r>
            <a:endParaRPr b="1">
              <a:solidFill>
                <a:srgbClr val="D0CECE"/>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19"/>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000"/>
              <a:buNone/>
            </a:pPr>
            <a:r>
              <a:rPr lang="en-GB" b="1"/>
              <a:t>Part 3 – Key teaching aspects</a:t>
            </a:r>
            <a:endParaRPr/>
          </a:p>
        </p:txBody>
      </p:sp>
      <p:sp>
        <p:nvSpPr>
          <p:cNvPr id="266" name="Google Shape;266;p19"/>
          <p:cNvSpPr txBox="1"/>
          <p:nvPr/>
        </p:nvSpPr>
        <p:spPr>
          <a:xfrm>
            <a:off x="1077300" y="1281975"/>
            <a:ext cx="10803600" cy="3497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1" u="none" strike="noStrike" cap="none">
                <a:solidFill>
                  <a:schemeClr val="dk2"/>
                </a:solidFill>
                <a:latin typeface="Calibri"/>
                <a:ea typeface="Calibri"/>
                <a:cs typeface="Calibri"/>
                <a:sym typeface="Calibri"/>
              </a:rPr>
              <a:t>“Comparing and contrasting the double number line to these other representations by offering a situation and asking students to represent it in more than one way, can support students in making connections both between the representations themselves and in their understanding of the mathematical structures they represent.”</a:t>
            </a:r>
            <a:endParaRPr sz="2000" b="0" i="1" u="none" strike="noStrike" cap="none">
              <a:solidFill>
                <a:schemeClr val="dk2"/>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2"/>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2000" b="0" i="0" u="none" strike="noStrike" cap="none">
                <a:solidFill>
                  <a:schemeClr val="dk2"/>
                </a:solidFill>
                <a:latin typeface="Calibri"/>
                <a:ea typeface="Calibri"/>
                <a:cs typeface="Calibri"/>
                <a:sym typeface="Calibri"/>
              </a:rPr>
              <a:t>From Double number lines (and ratio tables) ‘Using representations at KS3’ guidance</a:t>
            </a:r>
            <a:endParaRPr sz="2000" b="0" i="0" u="none" strike="noStrike" cap="none">
              <a:solidFill>
                <a:schemeClr val="dk2"/>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2000" b="0" i="0" u="none" strike="noStrike" cap="none">
              <a:solidFill>
                <a:schemeClr val="dk2"/>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0" i="0" u="sng" strike="noStrike" cap="none">
                <a:solidFill>
                  <a:schemeClr val="hlink"/>
                </a:solidFill>
                <a:latin typeface="Calibri"/>
                <a:ea typeface="Calibri"/>
                <a:cs typeface="Calibri"/>
                <a:sym typeface="Calibri"/>
                <a:hlinkClick r:id="rId3"/>
              </a:rPr>
              <a:t>https://www.ncetm.org.uk/classroom-resources/secmm-using-mathematical-representations-at-ks3</a:t>
            </a:r>
            <a:r>
              <a:rPr lang="en-GB" sz="2000" b="0" i="0" u="none" strike="noStrike" cap="none">
                <a:solidFill>
                  <a:schemeClr val="dk2"/>
                </a:solidFill>
                <a:latin typeface="Calibri"/>
                <a:ea typeface="Calibri"/>
                <a:cs typeface="Calibri"/>
                <a:sym typeface="Calibri"/>
              </a:rPr>
              <a:t>/</a:t>
            </a:r>
            <a:endParaRPr sz="2000" b="0" i="0" u="none" strike="noStrike" cap="none">
              <a:solidFill>
                <a:schemeClr val="dk2"/>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2000" b="0" i="0" u="none" strike="noStrike" cap="none">
              <a:solidFill>
                <a:schemeClr val="dk2"/>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2"/>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2"/>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1 – The big idea </a:t>
            </a:r>
            <a:endParaRPr/>
          </a:p>
        </p:txBody>
      </p:sp>
      <p:sp>
        <p:nvSpPr>
          <p:cNvPr id="104" name="Google Shape;104;p2"/>
          <p:cNvSpPr txBox="1">
            <a:spLocks noGrp="1"/>
          </p:cNvSpPr>
          <p:nvPr>
            <p:ph type="body" idx="1"/>
          </p:nvPr>
        </p:nvSpPr>
        <p:spPr>
          <a:xfrm>
            <a:off x="696000" y="1181621"/>
            <a:ext cx="8164512" cy="87556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585858"/>
              </a:buClr>
              <a:buSzPts val="2000"/>
              <a:buChar char="•"/>
            </a:pPr>
            <a:r>
              <a:rPr lang="en-GB" b="1"/>
              <a:t>What do students need to know?</a:t>
            </a:r>
            <a:endParaRPr/>
          </a:p>
          <a:p>
            <a:pPr marL="228600" lvl="0" indent="-228600" algn="l" rtl="0">
              <a:lnSpc>
                <a:spcPct val="90000"/>
              </a:lnSpc>
              <a:spcBef>
                <a:spcPts val="1000"/>
              </a:spcBef>
              <a:spcAft>
                <a:spcPts val="0"/>
              </a:spcAft>
              <a:buClr>
                <a:srgbClr val="D0CECE"/>
              </a:buClr>
              <a:buSzPts val="2000"/>
              <a:buChar char="•"/>
            </a:pPr>
            <a:r>
              <a:rPr lang="en-GB" b="1">
                <a:solidFill>
                  <a:srgbClr val="D0CECE"/>
                </a:solidFill>
              </a:rPr>
              <a:t>What things typically go wrong (misconceptions)?</a:t>
            </a:r>
            <a:endParaRPr/>
          </a:p>
        </p:txBody>
      </p:sp>
      <p:sp>
        <p:nvSpPr>
          <p:cNvPr id="105" name="Google Shape;105;p2"/>
          <p:cNvSpPr txBox="1"/>
          <p:nvPr/>
        </p:nvSpPr>
        <p:spPr>
          <a:xfrm>
            <a:off x="803500" y="2057200"/>
            <a:ext cx="10014600" cy="44982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a:solidFill>
                  <a:srgbClr val="585858"/>
                </a:solidFill>
                <a:latin typeface="Calibri"/>
                <a:ea typeface="Calibri"/>
                <a:cs typeface="Calibri"/>
                <a:sym typeface="Calibri"/>
              </a:rPr>
              <a:t>An understanding that:</a:t>
            </a:r>
            <a:endParaRPr sz="2000" b="0" i="0" u="none" strike="noStrike" cap="none">
              <a:solidFill>
                <a:srgbClr val="585858"/>
              </a:solidFill>
              <a:latin typeface="Calibri"/>
              <a:ea typeface="Calibri"/>
              <a:cs typeface="Calibri"/>
              <a:sym typeface="Calibri"/>
            </a:endParaRPr>
          </a:p>
          <a:p>
            <a:pPr marL="630000" marR="0" lvl="0" indent="-231775" algn="l" rtl="0">
              <a:lnSpc>
                <a:spcPct val="115000"/>
              </a:lnSpc>
              <a:spcBef>
                <a:spcPts val="0"/>
              </a:spcBef>
              <a:spcAft>
                <a:spcPts val="0"/>
              </a:spcAft>
              <a:buClr>
                <a:srgbClr val="585858"/>
              </a:buClr>
              <a:buSzPts val="2000"/>
              <a:buFont typeface="Arial"/>
              <a:buChar char="•"/>
            </a:pPr>
            <a:r>
              <a:rPr lang="en-GB" sz="2000" b="0" i="0" u="none" strike="noStrike" cap="none">
                <a:solidFill>
                  <a:srgbClr val="585858"/>
                </a:solidFill>
                <a:latin typeface="Calibri"/>
                <a:ea typeface="Calibri"/>
                <a:cs typeface="Calibri"/>
                <a:sym typeface="Calibri"/>
              </a:rPr>
              <a:t>any two numbers can be connected by multiplication</a:t>
            </a:r>
            <a:endParaRPr sz="1400" b="0" i="0" u="none" strike="noStrike" cap="none">
              <a:solidFill>
                <a:srgbClr val="000000"/>
              </a:solidFill>
              <a:latin typeface="Arial"/>
              <a:ea typeface="Arial"/>
              <a:cs typeface="Arial"/>
              <a:sym typeface="Arial"/>
            </a:endParaRPr>
          </a:p>
          <a:p>
            <a:pPr marL="630000" marR="0" lvl="0" indent="-231775" algn="l" rtl="0">
              <a:lnSpc>
                <a:spcPct val="107000"/>
              </a:lnSpc>
              <a:spcBef>
                <a:spcPts val="1200"/>
              </a:spcBef>
              <a:spcAft>
                <a:spcPts val="0"/>
              </a:spcAft>
              <a:buClr>
                <a:srgbClr val="585858"/>
              </a:buClr>
              <a:buSzPts val="2000"/>
              <a:buFont typeface="Arial"/>
              <a:buChar char="•"/>
            </a:pPr>
            <a:r>
              <a:rPr lang="en-GB" sz="2000" b="0" i="0" u="none" strike="noStrike" cap="none">
                <a:solidFill>
                  <a:srgbClr val="585858"/>
                </a:solidFill>
                <a:latin typeface="Calibri"/>
                <a:ea typeface="Calibri"/>
                <a:cs typeface="Calibri"/>
                <a:sym typeface="Calibri"/>
              </a:rPr>
              <a:t>proportional relationships are multiplicative rather than additive</a:t>
            </a:r>
            <a:endParaRPr sz="1400" b="0" i="0" u="none" strike="noStrike" cap="none">
              <a:solidFill>
                <a:srgbClr val="000000"/>
              </a:solidFill>
              <a:latin typeface="Arial"/>
              <a:ea typeface="Arial"/>
              <a:cs typeface="Arial"/>
              <a:sym typeface="Arial"/>
            </a:endParaRPr>
          </a:p>
          <a:p>
            <a:pPr marL="630000" marR="0" lvl="0" indent="-231775" algn="l" rtl="0">
              <a:lnSpc>
                <a:spcPct val="107000"/>
              </a:lnSpc>
              <a:spcBef>
                <a:spcPts val="1200"/>
              </a:spcBef>
              <a:spcAft>
                <a:spcPts val="0"/>
              </a:spcAft>
              <a:buClr>
                <a:srgbClr val="585858"/>
              </a:buClr>
              <a:buSzPts val="2000"/>
              <a:buFont typeface="Arial"/>
              <a:buChar char="•"/>
            </a:pPr>
            <a:r>
              <a:rPr lang="en-GB" sz="2000" b="0" i="0" u="none" strike="noStrike" cap="none">
                <a:solidFill>
                  <a:srgbClr val="585858"/>
                </a:solidFill>
                <a:latin typeface="Calibri"/>
                <a:ea typeface="Calibri"/>
                <a:cs typeface="Calibri"/>
                <a:sym typeface="Calibri"/>
              </a:rPr>
              <a:t>numbers can be made smaller by multiplication as well as larger</a:t>
            </a:r>
            <a:endParaRPr sz="1400" b="0" i="0" u="none" strike="noStrike" cap="none">
              <a:solidFill>
                <a:srgbClr val="000000"/>
              </a:solidFill>
              <a:latin typeface="Arial"/>
              <a:ea typeface="Arial"/>
              <a:cs typeface="Arial"/>
              <a:sym typeface="Arial"/>
            </a:endParaRPr>
          </a:p>
          <a:p>
            <a:pPr marL="630000" marR="0" lvl="0" indent="-231775" algn="l" rtl="0">
              <a:lnSpc>
                <a:spcPct val="107000"/>
              </a:lnSpc>
              <a:spcBef>
                <a:spcPts val="1200"/>
              </a:spcBef>
              <a:spcAft>
                <a:spcPts val="0"/>
              </a:spcAft>
              <a:buClr>
                <a:srgbClr val="585858"/>
              </a:buClr>
              <a:buSzPts val="2000"/>
              <a:buFont typeface="Arial"/>
              <a:buChar char="•"/>
            </a:pPr>
            <a:r>
              <a:rPr lang="en-GB" sz="2000" b="0" i="0" u="none" strike="noStrike" cap="none">
                <a:solidFill>
                  <a:srgbClr val="585858"/>
                </a:solidFill>
                <a:latin typeface="Calibri"/>
                <a:ea typeface="Calibri"/>
                <a:cs typeface="Calibri"/>
                <a:sym typeface="Calibri"/>
              </a:rPr>
              <a:t>all proportional relationships share the same underlying mathematical structure, though they may be presented in different contexts.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a7c9d77a98_0_21"/>
          <p:cNvSpPr txBox="1">
            <a:spLocks noGrp="1"/>
          </p:cNvSpPr>
          <p:nvPr>
            <p:ph type="title"/>
          </p:nvPr>
        </p:nvSpPr>
        <p:spPr>
          <a:xfrm>
            <a:off x="696000" y="424345"/>
            <a:ext cx="10886400" cy="4569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2000"/>
              <a:buFont typeface="Arial"/>
              <a:buNone/>
            </a:pPr>
            <a:r>
              <a:rPr lang="en-GB"/>
              <a:t>Part 3 – Key teaching aspects</a:t>
            </a:r>
            <a:endParaRPr/>
          </a:p>
        </p:txBody>
      </p:sp>
      <p:pic>
        <p:nvPicPr>
          <p:cNvPr id="290" name="Google Shape;290;ga7c9d77a98_0_21"/>
          <p:cNvPicPr preferRelativeResize="0"/>
          <p:nvPr/>
        </p:nvPicPr>
        <p:blipFill>
          <a:blip r:embed="rId3">
            <a:alphaModFix/>
          </a:blip>
          <a:stretch>
            <a:fillRect/>
          </a:stretch>
        </p:blipFill>
        <p:spPr>
          <a:xfrm>
            <a:off x="652800" y="1071004"/>
            <a:ext cx="10886400" cy="562097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21"/>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000"/>
              <a:buNone/>
            </a:pPr>
            <a:r>
              <a:rPr lang="en-GB" b="1"/>
              <a:t>Part 3 – Key teaching aspects</a:t>
            </a:r>
            <a:endParaRPr/>
          </a:p>
        </p:txBody>
      </p:sp>
      <p:grpSp>
        <p:nvGrpSpPr>
          <p:cNvPr id="297" name="Google Shape;297;p21"/>
          <p:cNvGrpSpPr/>
          <p:nvPr/>
        </p:nvGrpSpPr>
        <p:grpSpPr>
          <a:xfrm>
            <a:off x="19286" y="881245"/>
            <a:ext cx="12185100" cy="5964300"/>
            <a:chOff x="19286" y="881245"/>
            <a:chExt cx="12185100" cy="5964300"/>
          </a:xfrm>
        </p:grpSpPr>
        <p:cxnSp>
          <p:nvCxnSpPr>
            <p:cNvPr id="298" name="Google Shape;298;p21"/>
            <p:cNvCxnSpPr>
              <a:stCxn id="296" idx="2"/>
            </p:cNvCxnSpPr>
            <p:nvPr/>
          </p:nvCxnSpPr>
          <p:spPr>
            <a:xfrm>
              <a:off x="6139200" y="881245"/>
              <a:ext cx="3900" cy="5964300"/>
            </a:xfrm>
            <a:prstGeom prst="straightConnector1">
              <a:avLst/>
            </a:prstGeom>
            <a:noFill/>
            <a:ln w="28575" cap="flat" cmpd="sng">
              <a:solidFill>
                <a:schemeClr val="dk2"/>
              </a:solidFill>
              <a:prstDash val="solid"/>
              <a:round/>
              <a:headEnd type="none" w="sm" len="sm"/>
              <a:tailEnd type="none" w="sm" len="sm"/>
            </a:ln>
          </p:spPr>
        </p:cxnSp>
        <p:cxnSp>
          <p:nvCxnSpPr>
            <p:cNvPr id="299" name="Google Shape;299;p21"/>
            <p:cNvCxnSpPr/>
            <p:nvPr/>
          </p:nvCxnSpPr>
          <p:spPr>
            <a:xfrm rot="10800000">
              <a:off x="19286" y="3422625"/>
              <a:ext cx="12185100" cy="12600"/>
            </a:xfrm>
            <a:prstGeom prst="straightConnector1">
              <a:avLst/>
            </a:prstGeom>
            <a:noFill/>
            <a:ln w="28575" cap="flat" cmpd="sng">
              <a:solidFill>
                <a:schemeClr val="dk2"/>
              </a:solidFill>
              <a:prstDash val="solid"/>
              <a:round/>
              <a:headEnd type="none" w="sm" len="sm"/>
              <a:tailEnd type="none" w="sm" len="sm"/>
            </a:ln>
          </p:spPr>
        </p:cxnSp>
      </p:grpSp>
      <p:pic>
        <p:nvPicPr>
          <p:cNvPr id="300" name="Google Shape;300;p21"/>
          <p:cNvPicPr preferRelativeResize="0"/>
          <p:nvPr/>
        </p:nvPicPr>
        <p:blipFill rotWithShape="1">
          <a:blip r:embed="rId3">
            <a:alphaModFix/>
          </a:blip>
          <a:srcRect/>
          <a:stretch/>
        </p:blipFill>
        <p:spPr>
          <a:xfrm>
            <a:off x="3895725" y="2638350"/>
            <a:ext cx="4400550" cy="1581150"/>
          </a:xfrm>
          <a:prstGeom prst="rect">
            <a:avLst/>
          </a:prstGeom>
          <a:noFill/>
          <a:ln w="28575" cap="flat" cmpd="sng">
            <a:solidFill>
              <a:schemeClr val="dk2"/>
            </a:solidFill>
            <a:prstDash val="solid"/>
            <a:round/>
            <a:headEnd type="none" w="sm" len="sm"/>
            <a:tailEnd type="none" w="sm" len="sm"/>
          </a:ln>
        </p:spPr>
      </p:pic>
      <p:pic>
        <p:nvPicPr>
          <p:cNvPr id="301" name="Google Shape;301;p21"/>
          <p:cNvPicPr preferRelativeResize="0"/>
          <p:nvPr/>
        </p:nvPicPr>
        <p:blipFill rotWithShape="1">
          <a:blip r:embed="rId4">
            <a:alphaModFix/>
          </a:blip>
          <a:srcRect/>
          <a:stretch/>
        </p:blipFill>
        <p:spPr>
          <a:xfrm>
            <a:off x="183525" y="988275"/>
            <a:ext cx="5638800" cy="1543050"/>
          </a:xfrm>
          <a:prstGeom prst="rect">
            <a:avLst/>
          </a:prstGeom>
          <a:noFill/>
          <a:ln>
            <a:noFill/>
          </a:ln>
        </p:spPr>
      </p:pic>
      <p:graphicFrame>
        <p:nvGraphicFramePr>
          <p:cNvPr id="302" name="Google Shape;302;p21"/>
          <p:cNvGraphicFramePr/>
          <p:nvPr>
            <p:extLst>
              <p:ext uri="{D42A27DB-BD31-4B8C-83A1-F6EECF244321}">
                <p14:modId xmlns:p14="http://schemas.microsoft.com/office/powerpoint/2010/main" val="2487243270"/>
              </p:ext>
            </p:extLst>
          </p:nvPr>
        </p:nvGraphicFramePr>
        <p:xfrm>
          <a:off x="6265437" y="4349801"/>
          <a:ext cx="2348250" cy="1405800"/>
        </p:xfrm>
        <a:graphic>
          <a:graphicData uri="http://schemas.openxmlformats.org/drawingml/2006/table">
            <a:tbl>
              <a:tblPr>
                <a:noFill/>
                <a:tableStyleId>{2FD6E19D-1F08-4C01-8F42-38CA927EFC0C}</a:tableStyleId>
              </a:tblPr>
              <a:tblGrid>
                <a:gridCol w="782750">
                  <a:extLst>
                    <a:ext uri="{9D8B030D-6E8A-4147-A177-3AD203B41FA5}">
                      <a16:colId xmlns:a16="http://schemas.microsoft.com/office/drawing/2014/main" val="20000"/>
                    </a:ext>
                  </a:extLst>
                </a:gridCol>
                <a:gridCol w="782750">
                  <a:extLst>
                    <a:ext uri="{9D8B030D-6E8A-4147-A177-3AD203B41FA5}">
                      <a16:colId xmlns:a16="http://schemas.microsoft.com/office/drawing/2014/main" val="20001"/>
                    </a:ext>
                  </a:extLst>
                </a:gridCol>
                <a:gridCol w="782750">
                  <a:extLst>
                    <a:ext uri="{9D8B030D-6E8A-4147-A177-3AD203B41FA5}">
                      <a16:colId xmlns:a16="http://schemas.microsoft.com/office/drawing/2014/main" val="20002"/>
                    </a:ext>
                  </a:extLst>
                </a:gridCol>
              </a:tblGrid>
              <a:tr h="702900">
                <a:tc>
                  <a:txBody>
                    <a:bodyPr/>
                    <a:lstStyle/>
                    <a:p>
                      <a:pPr marL="0" marR="0" lvl="0" indent="0" algn="ctr" rtl="0">
                        <a:lnSpc>
                          <a:spcPct val="100000"/>
                        </a:lnSpc>
                        <a:spcBef>
                          <a:spcPts val="0"/>
                        </a:spcBef>
                        <a:spcAft>
                          <a:spcPts val="0"/>
                        </a:spcAft>
                        <a:buClr>
                          <a:srgbClr val="000000"/>
                        </a:buClr>
                        <a:buSzPts val="2900"/>
                        <a:buFont typeface="Arial"/>
                        <a:buNone/>
                      </a:pPr>
                      <a:r>
                        <a:rPr lang="en-GB" sz="2900" b="1" u="none" strike="noStrike" cap="none">
                          <a:latin typeface="Calibri"/>
                          <a:ea typeface="Calibri"/>
                          <a:cs typeface="Calibri"/>
                          <a:sym typeface="Calibri"/>
                        </a:rPr>
                        <a:t>2</a:t>
                      </a:r>
                      <a:endParaRPr sz="2900" b="1"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900"/>
                        <a:buFont typeface="Arial"/>
                        <a:buNone/>
                      </a:pPr>
                      <a:r>
                        <a:rPr lang="en-GB" sz="2900" b="1" u="none" strike="noStrike" cap="none">
                          <a:latin typeface="Calibri"/>
                          <a:ea typeface="Calibri"/>
                          <a:cs typeface="Calibri"/>
                          <a:sym typeface="Calibri"/>
                        </a:rPr>
                        <a:t>3</a:t>
                      </a:r>
                      <a:endParaRPr sz="2900" b="1"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900"/>
                        <a:buFont typeface="Arial"/>
                        <a:buNone/>
                      </a:pPr>
                      <a:r>
                        <a:rPr lang="en-GB" sz="2900" b="1" u="none" strike="noStrike" cap="none">
                          <a:latin typeface="Calibri"/>
                          <a:ea typeface="Calibri"/>
                          <a:cs typeface="Calibri"/>
                          <a:sym typeface="Calibri"/>
                        </a:rPr>
                        <a:t>6</a:t>
                      </a:r>
                      <a:endParaRPr sz="2900" b="1"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702900">
                <a:tc>
                  <a:txBody>
                    <a:bodyPr/>
                    <a:lstStyle/>
                    <a:p>
                      <a:pPr marL="0" marR="0" lvl="0" indent="0" algn="ctr" rtl="0">
                        <a:lnSpc>
                          <a:spcPct val="100000"/>
                        </a:lnSpc>
                        <a:spcBef>
                          <a:spcPts val="0"/>
                        </a:spcBef>
                        <a:spcAft>
                          <a:spcPts val="0"/>
                        </a:spcAft>
                        <a:buClr>
                          <a:srgbClr val="000000"/>
                        </a:buClr>
                        <a:buSzPts val="2900"/>
                        <a:buFont typeface="Arial"/>
                        <a:buNone/>
                      </a:pPr>
                      <a:endParaRPr sz="2900" b="1"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900"/>
                        <a:buFont typeface="Arial"/>
                        <a:buNone/>
                      </a:pPr>
                      <a:r>
                        <a:rPr lang="en-GB" sz="2900" b="1" u="none" strike="noStrike" cap="none">
                          <a:latin typeface="Calibri"/>
                          <a:ea typeface="Calibri"/>
                          <a:cs typeface="Calibri"/>
                          <a:sym typeface="Calibri"/>
                        </a:rPr>
                        <a:t>6</a:t>
                      </a:r>
                      <a:endParaRPr sz="2900" b="1"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900"/>
                        <a:buFont typeface="Arial"/>
                        <a:buNone/>
                      </a:pPr>
                      <a:endParaRPr sz="2900" b="1" u="none" strike="noStrike" cap="none" dirty="0">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03" name="Google Shape;303;p21"/>
          <p:cNvSpPr/>
          <p:nvPr/>
        </p:nvSpPr>
        <p:spPr>
          <a:xfrm>
            <a:off x="8613687" y="4573451"/>
            <a:ext cx="311100" cy="958500"/>
          </a:xfrm>
          <a:prstGeom prst="curvedLeft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21"/>
          <p:cNvSpPr txBox="1"/>
          <p:nvPr/>
        </p:nvSpPr>
        <p:spPr>
          <a:xfrm>
            <a:off x="8895758" y="4741601"/>
            <a:ext cx="560100" cy="622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000000"/>
                </a:solidFill>
                <a:latin typeface="Calibri"/>
                <a:ea typeface="Calibri"/>
                <a:cs typeface="Calibri"/>
                <a:sym typeface="Calibri"/>
              </a:rPr>
              <a:t>x2</a:t>
            </a:r>
            <a:endParaRPr sz="2400" b="1" i="0" u="none" strike="noStrike" cap="none" dirty="0">
              <a:solidFill>
                <a:srgbClr val="000000"/>
              </a:solidFill>
              <a:latin typeface="Calibri"/>
              <a:ea typeface="Calibri"/>
              <a:cs typeface="Calibri"/>
              <a:sym typeface="Calibri"/>
            </a:endParaRPr>
          </a:p>
        </p:txBody>
      </p:sp>
      <p:cxnSp>
        <p:nvCxnSpPr>
          <p:cNvPr id="306" name="Google Shape;306;p21"/>
          <p:cNvCxnSpPr>
            <a:stCxn id="305" idx="1"/>
            <a:endCxn id="305" idx="1"/>
          </p:cNvCxnSpPr>
          <p:nvPr/>
        </p:nvCxnSpPr>
        <p:spPr>
          <a:xfrm>
            <a:off x="260750" y="5332095"/>
            <a:ext cx="0" cy="0"/>
          </a:xfrm>
          <a:prstGeom prst="straightConnector1">
            <a:avLst/>
          </a:prstGeom>
          <a:noFill/>
          <a:ln w="9525" cap="flat" cmpd="sng">
            <a:solidFill>
              <a:schemeClr val="dk2"/>
            </a:solidFill>
            <a:prstDash val="solid"/>
            <a:round/>
            <a:headEnd type="none" w="sm" len="sm"/>
            <a:tailEnd type="none" w="sm" len="sm"/>
          </a:ln>
        </p:spPr>
      </p:cxnSp>
      <p:grpSp>
        <p:nvGrpSpPr>
          <p:cNvPr id="2" name="Group 1">
            <a:extLst>
              <a:ext uri="{FF2B5EF4-FFF2-40B4-BE49-F238E27FC236}">
                <a16:creationId xmlns:a16="http://schemas.microsoft.com/office/drawing/2014/main" id="{BB449AC6-2421-43C5-A02A-0B5C37C9B7AB}"/>
              </a:ext>
            </a:extLst>
          </p:cNvPr>
          <p:cNvGrpSpPr/>
          <p:nvPr/>
        </p:nvGrpSpPr>
        <p:grpSpPr>
          <a:xfrm>
            <a:off x="260750" y="3863395"/>
            <a:ext cx="5708850" cy="2763175"/>
            <a:chOff x="6379500" y="3945525"/>
            <a:chExt cx="5708850" cy="2763175"/>
          </a:xfrm>
        </p:grpSpPr>
        <p:sp>
          <p:nvSpPr>
            <p:cNvPr id="305" name="Google Shape;305;p21"/>
            <p:cNvSpPr txBox="1"/>
            <p:nvPr/>
          </p:nvSpPr>
          <p:spPr>
            <a:xfrm>
              <a:off x="6379500" y="4343825"/>
              <a:ext cx="4704900" cy="2140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dirty="0">
                  <a:solidFill>
                    <a:srgbClr val="000000"/>
                  </a:solidFill>
                  <a:latin typeface="Calibri"/>
                  <a:ea typeface="Calibri"/>
                  <a:cs typeface="Calibri"/>
                  <a:sym typeface="Calibri"/>
                </a:rPr>
                <a:t>0</a:t>
              </a:r>
              <a:endParaRPr sz="14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600"/>
                <a:buFont typeface="Arial"/>
                <a:buNone/>
              </a:pPr>
              <a:r>
                <a:rPr lang="en-GB" sz="2600" b="0" i="0" u="none" strike="noStrike" cap="none" dirty="0">
                  <a:solidFill>
                    <a:srgbClr val="000000"/>
                  </a:solidFill>
                  <a:latin typeface="Calibri"/>
                  <a:ea typeface="Calibri"/>
                  <a:cs typeface="Calibri"/>
                  <a:sym typeface="Calibri"/>
                </a:rPr>
                <a:t>|---I---I---I---I---I---I---I---I---I---I---|</a:t>
              </a:r>
              <a:endParaRPr sz="26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400" b="0" i="0" u="none" strike="noStrike" cap="none" dirty="0">
                  <a:solidFill>
                    <a:schemeClr val="dk1"/>
                  </a:solidFill>
                  <a:latin typeface="Calibri"/>
                  <a:ea typeface="Calibri"/>
                  <a:cs typeface="Calibri"/>
                  <a:sym typeface="Calibri"/>
                </a:rPr>
                <a:t>0</a:t>
              </a:r>
              <a:endParaRPr sz="10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2600" b="0" i="0" u="none" strike="noStrike" cap="none" dirty="0">
                  <a:solidFill>
                    <a:schemeClr val="dk1"/>
                  </a:solidFill>
                  <a:latin typeface="Calibri"/>
                  <a:ea typeface="Calibri"/>
                  <a:cs typeface="Calibri"/>
                  <a:sym typeface="Calibri"/>
                </a:rPr>
                <a:t>|---I---I---I---I---I---I---I---I---I---I---|</a:t>
              </a:r>
              <a:endParaRPr sz="26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alibri"/>
                <a:ea typeface="Calibri"/>
                <a:cs typeface="Calibri"/>
                <a:sym typeface="Calibri"/>
              </a:endParaRPr>
            </a:p>
          </p:txBody>
        </p:sp>
        <p:sp>
          <p:nvSpPr>
            <p:cNvPr id="307" name="Google Shape;307;p21"/>
            <p:cNvSpPr txBox="1"/>
            <p:nvPr/>
          </p:nvSpPr>
          <p:spPr>
            <a:xfrm>
              <a:off x="10993050" y="4518100"/>
              <a:ext cx="1095300" cy="219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GB" sz="1600" b="0" i="0" u="none" strike="noStrike" cap="none" dirty="0">
                  <a:solidFill>
                    <a:srgbClr val="000000"/>
                  </a:solidFill>
                  <a:latin typeface="Calibri"/>
                  <a:ea typeface="Calibri"/>
                  <a:cs typeface="Calibri"/>
                  <a:sym typeface="Calibri"/>
                </a:rPr>
                <a:t>Number of hamsters</a:t>
              </a:r>
              <a:endParaRPr sz="16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GB" sz="1700" b="0" i="0" u="none" strike="noStrike" cap="none" dirty="0">
                  <a:solidFill>
                    <a:srgbClr val="000000"/>
                  </a:solidFill>
                  <a:latin typeface="Calibri"/>
                  <a:ea typeface="Calibri"/>
                  <a:cs typeface="Calibri"/>
                  <a:sym typeface="Calibri"/>
                </a:rPr>
                <a:t>Parts of the whole</a:t>
              </a:r>
              <a:endParaRPr sz="1700" b="0" i="0" u="none" strike="noStrike" cap="none" dirty="0">
                <a:solidFill>
                  <a:srgbClr val="000000"/>
                </a:solidFill>
                <a:latin typeface="Calibri"/>
                <a:ea typeface="Calibri"/>
                <a:cs typeface="Calibri"/>
                <a:sym typeface="Calibri"/>
              </a:endParaRPr>
            </a:p>
          </p:txBody>
        </p:sp>
        <p:sp>
          <p:nvSpPr>
            <p:cNvPr id="308" name="Google Shape;308;p21"/>
            <p:cNvSpPr/>
            <p:nvPr/>
          </p:nvSpPr>
          <p:spPr>
            <a:xfrm>
              <a:off x="7375200" y="5775150"/>
              <a:ext cx="721800" cy="771600"/>
            </a:xfrm>
            <a:prstGeom prst="up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000"/>
                <a:buFont typeface="Arial"/>
                <a:buNone/>
              </a:pPr>
              <a:r>
                <a:rPr lang="en-GB" sz="3000" b="1" i="0" u="none" strike="noStrike" cap="none">
                  <a:solidFill>
                    <a:schemeClr val="lt1"/>
                  </a:solidFill>
                  <a:latin typeface="Calibri"/>
                  <a:ea typeface="Calibri"/>
                  <a:cs typeface="Calibri"/>
                  <a:sym typeface="Calibri"/>
                </a:rPr>
                <a:t>3</a:t>
              </a:r>
              <a:endParaRPr sz="3000" b="1" i="0" u="none" strike="noStrike" cap="none">
                <a:solidFill>
                  <a:schemeClr val="lt1"/>
                </a:solidFill>
                <a:latin typeface="Calibri"/>
                <a:ea typeface="Calibri"/>
                <a:cs typeface="Calibri"/>
                <a:sym typeface="Calibri"/>
              </a:endParaRPr>
            </a:p>
          </p:txBody>
        </p:sp>
        <p:sp>
          <p:nvSpPr>
            <p:cNvPr id="309" name="Google Shape;309;p21"/>
            <p:cNvSpPr/>
            <p:nvPr/>
          </p:nvSpPr>
          <p:spPr>
            <a:xfrm>
              <a:off x="7375200" y="3945525"/>
              <a:ext cx="721800" cy="771600"/>
            </a:xfrm>
            <a:prstGeom prst="down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000"/>
                <a:buFont typeface="Arial"/>
                <a:buNone/>
              </a:pPr>
              <a:r>
                <a:rPr lang="en-GB" sz="3000" b="1" i="0" u="none" strike="noStrike" cap="none">
                  <a:solidFill>
                    <a:schemeClr val="lt1"/>
                  </a:solidFill>
                  <a:latin typeface="Calibri"/>
                  <a:ea typeface="Calibri"/>
                  <a:cs typeface="Calibri"/>
                  <a:sym typeface="Calibri"/>
                </a:rPr>
                <a:t>6</a:t>
              </a:r>
              <a:endParaRPr sz="3000" b="1" i="0" u="none" strike="noStrike" cap="none">
                <a:solidFill>
                  <a:schemeClr val="lt1"/>
                </a:solidFill>
                <a:latin typeface="Calibri"/>
                <a:ea typeface="Calibri"/>
                <a:cs typeface="Calibri"/>
                <a:sym typeface="Calibri"/>
              </a:endParaRPr>
            </a:p>
          </p:txBody>
        </p:sp>
      </p:grpSp>
      <p:sp>
        <p:nvSpPr>
          <p:cNvPr id="310" name="Google Shape;310;p21"/>
          <p:cNvSpPr/>
          <p:nvPr/>
        </p:nvSpPr>
        <p:spPr>
          <a:xfrm>
            <a:off x="6976800" y="1063812"/>
            <a:ext cx="2178000" cy="622200"/>
          </a:xfrm>
          <a:prstGeom prst="right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en-GB" sz="2100" b="1" i="0" u="none" strike="noStrike" cap="none">
                <a:solidFill>
                  <a:schemeClr val="lt1"/>
                </a:solidFill>
                <a:latin typeface="Calibri"/>
                <a:ea typeface="Calibri"/>
                <a:cs typeface="Calibri"/>
                <a:sym typeface="Calibri"/>
              </a:rPr>
              <a:t>3</a:t>
            </a:r>
            <a:endParaRPr sz="2100" b="1" i="0" u="none" strike="noStrike" cap="none">
              <a:solidFill>
                <a:schemeClr val="lt1"/>
              </a:solidFill>
              <a:latin typeface="Calibri"/>
              <a:ea typeface="Calibri"/>
              <a:cs typeface="Calibri"/>
              <a:sym typeface="Calibri"/>
            </a:endParaRPr>
          </a:p>
        </p:txBody>
      </p:sp>
      <p:sp>
        <p:nvSpPr>
          <p:cNvPr id="311" name="Google Shape;311;p21"/>
          <p:cNvSpPr/>
          <p:nvPr/>
        </p:nvSpPr>
        <p:spPr>
          <a:xfrm>
            <a:off x="6976800" y="1899662"/>
            <a:ext cx="4356000" cy="622200"/>
          </a:xfrm>
          <a:prstGeom prst="right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en-GB" sz="2100" b="1" i="0" u="none" strike="noStrike" cap="none">
                <a:solidFill>
                  <a:schemeClr val="lt1"/>
                </a:solidFill>
                <a:latin typeface="Calibri"/>
                <a:ea typeface="Calibri"/>
                <a:cs typeface="Calibri"/>
                <a:sym typeface="Calibri"/>
              </a:rPr>
              <a:t>6</a:t>
            </a:r>
            <a:endParaRPr sz="2100" b="1" i="0" u="none" strike="noStrike" cap="none">
              <a:solidFill>
                <a:schemeClr val="lt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graphicFrame>
        <p:nvGraphicFramePr>
          <p:cNvPr id="317" name="Google Shape;317;p22"/>
          <p:cNvGraphicFramePr/>
          <p:nvPr>
            <p:extLst>
              <p:ext uri="{D42A27DB-BD31-4B8C-83A1-F6EECF244321}">
                <p14:modId xmlns:p14="http://schemas.microsoft.com/office/powerpoint/2010/main" val="3619449646"/>
              </p:ext>
            </p:extLst>
          </p:nvPr>
        </p:nvGraphicFramePr>
        <p:xfrm>
          <a:off x="696000" y="2399604"/>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dirty="0"/>
                        <a:t>3</a:t>
                      </a:r>
                      <a:endParaRPr sz="2200" b="1" u="none" strike="noStrike" cap="none" dirty="0"/>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dirty="0"/>
                        <a:t>12</a:t>
                      </a:r>
                      <a:endParaRPr sz="2200" b="1" u="none" strike="noStrike" cap="none" dirty="0"/>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18" name="Google Shape;318;p22"/>
          <p:cNvGraphicFramePr/>
          <p:nvPr>
            <p:extLst>
              <p:ext uri="{D42A27DB-BD31-4B8C-83A1-F6EECF244321}">
                <p14:modId xmlns:p14="http://schemas.microsoft.com/office/powerpoint/2010/main" val="609751068"/>
              </p:ext>
            </p:extLst>
          </p:nvPr>
        </p:nvGraphicFramePr>
        <p:xfrm>
          <a:off x="2873725" y="2399592"/>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2</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6</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19" name="Google Shape;319;p22"/>
          <p:cNvGraphicFramePr/>
          <p:nvPr>
            <p:extLst>
              <p:ext uri="{D42A27DB-BD31-4B8C-83A1-F6EECF244321}">
                <p14:modId xmlns:p14="http://schemas.microsoft.com/office/powerpoint/2010/main" val="2376963621"/>
              </p:ext>
            </p:extLst>
          </p:nvPr>
        </p:nvGraphicFramePr>
        <p:xfrm>
          <a:off x="5129825" y="2399604"/>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5</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20" name="Google Shape;320;p22"/>
          <p:cNvGraphicFramePr/>
          <p:nvPr>
            <p:extLst>
              <p:ext uri="{D42A27DB-BD31-4B8C-83A1-F6EECF244321}">
                <p14:modId xmlns:p14="http://schemas.microsoft.com/office/powerpoint/2010/main" val="1640662162"/>
              </p:ext>
            </p:extLst>
          </p:nvPr>
        </p:nvGraphicFramePr>
        <p:xfrm>
          <a:off x="7385913" y="2399604"/>
          <a:ext cx="1577700" cy="1507300"/>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3650">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3650">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35</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21" name="Google Shape;321;p22"/>
          <p:cNvGraphicFramePr/>
          <p:nvPr>
            <p:extLst>
              <p:ext uri="{D42A27DB-BD31-4B8C-83A1-F6EECF244321}">
                <p14:modId xmlns:p14="http://schemas.microsoft.com/office/powerpoint/2010/main" val="1119257585"/>
              </p:ext>
            </p:extLst>
          </p:nvPr>
        </p:nvGraphicFramePr>
        <p:xfrm>
          <a:off x="9642000" y="2399604"/>
          <a:ext cx="1577700" cy="1507300"/>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3650">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3650">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22" name="Google Shape;322;p22"/>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23"/>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2000"/>
              <a:buFont typeface="Arial"/>
              <a:buNone/>
            </a:pPr>
            <a:r>
              <a:rPr lang="en-GB"/>
              <a:t>Part 3 – Key teaching aspects</a:t>
            </a:r>
            <a:endParaRPr/>
          </a:p>
        </p:txBody>
      </p:sp>
      <p:pic>
        <p:nvPicPr>
          <p:cNvPr id="329" name="Google Shape;329;p23"/>
          <p:cNvPicPr preferRelativeResize="0"/>
          <p:nvPr/>
        </p:nvPicPr>
        <p:blipFill rotWithShape="1">
          <a:blip r:embed="rId3">
            <a:alphaModFix/>
          </a:blip>
          <a:srcRect l="3542" t="7753" r="15195" b="46905"/>
          <a:stretch/>
        </p:blipFill>
        <p:spPr>
          <a:xfrm>
            <a:off x="2528725" y="1322363"/>
            <a:ext cx="7000124" cy="2710362"/>
          </a:xfrm>
          <a:prstGeom prst="rect">
            <a:avLst/>
          </a:prstGeom>
          <a:noFill/>
          <a:ln>
            <a:noFill/>
          </a:ln>
        </p:spPr>
      </p:pic>
      <p:graphicFrame>
        <p:nvGraphicFramePr>
          <p:cNvPr id="330" name="Google Shape;330;p23"/>
          <p:cNvGraphicFramePr/>
          <p:nvPr/>
        </p:nvGraphicFramePr>
        <p:xfrm>
          <a:off x="2528725" y="4259725"/>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5</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12</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12.5</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31" name="Google Shape;331;p23"/>
          <p:cNvGraphicFramePr/>
          <p:nvPr>
            <p:extLst>
              <p:ext uri="{D42A27DB-BD31-4B8C-83A1-F6EECF244321}">
                <p14:modId xmlns:p14="http://schemas.microsoft.com/office/powerpoint/2010/main" val="2054929033"/>
              </p:ext>
            </p:extLst>
          </p:nvPr>
        </p:nvGraphicFramePr>
        <p:xfrm>
          <a:off x="4561500" y="4259725"/>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dirty="0"/>
                        <a:t>8</a:t>
                      </a:r>
                      <a:endParaRPr sz="2200" b="1" u="none" strike="noStrike" cap="none" dirty="0"/>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3</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100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dirty="0"/>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32" name="Google Shape;332;p23"/>
          <p:cNvGraphicFramePr/>
          <p:nvPr>
            <p:extLst>
              <p:ext uri="{D42A27DB-BD31-4B8C-83A1-F6EECF244321}">
                <p14:modId xmlns:p14="http://schemas.microsoft.com/office/powerpoint/2010/main" val="3724131795"/>
              </p:ext>
            </p:extLst>
          </p:nvPr>
        </p:nvGraphicFramePr>
        <p:xfrm>
          <a:off x="6507877" y="4259725"/>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dirty="0"/>
                        <a:t>11</a:t>
                      </a:r>
                      <a:endParaRPr sz="2200" b="1" u="none" strike="noStrike" cap="none" dirty="0"/>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7</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dirty="0"/>
                        <a:t>45.5</a:t>
                      </a:r>
                      <a:endParaRPr sz="2200" b="1" u="none" strike="noStrike" cap="none" dirty="0"/>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33" name="Google Shape;333;p23"/>
          <p:cNvSpPr/>
          <p:nvPr/>
        </p:nvSpPr>
        <p:spPr>
          <a:xfrm>
            <a:off x="8209125" y="2041225"/>
            <a:ext cx="1655400" cy="19914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24"/>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2000"/>
              <a:buFont typeface="Arial"/>
              <a:buNone/>
            </a:pPr>
            <a:r>
              <a:rPr lang="en-GB"/>
              <a:t>Part 3 – Key teaching aspects</a:t>
            </a:r>
            <a:endParaRPr/>
          </a:p>
        </p:txBody>
      </p:sp>
      <p:pic>
        <p:nvPicPr>
          <p:cNvPr id="340" name="Google Shape;340;p24"/>
          <p:cNvPicPr preferRelativeResize="0"/>
          <p:nvPr/>
        </p:nvPicPr>
        <p:blipFill rotWithShape="1">
          <a:blip r:embed="rId3">
            <a:alphaModFix/>
          </a:blip>
          <a:srcRect t="59349"/>
          <a:stretch/>
        </p:blipFill>
        <p:spPr>
          <a:xfrm>
            <a:off x="2135975" y="1237958"/>
            <a:ext cx="8379299" cy="2473280"/>
          </a:xfrm>
          <a:prstGeom prst="rect">
            <a:avLst/>
          </a:prstGeom>
          <a:noFill/>
          <a:ln>
            <a:noFill/>
          </a:ln>
        </p:spPr>
      </p:pic>
      <p:graphicFrame>
        <p:nvGraphicFramePr>
          <p:cNvPr id="341" name="Google Shape;341;p24"/>
          <p:cNvGraphicFramePr/>
          <p:nvPr/>
        </p:nvGraphicFramePr>
        <p:xfrm>
          <a:off x="2135975" y="3912825"/>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8</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5</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1.68</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42" name="Google Shape;342;p24"/>
          <p:cNvGraphicFramePr/>
          <p:nvPr>
            <p:extLst>
              <p:ext uri="{D42A27DB-BD31-4B8C-83A1-F6EECF244321}">
                <p14:modId xmlns:p14="http://schemas.microsoft.com/office/powerpoint/2010/main" val="1763057620"/>
              </p:ext>
            </p:extLst>
          </p:nvPr>
        </p:nvGraphicFramePr>
        <p:xfrm>
          <a:off x="4195975" y="3912825"/>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dirty="0"/>
                        <a:t>6</a:t>
                      </a:r>
                      <a:endParaRPr sz="2200" b="1" u="none" strike="noStrike" cap="none" dirty="0"/>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11</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1.2</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200"/>
                        <a:buFont typeface="Arial"/>
                        <a:buNone/>
                      </a:pPr>
                      <a:endParaRPr sz="2200" b="1" u="none" strike="noStrike" cap="none" dirty="0"/>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43" name="Google Shape;343;p24"/>
          <p:cNvGraphicFramePr/>
          <p:nvPr>
            <p:extLst>
              <p:ext uri="{D42A27DB-BD31-4B8C-83A1-F6EECF244321}">
                <p14:modId xmlns:p14="http://schemas.microsoft.com/office/powerpoint/2010/main" val="4266388569"/>
              </p:ext>
            </p:extLst>
          </p:nvPr>
        </p:nvGraphicFramePr>
        <p:xfrm>
          <a:off x="6255975" y="3921307"/>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12</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13</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000"/>
                        <a:buFont typeface="Arial"/>
                        <a:buNone/>
                      </a:pPr>
                      <a:r>
                        <a:rPr lang="en-GB" sz="2000" b="1" u="none" strike="noStrike" cap="none"/>
                        <a:t>3750</a:t>
                      </a:r>
                      <a:endParaRPr sz="20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dirty="0"/>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25"/>
          <p:cNvPicPr preferRelativeResize="0"/>
          <p:nvPr/>
        </p:nvPicPr>
        <p:blipFill rotWithShape="1">
          <a:blip r:embed="rId3">
            <a:alphaModFix/>
          </a:blip>
          <a:srcRect l="3763" r="48959" b="52187"/>
          <a:stretch/>
        </p:blipFill>
        <p:spPr>
          <a:xfrm>
            <a:off x="1251550" y="1185825"/>
            <a:ext cx="5585425" cy="456900"/>
          </a:xfrm>
          <a:prstGeom prst="rect">
            <a:avLst/>
          </a:prstGeom>
          <a:noFill/>
          <a:ln>
            <a:noFill/>
          </a:ln>
        </p:spPr>
      </p:pic>
      <p:pic>
        <p:nvPicPr>
          <p:cNvPr id="350" name="Google Shape;350;p25"/>
          <p:cNvPicPr preferRelativeResize="0"/>
          <p:nvPr/>
        </p:nvPicPr>
        <p:blipFill rotWithShape="1">
          <a:blip r:embed="rId4">
            <a:alphaModFix/>
          </a:blip>
          <a:srcRect l="3592" r="28870" b="33311"/>
          <a:stretch/>
        </p:blipFill>
        <p:spPr>
          <a:xfrm>
            <a:off x="3259700" y="3016201"/>
            <a:ext cx="8993746" cy="930600"/>
          </a:xfrm>
          <a:prstGeom prst="rect">
            <a:avLst/>
          </a:prstGeom>
          <a:noFill/>
          <a:ln>
            <a:noFill/>
          </a:ln>
        </p:spPr>
      </p:pic>
      <p:pic>
        <p:nvPicPr>
          <p:cNvPr id="351" name="Google Shape;351;p25"/>
          <p:cNvPicPr preferRelativeResize="0"/>
          <p:nvPr/>
        </p:nvPicPr>
        <p:blipFill rotWithShape="1">
          <a:blip r:embed="rId5">
            <a:alphaModFix/>
          </a:blip>
          <a:srcRect l="6531" r="30479"/>
          <a:stretch/>
        </p:blipFill>
        <p:spPr>
          <a:xfrm>
            <a:off x="3111577" y="4547079"/>
            <a:ext cx="5585425" cy="1019175"/>
          </a:xfrm>
          <a:prstGeom prst="rect">
            <a:avLst/>
          </a:prstGeom>
          <a:noFill/>
          <a:ln>
            <a:noFill/>
          </a:ln>
        </p:spPr>
      </p:pic>
      <p:pic>
        <p:nvPicPr>
          <p:cNvPr id="352" name="Google Shape;352;p25"/>
          <p:cNvPicPr preferRelativeResize="0"/>
          <p:nvPr/>
        </p:nvPicPr>
        <p:blipFill rotWithShape="1">
          <a:blip r:embed="rId3">
            <a:alphaModFix/>
          </a:blip>
          <a:srcRect l="51328" b="52187"/>
          <a:stretch/>
        </p:blipFill>
        <p:spPr>
          <a:xfrm>
            <a:off x="1340225" y="1592919"/>
            <a:ext cx="5750250" cy="456900"/>
          </a:xfrm>
          <a:prstGeom prst="rect">
            <a:avLst/>
          </a:prstGeom>
          <a:noFill/>
          <a:ln>
            <a:noFill/>
          </a:ln>
        </p:spPr>
      </p:pic>
      <p:pic>
        <p:nvPicPr>
          <p:cNvPr id="353" name="Google Shape;353;p25"/>
          <p:cNvPicPr preferRelativeResize="0"/>
          <p:nvPr/>
        </p:nvPicPr>
        <p:blipFill rotWithShape="1">
          <a:blip r:embed="rId3">
            <a:alphaModFix/>
          </a:blip>
          <a:srcRect l="4238" t="52187" r="44138"/>
          <a:stretch/>
        </p:blipFill>
        <p:spPr>
          <a:xfrm>
            <a:off x="915500" y="2099625"/>
            <a:ext cx="6098774" cy="456900"/>
          </a:xfrm>
          <a:prstGeom prst="rect">
            <a:avLst/>
          </a:prstGeom>
          <a:noFill/>
          <a:ln>
            <a:noFill/>
          </a:ln>
        </p:spPr>
      </p:pic>
      <p:pic>
        <p:nvPicPr>
          <p:cNvPr id="354" name="Google Shape;354;p25"/>
          <p:cNvPicPr preferRelativeResize="0"/>
          <p:nvPr/>
        </p:nvPicPr>
        <p:blipFill rotWithShape="1">
          <a:blip r:embed="rId5">
            <a:alphaModFix/>
          </a:blip>
          <a:srcRect l="87377" b="55169"/>
          <a:stretch/>
        </p:blipFill>
        <p:spPr>
          <a:xfrm>
            <a:off x="7577677" y="4981200"/>
            <a:ext cx="1119325" cy="456900"/>
          </a:xfrm>
          <a:prstGeom prst="rect">
            <a:avLst/>
          </a:prstGeom>
          <a:noFill/>
          <a:ln>
            <a:noFill/>
          </a:ln>
        </p:spPr>
      </p:pic>
      <p:graphicFrame>
        <p:nvGraphicFramePr>
          <p:cNvPr id="355" name="Google Shape;355;p25"/>
          <p:cNvGraphicFramePr/>
          <p:nvPr/>
        </p:nvGraphicFramePr>
        <p:xfrm>
          <a:off x="7951238" y="1067713"/>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50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600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56" name="Google Shape;356;p25"/>
          <p:cNvSpPr/>
          <p:nvPr/>
        </p:nvSpPr>
        <p:spPr>
          <a:xfrm rot="5400000">
            <a:off x="9072800" y="1592938"/>
            <a:ext cx="1369200" cy="4569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7" name="Google Shape;357;p25"/>
          <p:cNvSpPr txBox="1"/>
          <p:nvPr/>
        </p:nvSpPr>
        <p:spPr>
          <a:xfrm>
            <a:off x="9471200" y="1356088"/>
            <a:ext cx="572400" cy="93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 X</a:t>
            </a:r>
            <a:endParaRPr sz="20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12</a:t>
            </a:r>
            <a:endParaRPr sz="2000" b="1" i="0" u="none" strike="noStrike" cap="none">
              <a:solidFill>
                <a:srgbClr val="000000"/>
              </a:solidFill>
              <a:latin typeface="Calibri"/>
              <a:ea typeface="Calibri"/>
              <a:cs typeface="Calibri"/>
              <a:sym typeface="Calibri"/>
            </a:endParaRPr>
          </a:p>
        </p:txBody>
      </p:sp>
      <p:graphicFrame>
        <p:nvGraphicFramePr>
          <p:cNvPr id="358" name="Google Shape;358;p25"/>
          <p:cNvGraphicFramePr/>
          <p:nvPr/>
        </p:nvGraphicFramePr>
        <p:xfrm>
          <a:off x="1167350" y="2903750"/>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90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100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110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59" name="Google Shape;359;p25"/>
          <p:cNvGraphicFramePr/>
          <p:nvPr>
            <p:extLst>
              <p:ext uri="{D42A27DB-BD31-4B8C-83A1-F6EECF244321}">
                <p14:modId xmlns:p14="http://schemas.microsoft.com/office/powerpoint/2010/main" val="2988562808"/>
              </p:ext>
            </p:extLst>
          </p:nvPr>
        </p:nvGraphicFramePr>
        <p:xfrm>
          <a:off x="1167350" y="5140588"/>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1</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800"/>
                        <a:buFont typeface="Arial"/>
                        <a:buNone/>
                      </a:pPr>
                      <a:r>
                        <a:rPr lang="en-GB" sz="1800" b="1" u="none" strike="noStrike" cap="none"/>
                        <a:t>0.035</a:t>
                      </a:r>
                      <a:endParaRPr sz="18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100"/>
                        <a:buFont typeface="Arial"/>
                        <a:buNone/>
                      </a:pPr>
                      <a:r>
                        <a:rPr lang="en-GB" sz="2100" b="1" u="none" strike="noStrike" cap="none"/>
                        <a:t>1904</a:t>
                      </a:r>
                      <a:endParaRPr sz="21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dirty="0"/>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60" name="Google Shape;360;p25"/>
          <p:cNvSpPr/>
          <p:nvPr/>
        </p:nvSpPr>
        <p:spPr>
          <a:xfrm rot="-5400000" flipH="1">
            <a:off x="254288" y="5665800"/>
            <a:ext cx="1369200" cy="4569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25"/>
          <p:cNvSpPr/>
          <p:nvPr/>
        </p:nvSpPr>
        <p:spPr>
          <a:xfrm rot="5400000">
            <a:off x="2288900" y="3428963"/>
            <a:ext cx="1369200" cy="4569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2" name="Google Shape;362;p25"/>
          <p:cNvSpPr txBox="1"/>
          <p:nvPr/>
        </p:nvSpPr>
        <p:spPr>
          <a:xfrm>
            <a:off x="7523725" y="1356088"/>
            <a:ext cx="572400" cy="93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 X</a:t>
            </a:r>
            <a:endParaRPr sz="20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12</a:t>
            </a:r>
            <a:endParaRPr sz="2000" b="1" i="0" u="none" strike="noStrike" cap="none">
              <a:solidFill>
                <a:srgbClr val="000000"/>
              </a:solidFill>
              <a:latin typeface="Calibri"/>
              <a:ea typeface="Calibri"/>
              <a:cs typeface="Calibri"/>
              <a:sym typeface="Calibri"/>
            </a:endParaRPr>
          </a:p>
        </p:txBody>
      </p:sp>
      <p:sp>
        <p:nvSpPr>
          <p:cNvPr id="363" name="Google Shape;363;p25"/>
          <p:cNvSpPr/>
          <p:nvPr/>
        </p:nvSpPr>
        <p:spPr>
          <a:xfrm rot="-5400000" flipH="1">
            <a:off x="6980438" y="1592938"/>
            <a:ext cx="1369200" cy="4569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25"/>
          <p:cNvSpPr/>
          <p:nvPr/>
        </p:nvSpPr>
        <p:spPr>
          <a:xfrm rot="5400000">
            <a:off x="2288900" y="5665800"/>
            <a:ext cx="1369200" cy="4569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25"/>
          <p:cNvSpPr/>
          <p:nvPr/>
        </p:nvSpPr>
        <p:spPr>
          <a:xfrm rot="-5400000" flipH="1">
            <a:off x="204388" y="3428988"/>
            <a:ext cx="1369200" cy="4569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25"/>
          <p:cNvSpPr txBox="1"/>
          <p:nvPr/>
        </p:nvSpPr>
        <p:spPr>
          <a:xfrm>
            <a:off x="2689200" y="5428950"/>
            <a:ext cx="805800" cy="93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 X</a:t>
            </a:r>
            <a:endParaRPr sz="20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1904</a:t>
            </a:r>
            <a:endParaRPr sz="2000" b="1" i="0" u="none" strike="noStrike" cap="none">
              <a:solidFill>
                <a:srgbClr val="000000"/>
              </a:solidFill>
              <a:latin typeface="Calibri"/>
              <a:ea typeface="Calibri"/>
              <a:cs typeface="Calibri"/>
              <a:sym typeface="Calibri"/>
            </a:endParaRPr>
          </a:p>
        </p:txBody>
      </p:sp>
      <p:sp>
        <p:nvSpPr>
          <p:cNvPr id="367" name="Google Shape;367;p25"/>
          <p:cNvSpPr txBox="1"/>
          <p:nvPr/>
        </p:nvSpPr>
        <p:spPr>
          <a:xfrm>
            <a:off x="68500" y="5452348"/>
            <a:ext cx="805800" cy="93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dirty="0">
                <a:solidFill>
                  <a:srgbClr val="000000"/>
                </a:solidFill>
                <a:latin typeface="Calibri"/>
                <a:ea typeface="Calibri"/>
                <a:cs typeface="Calibri"/>
                <a:sym typeface="Calibri"/>
              </a:rPr>
              <a:t> X</a:t>
            </a:r>
            <a:endParaRPr sz="20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1" i="0" u="none" strike="noStrike" cap="none" dirty="0">
                <a:solidFill>
                  <a:srgbClr val="000000"/>
                </a:solidFill>
                <a:latin typeface="Calibri"/>
                <a:ea typeface="Calibri"/>
                <a:cs typeface="Calibri"/>
                <a:sym typeface="Calibri"/>
              </a:rPr>
              <a:t>1904</a:t>
            </a:r>
            <a:endParaRPr sz="2000" b="1" i="0" u="none" strike="noStrike" cap="none" dirty="0">
              <a:solidFill>
                <a:srgbClr val="000000"/>
              </a:solidFill>
              <a:latin typeface="Calibri"/>
              <a:ea typeface="Calibri"/>
              <a:cs typeface="Calibri"/>
              <a:sym typeface="Calibri"/>
            </a:endParaRPr>
          </a:p>
        </p:txBody>
      </p:sp>
      <p:sp>
        <p:nvSpPr>
          <p:cNvPr id="368" name="Google Shape;368;p25"/>
          <p:cNvSpPr txBox="1"/>
          <p:nvPr/>
        </p:nvSpPr>
        <p:spPr>
          <a:xfrm>
            <a:off x="2687300" y="3192125"/>
            <a:ext cx="572400" cy="93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 X</a:t>
            </a:r>
            <a:endParaRPr sz="20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1.1</a:t>
            </a:r>
            <a:endParaRPr sz="2000" b="1" i="0" u="none" strike="noStrike" cap="none">
              <a:solidFill>
                <a:srgbClr val="000000"/>
              </a:solidFill>
              <a:latin typeface="Calibri"/>
              <a:ea typeface="Calibri"/>
              <a:cs typeface="Calibri"/>
              <a:sym typeface="Calibri"/>
            </a:endParaRPr>
          </a:p>
        </p:txBody>
      </p:sp>
      <p:sp>
        <p:nvSpPr>
          <p:cNvPr id="369" name="Google Shape;369;p25"/>
          <p:cNvSpPr txBox="1"/>
          <p:nvPr/>
        </p:nvSpPr>
        <p:spPr>
          <a:xfrm>
            <a:off x="663413" y="3192125"/>
            <a:ext cx="572400" cy="93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 X</a:t>
            </a:r>
            <a:endParaRPr sz="20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1.1</a:t>
            </a:r>
            <a:endParaRPr sz="2000" b="1" i="0" u="none" strike="noStrike" cap="none">
              <a:solidFill>
                <a:srgbClr val="000000"/>
              </a:solidFill>
              <a:latin typeface="Calibri"/>
              <a:ea typeface="Calibri"/>
              <a:cs typeface="Calibri"/>
              <a:sym typeface="Calibri"/>
            </a:endParaRPr>
          </a:p>
        </p:txBody>
      </p:sp>
      <p:sp>
        <p:nvSpPr>
          <p:cNvPr id="370" name="Google Shape;370;p25"/>
          <p:cNvSpPr txBox="1"/>
          <p:nvPr/>
        </p:nvSpPr>
        <p:spPr>
          <a:xfrm>
            <a:off x="778600" y="424325"/>
            <a:ext cx="11098800" cy="4569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GB" sz="2000" b="1">
                <a:solidFill>
                  <a:schemeClr val="lt1"/>
                </a:solidFill>
                <a:latin typeface="Calibri"/>
                <a:ea typeface="Calibri"/>
                <a:cs typeface="Calibri"/>
                <a:sym typeface="Calibri"/>
              </a:rPr>
              <a:t>Part 3 – Key teaching aspects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pic>
        <p:nvPicPr>
          <p:cNvPr id="376" name="Google Shape;376;p26"/>
          <p:cNvPicPr preferRelativeResize="0"/>
          <p:nvPr/>
        </p:nvPicPr>
        <p:blipFill rotWithShape="1">
          <a:blip r:embed="rId3">
            <a:alphaModFix/>
          </a:blip>
          <a:srcRect/>
          <a:stretch/>
        </p:blipFill>
        <p:spPr>
          <a:xfrm>
            <a:off x="571425" y="3743586"/>
            <a:ext cx="4552950" cy="2324100"/>
          </a:xfrm>
          <a:prstGeom prst="rect">
            <a:avLst/>
          </a:prstGeom>
          <a:noFill/>
          <a:ln>
            <a:noFill/>
          </a:ln>
        </p:spPr>
      </p:pic>
      <p:sp>
        <p:nvSpPr>
          <p:cNvPr id="377" name="Google Shape;377;p26"/>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2000"/>
              <a:buFont typeface="Arial"/>
              <a:buNone/>
            </a:pPr>
            <a:r>
              <a:rPr lang="en-GB"/>
              <a:t>Part 3 – Key teaching aspects</a:t>
            </a:r>
            <a:endParaRPr/>
          </a:p>
        </p:txBody>
      </p:sp>
      <p:graphicFrame>
        <p:nvGraphicFramePr>
          <p:cNvPr id="378" name="Google Shape;378;p26"/>
          <p:cNvGraphicFramePr/>
          <p:nvPr>
            <p:extLst>
              <p:ext uri="{D42A27DB-BD31-4B8C-83A1-F6EECF244321}">
                <p14:modId xmlns:p14="http://schemas.microsoft.com/office/powerpoint/2010/main" val="2566730810"/>
              </p:ext>
            </p:extLst>
          </p:nvPr>
        </p:nvGraphicFramePr>
        <p:xfrm>
          <a:off x="6726375" y="4023449"/>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4</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30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360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79" name="Google Shape;379;p26"/>
          <p:cNvSpPr/>
          <p:nvPr/>
        </p:nvSpPr>
        <p:spPr>
          <a:xfrm rot="5400000">
            <a:off x="7897825" y="4548674"/>
            <a:ext cx="1369200" cy="4569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p26"/>
          <p:cNvSpPr txBox="1"/>
          <p:nvPr/>
        </p:nvSpPr>
        <p:spPr>
          <a:xfrm>
            <a:off x="8296225" y="4311836"/>
            <a:ext cx="572400" cy="93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 X</a:t>
            </a:r>
            <a:endParaRPr sz="20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12</a:t>
            </a:r>
            <a:endParaRPr sz="2000" b="1" i="0" u="none" strike="noStrike" cap="none">
              <a:solidFill>
                <a:srgbClr val="000000"/>
              </a:solidFill>
              <a:latin typeface="Calibri"/>
              <a:ea typeface="Calibri"/>
              <a:cs typeface="Calibri"/>
              <a:sym typeface="Calibri"/>
            </a:endParaRPr>
          </a:p>
        </p:txBody>
      </p:sp>
      <p:sp>
        <p:nvSpPr>
          <p:cNvPr id="381" name="Google Shape;381;p26"/>
          <p:cNvSpPr txBox="1"/>
          <p:nvPr/>
        </p:nvSpPr>
        <p:spPr>
          <a:xfrm>
            <a:off x="6282975" y="4311811"/>
            <a:ext cx="572400" cy="93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 X</a:t>
            </a:r>
            <a:endParaRPr sz="20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000"/>
              <a:buFont typeface="Arial"/>
              <a:buNone/>
            </a:pPr>
            <a:r>
              <a:rPr lang="en-GB" sz="2000" b="1" i="0" u="none" strike="noStrike" cap="none">
                <a:solidFill>
                  <a:srgbClr val="000000"/>
                </a:solidFill>
                <a:latin typeface="Calibri"/>
                <a:ea typeface="Calibri"/>
                <a:cs typeface="Calibri"/>
                <a:sym typeface="Calibri"/>
              </a:rPr>
              <a:t>12</a:t>
            </a:r>
            <a:endParaRPr sz="2000" b="1" i="0" u="none" strike="noStrike" cap="none">
              <a:solidFill>
                <a:srgbClr val="000000"/>
              </a:solidFill>
              <a:latin typeface="Calibri"/>
              <a:ea typeface="Calibri"/>
              <a:cs typeface="Calibri"/>
              <a:sym typeface="Calibri"/>
            </a:endParaRPr>
          </a:p>
        </p:txBody>
      </p:sp>
      <p:sp>
        <p:nvSpPr>
          <p:cNvPr id="382" name="Google Shape;382;p26"/>
          <p:cNvSpPr/>
          <p:nvPr/>
        </p:nvSpPr>
        <p:spPr>
          <a:xfrm rot="-5400000" flipH="1">
            <a:off x="5763425" y="4548674"/>
            <a:ext cx="1369200" cy="4569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83" name="Google Shape;383;p26"/>
          <p:cNvPicPr preferRelativeResize="0"/>
          <p:nvPr/>
        </p:nvPicPr>
        <p:blipFill rotWithShape="1">
          <a:blip r:embed="rId4">
            <a:alphaModFix/>
          </a:blip>
          <a:srcRect l="22606"/>
          <a:stretch/>
        </p:blipFill>
        <p:spPr>
          <a:xfrm>
            <a:off x="2586525" y="1444824"/>
            <a:ext cx="2100875" cy="1981200"/>
          </a:xfrm>
          <a:prstGeom prst="rect">
            <a:avLst/>
          </a:prstGeom>
          <a:noFill/>
          <a:ln>
            <a:noFill/>
          </a:ln>
        </p:spPr>
      </p:pic>
      <p:graphicFrame>
        <p:nvGraphicFramePr>
          <p:cNvPr id="384" name="Google Shape;384;p26"/>
          <p:cNvGraphicFramePr/>
          <p:nvPr>
            <p:extLst>
              <p:ext uri="{D42A27DB-BD31-4B8C-83A1-F6EECF244321}">
                <p14:modId xmlns:p14="http://schemas.microsoft.com/office/powerpoint/2010/main" val="2288409167"/>
              </p:ext>
            </p:extLst>
          </p:nvPr>
        </p:nvGraphicFramePr>
        <p:xfrm>
          <a:off x="6726375" y="1681749"/>
          <a:ext cx="1577700" cy="1507325"/>
        </p:xfrm>
        <a:graphic>
          <a:graphicData uri="http://schemas.openxmlformats.org/drawingml/2006/table">
            <a:tbl>
              <a:tblPr>
                <a:noFill/>
                <a:tableStyleId>{2FD6E19D-1F08-4C01-8F42-38CA927EFC0C}</a:tableStyleId>
              </a:tblPr>
              <a:tblGrid>
                <a:gridCol w="799525">
                  <a:extLst>
                    <a:ext uri="{9D8B030D-6E8A-4147-A177-3AD203B41FA5}">
                      <a16:colId xmlns:a16="http://schemas.microsoft.com/office/drawing/2014/main" val="20000"/>
                    </a:ext>
                  </a:extLst>
                </a:gridCol>
                <a:gridCol w="778175">
                  <a:extLst>
                    <a:ext uri="{9D8B030D-6E8A-4147-A177-3AD203B41FA5}">
                      <a16:colId xmlns:a16="http://schemas.microsoft.com/office/drawing/2014/main" val="20001"/>
                    </a:ext>
                  </a:extLst>
                </a:gridCol>
              </a:tblGrid>
              <a:tr h="752275">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45</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360</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755050">
                <a:tc>
                  <a:txBody>
                    <a:bodyPr/>
                    <a:lstStyle/>
                    <a:p>
                      <a:pPr marL="0" marR="0" lvl="0" indent="0" algn="ctr" rtl="0">
                        <a:lnSpc>
                          <a:spcPct val="100000"/>
                        </a:lnSpc>
                        <a:spcBef>
                          <a:spcPts val="0"/>
                        </a:spcBef>
                        <a:spcAft>
                          <a:spcPts val="0"/>
                        </a:spcAft>
                        <a:buClr>
                          <a:srgbClr val="000000"/>
                        </a:buClr>
                        <a:buSzPts val="2200"/>
                        <a:buFont typeface="Arial"/>
                        <a:buNone/>
                      </a:pP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200"/>
                        <a:buFont typeface="Arial"/>
                        <a:buNone/>
                      </a:pPr>
                      <a:r>
                        <a:rPr lang="en-GB" sz="2200" b="1" u="none" strike="noStrike" cap="none"/>
                        <a:t>314</a:t>
                      </a:r>
                      <a:endParaRPr sz="2200" b="1" u="none" strike="noStrike" cap="none"/>
                    </a:p>
                  </a:txBody>
                  <a:tcPr marL="91425" marR="91425" marT="91425" marB="9142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85" name="Google Shape;385;p26"/>
          <p:cNvSpPr txBox="1"/>
          <p:nvPr/>
        </p:nvSpPr>
        <p:spPr>
          <a:xfrm>
            <a:off x="7229025" y="3030636"/>
            <a:ext cx="572400" cy="8307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Calibri"/>
                <a:ea typeface="Calibri"/>
                <a:cs typeface="Calibri"/>
                <a:sym typeface="Calibri"/>
              </a:rPr>
              <a:t>➗</a:t>
            </a:r>
            <a:r>
              <a:rPr lang="en-GB" sz="2300" b="1" i="0" u="none" strike="noStrike" cap="none">
                <a:solidFill>
                  <a:srgbClr val="000000"/>
                </a:solidFill>
                <a:latin typeface="Calibri"/>
                <a:ea typeface="Calibri"/>
                <a:cs typeface="Calibri"/>
                <a:sym typeface="Calibri"/>
              </a:rPr>
              <a:t>8</a:t>
            </a:r>
            <a:endParaRPr sz="2300" b="1" i="0" u="none" strike="noStrike" cap="none">
              <a:solidFill>
                <a:srgbClr val="000000"/>
              </a:solidFill>
              <a:latin typeface="Calibri"/>
              <a:ea typeface="Calibri"/>
              <a:cs typeface="Calibri"/>
              <a:sym typeface="Calibri"/>
            </a:endParaRPr>
          </a:p>
        </p:txBody>
      </p:sp>
      <p:sp>
        <p:nvSpPr>
          <p:cNvPr id="386" name="Google Shape;386;p26"/>
          <p:cNvSpPr/>
          <p:nvPr/>
        </p:nvSpPr>
        <p:spPr>
          <a:xfrm>
            <a:off x="6830625" y="1196411"/>
            <a:ext cx="1369200" cy="4569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7" name="Google Shape;387;p26"/>
          <p:cNvSpPr txBox="1"/>
          <p:nvPr/>
        </p:nvSpPr>
        <p:spPr>
          <a:xfrm>
            <a:off x="7259998" y="1041216"/>
            <a:ext cx="572400" cy="8307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300"/>
              <a:buFont typeface="Arial"/>
              <a:buNone/>
            </a:pPr>
            <a:r>
              <a:rPr lang="en-GB" sz="2300" b="1" i="0" u="none" strike="noStrike" cap="none">
                <a:solidFill>
                  <a:srgbClr val="000000"/>
                </a:solidFill>
                <a:latin typeface="Calibri"/>
                <a:ea typeface="Calibri"/>
                <a:cs typeface="Calibri"/>
                <a:sym typeface="Calibri"/>
              </a:rPr>
              <a:t>x8</a:t>
            </a:r>
            <a:endParaRPr sz="2300" b="1" i="0" u="none" strike="noStrike" cap="none">
              <a:solidFill>
                <a:srgbClr val="000000"/>
              </a:solidFill>
              <a:latin typeface="Calibri"/>
              <a:ea typeface="Calibri"/>
              <a:cs typeface="Calibri"/>
              <a:sym typeface="Calibri"/>
            </a:endParaRPr>
          </a:p>
        </p:txBody>
      </p:sp>
      <p:sp>
        <p:nvSpPr>
          <p:cNvPr id="388" name="Google Shape;388;p26"/>
          <p:cNvSpPr txBox="1"/>
          <p:nvPr/>
        </p:nvSpPr>
        <p:spPr>
          <a:xfrm>
            <a:off x="819225" y="1840211"/>
            <a:ext cx="1767300" cy="198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000000"/>
                </a:solidFill>
                <a:latin typeface="Calibri"/>
                <a:ea typeface="Calibri"/>
                <a:cs typeface="Calibri"/>
                <a:sym typeface="Calibri"/>
              </a:rPr>
              <a:t>Calculate the area of the minor sector.</a:t>
            </a:r>
            <a:endParaRPr sz="2000" b="0" i="0" u="none" strike="noStrike" cap="none">
              <a:solidFill>
                <a:srgbClr val="000000"/>
              </a:solidFill>
              <a:latin typeface="Calibri"/>
              <a:ea typeface="Calibri"/>
              <a:cs typeface="Calibri"/>
              <a:sym typeface="Calibri"/>
            </a:endParaRPr>
          </a:p>
        </p:txBody>
      </p:sp>
      <p:sp>
        <p:nvSpPr>
          <p:cNvPr id="389" name="Google Shape;389;p26"/>
          <p:cNvSpPr/>
          <p:nvPr/>
        </p:nvSpPr>
        <p:spPr>
          <a:xfrm>
            <a:off x="719550" y="1217686"/>
            <a:ext cx="4256700" cy="2324100"/>
          </a:xfrm>
          <a:prstGeom prst="rect">
            <a:avLst/>
          </a:prstGeom>
          <a:noFill/>
          <a:ln w="2857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p26"/>
          <p:cNvSpPr/>
          <p:nvPr/>
        </p:nvSpPr>
        <p:spPr>
          <a:xfrm>
            <a:off x="571500" y="3677286"/>
            <a:ext cx="4552800" cy="2456700"/>
          </a:xfrm>
          <a:prstGeom prst="rect">
            <a:avLst/>
          </a:prstGeom>
          <a:noFill/>
          <a:ln w="2857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386;p26">
            <a:extLst>
              <a:ext uri="{FF2B5EF4-FFF2-40B4-BE49-F238E27FC236}">
                <a16:creationId xmlns:a16="http://schemas.microsoft.com/office/drawing/2014/main" id="{AC1B1C5B-D2B8-4154-8F2D-DEF3A675A985}"/>
              </a:ext>
            </a:extLst>
          </p:cNvPr>
          <p:cNvSpPr/>
          <p:nvPr/>
        </p:nvSpPr>
        <p:spPr>
          <a:xfrm rot="10800000">
            <a:off x="6726375" y="3226106"/>
            <a:ext cx="1369200" cy="456900"/>
          </a:xfrm>
          <a:prstGeom prst="curvedDown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27"/>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3 – Key teaching aspects</a:t>
            </a:r>
            <a:endParaRPr/>
          </a:p>
        </p:txBody>
      </p:sp>
      <p:sp>
        <p:nvSpPr>
          <p:cNvPr id="397" name="Google Shape;397;p27"/>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D0CECE"/>
              </a:buClr>
              <a:buSzPts val="2000"/>
              <a:buChar char="•"/>
            </a:pPr>
            <a:r>
              <a:rPr lang="en-GB" b="1">
                <a:solidFill>
                  <a:srgbClr val="D0CECE"/>
                </a:solidFill>
              </a:rPr>
              <a:t>Key message</a:t>
            </a:r>
            <a:endParaRPr/>
          </a:p>
          <a:p>
            <a:pPr marL="228600" lvl="0" indent="-228600" algn="l" rtl="0">
              <a:lnSpc>
                <a:spcPct val="90000"/>
              </a:lnSpc>
              <a:spcBef>
                <a:spcPts val="1000"/>
              </a:spcBef>
              <a:spcAft>
                <a:spcPts val="0"/>
              </a:spcAft>
              <a:buClr>
                <a:srgbClr val="D0CECE"/>
              </a:buClr>
              <a:buSzPts val="2000"/>
              <a:buChar char="•"/>
            </a:pPr>
            <a:r>
              <a:rPr lang="en-GB" b="1">
                <a:solidFill>
                  <a:srgbClr val="D0CECE"/>
                </a:solidFill>
              </a:rPr>
              <a:t>Key language</a:t>
            </a:r>
            <a:endParaRPr/>
          </a:p>
          <a:p>
            <a:pPr marL="228600" lvl="0" indent="-228600" algn="l" rtl="0">
              <a:lnSpc>
                <a:spcPct val="90000"/>
              </a:lnSpc>
              <a:spcBef>
                <a:spcPts val="1000"/>
              </a:spcBef>
              <a:spcAft>
                <a:spcPts val="0"/>
              </a:spcAft>
              <a:buClr>
                <a:srgbClr val="D0CECE"/>
              </a:buClr>
              <a:buSzPts val="2000"/>
              <a:buChar char="•"/>
            </a:pPr>
            <a:r>
              <a:rPr lang="en-GB" b="1">
                <a:solidFill>
                  <a:srgbClr val="D0CECE"/>
                </a:solidFill>
              </a:rPr>
              <a:t>Key skills</a:t>
            </a:r>
            <a:endParaRPr b="1">
              <a:solidFill>
                <a:srgbClr val="D0CECE"/>
              </a:solidFill>
            </a:endParaRPr>
          </a:p>
          <a:p>
            <a:pPr marL="228600" lvl="0" indent="-228600" algn="l" rtl="0">
              <a:lnSpc>
                <a:spcPct val="90000"/>
              </a:lnSpc>
              <a:spcBef>
                <a:spcPts val="1000"/>
              </a:spcBef>
              <a:spcAft>
                <a:spcPts val="0"/>
              </a:spcAft>
              <a:buClr>
                <a:srgbClr val="D0CECE"/>
              </a:buClr>
              <a:buSzPts val="2000"/>
              <a:buChar char="•"/>
            </a:pPr>
            <a:r>
              <a:rPr lang="en-GB" b="1">
                <a:solidFill>
                  <a:srgbClr val="D0CECE"/>
                </a:solidFill>
              </a:rPr>
              <a:t>Key representations</a:t>
            </a:r>
            <a:endParaRPr b="1">
              <a:solidFill>
                <a:srgbClr val="D0CECE"/>
              </a:solidFill>
            </a:endParaRPr>
          </a:p>
          <a:p>
            <a:pPr marL="228600" lvl="0" indent="-228600" algn="l" rtl="0">
              <a:lnSpc>
                <a:spcPct val="90000"/>
              </a:lnSpc>
              <a:spcBef>
                <a:spcPts val="1000"/>
              </a:spcBef>
              <a:spcAft>
                <a:spcPts val="0"/>
              </a:spcAft>
              <a:buClr>
                <a:srgbClr val="585858"/>
              </a:buClr>
              <a:buSzPts val="2000"/>
              <a:buChar char="•"/>
            </a:pPr>
            <a:r>
              <a:rPr lang="en-GB" b="1"/>
              <a:t>Key questions</a:t>
            </a:r>
            <a:endParaRPr/>
          </a:p>
          <a:p>
            <a:pPr marL="228600" lvl="0" indent="-228600" algn="l" rtl="0">
              <a:lnSpc>
                <a:spcPct val="90000"/>
              </a:lnSpc>
              <a:spcBef>
                <a:spcPts val="1000"/>
              </a:spcBef>
              <a:spcAft>
                <a:spcPts val="0"/>
              </a:spcAft>
              <a:buClr>
                <a:srgbClr val="D0CECE"/>
              </a:buClr>
              <a:buSzPts val="2000"/>
              <a:buChar char="•"/>
            </a:pPr>
            <a:r>
              <a:rPr lang="en-GB" b="1">
                <a:solidFill>
                  <a:srgbClr val="D0CECE"/>
                </a:solidFill>
              </a:rPr>
              <a:t>Key connections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28"/>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403" name="Google Shape;403;p28"/>
          <p:cNvSpPr/>
          <p:nvPr/>
        </p:nvSpPr>
        <p:spPr>
          <a:xfrm rot="335793">
            <a:off x="471439" y="1296680"/>
            <a:ext cx="4570928" cy="2307783"/>
          </a:xfrm>
          <a:custGeom>
            <a:avLst/>
            <a:gdLst/>
            <a:ahLst/>
            <a:cxnLst/>
            <a:rect l="l" t="t" r="r" b="b"/>
            <a:pathLst>
              <a:path w="4572000" h="2308324" fill="none" extrusionOk="0">
                <a:moveTo>
                  <a:pt x="0" y="0"/>
                </a:moveTo>
                <a:cubicBezTo>
                  <a:pt x="219655" y="4884"/>
                  <a:pt x="314921" y="-27197"/>
                  <a:pt x="561703" y="0"/>
                </a:cubicBezTo>
                <a:cubicBezTo>
                  <a:pt x="808485" y="27197"/>
                  <a:pt x="974380" y="-22826"/>
                  <a:pt x="1077686" y="0"/>
                </a:cubicBezTo>
                <a:cubicBezTo>
                  <a:pt x="1180992" y="22826"/>
                  <a:pt x="1491151" y="21591"/>
                  <a:pt x="1822269" y="0"/>
                </a:cubicBezTo>
                <a:cubicBezTo>
                  <a:pt x="2153387" y="-21591"/>
                  <a:pt x="2284461" y="28376"/>
                  <a:pt x="2429691" y="0"/>
                </a:cubicBezTo>
                <a:cubicBezTo>
                  <a:pt x="2574921" y="-28376"/>
                  <a:pt x="2928769" y="31395"/>
                  <a:pt x="3128554" y="0"/>
                </a:cubicBezTo>
                <a:cubicBezTo>
                  <a:pt x="3328339" y="-31395"/>
                  <a:pt x="3441815" y="-24865"/>
                  <a:pt x="3644537" y="0"/>
                </a:cubicBezTo>
                <a:cubicBezTo>
                  <a:pt x="3847259" y="24865"/>
                  <a:pt x="4265076" y="-29378"/>
                  <a:pt x="4572000" y="0"/>
                </a:cubicBezTo>
                <a:cubicBezTo>
                  <a:pt x="4564611" y="171042"/>
                  <a:pt x="4567835" y="423712"/>
                  <a:pt x="4572000" y="577081"/>
                </a:cubicBezTo>
                <a:cubicBezTo>
                  <a:pt x="4576165" y="730450"/>
                  <a:pt x="4564662" y="1056620"/>
                  <a:pt x="4572000" y="1200328"/>
                </a:cubicBezTo>
                <a:cubicBezTo>
                  <a:pt x="4579338" y="1344036"/>
                  <a:pt x="4584018" y="1547044"/>
                  <a:pt x="4572000" y="1777409"/>
                </a:cubicBezTo>
                <a:cubicBezTo>
                  <a:pt x="4559982" y="2007774"/>
                  <a:pt x="4570177" y="2146970"/>
                  <a:pt x="4572000" y="2308324"/>
                </a:cubicBezTo>
                <a:cubicBezTo>
                  <a:pt x="4230189" y="2340595"/>
                  <a:pt x="4187201" y="2319900"/>
                  <a:pt x="3827417" y="2308324"/>
                </a:cubicBezTo>
                <a:cubicBezTo>
                  <a:pt x="3467633" y="2296748"/>
                  <a:pt x="3318014" y="2272163"/>
                  <a:pt x="3082834" y="2308324"/>
                </a:cubicBezTo>
                <a:cubicBezTo>
                  <a:pt x="2847654" y="2344485"/>
                  <a:pt x="2525869" y="2325508"/>
                  <a:pt x="2338251" y="2308324"/>
                </a:cubicBezTo>
                <a:cubicBezTo>
                  <a:pt x="2150633" y="2291140"/>
                  <a:pt x="1933555" y="2315577"/>
                  <a:pt x="1822269" y="2308324"/>
                </a:cubicBezTo>
                <a:cubicBezTo>
                  <a:pt x="1710983" y="2301071"/>
                  <a:pt x="1412630" y="2330205"/>
                  <a:pt x="1306286" y="2308324"/>
                </a:cubicBezTo>
                <a:cubicBezTo>
                  <a:pt x="1199942" y="2286443"/>
                  <a:pt x="967093" y="2306846"/>
                  <a:pt x="790303" y="2308324"/>
                </a:cubicBezTo>
                <a:cubicBezTo>
                  <a:pt x="613513" y="2309802"/>
                  <a:pt x="216547" y="2278056"/>
                  <a:pt x="0" y="2308324"/>
                </a:cubicBezTo>
                <a:cubicBezTo>
                  <a:pt x="8791" y="2152055"/>
                  <a:pt x="-2055" y="1940721"/>
                  <a:pt x="0" y="1800493"/>
                </a:cubicBezTo>
                <a:cubicBezTo>
                  <a:pt x="2055" y="1660265"/>
                  <a:pt x="-26103" y="1351558"/>
                  <a:pt x="0" y="1200328"/>
                </a:cubicBezTo>
                <a:cubicBezTo>
                  <a:pt x="26103" y="1049098"/>
                  <a:pt x="19040" y="831141"/>
                  <a:pt x="0" y="669414"/>
                </a:cubicBezTo>
                <a:cubicBezTo>
                  <a:pt x="-19040" y="507687"/>
                  <a:pt x="-13314" y="193439"/>
                  <a:pt x="0" y="0"/>
                </a:cubicBezTo>
                <a:close/>
              </a:path>
              <a:path w="4572000" h="2308324" extrusionOk="0">
                <a:moveTo>
                  <a:pt x="0" y="0"/>
                </a:moveTo>
                <a:cubicBezTo>
                  <a:pt x="287684" y="8853"/>
                  <a:pt x="497751" y="27360"/>
                  <a:pt x="744583" y="0"/>
                </a:cubicBezTo>
                <a:cubicBezTo>
                  <a:pt x="991415" y="-27360"/>
                  <a:pt x="1139983" y="13311"/>
                  <a:pt x="1397726" y="0"/>
                </a:cubicBezTo>
                <a:cubicBezTo>
                  <a:pt x="1655469" y="-13311"/>
                  <a:pt x="1819304" y="-12622"/>
                  <a:pt x="1959429" y="0"/>
                </a:cubicBezTo>
                <a:cubicBezTo>
                  <a:pt x="2099554" y="12622"/>
                  <a:pt x="2401051" y="27544"/>
                  <a:pt x="2612571" y="0"/>
                </a:cubicBezTo>
                <a:cubicBezTo>
                  <a:pt x="2824091" y="-27544"/>
                  <a:pt x="3088740" y="19118"/>
                  <a:pt x="3357154" y="0"/>
                </a:cubicBezTo>
                <a:cubicBezTo>
                  <a:pt x="3625568" y="-19118"/>
                  <a:pt x="3655159" y="3177"/>
                  <a:pt x="3918857" y="0"/>
                </a:cubicBezTo>
                <a:cubicBezTo>
                  <a:pt x="4182555" y="-3177"/>
                  <a:pt x="4360722" y="3268"/>
                  <a:pt x="4572000" y="0"/>
                </a:cubicBezTo>
                <a:cubicBezTo>
                  <a:pt x="4560362" y="252742"/>
                  <a:pt x="4589160" y="363965"/>
                  <a:pt x="4572000" y="577081"/>
                </a:cubicBezTo>
                <a:cubicBezTo>
                  <a:pt x="4554840" y="790197"/>
                  <a:pt x="4576662" y="940126"/>
                  <a:pt x="4572000" y="1131079"/>
                </a:cubicBezTo>
                <a:cubicBezTo>
                  <a:pt x="4567338" y="1322032"/>
                  <a:pt x="4602002" y="1470040"/>
                  <a:pt x="4572000" y="1731243"/>
                </a:cubicBezTo>
                <a:cubicBezTo>
                  <a:pt x="4541998" y="1992446"/>
                  <a:pt x="4596776" y="2165939"/>
                  <a:pt x="4572000" y="2308324"/>
                </a:cubicBezTo>
                <a:cubicBezTo>
                  <a:pt x="4424043" y="2290906"/>
                  <a:pt x="4091411" y="2317211"/>
                  <a:pt x="3964577" y="2308324"/>
                </a:cubicBezTo>
                <a:cubicBezTo>
                  <a:pt x="3837743" y="2299437"/>
                  <a:pt x="3596039" y="2301034"/>
                  <a:pt x="3402874" y="2308324"/>
                </a:cubicBezTo>
                <a:cubicBezTo>
                  <a:pt x="3209709" y="2315614"/>
                  <a:pt x="2936603" y="2330080"/>
                  <a:pt x="2795451" y="2308324"/>
                </a:cubicBezTo>
                <a:cubicBezTo>
                  <a:pt x="2654299" y="2286568"/>
                  <a:pt x="2426654" y="2323395"/>
                  <a:pt x="2096589" y="2308324"/>
                </a:cubicBezTo>
                <a:cubicBezTo>
                  <a:pt x="1766524" y="2293253"/>
                  <a:pt x="1538784" y="2298947"/>
                  <a:pt x="1352006" y="2308324"/>
                </a:cubicBezTo>
                <a:cubicBezTo>
                  <a:pt x="1165228" y="2317701"/>
                  <a:pt x="849950" y="2334518"/>
                  <a:pt x="653143" y="2308324"/>
                </a:cubicBezTo>
                <a:cubicBezTo>
                  <a:pt x="456336" y="2282130"/>
                  <a:pt x="204507" y="2284717"/>
                  <a:pt x="0" y="2308324"/>
                </a:cubicBezTo>
                <a:cubicBezTo>
                  <a:pt x="5122" y="2079674"/>
                  <a:pt x="4068" y="1997900"/>
                  <a:pt x="0" y="1800493"/>
                </a:cubicBezTo>
                <a:cubicBezTo>
                  <a:pt x="-4068" y="1603086"/>
                  <a:pt x="-10231" y="1470642"/>
                  <a:pt x="0" y="1292661"/>
                </a:cubicBezTo>
                <a:cubicBezTo>
                  <a:pt x="10231" y="1114680"/>
                  <a:pt x="-2384" y="944155"/>
                  <a:pt x="0" y="761747"/>
                </a:cubicBezTo>
                <a:cubicBezTo>
                  <a:pt x="2384" y="579339"/>
                  <a:pt x="-315" y="250595"/>
                  <a:pt x="0" y="0"/>
                </a:cubicBezTo>
                <a:close/>
              </a:path>
            </a:pathLst>
          </a:custGeom>
          <a:solidFill>
            <a:srgbClr val="82CBDD"/>
          </a:solidFill>
          <a:ln w="28575" cap="flat" cmpd="sng">
            <a:solidFill>
              <a:srgbClr val="585858"/>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585858"/>
                </a:solidFill>
                <a:latin typeface="Calibri"/>
                <a:ea typeface="Calibri"/>
                <a:cs typeface="Calibri"/>
                <a:sym typeface="Calibri"/>
              </a:rPr>
              <a:t>Think of a number that has an 8 as one part of the ratio.</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585858"/>
                </a:solidFill>
                <a:latin typeface="Calibri"/>
                <a:ea typeface="Calibri"/>
                <a:cs typeface="Calibri"/>
                <a:sym typeface="Calibri"/>
              </a:rPr>
              <a:t>And another…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585858"/>
                </a:solidFill>
                <a:latin typeface="Calibri"/>
                <a:ea typeface="Calibri"/>
                <a:cs typeface="Calibri"/>
                <a:sym typeface="Calibri"/>
              </a:rPr>
              <a:t>And another…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585858"/>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585858"/>
                </a:solidFill>
                <a:latin typeface="Calibri"/>
                <a:ea typeface="Calibri"/>
                <a:cs typeface="Calibri"/>
                <a:sym typeface="Calibri"/>
              </a:rPr>
              <a:t>What do you notice?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585858"/>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585858"/>
                </a:solidFill>
                <a:latin typeface="Calibri"/>
                <a:ea typeface="Calibri"/>
                <a:cs typeface="Calibri"/>
                <a:sym typeface="Calibri"/>
              </a:rPr>
              <a:t>How many different possibilities are there?</a:t>
            </a:r>
            <a:endParaRPr sz="1400" b="0" i="0" u="none" strike="noStrike" cap="none">
              <a:solidFill>
                <a:srgbClr val="000000"/>
              </a:solidFill>
              <a:latin typeface="Arial"/>
              <a:ea typeface="Arial"/>
              <a:cs typeface="Arial"/>
              <a:sym typeface="Arial"/>
            </a:endParaRPr>
          </a:p>
        </p:txBody>
      </p:sp>
      <p:sp>
        <p:nvSpPr>
          <p:cNvPr id="404" name="Google Shape;404;p28"/>
          <p:cNvSpPr/>
          <p:nvPr/>
        </p:nvSpPr>
        <p:spPr>
          <a:xfrm rot="-283679">
            <a:off x="6897828" y="1431958"/>
            <a:ext cx="4576141" cy="2750973"/>
          </a:xfrm>
          <a:custGeom>
            <a:avLst/>
            <a:gdLst/>
            <a:ahLst/>
            <a:cxnLst/>
            <a:rect l="l" t="t" r="r" b="b"/>
            <a:pathLst>
              <a:path w="4572000" h="1754326" fill="none" extrusionOk="0">
                <a:moveTo>
                  <a:pt x="0" y="0"/>
                </a:moveTo>
                <a:cubicBezTo>
                  <a:pt x="176841" y="-5398"/>
                  <a:pt x="335240" y="26847"/>
                  <a:pt x="561703" y="0"/>
                </a:cubicBezTo>
                <a:cubicBezTo>
                  <a:pt x="788166" y="-26847"/>
                  <a:pt x="1024898" y="13157"/>
                  <a:pt x="1169126" y="0"/>
                </a:cubicBezTo>
                <a:cubicBezTo>
                  <a:pt x="1313354" y="-13157"/>
                  <a:pt x="1641700" y="18021"/>
                  <a:pt x="1822269" y="0"/>
                </a:cubicBezTo>
                <a:cubicBezTo>
                  <a:pt x="2002838" y="-18021"/>
                  <a:pt x="2083936" y="-20344"/>
                  <a:pt x="2338251" y="0"/>
                </a:cubicBezTo>
                <a:cubicBezTo>
                  <a:pt x="2592566" y="20344"/>
                  <a:pt x="2751716" y="21591"/>
                  <a:pt x="3082834" y="0"/>
                </a:cubicBezTo>
                <a:cubicBezTo>
                  <a:pt x="3413952" y="-21591"/>
                  <a:pt x="3544858" y="23930"/>
                  <a:pt x="3690257" y="0"/>
                </a:cubicBezTo>
                <a:cubicBezTo>
                  <a:pt x="3835656" y="-23930"/>
                  <a:pt x="4215823" y="15728"/>
                  <a:pt x="4572000" y="0"/>
                </a:cubicBezTo>
                <a:cubicBezTo>
                  <a:pt x="4590782" y="159194"/>
                  <a:pt x="4566555" y="369783"/>
                  <a:pt x="4572000" y="532146"/>
                </a:cubicBezTo>
                <a:cubicBezTo>
                  <a:pt x="4577445" y="694509"/>
                  <a:pt x="4550287" y="873052"/>
                  <a:pt x="4572000" y="1099378"/>
                </a:cubicBezTo>
                <a:cubicBezTo>
                  <a:pt x="4593713" y="1325704"/>
                  <a:pt x="4567221" y="1544541"/>
                  <a:pt x="4572000" y="1754326"/>
                </a:cubicBezTo>
                <a:cubicBezTo>
                  <a:pt x="4397018" y="1767319"/>
                  <a:pt x="4125735" y="1729783"/>
                  <a:pt x="3827417" y="1754326"/>
                </a:cubicBezTo>
                <a:cubicBezTo>
                  <a:pt x="3529099" y="1778869"/>
                  <a:pt x="3460808" y="1761931"/>
                  <a:pt x="3128554" y="1754326"/>
                </a:cubicBezTo>
                <a:cubicBezTo>
                  <a:pt x="2796300" y="1746721"/>
                  <a:pt x="2826654" y="1736141"/>
                  <a:pt x="2612571" y="1754326"/>
                </a:cubicBezTo>
                <a:cubicBezTo>
                  <a:pt x="2398488" y="1772511"/>
                  <a:pt x="2235118" y="1729250"/>
                  <a:pt x="1959429" y="1754326"/>
                </a:cubicBezTo>
                <a:cubicBezTo>
                  <a:pt x="1683740" y="1779402"/>
                  <a:pt x="1450026" y="1718165"/>
                  <a:pt x="1214846" y="1754326"/>
                </a:cubicBezTo>
                <a:cubicBezTo>
                  <a:pt x="979666" y="1790487"/>
                  <a:pt x="396145" y="1775466"/>
                  <a:pt x="0" y="1754326"/>
                </a:cubicBezTo>
                <a:cubicBezTo>
                  <a:pt x="-8863" y="1543748"/>
                  <a:pt x="-6074" y="1437315"/>
                  <a:pt x="0" y="1222180"/>
                </a:cubicBezTo>
                <a:cubicBezTo>
                  <a:pt x="6074" y="1007045"/>
                  <a:pt x="-18044" y="895658"/>
                  <a:pt x="0" y="619862"/>
                </a:cubicBezTo>
                <a:cubicBezTo>
                  <a:pt x="18044" y="344066"/>
                  <a:pt x="-8877" y="227992"/>
                  <a:pt x="0" y="0"/>
                </a:cubicBezTo>
                <a:close/>
              </a:path>
              <a:path w="4572000" h="1754326" extrusionOk="0">
                <a:moveTo>
                  <a:pt x="0" y="0"/>
                </a:moveTo>
                <a:cubicBezTo>
                  <a:pt x="287684" y="8853"/>
                  <a:pt x="497751" y="27360"/>
                  <a:pt x="744583" y="0"/>
                </a:cubicBezTo>
                <a:cubicBezTo>
                  <a:pt x="991415" y="-27360"/>
                  <a:pt x="1139983" y="13311"/>
                  <a:pt x="1397726" y="0"/>
                </a:cubicBezTo>
                <a:cubicBezTo>
                  <a:pt x="1655469" y="-13311"/>
                  <a:pt x="1819304" y="-12622"/>
                  <a:pt x="1959429" y="0"/>
                </a:cubicBezTo>
                <a:cubicBezTo>
                  <a:pt x="2099554" y="12622"/>
                  <a:pt x="2401051" y="27544"/>
                  <a:pt x="2612571" y="0"/>
                </a:cubicBezTo>
                <a:cubicBezTo>
                  <a:pt x="2824091" y="-27544"/>
                  <a:pt x="3088740" y="19118"/>
                  <a:pt x="3357154" y="0"/>
                </a:cubicBezTo>
                <a:cubicBezTo>
                  <a:pt x="3625568" y="-19118"/>
                  <a:pt x="3655159" y="3177"/>
                  <a:pt x="3918857" y="0"/>
                </a:cubicBezTo>
                <a:cubicBezTo>
                  <a:pt x="4182555" y="-3177"/>
                  <a:pt x="4360722" y="3268"/>
                  <a:pt x="4572000" y="0"/>
                </a:cubicBezTo>
                <a:cubicBezTo>
                  <a:pt x="4593754" y="193906"/>
                  <a:pt x="4569820" y="350211"/>
                  <a:pt x="4572000" y="584775"/>
                </a:cubicBezTo>
                <a:cubicBezTo>
                  <a:pt x="4574180" y="819339"/>
                  <a:pt x="4553402" y="997304"/>
                  <a:pt x="4572000" y="1152007"/>
                </a:cubicBezTo>
                <a:cubicBezTo>
                  <a:pt x="4590598" y="1306710"/>
                  <a:pt x="4545777" y="1482667"/>
                  <a:pt x="4572000" y="1754326"/>
                </a:cubicBezTo>
                <a:cubicBezTo>
                  <a:pt x="4322519" y="1759103"/>
                  <a:pt x="4166619" y="1752632"/>
                  <a:pt x="3964577" y="1754326"/>
                </a:cubicBezTo>
                <a:cubicBezTo>
                  <a:pt x="3762535" y="1756020"/>
                  <a:pt x="3571559" y="1777479"/>
                  <a:pt x="3265714" y="1754326"/>
                </a:cubicBezTo>
                <a:cubicBezTo>
                  <a:pt x="2959869" y="1731173"/>
                  <a:pt x="2897176" y="1747036"/>
                  <a:pt x="2704011" y="1754326"/>
                </a:cubicBezTo>
                <a:cubicBezTo>
                  <a:pt x="2510846" y="1761616"/>
                  <a:pt x="2231405" y="1774078"/>
                  <a:pt x="2096589" y="1754326"/>
                </a:cubicBezTo>
                <a:cubicBezTo>
                  <a:pt x="1961773" y="1734574"/>
                  <a:pt x="1731731" y="1771512"/>
                  <a:pt x="1397726" y="1754326"/>
                </a:cubicBezTo>
                <a:cubicBezTo>
                  <a:pt x="1063721" y="1737140"/>
                  <a:pt x="839921" y="1744949"/>
                  <a:pt x="653143" y="1754326"/>
                </a:cubicBezTo>
                <a:cubicBezTo>
                  <a:pt x="466365" y="1763703"/>
                  <a:pt x="154421" y="1739718"/>
                  <a:pt x="0" y="1754326"/>
                </a:cubicBezTo>
                <a:cubicBezTo>
                  <a:pt x="25013" y="1474060"/>
                  <a:pt x="29075" y="1358052"/>
                  <a:pt x="0" y="1169551"/>
                </a:cubicBezTo>
                <a:cubicBezTo>
                  <a:pt x="-29075" y="981050"/>
                  <a:pt x="-13072" y="764161"/>
                  <a:pt x="0" y="619862"/>
                </a:cubicBezTo>
                <a:cubicBezTo>
                  <a:pt x="13072" y="475563"/>
                  <a:pt x="10945" y="291925"/>
                  <a:pt x="0" y="0"/>
                </a:cubicBezTo>
                <a:close/>
              </a:path>
            </a:pathLst>
          </a:custGeom>
          <a:solidFill>
            <a:srgbClr val="82CBDD"/>
          </a:solidFill>
          <a:ln w="28575" cap="flat" cmpd="sng">
            <a:solidFill>
              <a:srgbClr val="585858"/>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585858"/>
                </a:solidFill>
                <a:latin typeface="Calibri"/>
                <a:ea typeface="Calibri"/>
                <a:cs typeface="Calibri"/>
                <a:sym typeface="Calibri"/>
              </a:rPr>
              <a:t>Two number lines are drawn so that the ‘2’ on one is in line with a ‘5’ on the other</a:t>
            </a:r>
            <a:endParaRPr sz="1800" b="0" i="0" u="none" strike="noStrike" cap="none">
              <a:solidFill>
                <a:srgbClr val="585858"/>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585858"/>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585858"/>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585858"/>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585858"/>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585858"/>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585858"/>
                </a:solidFill>
                <a:latin typeface="Calibri"/>
                <a:ea typeface="Calibri"/>
                <a:cs typeface="Calibri"/>
                <a:sym typeface="Calibri"/>
              </a:rPr>
              <a:t>Which other pairs of numbers will line up exactly? Find another pair, and another…</a:t>
            </a:r>
            <a:endParaRPr sz="1400" b="0" i="0" u="none" strike="noStrike" cap="none">
              <a:solidFill>
                <a:srgbClr val="000000"/>
              </a:solidFill>
              <a:latin typeface="Arial"/>
              <a:ea typeface="Arial"/>
              <a:cs typeface="Arial"/>
              <a:sym typeface="Arial"/>
            </a:endParaRPr>
          </a:p>
        </p:txBody>
      </p:sp>
      <p:sp>
        <p:nvSpPr>
          <p:cNvPr id="405" name="Google Shape;405;p28"/>
          <p:cNvSpPr/>
          <p:nvPr/>
        </p:nvSpPr>
        <p:spPr>
          <a:xfrm rot="251584">
            <a:off x="1677585" y="5693132"/>
            <a:ext cx="3908091" cy="803246"/>
          </a:xfrm>
          <a:custGeom>
            <a:avLst/>
            <a:gdLst/>
            <a:ahLst/>
            <a:cxnLst/>
            <a:rect l="l" t="t" r="r" b="b"/>
            <a:pathLst>
              <a:path w="4572000" h="1200329" fill="none" extrusionOk="0">
                <a:moveTo>
                  <a:pt x="0" y="0"/>
                </a:moveTo>
                <a:cubicBezTo>
                  <a:pt x="278371" y="19745"/>
                  <a:pt x="304460" y="6012"/>
                  <a:pt x="561703" y="0"/>
                </a:cubicBezTo>
                <a:cubicBezTo>
                  <a:pt x="818946" y="-6012"/>
                  <a:pt x="1031989" y="9905"/>
                  <a:pt x="1214846" y="0"/>
                </a:cubicBezTo>
                <a:cubicBezTo>
                  <a:pt x="1397703" y="-9905"/>
                  <a:pt x="1605527" y="27290"/>
                  <a:pt x="1913709" y="0"/>
                </a:cubicBezTo>
                <a:cubicBezTo>
                  <a:pt x="2221891" y="-27290"/>
                  <a:pt x="2381307" y="18276"/>
                  <a:pt x="2521131" y="0"/>
                </a:cubicBezTo>
                <a:cubicBezTo>
                  <a:pt x="2660955" y="-18276"/>
                  <a:pt x="2993705" y="18021"/>
                  <a:pt x="3174274" y="0"/>
                </a:cubicBezTo>
                <a:cubicBezTo>
                  <a:pt x="3354843" y="-18021"/>
                  <a:pt x="3586951" y="-22826"/>
                  <a:pt x="3690257" y="0"/>
                </a:cubicBezTo>
                <a:cubicBezTo>
                  <a:pt x="3793563" y="22826"/>
                  <a:pt x="4132329" y="34450"/>
                  <a:pt x="4572000" y="0"/>
                </a:cubicBezTo>
                <a:cubicBezTo>
                  <a:pt x="4595608" y="170981"/>
                  <a:pt x="4550903" y="392212"/>
                  <a:pt x="4572000" y="588161"/>
                </a:cubicBezTo>
                <a:cubicBezTo>
                  <a:pt x="4593097" y="784110"/>
                  <a:pt x="4586511" y="914028"/>
                  <a:pt x="4572000" y="1200329"/>
                </a:cubicBezTo>
                <a:cubicBezTo>
                  <a:pt x="4386204" y="1213879"/>
                  <a:pt x="4089056" y="1169444"/>
                  <a:pt x="3918857" y="1200329"/>
                </a:cubicBezTo>
                <a:cubicBezTo>
                  <a:pt x="3748658" y="1231214"/>
                  <a:pt x="3329256" y="1235817"/>
                  <a:pt x="3174274" y="1200329"/>
                </a:cubicBezTo>
                <a:cubicBezTo>
                  <a:pt x="3019292" y="1164841"/>
                  <a:pt x="2591486" y="1193844"/>
                  <a:pt x="2429691" y="1200329"/>
                </a:cubicBezTo>
                <a:cubicBezTo>
                  <a:pt x="2267896" y="1206814"/>
                  <a:pt x="2120207" y="1198216"/>
                  <a:pt x="1822269" y="1200329"/>
                </a:cubicBezTo>
                <a:cubicBezTo>
                  <a:pt x="1524331" y="1202442"/>
                  <a:pt x="1455660" y="1207934"/>
                  <a:pt x="1123406" y="1200329"/>
                </a:cubicBezTo>
                <a:cubicBezTo>
                  <a:pt x="791152" y="1192724"/>
                  <a:pt x="821506" y="1182144"/>
                  <a:pt x="607423" y="1200329"/>
                </a:cubicBezTo>
                <a:cubicBezTo>
                  <a:pt x="393340" y="1218514"/>
                  <a:pt x="277298" y="1226735"/>
                  <a:pt x="0" y="1200329"/>
                </a:cubicBezTo>
                <a:cubicBezTo>
                  <a:pt x="-4195" y="1024695"/>
                  <a:pt x="-4073" y="735715"/>
                  <a:pt x="0" y="576158"/>
                </a:cubicBezTo>
                <a:cubicBezTo>
                  <a:pt x="4073" y="416601"/>
                  <a:pt x="-12383" y="195669"/>
                  <a:pt x="0" y="0"/>
                </a:cubicBezTo>
                <a:close/>
              </a:path>
              <a:path w="4572000" h="1200329" extrusionOk="0">
                <a:moveTo>
                  <a:pt x="0" y="0"/>
                </a:moveTo>
                <a:cubicBezTo>
                  <a:pt x="287684" y="8853"/>
                  <a:pt x="497751" y="27360"/>
                  <a:pt x="744583" y="0"/>
                </a:cubicBezTo>
                <a:cubicBezTo>
                  <a:pt x="991415" y="-27360"/>
                  <a:pt x="1139983" y="13311"/>
                  <a:pt x="1397726" y="0"/>
                </a:cubicBezTo>
                <a:cubicBezTo>
                  <a:pt x="1655469" y="-13311"/>
                  <a:pt x="1819304" y="-12622"/>
                  <a:pt x="1959429" y="0"/>
                </a:cubicBezTo>
                <a:cubicBezTo>
                  <a:pt x="2099554" y="12622"/>
                  <a:pt x="2401051" y="27544"/>
                  <a:pt x="2612571" y="0"/>
                </a:cubicBezTo>
                <a:cubicBezTo>
                  <a:pt x="2824091" y="-27544"/>
                  <a:pt x="3088740" y="19118"/>
                  <a:pt x="3357154" y="0"/>
                </a:cubicBezTo>
                <a:cubicBezTo>
                  <a:pt x="3625568" y="-19118"/>
                  <a:pt x="3655159" y="3177"/>
                  <a:pt x="3918857" y="0"/>
                </a:cubicBezTo>
                <a:cubicBezTo>
                  <a:pt x="4182555" y="-3177"/>
                  <a:pt x="4360722" y="3268"/>
                  <a:pt x="4572000" y="0"/>
                </a:cubicBezTo>
                <a:cubicBezTo>
                  <a:pt x="4545500" y="164732"/>
                  <a:pt x="4584265" y="433600"/>
                  <a:pt x="4572000" y="600165"/>
                </a:cubicBezTo>
                <a:cubicBezTo>
                  <a:pt x="4559735" y="766731"/>
                  <a:pt x="4583432" y="961480"/>
                  <a:pt x="4572000" y="1200329"/>
                </a:cubicBezTo>
                <a:cubicBezTo>
                  <a:pt x="4271122" y="1234473"/>
                  <a:pt x="4020867" y="1218539"/>
                  <a:pt x="3873137" y="1200329"/>
                </a:cubicBezTo>
                <a:cubicBezTo>
                  <a:pt x="3725407" y="1182119"/>
                  <a:pt x="3467756" y="1198635"/>
                  <a:pt x="3265714" y="1200329"/>
                </a:cubicBezTo>
                <a:cubicBezTo>
                  <a:pt x="3063672" y="1202023"/>
                  <a:pt x="2872696" y="1223482"/>
                  <a:pt x="2566851" y="1200329"/>
                </a:cubicBezTo>
                <a:cubicBezTo>
                  <a:pt x="2261006" y="1177176"/>
                  <a:pt x="2193982" y="1191775"/>
                  <a:pt x="2005149" y="1200329"/>
                </a:cubicBezTo>
                <a:cubicBezTo>
                  <a:pt x="1816316" y="1208883"/>
                  <a:pt x="1538878" y="1222085"/>
                  <a:pt x="1397726" y="1200329"/>
                </a:cubicBezTo>
                <a:cubicBezTo>
                  <a:pt x="1256574" y="1178573"/>
                  <a:pt x="1032868" y="1217515"/>
                  <a:pt x="698863" y="1200329"/>
                </a:cubicBezTo>
                <a:cubicBezTo>
                  <a:pt x="364858" y="1183143"/>
                  <a:pt x="303779" y="1192635"/>
                  <a:pt x="0" y="1200329"/>
                </a:cubicBezTo>
                <a:cubicBezTo>
                  <a:pt x="30221" y="979351"/>
                  <a:pt x="24841" y="723760"/>
                  <a:pt x="0" y="588161"/>
                </a:cubicBezTo>
                <a:cubicBezTo>
                  <a:pt x="-24841" y="452562"/>
                  <a:pt x="9766" y="252041"/>
                  <a:pt x="0" y="0"/>
                </a:cubicBezTo>
                <a:close/>
              </a:path>
            </a:pathLst>
          </a:custGeom>
          <a:solidFill>
            <a:srgbClr val="82CBDD"/>
          </a:solidFill>
          <a:ln w="28575" cap="flat" cmpd="sng">
            <a:solidFill>
              <a:srgbClr val="585858"/>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585858"/>
                </a:solidFill>
                <a:latin typeface="Calibri"/>
                <a:ea typeface="Calibri"/>
                <a:cs typeface="Calibri"/>
                <a:sym typeface="Calibri"/>
              </a:rPr>
              <a:t>Find a ratio which is equivalent to 3:7</a:t>
            </a:r>
            <a:endParaRPr sz="1800" b="0" i="0" u="none" strike="noStrike" cap="none">
              <a:solidFill>
                <a:srgbClr val="585858"/>
              </a:solidFill>
              <a:latin typeface="Calibri"/>
              <a:ea typeface="Calibri"/>
              <a:cs typeface="Calibri"/>
              <a:sym typeface="Calibri"/>
            </a:endParaRPr>
          </a:p>
        </p:txBody>
      </p:sp>
      <p:sp>
        <p:nvSpPr>
          <p:cNvPr id="406" name="Google Shape;406;p28"/>
          <p:cNvSpPr/>
          <p:nvPr/>
        </p:nvSpPr>
        <p:spPr>
          <a:xfrm rot="-215116">
            <a:off x="1007260" y="4086752"/>
            <a:ext cx="4569513" cy="1199676"/>
          </a:xfrm>
          <a:custGeom>
            <a:avLst/>
            <a:gdLst/>
            <a:ahLst/>
            <a:cxnLst/>
            <a:rect l="l" t="t" r="r" b="b"/>
            <a:pathLst>
              <a:path w="4572000" h="1200329" fill="none" extrusionOk="0">
                <a:moveTo>
                  <a:pt x="0" y="0"/>
                </a:moveTo>
                <a:cubicBezTo>
                  <a:pt x="278371" y="19745"/>
                  <a:pt x="304460" y="6012"/>
                  <a:pt x="561703" y="0"/>
                </a:cubicBezTo>
                <a:cubicBezTo>
                  <a:pt x="818946" y="-6012"/>
                  <a:pt x="1031989" y="9905"/>
                  <a:pt x="1214846" y="0"/>
                </a:cubicBezTo>
                <a:cubicBezTo>
                  <a:pt x="1397703" y="-9905"/>
                  <a:pt x="1605527" y="27290"/>
                  <a:pt x="1913709" y="0"/>
                </a:cubicBezTo>
                <a:cubicBezTo>
                  <a:pt x="2221891" y="-27290"/>
                  <a:pt x="2381307" y="18276"/>
                  <a:pt x="2521131" y="0"/>
                </a:cubicBezTo>
                <a:cubicBezTo>
                  <a:pt x="2660955" y="-18276"/>
                  <a:pt x="2993705" y="18021"/>
                  <a:pt x="3174274" y="0"/>
                </a:cubicBezTo>
                <a:cubicBezTo>
                  <a:pt x="3354843" y="-18021"/>
                  <a:pt x="3586951" y="-22826"/>
                  <a:pt x="3690257" y="0"/>
                </a:cubicBezTo>
                <a:cubicBezTo>
                  <a:pt x="3793563" y="22826"/>
                  <a:pt x="4132329" y="34450"/>
                  <a:pt x="4572000" y="0"/>
                </a:cubicBezTo>
                <a:cubicBezTo>
                  <a:pt x="4595608" y="170981"/>
                  <a:pt x="4550903" y="392212"/>
                  <a:pt x="4572000" y="588161"/>
                </a:cubicBezTo>
                <a:cubicBezTo>
                  <a:pt x="4593097" y="784110"/>
                  <a:pt x="4586511" y="914028"/>
                  <a:pt x="4572000" y="1200329"/>
                </a:cubicBezTo>
                <a:cubicBezTo>
                  <a:pt x="4386204" y="1213879"/>
                  <a:pt x="4089056" y="1169444"/>
                  <a:pt x="3918857" y="1200329"/>
                </a:cubicBezTo>
                <a:cubicBezTo>
                  <a:pt x="3748658" y="1231214"/>
                  <a:pt x="3329256" y="1235817"/>
                  <a:pt x="3174274" y="1200329"/>
                </a:cubicBezTo>
                <a:cubicBezTo>
                  <a:pt x="3019292" y="1164841"/>
                  <a:pt x="2591486" y="1193844"/>
                  <a:pt x="2429691" y="1200329"/>
                </a:cubicBezTo>
                <a:cubicBezTo>
                  <a:pt x="2267896" y="1206814"/>
                  <a:pt x="2120207" y="1198216"/>
                  <a:pt x="1822269" y="1200329"/>
                </a:cubicBezTo>
                <a:cubicBezTo>
                  <a:pt x="1524331" y="1202442"/>
                  <a:pt x="1455660" y="1207934"/>
                  <a:pt x="1123406" y="1200329"/>
                </a:cubicBezTo>
                <a:cubicBezTo>
                  <a:pt x="791152" y="1192724"/>
                  <a:pt x="821506" y="1182144"/>
                  <a:pt x="607423" y="1200329"/>
                </a:cubicBezTo>
                <a:cubicBezTo>
                  <a:pt x="393340" y="1218514"/>
                  <a:pt x="277298" y="1226735"/>
                  <a:pt x="0" y="1200329"/>
                </a:cubicBezTo>
                <a:cubicBezTo>
                  <a:pt x="-4195" y="1024695"/>
                  <a:pt x="-4073" y="735715"/>
                  <a:pt x="0" y="576158"/>
                </a:cubicBezTo>
                <a:cubicBezTo>
                  <a:pt x="4073" y="416601"/>
                  <a:pt x="-12383" y="195669"/>
                  <a:pt x="0" y="0"/>
                </a:cubicBezTo>
                <a:close/>
              </a:path>
              <a:path w="4572000" h="1200329" extrusionOk="0">
                <a:moveTo>
                  <a:pt x="0" y="0"/>
                </a:moveTo>
                <a:cubicBezTo>
                  <a:pt x="287684" y="8853"/>
                  <a:pt x="497751" y="27360"/>
                  <a:pt x="744583" y="0"/>
                </a:cubicBezTo>
                <a:cubicBezTo>
                  <a:pt x="991415" y="-27360"/>
                  <a:pt x="1139983" y="13311"/>
                  <a:pt x="1397726" y="0"/>
                </a:cubicBezTo>
                <a:cubicBezTo>
                  <a:pt x="1655469" y="-13311"/>
                  <a:pt x="1819304" y="-12622"/>
                  <a:pt x="1959429" y="0"/>
                </a:cubicBezTo>
                <a:cubicBezTo>
                  <a:pt x="2099554" y="12622"/>
                  <a:pt x="2401051" y="27544"/>
                  <a:pt x="2612571" y="0"/>
                </a:cubicBezTo>
                <a:cubicBezTo>
                  <a:pt x="2824091" y="-27544"/>
                  <a:pt x="3088740" y="19118"/>
                  <a:pt x="3357154" y="0"/>
                </a:cubicBezTo>
                <a:cubicBezTo>
                  <a:pt x="3625568" y="-19118"/>
                  <a:pt x="3655159" y="3177"/>
                  <a:pt x="3918857" y="0"/>
                </a:cubicBezTo>
                <a:cubicBezTo>
                  <a:pt x="4182555" y="-3177"/>
                  <a:pt x="4360722" y="3268"/>
                  <a:pt x="4572000" y="0"/>
                </a:cubicBezTo>
                <a:cubicBezTo>
                  <a:pt x="4545500" y="164732"/>
                  <a:pt x="4584265" y="433600"/>
                  <a:pt x="4572000" y="600165"/>
                </a:cubicBezTo>
                <a:cubicBezTo>
                  <a:pt x="4559735" y="766731"/>
                  <a:pt x="4583432" y="961480"/>
                  <a:pt x="4572000" y="1200329"/>
                </a:cubicBezTo>
                <a:cubicBezTo>
                  <a:pt x="4271122" y="1234473"/>
                  <a:pt x="4020867" y="1218539"/>
                  <a:pt x="3873137" y="1200329"/>
                </a:cubicBezTo>
                <a:cubicBezTo>
                  <a:pt x="3725407" y="1182119"/>
                  <a:pt x="3467756" y="1198635"/>
                  <a:pt x="3265714" y="1200329"/>
                </a:cubicBezTo>
                <a:cubicBezTo>
                  <a:pt x="3063672" y="1202023"/>
                  <a:pt x="2872696" y="1223482"/>
                  <a:pt x="2566851" y="1200329"/>
                </a:cubicBezTo>
                <a:cubicBezTo>
                  <a:pt x="2261006" y="1177176"/>
                  <a:pt x="2193982" y="1191775"/>
                  <a:pt x="2005149" y="1200329"/>
                </a:cubicBezTo>
                <a:cubicBezTo>
                  <a:pt x="1816316" y="1208883"/>
                  <a:pt x="1538878" y="1222085"/>
                  <a:pt x="1397726" y="1200329"/>
                </a:cubicBezTo>
                <a:cubicBezTo>
                  <a:pt x="1256574" y="1178573"/>
                  <a:pt x="1032868" y="1217515"/>
                  <a:pt x="698863" y="1200329"/>
                </a:cubicBezTo>
                <a:cubicBezTo>
                  <a:pt x="364858" y="1183143"/>
                  <a:pt x="303779" y="1192635"/>
                  <a:pt x="0" y="1200329"/>
                </a:cubicBezTo>
                <a:cubicBezTo>
                  <a:pt x="30221" y="979351"/>
                  <a:pt x="24841" y="723760"/>
                  <a:pt x="0" y="588161"/>
                </a:cubicBezTo>
                <a:cubicBezTo>
                  <a:pt x="-24841" y="452562"/>
                  <a:pt x="9766" y="252041"/>
                  <a:pt x="0" y="0"/>
                </a:cubicBezTo>
                <a:close/>
              </a:path>
            </a:pathLst>
          </a:custGeom>
          <a:solidFill>
            <a:srgbClr val="82CBDD"/>
          </a:solidFill>
          <a:ln w="28575" cap="flat" cmpd="sng">
            <a:solidFill>
              <a:srgbClr val="585858"/>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dirty="0">
                <a:solidFill>
                  <a:srgbClr val="585858"/>
                </a:solidFill>
                <a:latin typeface="Calibri"/>
                <a:ea typeface="Calibri"/>
                <a:cs typeface="Calibri"/>
                <a:sym typeface="Calibri"/>
              </a:rPr>
              <a:t>Decide if this statement is always, sometimes or never true.</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585858"/>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GB" sz="1800" b="0" i="0" u="none" strike="noStrike" cap="none" dirty="0">
                <a:solidFill>
                  <a:srgbClr val="585858"/>
                </a:solidFill>
                <a:latin typeface="Calibri"/>
                <a:ea typeface="Calibri"/>
                <a:cs typeface="Calibri"/>
                <a:sym typeface="Calibri"/>
              </a:rPr>
              <a:t>Multiplying a number makes it bigger.</a:t>
            </a:r>
            <a:endParaRPr sz="1400" b="0" i="0" u="none" strike="noStrike" cap="none" dirty="0">
              <a:solidFill>
                <a:srgbClr val="000000"/>
              </a:solidFill>
              <a:latin typeface="Arial"/>
              <a:ea typeface="Arial"/>
              <a:cs typeface="Arial"/>
              <a:sym typeface="Arial"/>
            </a:endParaRPr>
          </a:p>
        </p:txBody>
      </p:sp>
      <p:pic>
        <p:nvPicPr>
          <p:cNvPr id="407" name="Google Shape;407;p28"/>
          <p:cNvPicPr preferRelativeResize="0"/>
          <p:nvPr/>
        </p:nvPicPr>
        <p:blipFill rotWithShape="1">
          <a:blip r:embed="rId3">
            <a:alphaModFix/>
          </a:blip>
          <a:srcRect/>
          <a:stretch/>
        </p:blipFill>
        <p:spPr>
          <a:xfrm rot="-330101">
            <a:off x="7990591" y="2145315"/>
            <a:ext cx="2390613" cy="1171784"/>
          </a:xfrm>
          <a:prstGeom prst="roundRect">
            <a:avLst>
              <a:gd name="adj" fmla="val 16667"/>
            </a:avLst>
          </a:prstGeom>
          <a:noFill/>
          <a:ln w="28575" cap="flat" cmpd="sng">
            <a:solidFill>
              <a:srgbClr val="585858"/>
            </a:solidFill>
            <a:prstDash val="solid"/>
            <a:round/>
            <a:headEnd type="none" w="sm" len="sm"/>
            <a:tailEnd type="none" w="sm" len="sm"/>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29"/>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000"/>
              <a:buNone/>
            </a:pPr>
            <a:r>
              <a:rPr lang="en-GB"/>
              <a:t>Part 3 – Key teaching aspects</a:t>
            </a:r>
            <a:endParaRPr/>
          </a:p>
        </p:txBody>
      </p:sp>
      <p:pic>
        <p:nvPicPr>
          <p:cNvPr id="414" name="Google Shape;414;p29"/>
          <p:cNvPicPr preferRelativeResize="0"/>
          <p:nvPr/>
        </p:nvPicPr>
        <p:blipFill rotWithShape="1">
          <a:blip r:embed="rId3">
            <a:alphaModFix/>
          </a:blip>
          <a:srcRect t="30647"/>
          <a:stretch/>
        </p:blipFill>
        <p:spPr>
          <a:xfrm>
            <a:off x="2061900" y="1225600"/>
            <a:ext cx="8068175" cy="2148125"/>
          </a:xfrm>
          <a:prstGeom prst="rect">
            <a:avLst/>
          </a:prstGeom>
          <a:noFill/>
          <a:ln>
            <a:noFill/>
          </a:ln>
        </p:spPr>
      </p:pic>
      <p:sp>
        <p:nvSpPr>
          <p:cNvPr id="415" name="Google Shape;415;p29"/>
          <p:cNvSpPr txBox="1"/>
          <p:nvPr/>
        </p:nvSpPr>
        <p:spPr>
          <a:xfrm>
            <a:off x="576775" y="6061421"/>
            <a:ext cx="11615075" cy="7965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none" strike="noStrike" cap="none">
                <a:solidFill>
                  <a:srgbClr val="000000"/>
                </a:solidFill>
                <a:latin typeface="Calibri"/>
                <a:ea typeface="Calibri"/>
                <a:cs typeface="Calibri"/>
                <a:sym typeface="Calibri"/>
              </a:rPr>
              <a:t>From the NCETM Secondary Assessment Materials, page 30: </a:t>
            </a:r>
            <a:r>
              <a:rPr lang="en-GB" sz="1800" b="0" i="0" u="sng" strike="noStrike" cap="none">
                <a:solidFill>
                  <a:schemeClr val="hlink"/>
                </a:solidFill>
                <a:latin typeface="Calibri"/>
                <a:ea typeface="Calibri"/>
                <a:cs typeface="Calibri"/>
                <a:sym typeface="Calibri"/>
                <a:hlinkClick r:id="rId4"/>
              </a:rPr>
              <a:t>www.ncetm.org.uk/media/qgjdx5fo/secondary_assessment_materials_november_2017.pdf</a:t>
            </a:r>
            <a:endParaRPr sz="18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3"/>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1 – The big idea </a:t>
            </a:r>
            <a:endParaRPr/>
          </a:p>
        </p:txBody>
      </p:sp>
      <p:sp>
        <p:nvSpPr>
          <p:cNvPr id="112" name="Google Shape;112;p3"/>
          <p:cNvSpPr txBox="1">
            <a:spLocks noGrp="1"/>
          </p:cNvSpPr>
          <p:nvPr>
            <p:ph type="body" idx="1"/>
          </p:nvPr>
        </p:nvSpPr>
        <p:spPr>
          <a:xfrm>
            <a:off x="696000" y="1164248"/>
            <a:ext cx="10886400" cy="91698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D0CECE"/>
              </a:buClr>
              <a:buSzPts val="2000"/>
              <a:buChar char="•"/>
            </a:pPr>
            <a:r>
              <a:rPr lang="en-GB" b="1">
                <a:solidFill>
                  <a:srgbClr val="D0CECE"/>
                </a:solidFill>
              </a:rPr>
              <a:t>What do students need to know?</a:t>
            </a:r>
            <a:endParaRPr/>
          </a:p>
          <a:p>
            <a:pPr marL="228600" lvl="0" indent="-228600" algn="l" rtl="0">
              <a:lnSpc>
                <a:spcPct val="90000"/>
              </a:lnSpc>
              <a:spcBef>
                <a:spcPts val="1000"/>
              </a:spcBef>
              <a:spcAft>
                <a:spcPts val="0"/>
              </a:spcAft>
              <a:buClr>
                <a:srgbClr val="585858"/>
              </a:buClr>
              <a:buSzPts val="2000"/>
              <a:buChar char="•"/>
            </a:pPr>
            <a:r>
              <a:rPr lang="en-GB" b="1"/>
              <a:t>What things typically go wrong (misconceptions)?</a:t>
            </a:r>
            <a:endParaRPr/>
          </a:p>
          <a:p>
            <a:pPr marL="228600" lvl="0" indent="-101600" algn="l" rtl="0">
              <a:lnSpc>
                <a:spcPct val="90000"/>
              </a:lnSpc>
              <a:spcBef>
                <a:spcPts val="1000"/>
              </a:spcBef>
              <a:spcAft>
                <a:spcPts val="0"/>
              </a:spcAft>
              <a:buClr>
                <a:srgbClr val="585858"/>
              </a:buClr>
              <a:buSzPts val="2000"/>
              <a:buNone/>
            </a:pPr>
            <a:endParaRPr/>
          </a:p>
        </p:txBody>
      </p:sp>
      <p:sp>
        <p:nvSpPr>
          <p:cNvPr id="113" name="Google Shape;113;p3"/>
          <p:cNvSpPr txBox="1"/>
          <p:nvPr/>
        </p:nvSpPr>
        <p:spPr>
          <a:xfrm>
            <a:off x="1226675" y="2081225"/>
            <a:ext cx="10467600" cy="2486700"/>
          </a:xfrm>
          <a:prstGeom prst="rect">
            <a:avLst/>
          </a:prstGeom>
          <a:noFill/>
          <a:ln>
            <a:noFill/>
          </a:ln>
        </p:spPr>
        <p:txBody>
          <a:bodyPr spcFirstLastPara="1" wrap="square" lIns="91425" tIns="91425" rIns="91425" bIns="91425" anchor="t" anchorCtr="0">
            <a:noAutofit/>
          </a:bodyPr>
          <a:lstStyle/>
          <a:p>
            <a:pPr marL="228600" marR="0" lvl="0" indent="-228600" algn="l" rtl="0">
              <a:lnSpc>
                <a:spcPct val="107000"/>
              </a:lnSpc>
              <a:spcBef>
                <a:spcPts val="0"/>
              </a:spcBef>
              <a:spcAft>
                <a:spcPts val="0"/>
              </a:spcAft>
              <a:buClr>
                <a:srgbClr val="585858"/>
              </a:buClr>
              <a:buSzPts val="2000"/>
              <a:buFont typeface="Arial"/>
              <a:buChar char="•"/>
            </a:pPr>
            <a:r>
              <a:rPr lang="en-GB" sz="2000" b="0" i="0" u="none" strike="noStrike" cap="none">
                <a:solidFill>
                  <a:srgbClr val="585858"/>
                </a:solidFill>
                <a:latin typeface="Calibri"/>
                <a:ea typeface="Calibri"/>
                <a:cs typeface="Calibri"/>
                <a:sym typeface="Calibri"/>
              </a:rPr>
              <a:t>Students might think they can add a constant to each part and the proportionality remains the same</a:t>
            </a:r>
            <a:endParaRPr sz="1400" b="0" i="0" u="none" strike="noStrike" cap="none">
              <a:solidFill>
                <a:schemeClr val="dk1"/>
              </a:solidFill>
              <a:latin typeface="Arial"/>
              <a:ea typeface="Arial"/>
              <a:cs typeface="Arial"/>
              <a:sym typeface="Arial"/>
            </a:endParaRPr>
          </a:p>
          <a:p>
            <a:pPr marL="228600" marR="0" lvl="0" indent="-228600" algn="l" rtl="0">
              <a:lnSpc>
                <a:spcPct val="107000"/>
              </a:lnSpc>
              <a:spcBef>
                <a:spcPts val="1200"/>
              </a:spcBef>
              <a:spcAft>
                <a:spcPts val="0"/>
              </a:spcAft>
              <a:buClr>
                <a:srgbClr val="585858"/>
              </a:buClr>
              <a:buSzPts val="2000"/>
              <a:buFont typeface="Arial"/>
              <a:buChar char="•"/>
            </a:pPr>
            <a:r>
              <a:rPr lang="en-GB" sz="2000" b="0" i="0" u="none" strike="noStrike" cap="none">
                <a:solidFill>
                  <a:srgbClr val="585858"/>
                </a:solidFill>
                <a:latin typeface="Calibri"/>
                <a:ea typeface="Calibri"/>
                <a:cs typeface="Calibri"/>
                <a:sym typeface="Calibri"/>
              </a:rPr>
              <a:t>Students might think that fractions/ratios/percentages are all separate parts of maths and are not connected by mathematical structure</a:t>
            </a:r>
            <a:endParaRPr sz="1400" b="0" i="0" u="none" strike="noStrike" cap="none">
              <a:solidFill>
                <a:schemeClr val="dk1"/>
              </a:solidFill>
              <a:latin typeface="Arial"/>
              <a:ea typeface="Arial"/>
              <a:cs typeface="Arial"/>
              <a:sym typeface="Arial"/>
            </a:endParaRPr>
          </a:p>
          <a:p>
            <a:pPr marL="228600" marR="0" lvl="0" indent="-228600" algn="l" rtl="0">
              <a:lnSpc>
                <a:spcPct val="107000"/>
              </a:lnSpc>
              <a:spcBef>
                <a:spcPts val="1200"/>
              </a:spcBef>
              <a:spcAft>
                <a:spcPts val="0"/>
              </a:spcAft>
              <a:buClr>
                <a:srgbClr val="585858"/>
              </a:buClr>
              <a:buSzPts val="2000"/>
              <a:buFont typeface="Arial"/>
              <a:buChar char="•"/>
            </a:pPr>
            <a:r>
              <a:rPr lang="en-GB" sz="2000" b="0" i="0" u="none" strike="noStrike" cap="none">
                <a:solidFill>
                  <a:srgbClr val="585858"/>
                </a:solidFill>
                <a:latin typeface="Calibri"/>
                <a:ea typeface="Calibri"/>
                <a:cs typeface="Calibri"/>
                <a:sym typeface="Calibri"/>
              </a:rPr>
              <a:t>Students might think that proportional multipliers can only be integers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30"/>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000"/>
              <a:buNone/>
            </a:pPr>
            <a:r>
              <a:rPr lang="en-GB"/>
              <a:t>Part 3 – Key teaching aspects</a:t>
            </a:r>
            <a:endParaRPr/>
          </a:p>
        </p:txBody>
      </p:sp>
      <p:pic>
        <p:nvPicPr>
          <p:cNvPr id="422" name="Google Shape;422;p30"/>
          <p:cNvPicPr preferRelativeResize="0"/>
          <p:nvPr/>
        </p:nvPicPr>
        <p:blipFill rotWithShape="1">
          <a:blip r:embed="rId3">
            <a:alphaModFix/>
          </a:blip>
          <a:srcRect/>
          <a:stretch/>
        </p:blipFill>
        <p:spPr>
          <a:xfrm>
            <a:off x="560100" y="1161600"/>
            <a:ext cx="6275100" cy="4534800"/>
          </a:xfrm>
          <a:prstGeom prst="roundRect">
            <a:avLst>
              <a:gd name="adj" fmla="val 16667"/>
            </a:avLst>
          </a:prstGeom>
          <a:noFill/>
          <a:ln>
            <a:noFill/>
          </a:ln>
        </p:spPr>
      </p:pic>
      <p:sp>
        <p:nvSpPr>
          <p:cNvPr id="423" name="Google Shape;423;p30"/>
          <p:cNvSpPr txBox="1"/>
          <p:nvPr/>
        </p:nvSpPr>
        <p:spPr>
          <a:xfrm>
            <a:off x="0" y="6204905"/>
            <a:ext cx="9546300" cy="7719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b="0" i="0" u="none" strike="noStrike" cap="none" dirty="0">
                <a:solidFill>
                  <a:srgbClr val="000000"/>
                </a:solidFill>
                <a:latin typeface="Calibri"/>
                <a:ea typeface="Calibri"/>
                <a:cs typeface="Calibri"/>
                <a:sym typeface="Calibri"/>
              </a:rPr>
              <a:t>From Mathematical prompts for deeper thinking</a:t>
            </a:r>
            <a:endParaRPr sz="16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600"/>
              <a:buFont typeface="Arial"/>
              <a:buNone/>
            </a:pPr>
            <a:r>
              <a:rPr lang="en-GB" sz="1600" b="0" i="0" u="sng" strike="noStrike" cap="none" dirty="0">
                <a:solidFill>
                  <a:schemeClr val="hlink"/>
                </a:solidFill>
                <a:latin typeface="Calibri"/>
                <a:ea typeface="Calibri"/>
                <a:cs typeface="Calibri"/>
                <a:sym typeface="Calibri"/>
                <a:hlinkClick r:id="rId4"/>
              </a:rPr>
              <a:t>www.ncetm.org.uk/classroom-resources/secmm-mathematical-prompts-for-deeper-thinking-videos/</a:t>
            </a:r>
            <a:endParaRPr sz="16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dirty="0">
              <a:solidFill>
                <a:srgbClr val="000000"/>
              </a:solidFill>
              <a:latin typeface="Calibri"/>
              <a:ea typeface="Calibri"/>
              <a:cs typeface="Calibri"/>
              <a:sym typeface="Calibri"/>
            </a:endParaRPr>
          </a:p>
        </p:txBody>
      </p:sp>
      <p:sp>
        <p:nvSpPr>
          <p:cNvPr id="424" name="Google Shape;424;p30"/>
          <p:cNvSpPr txBox="1">
            <a:spLocks noGrp="1"/>
          </p:cNvSpPr>
          <p:nvPr>
            <p:ph type="subTitle" idx="4294967295"/>
          </p:nvPr>
        </p:nvSpPr>
        <p:spPr>
          <a:xfrm>
            <a:off x="6974175" y="1161600"/>
            <a:ext cx="4830600" cy="5148900"/>
          </a:xfrm>
          <a:prstGeom prst="rect">
            <a:avLst/>
          </a:prstGeom>
          <a:noFill/>
          <a:ln>
            <a:noFill/>
          </a:ln>
        </p:spPr>
        <p:txBody>
          <a:bodyPr spcFirstLastPara="1" wrap="square" lIns="91425" tIns="45700" rIns="91425" bIns="45700" anchor="t" anchorCtr="0">
            <a:noAutofit/>
          </a:bodyPr>
          <a:lstStyle/>
          <a:p>
            <a:pPr marL="609600" marR="0" lvl="0" indent="-501650" algn="l" rtl="0">
              <a:lnSpc>
                <a:spcPct val="90000"/>
              </a:lnSpc>
              <a:spcBef>
                <a:spcPts val="1000"/>
              </a:spcBef>
              <a:spcAft>
                <a:spcPts val="0"/>
              </a:spcAft>
              <a:buClr>
                <a:srgbClr val="000000"/>
              </a:buClr>
              <a:buSzPts val="3100"/>
              <a:buFont typeface="EB Garamond"/>
              <a:buAutoNum type="alphaLcParenR"/>
            </a:pPr>
            <a:r>
              <a:rPr lang="en-GB" sz="2400" b="0" i="0" u="none" strike="noStrike" cap="none" dirty="0">
                <a:solidFill>
                  <a:srgbClr val="000000"/>
                </a:solidFill>
                <a:latin typeface="EB Garamond"/>
                <a:ea typeface="EB Garamond"/>
                <a:cs typeface="EB Garamond"/>
                <a:sym typeface="EB Garamond"/>
              </a:rPr>
              <a:t>1.3</a:t>
            </a:r>
            <a:endParaRPr sz="2400" b="0" i="0" u="none" strike="noStrike" cap="none" dirty="0">
              <a:solidFill>
                <a:srgbClr val="000000"/>
              </a:solidFill>
              <a:latin typeface="EB Garamond"/>
              <a:ea typeface="EB Garamond"/>
              <a:cs typeface="EB Garamond"/>
              <a:sym typeface="EB Garamond"/>
            </a:endParaRPr>
          </a:p>
          <a:p>
            <a:pPr marL="609600" marR="0" lvl="0" indent="-501650" algn="l" rtl="0">
              <a:lnSpc>
                <a:spcPct val="90000"/>
              </a:lnSpc>
              <a:spcBef>
                <a:spcPts val="0"/>
              </a:spcBef>
              <a:spcAft>
                <a:spcPts val="0"/>
              </a:spcAft>
              <a:buClr>
                <a:srgbClr val="000000"/>
              </a:buClr>
              <a:buSzPts val="3100"/>
              <a:buFont typeface="EB Garamond"/>
              <a:buAutoNum type="alphaLcParenR"/>
            </a:pPr>
            <a:r>
              <a:rPr lang="en-GB" sz="2400" b="0" i="0" u="none" strike="noStrike" cap="none" dirty="0">
                <a:solidFill>
                  <a:srgbClr val="000000"/>
                </a:solidFill>
                <a:latin typeface="EB Garamond"/>
                <a:ea typeface="EB Garamond"/>
                <a:cs typeface="EB Garamond"/>
                <a:sym typeface="EB Garamond"/>
              </a:rPr>
              <a:t>1.2</a:t>
            </a:r>
            <a:endParaRPr sz="2400" b="0" i="0" u="none" strike="noStrike" cap="none" dirty="0">
              <a:solidFill>
                <a:srgbClr val="000000"/>
              </a:solidFill>
              <a:latin typeface="EB Garamond"/>
              <a:ea typeface="EB Garamond"/>
              <a:cs typeface="EB Garamond"/>
              <a:sym typeface="EB Garamond"/>
            </a:endParaRPr>
          </a:p>
          <a:p>
            <a:pPr marL="609600" marR="0" lvl="0" indent="-501650" algn="l" rtl="0">
              <a:lnSpc>
                <a:spcPct val="90000"/>
              </a:lnSpc>
              <a:spcBef>
                <a:spcPts val="0"/>
              </a:spcBef>
              <a:spcAft>
                <a:spcPts val="0"/>
              </a:spcAft>
              <a:buClr>
                <a:srgbClr val="000000"/>
              </a:buClr>
              <a:buSzPts val="3100"/>
              <a:buFont typeface="EB Garamond"/>
              <a:buAutoNum type="alphaLcParenR"/>
            </a:pPr>
            <a:r>
              <a:rPr lang="en-GB" sz="2400" b="0" i="0" u="none" strike="noStrike" cap="none" dirty="0">
                <a:solidFill>
                  <a:srgbClr val="000000"/>
                </a:solidFill>
                <a:latin typeface="EB Garamond"/>
                <a:ea typeface="EB Garamond"/>
                <a:cs typeface="EB Garamond"/>
                <a:sym typeface="EB Garamond"/>
              </a:rPr>
              <a:t>We merged the two number lines together so that you are dividing 6 by 10 people so that each one is worth 0.6. You then do 0.6 x 2 because that is the second mark on the number line. </a:t>
            </a:r>
            <a:endParaRPr sz="2400" b="0" i="0" u="none" strike="noStrike" cap="none" dirty="0">
              <a:solidFill>
                <a:srgbClr val="000000"/>
              </a:solidFill>
              <a:latin typeface="EB Garamond"/>
              <a:ea typeface="EB Garamond"/>
              <a:cs typeface="EB Garamond"/>
              <a:sym typeface="EB Garamond"/>
            </a:endParaRPr>
          </a:p>
          <a:p>
            <a:pPr marL="0" marR="0" lvl="0" indent="0" algn="l" rtl="0">
              <a:lnSpc>
                <a:spcPct val="90000"/>
              </a:lnSpc>
              <a:spcBef>
                <a:spcPts val="1000"/>
              </a:spcBef>
              <a:spcAft>
                <a:spcPts val="0"/>
              </a:spcAft>
              <a:buClr>
                <a:schemeClr val="dk1"/>
              </a:buClr>
              <a:buSzPts val="2800"/>
              <a:buFont typeface="Arial"/>
              <a:buNone/>
            </a:pPr>
            <a:endParaRPr sz="3100" b="0" i="0" u="none" strike="noStrike" cap="none" dirty="0">
              <a:solidFill>
                <a:srgbClr val="000000"/>
              </a:solidFill>
              <a:latin typeface="EB Garamond"/>
              <a:ea typeface="EB Garamond"/>
              <a:cs typeface="EB Garamond"/>
              <a:sym typeface="EB Garamon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31"/>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000"/>
              <a:buNone/>
            </a:pPr>
            <a:r>
              <a:rPr lang="en-GB"/>
              <a:t>Part 3 – Key teaching aspects</a:t>
            </a:r>
            <a:endParaRPr/>
          </a:p>
        </p:txBody>
      </p:sp>
      <p:pic>
        <p:nvPicPr>
          <p:cNvPr id="431" name="Google Shape;431;p31"/>
          <p:cNvPicPr preferRelativeResize="0"/>
          <p:nvPr/>
        </p:nvPicPr>
        <p:blipFill rotWithShape="1">
          <a:blip r:embed="rId3">
            <a:alphaModFix/>
          </a:blip>
          <a:srcRect/>
          <a:stretch/>
        </p:blipFill>
        <p:spPr>
          <a:xfrm>
            <a:off x="203200" y="1068674"/>
            <a:ext cx="6226100" cy="4540850"/>
          </a:xfrm>
          <a:prstGeom prst="rect">
            <a:avLst/>
          </a:prstGeom>
          <a:noFill/>
          <a:ln>
            <a:noFill/>
          </a:ln>
        </p:spPr>
      </p:pic>
      <p:pic>
        <p:nvPicPr>
          <p:cNvPr id="432" name="Google Shape;432;p31"/>
          <p:cNvPicPr preferRelativeResize="0"/>
          <p:nvPr/>
        </p:nvPicPr>
        <p:blipFill rotWithShape="1">
          <a:blip r:embed="rId4">
            <a:alphaModFix/>
          </a:blip>
          <a:srcRect/>
          <a:stretch/>
        </p:blipFill>
        <p:spPr>
          <a:xfrm>
            <a:off x="4858175" y="1015075"/>
            <a:ext cx="7213600" cy="1066800"/>
          </a:xfrm>
          <a:prstGeom prst="rect">
            <a:avLst/>
          </a:prstGeom>
          <a:noFill/>
          <a:ln>
            <a:noFill/>
          </a:ln>
        </p:spPr>
      </p:pic>
      <p:sp>
        <p:nvSpPr>
          <p:cNvPr id="433" name="Google Shape;433;p31"/>
          <p:cNvSpPr txBox="1"/>
          <p:nvPr/>
        </p:nvSpPr>
        <p:spPr>
          <a:xfrm>
            <a:off x="0" y="5997600"/>
            <a:ext cx="9160500" cy="8604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dirty="0">
                <a:solidFill>
                  <a:srgbClr val="000000"/>
                </a:solidFill>
                <a:latin typeface="Calibri"/>
                <a:ea typeface="Calibri"/>
                <a:cs typeface="Calibri"/>
                <a:sym typeface="Calibri"/>
              </a:rPr>
              <a:t>From Mastery Professional Development Materials 3 Multiplicative Reasoning</a:t>
            </a:r>
            <a:endParaRPr sz="19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r>
              <a:rPr lang="en-GB" sz="1900" b="0" i="0" u="sng" strike="noStrike" cap="none" dirty="0">
                <a:solidFill>
                  <a:schemeClr val="hlink"/>
                </a:solidFill>
                <a:latin typeface="Calibri"/>
                <a:ea typeface="Calibri"/>
                <a:cs typeface="Calibri"/>
                <a:sym typeface="Calibri"/>
                <a:hlinkClick r:id="rId5"/>
              </a:rPr>
              <a:t>www.ncetm.org.uk/classroom-resources/secmm-3-multiplicative-reasoning/</a:t>
            </a:r>
            <a:endParaRPr sz="1900" b="0" i="0" u="none" strike="noStrike" cap="none" dirty="0">
              <a:solidFill>
                <a:srgbClr val="000000"/>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32"/>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000"/>
              <a:buNone/>
            </a:pPr>
            <a:r>
              <a:rPr lang="en-GB"/>
              <a:t>Part 3 – Key teaching aspects</a:t>
            </a:r>
            <a:endParaRPr/>
          </a:p>
        </p:txBody>
      </p:sp>
      <p:pic>
        <p:nvPicPr>
          <p:cNvPr id="440" name="Google Shape;440;p32"/>
          <p:cNvPicPr preferRelativeResize="0"/>
          <p:nvPr/>
        </p:nvPicPr>
        <p:blipFill rotWithShape="1">
          <a:blip r:embed="rId3">
            <a:alphaModFix/>
          </a:blip>
          <a:srcRect/>
          <a:stretch/>
        </p:blipFill>
        <p:spPr>
          <a:xfrm>
            <a:off x="215650" y="1236250"/>
            <a:ext cx="7884501" cy="4053500"/>
          </a:xfrm>
          <a:prstGeom prst="rect">
            <a:avLst/>
          </a:prstGeom>
          <a:noFill/>
          <a:ln>
            <a:noFill/>
          </a:ln>
        </p:spPr>
      </p:pic>
      <p:sp>
        <p:nvSpPr>
          <p:cNvPr id="441" name="Google Shape;441;p32"/>
          <p:cNvSpPr txBox="1"/>
          <p:nvPr/>
        </p:nvSpPr>
        <p:spPr>
          <a:xfrm>
            <a:off x="0" y="6198000"/>
            <a:ext cx="7418100" cy="6600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Calibri"/>
                <a:ea typeface="Calibri"/>
                <a:cs typeface="Calibri"/>
                <a:sym typeface="Calibri"/>
              </a:rPr>
              <a:t>From YouTube </a:t>
            </a:r>
            <a:r>
              <a:rPr lang="en-GB" sz="1900" b="0" i="0" u="sng" strike="noStrike" cap="none">
                <a:solidFill>
                  <a:schemeClr val="hlink"/>
                </a:solidFill>
                <a:latin typeface="Calibri"/>
                <a:ea typeface="Calibri"/>
                <a:cs typeface="Calibri"/>
                <a:sym typeface="Calibri"/>
                <a:hlinkClick r:id="rId4"/>
              </a:rPr>
              <a:t>www.youtube.com/watch?v=MgoUySgZ2o0</a:t>
            </a:r>
            <a:endParaRPr sz="1900" b="0" i="0" u="none" strike="noStrike" cap="none">
              <a:solidFill>
                <a:srgbClr val="000000"/>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33"/>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000"/>
              <a:buNone/>
            </a:pPr>
            <a:r>
              <a:rPr lang="en-GB"/>
              <a:t>Part 3 – Key teaching aspects</a:t>
            </a:r>
            <a:endParaRPr/>
          </a:p>
        </p:txBody>
      </p:sp>
      <p:pic>
        <p:nvPicPr>
          <p:cNvPr id="448" name="Google Shape;448;p33"/>
          <p:cNvPicPr preferRelativeResize="0"/>
          <p:nvPr/>
        </p:nvPicPr>
        <p:blipFill rotWithShape="1">
          <a:blip r:embed="rId3">
            <a:alphaModFix/>
          </a:blip>
          <a:srcRect t="66732"/>
          <a:stretch/>
        </p:blipFill>
        <p:spPr>
          <a:xfrm>
            <a:off x="6235000" y="1074600"/>
            <a:ext cx="5782750" cy="2327458"/>
          </a:xfrm>
          <a:prstGeom prst="rect">
            <a:avLst/>
          </a:prstGeom>
          <a:noFill/>
          <a:ln>
            <a:noFill/>
          </a:ln>
        </p:spPr>
      </p:pic>
      <p:sp>
        <p:nvSpPr>
          <p:cNvPr id="449" name="Google Shape;449;p33"/>
          <p:cNvSpPr txBox="1"/>
          <p:nvPr/>
        </p:nvSpPr>
        <p:spPr>
          <a:xfrm>
            <a:off x="0" y="6054005"/>
            <a:ext cx="8264700" cy="7593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dirty="0">
                <a:solidFill>
                  <a:srgbClr val="000000"/>
                </a:solidFill>
                <a:latin typeface="Calibri"/>
                <a:ea typeface="Calibri"/>
                <a:cs typeface="Calibri"/>
                <a:sym typeface="Calibri"/>
              </a:rPr>
              <a:t>Proportional reasoning Departmental Workshop</a:t>
            </a:r>
            <a:endParaRPr sz="19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r>
              <a:rPr lang="en-GB" sz="1900" b="0" i="0" u="sng" strike="noStrike" cap="none" dirty="0">
                <a:solidFill>
                  <a:schemeClr val="hlink"/>
                </a:solidFill>
                <a:latin typeface="Calibri"/>
                <a:ea typeface="Calibri"/>
                <a:cs typeface="Calibri"/>
                <a:sym typeface="Calibri"/>
                <a:hlinkClick r:id="rId4"/>
              </a:rPr>
              <a:t>www.ncetm.org.uk/classroom-resources/departmental-workshops/</a:t>
            </a:r>
            <a:endParaRPr sz="1900" b="0" i="0" u="none" strike="noStrike" cap="none" dirty="0">
              <a:solidFill>
                <a:srgbClr val="000000"/>
              </a:solidFill>
              <a:latin typeface="Arial"/>
              <a:ea typeface="Arial"/>
              <a:cs typeface="Arial"/>
              <a:sym typeface="Arial"/>
            </a:endParaRPr>
          </a:p>
        </p:txBody>
      </p:sp>
      <p:pic>
        <p:nvPicPr>
          <p:cNvPr id="450" name="Google Shape;450;p33"/>
          <p:cNvPicPr preferRelativeResize="0"/>
          <p:nvPr/>
        </p:nvPicPr>
        <p:blipFill rotWithShape="1">
          <a:blip r:embed="rId3">
            <a:alphaModFix/>
          </a:blip>
          <a:srcRect b="37624"/>
          <a:stretch/>
        </p:blipFill>
        <p:spPr>
          <a:xfrm>
            <a:off x="303100" y="1161725"/>
            <a:ext cx="5931901" cy="44765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3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a:t>Part 3 – Key teaching aspects</a:t>
            </a:r>
            <a:endParaRPr/>
          </a:p>
        </p:txBody>
      </p:sp>
      <p:sp>
        <p:nvSpPr>
          <p:cNvPr id="456" name="Google Shape;456;p34"/>
          <p:cNvSpPr txBox="1"/>
          <p:nvPr/>
        </p:nvSpPr>
        <p:spPr>
          <a:xfrm>
            <a:off x="1068224" y="2153146"/>
            <a:ext cx="9810572" cy="224676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rgbClr val="585858"/>
                </a:solidFill>
                <a:latin typeface="Calibri"/>
                <a:ea typeface="Calibri"/>
                <a:cs typeface="Calibri"/>
                <a:sym typeface="Calibri"/>
              </a:rPr>
              <a:t>Useful websites for questions that promote mathematical thinking or deepen understanding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585858"/>
              </a:solidFill>
              <a:latin typeface="Calibri"/>
              <a:ea typeface="Calibri"/>
              <a:cs typeface="Calibri"/>
              <a:sym typeface="Calibri"/>
            </a:endParaRPr>
          </a:p>
          <a:p>
            <a:pPr marL="342900" marR="0" lvl="0" indent="-342900" algn="l" rtl="0">
              <a:lnSpc>
                <a:spcPct val="100000"/>
              </a:lnSpc>
              <a:spcBef>
                <a:spcPts val="0"/>
              </a:spcBef>
              <a:spcAft>
                <a:spcPts val="0"/>
              </a:spcAft>
              <a:buClr>
                <a:srgbClr val="000000"/>
              </a:buClr>
              <a:buSzPts val="2000"/>
              <a:buFont typeface="Arial"/>
              <a:buChar char="•"/>
            </a:pPr>
            <a:r>
              <a:rPr lang="en-GB" sz="2000" b="0" i="0" u="none" strike="noStrike" cap="none">
                <a:solidFill>
                  <a:srgbClr val="585858"/>
                </a:solidFill>
                <a:latin typeface="Calibri"/>
                <a:ea typeface="Calibri"/>
                <a:cs typeface="Calibri"/>
                <a:sym typeface="Calibri"/>
              </a:rPr>
              <a:t>NCETM Secondary Assessment Materials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GB" sz="2000" b="0" i="0" u="none" strike="noStrike" cap="none">
                <a:solidFill>
                  <a:srgbClr val="585858"/>
                </a:solidFill>
                <a:latin typeface="Calibri"/>
                <a:ea typeface="Calibri"/>
                <a:cs typeface="Calibri"/>
                <a:sym typeface="Calibri"/>
              </a:rPr>
              <a:t>NRICH</a:t>
            </a:r>
            <a:endParaRPr sz="2000" b="0" i="0" u="none" strike="noStrike" cap="none">
              <a:solidFill>
                <a:srgbClr val="585858"/>
              </a:solidFill>
              <a:latin typeface="Calibri"/>
              <a:ea typeface="Calibri"/>
              <a:cs typeface="Calibri"/>
              <a:sym typeface="Calibri"/>
            </a:endParaRPr>
          </a:p>
          <a:p>
            <a:pPr marL="342900" marR="0" lvl="0" indent="-342900" algn="l" rtl="0">
              <a:lnSpc>
                <a:spcPct val="100000"/>
              </a:lnSpc>
              <a:spcBef>
                <a:spcPts val="0"/>
              </a:spcBef>
              <a:spcAft>
                <a:spcPts val="0"/>
              </a:spcAft>
              <a:buClr>
                <a:srgbClr val="000000"/>
              </a:buClr>
              <a:buSzPts val="2000"/>
              <a:buFont typeface="Arial"/>
              <a:buChar char="•"/>
            </a:pPr>
            <a:r>
              <a:rPr lang="en-GB" sz="2000" b="0" i="0" u="none" strike="noStrike" cap="none">
                <a:solidFill>
                  <a:srgbClr val="585858"/>
                </a:solidFill>
                <a:latin typeface="Calibri"/>
                <a:ea typeface="Calibri"/>
                <a:cs typeface="Calibri"/>
                <a:sym typeface="Calibri"/>
              </a:rPr>
              <a:t>Open Middle</a:t>
            </a:r>
            <a:endParaRPr sz="2000" b="0" i="0" u="none" strike="noStrike" cap="none">
              <a:solidFill>
                <a:srgbClr val="585858"/>
              </a:solidFill>
              <a:latin typeface="Calibri"/>
              <a:ea typeface="Calibri"/>
              <a:cs typeface="Calibri"/>
              <a:sym typeface="Calibri"/>
            </a:endParaRPr>
          </a:p>
          <a:p>
            <a:pPr marL="342900" marR="0" lvl="0" indent="-342900" algn="l" rtl="0">
              <a:lnSpc>
                <a:spcPct val="100000"/>
              </a:lnSpc>
              <a:spcBef>
                <a:spcPts val="0"/>
              </a:spcBef>
              <a:spcAft>
                <a:spcPts val="0"/>
              </a:spcAft>
              <a:buClr>
                <a:srgbClr val="585858"/>
              </a:buClr>
              <a:buSzPts val="2000"/>
              <a:buFont typeface="Calibri"/>
              <a:buChar char="•"/>
            </a:pPr>
            <a:r>
              <a:rPr lang="en-GB" sz="2000" b="0" i="0" u="none" strike="noStrike" cap="none">
                <a:solidFill>
                  <a:srgbClr val="585858"/>
                </a:solidFill>
                <a:latin typeface="Calibri"/>
                <a:ea typeface="Calibri"/>
                <a:cs typeface="Calibri"/>
                <a:sym typeface="Calibri"/>
              </a:rPr>
              <a:t>Don Steward: Median</a:t>
            </a:r>
            <a:endParaRPr sz="2000" b="0" i="0" u="none" strike="noStrike" cap="none">
              <a:solidFill>
                <a:srgbClr val="585858"/>
              </a:solidFill>
              <a:latin typeface="Calibri"/>
              <a:ea typeface="Calibri"/>
              <a:cs typeface="Calibri"/>
              <a:sym typeface="Calibri"/>
            </a:endParaRPr>
          </a:p>
          <a:p>
            <a:pPr marL="342900" marR="0" lvl="0" indent="-342900" algn="l" rtl="0">
              <a:lnSpc>
                <a:spcPct val="100000"/>
              </a:lnSpc>
              <a:spcBef>
                <a:spcPts val="0"/>
              </a:spcBef>
              <a:spcAft>
                <a:spcPts val="0"/>
              </a:spcAft>
              <a:buClr>
                <a:srgbClr val="000000"/>
              </a:buClr>
              <a:buSzPts val="2000"/>
              <a:buFont typeface="Arial"/>
              <a:buChar char="•"/>
            </a:pPr>
            <a:r>
              <a:rPr lang="en-GB" sz="2000" b="0" i="0" u="none" strike="noStrike" cap="none">
                <a:solidFill>
                  <a:srgbClr val="585858"/>
                </a:solidFill>
                <a:latin typeface="Calibri"/>
                <a:ea typeface="Calibri"/>
                <a:cs typeface="Calibri"/>
                <a:sym typeface="Calibri"/>
              </a:rPr>
              <a:t>NCETM PD Materials (prompts for designing my own questions)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GB" sz="2000" b="0" i="0" u="none" strike="noStrike" cap="none">
                <a:solidFill>
                  <a:srgbClr val="585858"/>
                </a:solidFill>
                <a:latin typeface="Calibri"/>
                <a:ea typeface="Calibri"/>
                <a:cs typeface="Calibri"/>
                <a:sym typeface="Calibri"/>
              </a:rPr>
              <a:t>NCETM Primary Exemplification of Ready-to-Progress criteria</a:t>
            </a:r>
            <a:endParaRPr sz="1400" b="0" i="0" u="none" strike="noStrike" cap="none">
              <a:solidFill>
                <a:srgbClr val="585858"/>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35"/>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3 – Key teaching aspects</a:t>
            </a:r>
            <a:endParaRPr/>
          </a:p>
        </p:txBody>
      </p:sp>
      <p:sp>
        <p:nvSpPr>
          <p:cNvPr id="463" name="Google Shape;463;p35"/>
          <p:cNvSpPr txBox="1">
            <a:spLocks noGrp="1"/>
          </p:cNvSpPr>
          <p:nvPr>
            <p:ph type="body" idx="1"/>
          </p:nvPr>
        </p:nvSpPr>
        <p:spPr>
          <a:xfrm>
            <a:off x="900325" y="1304925"/>
            <a:ext cx="10283400" cy="2155200"/>
          </a:xfrm>
          <a:prstGeom prst="rect">
            <a:avLst/>
          </a:prstGeom>
          <a:noFill/>
          <a:ln>
            <a:noFill/>
          </a:ln>
        </p:spPr>
        <p:txBody>
          <a:bodyPr spcFirstLastPara="1" wrap="square" lIns="91425" tIns="45700" rIns="91425" bIns="45700" anchor="t" anchorCtr="0">
            <a:noAutofit/>
          </a:bodyPr>
          <a:lstStyle/>
          <a:p>
            <a:pPr marL="228600" lvl="0" indent="-228600" algn="l" rtl="0">
              <a:lnSpc>
                <a:spcPct val="70000"/>
              </a:lnSpc>
              <a:spcBef>
                <a:spcPts val="0"/>
              </a:spcBef>
              <a:spcAft>
                <a:spcPts val="0"/>
              </a:spcAft>
              <a:buClr>
                <a:srgbClr val="D0CECE"/>
              </a:buClr>
              <a:buSzPts val="2000"/>
              <a:buChar char="•"/>
            </a:pPr>
            <a:r>
              <a:rPr lang="en-GB" b="1">
                <a:solidFill>
                  <a:srgbClr val="D0CECE"/>
                </a:solidFill>
              </a:rPr>
              <a:t>Key message</a:t>
            </a:r>
            <a:endParaRPr/>
          </a:p>
          <a:p>
            <a:pPr marL="228600" lvl="0" indent="-228600" algn="l" rtl="0">
              <a:lnSpc>
                <a:spcPct val="70000"/>
              </a:lnSpc>
              <a:spcBef>
                <a:spcPts val="1000"/>
              </a:spcBef>
              <a:spcAft>
                <a:spcPts val="0"/>
              </a:spcAft>
              <a:buClr>
                <a:srgbClr val="D0CECE"/>
              </a:buClr>
              <a:buSzPts val="2000"/>
              <a:buChar char="•"/>
            </a:pPr>
            <a:r>
              <a:rPr lang="en-GB" b="1">
                <a:solidFill>
                  <a:srgbClr val="D0CECE"/>
                </a:solidFill>
              </a:rPr>
              <a:t>Key language</a:t>
            </a:r>
            <a:endParaRPr/>
          </a:p>
          <a:p>
            <a:pPr marL="228600" lvl="0" indent="-228600" algn="l" rtl="0">
              <a:lnSpc>
                <a:spcPct val="70000"/>
              </a:lnSpc>
              <a:spcBef>
                <a:spcPts val="1000"/>
              </a:spcBef>
              <a:spcAft>
                <a:spcPts val="0"/>
              </a:spcAft>
              <a:buClr>
                <a:srgbClr val="D0CECE"/>
              </a:buClr>
              <a:buSzPts val="2000"/>
              <a:buChar char="•"/>
            </a:pPr>
            <a:r>
              <a:rPr lang="en-GB" b="1">
                <a:solidFill>
                  <a:srgbClr val="D0CECE"/>
                </a:solidFill>
              </a:rPr>
              <a:t>Key skills</a:t>
            </a:r>
            <a:endParaRPr/>
          </a:p>
          <a:p>
            <a:pPr marL="228600" lvl="0" indent="-228600" algn="l" rtl="0">
              <a:lnSpc>
                <a:spcPct val="70000"/>
              </a:lnSpc>
              <a:spcBef>
                <a:spcPts val="1000"/>
              </a:spcBef>
              <a:spcAft>
                <a:spcPts val="0"/>
              </a:spcAft>
              <a:buClr>
                <a:srgbClr val="D0CECE"/>
              </a:buClr>
              <a:buSzPts val="2000"/>
              <a:buChar char="•"/>
            </a:pPr>
            <a:r>
              <a:rPr lang="en-GB" b="1">
                <a:solidFill>
                  <a:srgbClr val="D0CECE"/>
                </a:solidFill>
              </a:rPr>
              <a:t>Key representations</a:t>
            </a:r>
            <a:endParaRPr b="1">
              <a:solidFill>
                <a:srgbClr val="D0CECE"/>
              </a:solidFill>
            </a:endParaRPr>
          </a:p>
          <a:p>
            <a:pPr marL="228600" lvl="0" indent="-228600" algn="l" rtl="0">
              <a:lnSpc>
                <a:spcPct val="70000"/>
              </a:lnSpc>
              <a:spcBef>
                <a:spcPts val="1000"/>
              </a:spcBef>
              <a:spcAft>
                <a:spcPts val="0"/>
              </a:spcAft>
              <a:buClr>
                <a:srgbClr val="D0CECE"/>
              </a:buClr>
              <a:buSzPts val="2000"/>
              <a:buChar char="•"/>
            </a:pPr>
            <a:r>
              <a:rPr lang="en-GB" b="1">
                <a:solidFill>
                  <a:srgbClr val="D0CECE"/>
                </a:solidFill>
              </a:rPr>
              <a:t>Key questions</a:t>
            </a:r>
            <a:endParaRPr b="1">
              <a:solidFill>
                <a:srgbClr val="D0CECE"/>
              </a:solidFill>
            </a:endParaRPr>
          </a:p>
          <a:p>
            <a:pPr marL="228600" lvl="0" indent="-228600" algn="l" rtl="0">
              <a:lnSpc>
                <a:spcPct val="70000"/>
              </a:lnSpc>
              <a:spcBef>
                <a:spcPts val="1000"/>
              </a:spcBef>
              <a:spcAft>
                <a:spcPts val="0"/>
              </a:spcAft>
              <a:buClr>
                <a:srgbClr val="585858"/>
              </a:buClr>
              <a:buSzPts val="2000"/>
              <a:buChar char="•"/>
            </a:pPr>
            <a:r>
              <a:rPr lang="en-GB" b="1"/>
              <a:t>Key connections</a:t>
            </a:r>
            <a:endParaRPr/>
          </a:p>
        </p:txBody>
      </p:sp>
      <p:sp>
        <p:nvSpPr>
          <p:cNvPr id="464" name="Google Shape;464;p35"/>
          <p:cNvSpPr txBox="1"/>
          <p:nvPr/>
        </p:nvSpPr>
        <p:spPr>
          <a:xfrm>
            <a:off x="1480045" y="2883878"/>
            <a:ext cx="10384365" cy="335476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36"/>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lt1"/>
              </a:buClr>
              <a:buSzPts val="2000"/>
              <a:buFont typeface="Calibri"/>
              <a:buNone/>
            </a:pPr>
            <a:r>
              <a:rPr lang="en-GB" b="1"/>
              <a:t>Part 3 – Key teaching aspects</a:t>
            </a:r>
            <a:endParaRPr/>
          </a:p>
        </p:txBody>
      </p:sp>
      <p:graphicFrame>
        <p:nvGraphicFramePr>
          <p:cNvPr id="471" name="Google Shape;471;p36"/>
          <p:cNvGraphicFramePr/>
          <p:nvPr>
            <p:extLst>
              <p:ext uri="{D42A27DB-BD31-4B8C-83A1-F6EECF244321}">
                <p14:modId xmlns:p14="http://schemas.microsoft.com/office/powerpoint/2010/main" val="3117767239"/>
              </p:ext>
            </p:extLst>
          </p:nvPr>
        </p:nvGraphicFramePr>
        <p:xfrm>
          <a:off x="304097" y="1486656"/>
          <a:ext cx="8319300" cy="4747000"/>
        </p:xfrm>
        <a:graphic>
          <a:graphicData uri="http://schemas.openxmlformats.org/drawingml/2006/table">
            <a:tbl>
              <a:tblPr>
                <a:noFill/>
                <a:tableStyleId>{2FD6E19D-1F08-4C01-8F42-38CA927EFC0C}</a:tableStyleId>
              </a:tblPr>
              <a:tblGrid>
                <a:gridCol w="2079825">
                  <a:extLst>
                    <a:ext uri="{9D8B030D-6E8A-4147-A177-3AD203B41FA5}">
                      <a16:colId xmlns:a16="http://schemas.microsoft.com/office/drawing/2014/main" val="20000"/>
                    </a:ext>
                  </a:extLst>
                </a:gridCol>
                <a:gridCol w="2079825">
                  <a:extLst>
                    <a:ext uri="{9D8B030D-6E8A-4147-A177-3AD203B41FA5}">
                      <a16:colId xmlns:a16="http://schemas.microsoft.com/office/drawing/2014/main" val="20001"/>
                    </a:ext>
                  </a:extLst>
                </a:gridCol>
                <a:gridCol w="2079825">
                  <a:extLst>
                    <a:ext uri="{9D8B030D-6E8A-4147-A177-3AD203B41FA5}">
                      <a16:colId xmlns:a16="http://schemas.microsoft.com/office/drawing/2014/main" val="20002"/>
                    </a:ext>
                  </a:extLst>
                </a:gridCol>
                <a:gridCol w="2079825">
                  <a:extLst>
                    <a:ext uri="{9D8B030D-6E8A-4147-A177-3AD203B41FA5}">
                      <a16:colId xmlns:a16="http://schemas.microsoft.com/office/drawing/2014/main" val="20003"/>
                    </a:ext>
                  </a:extLst>
                </a:gridCol>
              </a:tblGrid>
              <a:tr h="949400">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Scale factors</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Similar shapes</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Scale drawings</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Simplifying ratios</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extLst>
                  <a:ext uri="{0D108BD9-81ED-4DB2-BD59-A6C34878D82A}">
                    <a16:rowId xmlns:a16="http://schemas.microsoft.com/office/drawing/2014/main" val="10000"/>
                  </a:ext>
                </a:extLst>
              </a:tr>
              <a:tr h="949400">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Trigonometry</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Compound measures</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Gradients</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Best buys</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extLst>
                  <a:ext uri="{0D108BD9-81ED-4DB2-BD59-A6C34878D82A}">
                    <a16:rowId xmlns:a16="http://schemas.microsoft.com/office/drawing/2014/main" val="10001"/>
                  </a:ext>
                </a:extLst>
              </a:tr>
              <a:tr h="949400">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Percentage change</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Simplifying fractions</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FDP conversions</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dirty="0">
                          <a:latin typeface="Calibri"/>
                          <a:ea typeface="Calibri"/>
                          <a:cs typeface="Calibri"/>
                          <a:sym typeface="Calibri"/>
                        </a:rPr>
                        <a:t>Pie charts</a:t>
                      </a:r>
                      <a:endParaRPr sz="2000" u="none" strike="noStrike" cap="none" dirty="0">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extLst>
                  <a:ext uri="{0D108BD9-81ED-4DB2-BD59-A6C34878D82A}">
                    <a16:rowId xmlns:a16="http://schemas.microsoft.com/office/drawing/2014/main" val="10002"/>
                  </a:ext>
                </a:extLst>
              </a:tr>
              <a:tr h="949400">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Arc length</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lgn="ctr">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dirty="0">
                          <a:latin typeface="Calibri"/>
                          <a:ea typeface="Calibri"/>
                          <a:cs typeface="Calibri"/>
                          <a:sym typeface="Calibri"/>
                        </a:rPr>
                        <a:t>Time</a:t>
                      </a:r>
                      <a:endParaRPr sz="2000" u="none" strike="noStrike" cap="none" dirty="0">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lgn="ctr">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Currency conversion</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lgn="ctr">
                      <a:solidFill>
                        <a:schemeClr val="dk2"/>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2000"/>
                        <a:buFont typeface="Arial"/>
                        <a:buNone/>
                      </a:pPr>
                      <a:r>
                        <a:rPr lang="en-GB" sz="2000" u="none" strike="noStrike" cap="none">
                          <a:latin typeface="Calibri"/>
                          <a:ea typeface="Calibri"/>
                          <a:cs typeface="Calibri"/>
                          <a:sym typeface="Calibri"/>
                        </a:rPr>
                        <a:t>Direct proportion</a:t>
                      </a:r>
                      <a:endParaRPr sz="2000" u="none" strike="noStrike" cap="none">
                        <a:latin typeface="Calibri"/>
                        <a:ea typeface="Calibri"/>
                        <a:cs typeface="Calibri"/>
                        <a:sym typeface="Calibri"/>
                      </a:endParaRPr>
                    </a:p>
                  </a:txBody>
                  <a:tcPr marL="91425" marR="91425" marT="91425" marB="91425" anchor="ctr">
                    <a:lnL w="28575" cap="flat" cmpd="sng">
                      <a:solidFill>
                        <a:schemeClr val="dk2"/>
                      </a:solidFill>
                      <a:prstDash val="solid"/>
                      <a:round/>
                      <a:headEnd type="none" w="sm" len="sm"/>
                      <a:tailEnd type="none" w="sm" len="sm"/>
                    </a:lnL>
                    <a:lnR w="28575" cap="flat" cmpd="sng">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lgn="ctr">
                      <a:solidFill>
                        <a:schemeClr val="dk2"/>
                      </a:solidFill>
                      <a:prstDash val="solid"/>
                      <a:round/>
                      <a:headEnd type="none" w="sm" len="sm"/>
                      <a:tailEnd type="none" w="sm" len="sm"/>
                    </a:lnB>
                  </a:tcPr>
                </a:tc>
                <a:extLst>
                  <a:ext uri="{0D108BD9-81ED-4DB2-BD59-A6C34878D82A}">
                    <a16:rowId xmlns:a16="http://schemas.microsoft.com/office/drawing/2014/main" val="10003"/>
                  </a:ext>
                </a:extLst>
              </a:tr>
              <a:tr h="949400">
                <a:tc>
                  <a:txBody>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lang="en-GB" sz="2000" u="none" strike="noStrike" cap="none" dirty="0">
                          <a:latin typeface="Calibri"/>
                          <a:ea typeface="Calibri"/>
                          <a:cs typeface="Calibri"/>
                          <a:sym typeface="Calibri"/>
                        </a:rPr>
                        <a:t>Times tables</a:t>
                      </a:r>
                    </a:p>
                  </a:txBody>
                  <a:tcPr marL="91425" marR="91425" marT="91425" marB="91425" anchor="ctr">
                    <a:lnL w="28575" cap="flat" cmpd="sng">
                      <a:solidFill>
                        <a:schemeClr val="dk2"/>
                      </a:solidFill>
                      <a:prstDash val="solid"/>
                      <a:round/>
                      <a:headEnd type="none" w="sm" len="sm"/>
                      <a:tailEnd type="none" w="sm" len="sm"/>
                    </a:lnL>
                    <a:lnR w="28575" cap="flat" cmpd="sng" algn="ctr">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lang="en-GB" sz="2000" u="none" strike="noStrike" cap="none" dirty="0">
                          <a:latin typeface="Calibri"/>
                          <a:ea typeface="Calibri"/>
                          <a:cs typeface="Calibri"/>
                          <a:sym typeface="Calibri"/>
                        </a:rPr>
                        <a:t>Percentage of an amount</a:t>
                      </a:r>
                    </a:p>
                  </a:txBody>
                  <a:tcPr marL="91425" marR="91425" marT="91425" marB="91425" anchor="ctr">
                    <a:lnL w="28575" cap="flat" cmpd="sng" algn="ctr">
                      <a:solidFill>
                        <a:schemeClr val="dk2"/>
                      </a:solidFill>
                      <a:prstDash val="solid"/>
                      <a:round/>
                      <a:headEnd type="none" w="sm" len="sm"/>
                      <a:tailEnd type="none" w="sm" len="sm"/>
                    </a:lnL>
                    <a:lnR w="28575" cap="flat" cmpd="sng" algn="ctr">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lang="en-GB" sz="2000" u="none" strike="noStrike" cap="none" dirty="0">
                          <a:latin typeface="Calibri"/>
                          <a:ea typeface="Calibri"/>
                          <a:cs typeface="Calibri"/>
                          <a:sym typeface="Calibri"/>
                        </a:rPr>
                        <a:t>Sector area</a:t>
                      </a:r>
                    </a:p>
                  </a:txBody>
                  <a:tcPr marL="91425" marR="91425" marT="91425" marB="91425" anchor="ctr">
                    <a:lnL w="28575" cap="flat" cmpd="sng" algn="ctr">
                      <a:solidFill>
                        <a:schemeClr val="dk2"/>
                      </a:solidFill>
                      <a:prstDash val="solid"/>
                      <a:round/>
                      <a:headEnd type="none" w="sm" len="sm"/>
                      <a:tailEnd type="none" w="sm" len="sm"/>
                    </a:lnL>
                    <a:lnR w="28575" cap="flat" cmpd="sng" algn="ctr">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lang="en-GB" sz="2000" u="none" strike="noStrike" cap="none" dirty="0">
                          <a:latin typeface="Calibri"/>
                          <a:ea typeface="Calibri"/>
                          <a:cs typeface="Calibri"/>
                          <a:sym typeface="Calibri"/>
                        </a:rPr>
                        <a:t>Growth and decay</a:t>
                      </a:r>
                    </a:p>
                  </a:txBody>
                  <a:tcPr marL="91425" marR="91425" marT="91425" marB="91425" anchor="ctr">
                    <a:lnL w="28575" cap="flat" cmpd="sng" algn="ctr">
                      <a:solidFill>
                        <a:schemeClr val="dk2"/>
                      </a:solidFill>
                      <a:prstDash val="solid"/>
                      <a:round/>
                      <a:headEnd type="none" w="sm" len="sm"/>
                      <a:tailEnd type="none" w="sm" len="sm"/>
                    </a:lnL>
                    <a:lnR w="28575" cap="flat" cmpd="sng" algn="ctr">
                      <a:solidFill>
                        <a:schemeClr val="dk2"/>
                      </a:solidFill>
                      <a:prstDash val="solid"/>
                      <a:round/>
                      <a:headEnd type="none" w="sm" len="sm"/>
                      <a:tailEnd type="none" w="sm" len="sm"/>
                    </a:lnR>
                    <a:lnT w="28575" cap="flat" cmpd="sng">
                      <a:solidFill>
                        <a:schemeClr val="dk2"/>
                      </a:solidFill>
                      <a:prstDash val="solid"/>
                      <a:round/>
                      <a:headEnd type="none" w="sm" len="sm"/>
                      <a:tailEnd type="none" w="sm" len="sm"/>
                    </a:lnT>
                    <a:lnB w="28575" cap="flat" cmpd="sng">
                      <a:solidFill>
                        <a:schemeClr val="dk2"/>
                      </a:solidFill>
                      <a:prstDash val="solid"/>
                      <a:round/>
                      <a:headEnd type="none" w="sm" len="sm"/>
                      <a:tailEnd type="none" w="sm" len="sm"/>
                    </a:lnB>
                  </a:tcPr>
                </a:tc>
                <a:extLst>
                  <a:ext uri="{0D108BD9-81ED-4DB2-BD59-A6C34878D82A}">
                    <a16:rowId xmlns:a16="http://schemas.microsoft.com/office/drawing/2014/main" val="3460435711"/>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37"/>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4 – Why this is important</a:t>
            </a:r>
            <a:endParaRPr/>
          </a:p>
        </p:txBody>
      </p:sp>
      <p:sp>
        <p:nvSpPr>
          <p:cNvPr id="478" name="Google Shape;478;p37"/>
          <p:cNvSpPr txBox="1"/>
          <p:nvPr/>
        </p:nvSpPr>
        <p:spPr>
          <a:xfrm>
            <a:off x="696000" y="1304925"/>
            <a:ext cx="5692800" cy="4002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000000"/>
              </a:buClr>
              <a:buSzPts val="2000"/>
              <a:buFont typeface="Arial"/>
              <a:buChar char="•"/>
            </a:pPr>
            <a:r>
              <a:rPr lang="en-GB" sz="2000" b="1" i="0" u="none" strike="noStrike" cap="none">
                <a:solidFill>
                  <a:srgbClr val="585858"/>
                </a:solidFill>
                <a:latin typeface="Calibri"/>
                <a:ea typeface="Calibri"/>
                <a:cs typeface="Calibri"/>
                <a:sym typeface="Calibri"/>
              </a:rPr>
              <a:t>How will this support future learning?</a:t>
            </a:r>
            <a:endParaRPr sz="1400" b="0" i="0" u="none" strike="noStrike" cap="none">
              <a:solidFill>
                <a:srgbClr val="000000"/>
              </a:solidFill>
              <a:latin typeface="Arial"/>
              <a:ea typeface="Arial"/>
              <a:cs typeface="Arial"/>
              <a:sym typeface="Arial"/>
            </a:endParaRPr>
          </a:p>
        </p:txBody>
      </p:sp>
      <p:pic>
        <p:nvPicPr>
          <p:cNvPr id="479" name="Google Shape;479;p37"/>
          <p:cNvPicPr preferRelativeResize="0"/>
          <p:nvPr/>
        </p:nvPicPr>
        <p:blipFill rotWithShape="1">
          <a:blip r:embed="rId3">
            <a:alphaModFix/>
          </a:blip>
          <a:srcRect t="10049" b="29878"/>
          <a:stretch/>
        </p:blipFill>
        <p:spPr>
          <a:xfrm>
            <a:off x="1011475" y="1838205"/>
            <a:ext cx="10166325" cy="2956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4"/>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1 – The big idea </a:t>
            </a:r>
            <a:endParaRPr/>
          </a:p>
        </p:txBody>
      </p:sp>
      <p:sp>
        <p:nvSpPr>
          <p:cNvPr id="120" name="Google Shape;120;p4"/>
          <p:cNvSpPr txBox="1"/>
          <p:nvPr/>
        </p:nvSpPr>
        <p:spPr>
          <a:xfrm>
            <a:off x="993250" y="1328276"/>
            <a:ext cx="10270200" cy="1671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2000" b="0" i="0" u="none" strike="noStrike" cap="none" dirty="0">
                <a:solidFill>
                  <a:srgbClr val="585858"/>
                </a:solidFill>
                <a:latin typeface="Calibri"/>
                <a:ea typeface="Calibri"/>
                <a:cs typeface="Calibri"/>
                <a:sym typeface="Calibri"/>
              </a:rPr>
              <a:t>Non-examples</a:t>
            </a:r>
            <a:endParaRPr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GB" sz="2000" b="0" i="0" u="none" strike="noStrike" cap="none" dirty="0">
                <a:solidFill>
                  <a:srgbClr val="585858"/>
                </a:solidFill>
                <a:latin typeface="Calibri"/>
                <a:ea typeface="Calibri"/>
                <a:cs typeface="Calibri"/>
                <a:sym typeface="Calibri"/>
              </a:rPr>
              <a:t>A question or example that deliberately doesn’t fit within the                                       misconception (non- standard)</a:t>
            </a:r>
            <a:endParaRPr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GB" sz="2000" b="0" i="0" u="none" strike="noStrike" cap="none" dirty="0">
                <a:solidFill>
                  <a:srgbClr val="585858"/>
                </a:solidFill>
                <a:latin typeface="Calibri"/>
                <a:ea typeface="Calibri"/>
                <a:cs typeface="Calibri"/>
                <a:sym typeface="Calibri"/>
              </a:rPr>
              <a:t>Well thought out representations</a:t>
            </a:r>
            <a:endParaRPr sz="1400" b="0" i="0" u="none" strike="noStrike" cap="none" dirty="0">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2000"/>
              <a:buFont typeface="Arial"/>
              <a:buChar char="•"/>
            </a:pPr>
            <a:r>
              <a:rPr lang="en-GB" sz="2000" b="0" i="0" u="none" strike="noStrike" cap="none" dirty="0">
                <a:solidFill>
                  <a:srgbClr val="585858"/>
                </a:solidFill>
                <a:latin typeface="Calibri"/>
                <a:ea typeface="Calibri"/>
                <a:cs typeface="Calibri"/>
                <a:sym typeface="Calibri"/>
              </a:rPr>
              <a:t>Consistent language</a:t>
            </a:r>
            <a:endParaRPr sz="1400" b="0" i="0" u="none" strike="noStrike" cap="none" dirty="0">
              <a:solidFill>
                <a:srgbClr val="585858"/>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121" name="Google Shape;121;p4"/>
          <p:cNvSpPr txBox="1"/>
          <p:nvPr/>
        </p:nvSpPr>
        <p:spPr>
          <a:xfrm>
            <a:off x="591900" y="3161400"/>
            <a:ext cx="6161100" cy="188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300"/>
              <a:buFont typeface="Arial"/>
              <a:buNone/>
            </a:pPr>
            <a:r>
              <a:rPr lang="en-GB" sz="2300" b="0" i="0" u="none" strike="noStrike" cap="none">
                <a:solidFill>
                  <a:srgbClr val="595959"/>
                </a:solidFill>
                <a:latin typeface="Calibri"/>
                <a:ea typeface="Calibri"/>
                <a:cs typeface="Calibri"/>
                <a:sym typeface="Calibri"/>
              </a:rPr>
              <a:t>Ratio is often mixed up with students’ understanding of ‘fairness’.</a:t>
            </a:r>
            <a:endParaRPr sz="2300" b="0" i="0" u="none" strike="noStrike" cap="none">
              <a:solidFill>
                <a:srgbClr val="595959"/>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300"/>
              <a:buFont typeface="Arial"/>
              <a:buNone/>
            </a:pPr>
            <a:endParaRPr sz="2300" b="0" i="0" u="none" strike="noStrike" cap="none">
              <a:solidFill>
                <a:srgbClr val="595959"/>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300"/>
              <a:buFont typeface="Arial"/>
              <a:buNone/>
            </a:pPr>
            <a:r>
              <a:rPr lang="en-GB" sz="2300" b="0" i="0" u="none" strike="noStrike" cap="none">
                <a:solidFill>
                  <a:srgbClr val="595959"/>
                </a:solidFill>
                <a:latin typeface="Calibri"/>
                <a:ea typeface="Calibri"/>
                <a:cs typeface="Calibri"/>
                <a:sym typeface="Calibri"/>
              </a:rPr>
              <a:t>Moving from ‘a proportion of something else’ to ‘in proportion with each other’.</a:t>
            </a:r>
            <a:endParaRPr sz="2300" b="0" i="0" u="none" strike="noStrike" cap="none">
              <a:solidFill>
                <a:srgbClr val="595959"/>
              </a:solidFill>
              <a:latin typeface="Calibri"/>
              <a:ea typeface="Calibri"/>
              <a:cs typeface="Calibri"/>
              <a:sym typeface="Calibri"/>
            </a:endParaRPr>
          </a:p>
        </p:txBody>
      </p:sp>
      <p:pic>
        <p:nvPicPr>
          <p:cNvPr id="122" name="Google Shape;122;p4"/>
          <p:cNvPicPr preferRelativeResize="0"/>
          <p:nvPr/>
        </p:nvPicPr>
        <p:blipFill rotWithShape="1">
          <a:blip r:embed="rId3">
            <a:alphaModFix/>
          </a:blip>
          <a:srcRect/>
          <a:stretch/>
        </p:blipFill>
        <p:spPr>
          <a:xfrm>
            <a:off x="7902900" y="2047225"/>
            <a:ext cx="3360550" cy="2308999"/>
          </a:xfrm>
          <a:prstGeom prst="rect">
            <a:avLst/>
          </a:prstGeom>
          <a:noFill/>
          <a:ln>
            <a:noFill/>
          </a:ln>
        </p:spPr>
      </p:pic>
      <p:grpSp>
        <p:nvGrpSpPr>
          <p:cNvPr id="123" name="Google Shape;123;p4"/>
          <p:cNvGrpSpPr/>
          <p:nvPr/>
        </p:nvGrpSpPr>
        <p:grpSpPr>
          <a:xfrm>
            <a:off x="2359800" y="4704632"/>
            <a:ext cx="4393200" cy="1889700"/>
            <a:chOff x="7798800" y="4443375"/>
            <a:chExt cx="4393200" cy="1889700"/>
          </a:xfrm>
        </p:grpSpPr>
        <p:sp>
          <p:nvSpPr>
            <p:cNvPr id="124" name="Google Shape;124;p4"/>
            <p:cNvSpPr/>
            <p:nvPr/>
          </p:nvSpPr>
          <p:spPr>
            <a:xfrm>
              <a:off x="7798800" y="4965175"/>
              <a:ext cx="2539200" cy="597300"/>
            </a:xfrm>
            <a:prstGeom prst="rect">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300"/>
                <a:buFont typeface="Arial"/>
                <a:buNone/>
              </a:pPr>
              <a:r>
                <a:rPr lang="en-GB" sz="3300" b="1" i="0" u="none" strike="noStrike" cap="none">
                  <a:solidFill>
                    <a:schemeClr val="lt1"/>
                  </a:solidFill>
                  <a:latin typeface="Calibri"/>
                  <a:ea typeface="Calibri"/>
                  <a:cs typeface="Calibri"/>
                  <a:sym typeface="Calibri"/>
                </a:rPr>
                <a:t>2</a:t>
              </a:r>
              <a:endParaRPr sz="3300" b="1" i="0" u="none" strike="noStrike" cap="none">
                <a:solidFill>
                  <a:schemeClr val="lt1"/>
                </a:solidFill>
                <a:latin typeface="Calibri"/>
                <a:ea typeface="Calibri"/>
                <a:cs typeface="Calibri"/>
                <a:sym typeface="Calibri"/>
              </a:endParaRPr>
            </a:p>
          </p:txBody>
        </p:sp>
        <p:sp>
          <p:nvSpPr>
            <p:cNvPr id="125" name="Google Shape;125;p4"/>
            <p:cNvSpPr/>
            <p:nvPr/>
          </p:nvSpPr>
          <p:spPr>
            <a:xfrm>
              <a:off x="7798800" y="5735775"/>
              <a:ext cx="3783600" cy="597300"/>
            </a:xfrm>
            <a:prstGeom prst="rect">
              <a:avLst/>
            </a:prstGeom>
            <a:solidFill>
              <a:schemeClr val="accen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300"/>
                <a:buFont typeface="Arial"/>
                <a:buNone/>
              </a:pPr>
              <a:r>
                <a:rPr lang="en-GB" sz="3300" b="1" i="0" u="none" strike="noStrike" cap="none">
                  <a:solidFill>
                    <a:schemeClr val="lt1"/>
                  </a:solidFill>
                  <a:latin typeface="Calibri"/>
                  <a:ea typeface="Calibri"/>
                  <a:cs typeface="Calibri"/>
                  <a:sym typeface="Calibri"/>
                </a:rPr>
                <a:t>3</a:t>
              </a:r>
              <a:endParaRPr sz="3300" b="1" i="0" u="none" strike="noStrike" cap="none">
                <a:solidFill>
                  <a:schemeClr val="lt1"/>
                </a:solidFill>
                <a:latin typeface="Calibri"/>
                <a:ea typeface="Calibri"/>
                <a:cs typeface="Calibri"/>
                <a:sym typeface="Calibri"/>
              </a:endParaRPr>
            </a:p>
          </p:txBody>
        </p:sp>
        <p:sp>
          <p:nvSpPr>
            <p:cNvPr id="126" name="Google Shape;126;p4"/>
            <p:cNvSpPr/>
            <p:nvPr/>
          </p:nvSpPr>
          <p:spPr>
            <a:xfrm rot="-3953786">
              <a:off x="10835807" y="4785772"/>
              <a:ext cx="309265" cy="956124"/>
            </a:xfrm>
            <a:prstGeom prst="curvedLeftArrow">
              <a:avLst>
                <a:gd name="adj1" fmla="val 25000"/>
                <a:gd name="adj2" fmla="val 50000"/>
                <a:gd name="adj3" fmla="val 25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4"/>
            <p:cNvSpPr txBox="1"/>
            <p:nvPr/>
          </p:nvSpPr>
          <p:spPr>
            <a:xfrm>
              <a:off x="10586400" y="4443375"/>
              <a:ext cx="1605600" cy="80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GB" sz="2800" b="1" i="0" u="none" strike="noStrike" cap="none">
                  <a:solidFill>
                    <a:schemeClr val="dk2"/>
                  </a:solidFill>
                  <a:latin typeface="Calibri"/>
                  <a:ea typeface="Calibri"/>
                  <a:cs typeface="Calibri"/>
                  <a:sym typeface="Calibri"/>
                </a:rPr>
                <a:t>x1.5</a:t>
              </a:r>
              <a:endParaRPr sz="2800" b="1" i="0" u="none" strike="noStrike" cap="none">
                <a:solidFill>
                  <a:schemeClr val="dk2"/>
                </a:solidFill>
                <a:latin typeface="Calibri"/>
                <a:ea typeface="Calibri"/>
                <a:cs typeface="Calibri"/>
                <a:sym typeface="Calibri"/>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5"/>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2 – Prerequisites</a:t>
            </a:r>
            <a:endParaRPr/>
          </a:p>
        </p:txBody>
      </p:sp>
      <p:sp>
        <p:nvSpPr>
          <p:cNvPr id="134" name="Google Shape;134;p5"/>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585858"/>
              </a:buClr>
              <a:buSzPts val="2000"/>
              <a:buChar char="•"/>
            </a:pPr>
            <a:r>
              <a:rPr lang="en-GB" b="1"/>
              <a:t>Expectations from KS2</a:t>
            </a:r>
            <a:endParaRPr/>
          </a:p>
          <a:p>
            <a:pPr marL="228600" lvl="0" indent="-228600" algn="l" rtl="0">
              <a:lnSpc>
                <a:spcPct val="90000"/>
              </a:lnSpc>
              <a:spcBef>
                <a:spcPts val="1000"/>
              </a:spcBef>
              <a:spcAft>
                <a:spcPts val="0"/>
              </a:spcAft>
              <a:buClr>
                <a:srgbClr val="D0CECE"/>
              </a:buClr>
              <a:buSzPts val="2000"/>
              <a:buChar char="•"/>
            </a:pPr>
            <a:r>
              <a:rPr lang="en-GB" b="1">
                <a:solidFill>
                  <a:srgbClr val="D0CECE"/>
                </a:solidFill>
              </a:rPr>
              <a:t>Prerequisite skills</a:t>
            </a:r>
            <a:endParaRPr/>
          </a:p>
        </p:txBody>
      </p:sp>
      <p:pic>
        <p:nvPicPr>
          <p:cNvPr id="135" name="Google Shape;135;p5"/>
          <p:cNvPicPr preferRelativeResize="0"/>
          <p:nvPr/>
        </p:nvPicPr>
        <p:blipFill rotWithShape="1">
          <a:blip r:embed="rId3">
            <a:alphaModFix/>
          </a:blip>
          <a:srcRect t="9836"/>
          <a:stretch/>
        </p:blipFill>
        <p:spPr>
          <a:xfrm>
            <a:off x="1094651" y="2091025"/>
            <a:ext cx="7657464" cy="3308289"/>
          </a:xfrm>
          <a:prstGeom prst="snip2DiagRect">
            <a:avLst>
              <a:gd name="adj1" fmla="val 0"/>
              <a:gd name="adj2" fmla="val 15725"/>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6"/>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2 – Prerequisites</a:t>
            </a:r>
            <a:endParaRPr/>
          </a:p>
        </p:txBody>
      </p:sp>
      <p:sp>
        <p:nvSpPr>
          <p:cNvPr id="142" name="Google Shape;142;p6"/>
          <p:cNvSpPr txBox="1">
            <a:spLocks noGrp="1"/>
          </p:cNvSpPr>
          <p:nvPr>
            <p:ph type="body" idx="1"/>
          </p:nvPr>
        </p:nvSpPr>
        <p:spPr>
          <a:xfrm>
            <a:off x="696384" y="1304925"/>
            <a:ext cx="10886016" cy="307012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D0CECE"/>
              </a:buClr>
              <a:buSzPts val="2000"/>
              <a:buChar char="•"/>
            </a:pPr>
            <a:r>
              <a:rPr lang="en-GB" b="1">
                <a:solidFill>
                  <a:srgbClr val="D0CECE"/>
                </a:solidFill>
              </a:rPr>
              <a:t>Expectations from KS2</a:t>
            </a:r>
            <a:endParaRPr/>
          </a:p>
          <a:p>
            <a:pPr marL="228600" lvl="0" indent="-228600" algn="l" rtl="0">
              <a:lnSpc>
                <a:spcPct val="90000"/>
              </a:lnSpc>
              <a:spcBef>
                <a:spcPts val="1000"/>
              </a:spcBef>
              <a:spcAft>
                <a:spcPts val="0"/>
              </a:spcAft>
              <a:buClr>
                <a:srgbClr val="585858"/>
              </a:buClr>
              <a:buSzPts val="2000"/>
              <a:buChar char="•"/>
            </a:pPr>
            <a:r>
              <a:rPr lang="en-GB" b="1"/>
              <a:t>Prerequisite knowledge and skills</a:t>
            </a:r>
            <a:endParaRPr/>
          </a:p>
          <a:p>
            <a:pPr marL="228600" lvl="0" indent="-101600" algn="l" rtl="0">
              <a:lnSpc>
                <a:spcPct val="90000"/>
              </a:lnSpc>
              <a:spcBef>
                <a:spcPts val="1000"/>
              </a:spcBef>
              <a:spcAft>
                <a:spcPts val="0"/>
              </a:spcAft>
              <a:buClr>
                <a:srgbClr val="585858"/>
              </a:buClr>
              <a:buSzPts val="2000"/>
              <a:buNone/>
            </a:pPr>
            <a:endParaRPr/>
          </a:p>
          <a:p>
            <a:pPr marL="228600" lvl="0" indent="-101600" algn="l" rtl="0">
              <a:lnSpc>
                <a:spcPct val="90000"/>
              </a:lnSpc>
              <a:spcBef>
                <a:spcPts val="1000"/>
              </a:spcBef>
              <a:spcAft>
                <a:spcPts val="0"/>
              </a:spcAft>
              <a:buClr>
                <a:srgbClr val="585858"/>
              </a:buClr>
              <a:buSzPts val="2000"/>
              <a:buNone/>
            </a:pPr>
            <a:endParaRPr/>
          </a:p>
        </p:txBody>
      </p:sp>
      <p:sp>
        <p:nvSpPr>
          <p:cNvPr id="143" name="Google Shape;143;p6"/>
          <p:cNvSpPr txBox="1"/>
          <p:nvPr/>
        </p:nvSpPr>
        <p:spPr>
          <a:xfrm>
            <a:off x="1378634" y="2220616"/>
            <a:ext cx="9059594" cy="2385268"/>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000000"/>
              </a:buClr>
              <a:buSzPts val="2000"/>
              <a:buFont typeface="Arial"/>
              <a:buChar char="•"/>
            </a:pPr>
            <a:r>
              <a:rPr lang="en-GB" sz="2000" b="0" i="0" u="none" strike="noStrike" cap="none">
                <a:solidFill>
                  <a:srgbClr val="585858"/>
                </a:solidFill>
                <a:latin typeface="Calibri"/>
                <a:ea typeface="Calibri"/>
                <a:cs typeface="Calibri"/>
                <a:sym typeface="Calibri"/>
              </a:rPr>
              <a:t>A good grasp of and fluency with the multiplication tables</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00000"/>
              </a:buClr>
              <a:buSzPts val="2000"/>
              <a:buFont typeface="Arial"/>
              <a:buChar char="•"/>
            </a:pPr>
            <a:r>
              <a:rPr lang="en-GB" sz="2000" b="0" i="0" u="none" strike="noStrike" cap="none">
                <a:solidFill>
                  <a:srgbClr val="585858"/>
                </a:solidFill>
                <a:latin typeface="Calibri"/>
                <a:ea typeface="Calibri"/>
                <a:cs typeface="Calibri"/>
                <a:sym typeface="Calibri"/>
              </a:rPr>
              <a:t>Using a number line</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00000"/>
              </a:buClr>
              <a:buSzPts val="2000"/>
              <a:buFont typeface="Arial"/>
              <a:buChar char="•"/>
            </a:pPr>
            <a:r>
              <a:rPr lang="en-GB" sz="2000" b="0" i="0" u="none" strike="noStrike" cap="none">
                <a:solidFill>
                  <a:srgbClr val="585858"/>
                </a:solidFill>
                <a:latin typeface="Calibri"/>
                <a:ea typeface="Calibri"/>
                <a:cs typeface="Calibri"/>
                <a:sym typeface="Calibri"/>
              </a:rPr>
              <a:t>Sharing into equal parts.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7"/>
          <p:cNvSpPr txBox="1">
            <a:spLocks noGrp="1"/>
          </p:cNvSpPr>
          <p:nvPr>
            <p:ph type="title"/>
          </p:nvPr>
        </p:nvSpPr>
        <p:spPr>
          <a:xfrm>
            <a:off x="696000" y="424345"/>
            <a:ext cx="10886400" cy="456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2 – Prerequisites</a:t>
            </a:r>
            <a:endParaRPr/>
          </a:p>
        </p:txBody>
      </p:sp>
      <p:pic>
        <p:nvPicPr>
          <p:cNvPr id="151" name="Google Shape;151;p7"/>
          <p:cNvPicPr preferRelativeResize="0"/>
          <p:nvPr/>
        </p:nvPicPr>
        <p:blipFill rotWithShape="1">
          <a:blip r:embed="rId3">
            <a:alphaModFix/>
          </a:blip>
          <a:srcRect/>
          <a:stretch/>
        </p:blipFill>
        <p:spPr>
          <a:xfrm>
            <a:off x="1411159" y="1529137"/>
            <a:ext cx="2867025" cy="1628775"/>
          </a:xfrm>
          <a:prstGeom prst="rect">
            <a:avLst/>
          </a:prstGeom>
          <a:noFill/>
          <a:ln>
            <a:noFill/>
          </a:ln>
        </p:spPr>
      </p:pic>
      <p:grpSp>
        <p:nvGrpSpPr>
          <p:cNvPr id="152" name="Google Shape;152;p7"/>
          <p:cNvGrpSpPr/>
          <p:nvPr/>
        </p:nvGrpSpPr>
        <p:grpSpPr>
          <a:xfrm>
            <a:off x="6096000" y="1387479"/>
            <a:ext cx="5281200" cy="2288709"/>
            <a:chOff x="3442163" y="3907850"/>
            <a:chExt cx="5281200" cy="2288709"/>
          </a:xfrm>
        </p:grpSpPr>
        <p:pic>
          <p:nvPicPr>
            <p:cNvPr id="153" name="Google Shape;153;p7"/>
            <p:cNvPicPr preferRelativeResize="0"/>
            <p:nvPr/>
          </p:nvPicPr>
          <p:blipFill rotWithShape="1">
            <a:blip r:embed="rId4">
              <a:alphaModFix/>
            </a:blip>
            <a:srcRect/>
            <a:stretch/>
          </p:blipFill>
          <p:spPr>
            <a:xfrm>
              <a:off x="3442163" y="3907850"/>
              <a:ext cx="5281200" cy="698025"/>
            </a:xfrm>
            <a:prstGeom prst="rect">
              <a:avLst/>
            </a:prstGeom>
            <a:noFill/>
            <a:ln>
              <a:noFill/>
            </a:ln>
          </p:spPr>
        </p:pic>
        <p:pic>
          <p:nvPicPr>
            <p:cNvPr id="154" name="Google Shape;154;p7"/>
            <p:cNvPicPr preferRelativeResize="0"/>
            <p:nvPr/>
          </p:nvPicPr>
          <p:blipFill rotWithShape="1">
            <a:blip r:embed="rId5">
              <a:alphaModFix/>
            </a:blip>
            <a:srcRect/>
            <a:stretch/>
          </p:blipFill>
          <p:spPr>
            <a:xfrm>
              <a:off x="3715800" y="4758284"/>
              <a:ext cx="4733925" cy="1438275"/>
            </a:xfrm>
            <a:prstGeom prst="rect">
              <a:avLst/>
            </a:prstGeom>
            <a:noFill/>
            <a:ln>
              <a:noFill/>
            </a:ln>
          </p:spPr>
        </p:pic>
      </p:grpSp>
      <p:sp>
        <p:nvSpPr>
          <p:cNvPr id="155" name="Google Shape;155;p7"/>
          <p:cNvSpPr txBox="1"/>
          <p:nvPr/>
        </p:nvSpPr>
        <p:spPr>
          <a:xfrm>
            <a:off x="840822" y="3808625"/>
            <a:ext cx="4007700" cy="1676400"/>
          </a:xfrm>
          <a:prstGeom prst="rect">
            <a:avLst/>
          </a:prstGeom>
          <a:noFill/>
          <a:ln w="28575" cap="flat" cmpd="sng">
            <a:solidFill>
              <a:srgbClr val="434343"/>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rgbClr val="434343"/>
                </a:solidFill>
                <a:latin typeface="Calibri"/>
                <a:ea typeface="Calibri"/>
                <a:cs typeface="Calibri"/>
                <a:sym typeface="Calibri"/>
              </a:rPr>
              <a:t> 1  x 6 = 6	1  x 6 = 6 </a:t>
            </a:r>
            <a:endParaRPr sz="2400" b="0" i="0" u="none" strike="noStrike" cap="none">
              <a:solidFill>
                <a:srgbClr val="434343"/>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rgbClr val="434343"/>
                </a:solidFill>
                <a:latin typeface="Calibri"/>
                <a:ea typeface="Calibri"/>
                <a:cs typeface="Calibri"/>
                <a:sym typeface="Calibri"/>
              </a:rPr>
              <a:t> 2  x 6 = 12	10 x 6 = 60</a:t>
            </a:r>
            <a:endParaRPr sz="2400" b="0" i="0" u="none" strike="noStrike" cap="none">
              <a:solidFill>
                <a:srgbClr val="434343"/>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rgbClr val="434343"/>
                </a:solidFill>
                <a:latin typeface="Calibri"/>
                <a:ea typeface="Calibri"/>
                <a:cs typeface="Calibri"/>
                <a:sym typeface="Calibri"/>
              </a:rPr>
              <a:t> 4  x 6 = 24	5  x 6 = 30</a:t>
            </a:r>
            <a:endParaRPr sz="2400" b="0" i="0" u="none" strike="noStrike" cap="none">
              <a:solidFill>
                <a:srgbClr val="434343"/>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rgbClr val="434343"/>
                </a:solidFill>
                <a:latin typeface="Calibri"/>
                <a:ea typeface="Calibri"/>
                <a:cs typeface="Calibri"/>
                <a:sym typeface="Calibri"/>
              </a:rPr>
              <a:t> 8  x 6 = 48</a:t>
            </a:r>
            <a:endParaRPr sz="2400" b="0" i="0" u="none" strike="noStrike" cap="none">
              <a:solidFill>
                <a:srgbClr val="434343"/>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8"/>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3 – Key teaching aspects</a:t>
            </a:r>
            <a:endParaRPr/>
          </a:p>
        </p:txBody>
      </p:sp>
      <p:sp>
        <p:nvSpPr>
          <p:cNvPr id="162" name="Google Shape;162;p8"/>
          <p:cNvSpPr txBox="1">
            <a:spLocks noGrp="1"/>
          </p:cNvSpPr>
          <p:nvPr>
            <p:ph type="body" idx="1"/>
          </p:nvPr>
        </p:nvSpPr>
        <p:spPr>
          <a:xfrm>
            <a:off x="696384" y="1304925"/>
            <a:ext cx="10886016" cy="42481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rgbClr val="585858"/>
              </a:buClr>
              <a:buSzPts val="2000"/>
              <a:buChar char="•"/>
            </a:pPr>
            <a:r>
              <a:rPr lang="en-GB" b="1"/>
              <a:t>Key message</a:t>
            </a:r>
            <a:endParaRPr/>
          </a:p>
          <a:p>
            <a:pPr marL="228600" lvl="0" indent="-228600" algn="l" rtl="0">
              <a:lnSpc>
                <a:spcPct val="90000"/>
              </a:lnSpc>
              <a:spcBef>
                <a:spcPts val="1000"/>
              </a:spcBef>
              <a:spcAft>
                <a:spcPts val="0"/>
              </a:spcAft>
              <a:buClr>
                <a:srgbClr val="585858"/>
              </a:buClr>
              <a:buSzPts val="2000"/>
              <a:buChar char="•"/>
            </a:pPr>
            <a:r>
              <a:rPr lang="en-GB" b="1"/>
              <a:t>Key language</a:t>
            </a:r>
            <a:endParaRPr/>
          </a:p>
          <a:p>
            <a:pPr marL="228600" lvl="0" indent="-228600" algn="l" rtl="0">
              <a:lnSpc>
                <a:spcPct val="90000"/>
              </a:lnSpc>
              <a:spcBef>
                <a:spcPts val="1000"/>
              </a:spcBef>
              <a:spcAft>
                <a:spcPts val="0"/>
              </a:spcAft>
              <a:buClr>
                <a:srgbClr val="585858"/>
              </a:buClr>
              <a:buSzPts val="2000"/>
              <a:buChar char="•"/>
            </a:pPr>
            <a:r>
              <a:rPr lang="en-GB" b="1"/>
              <a:t>Key skills</a:t>
            </a:r>
            <a:endParaRPr/>
          </a:p>
          <a:p>
            <a:pPr marL="228600" lvl="0" indent="-228600" algn="l" rtl="0">
              <a:lnSpc>
                <a:spcPct val="90000"/>
              </a:lnSpc>
              <a:spcBef>
                <a:spcPts val="1000"/>
              </a:spcBef>
              <a:spcAft>
                <a:spcPts val="0"/>
              </a:spcAft>
              <a:buClr>
                <a:srgbClr val="585858"/>
              </a:buClr>
              <a:buSzPts val="2000"/>
              <a:buChar char="•"/>
            </a:pPr>
            <a:r>
              <a:rPr lang="en-GB" b="1"/>
              <a:t>Key representations</a:t>
            </a:r>
            <a:endParaRPr b="1"/>
          </a:p>
          <a:p>
            <a:pPr marL="228600" lvl="0" indent="-228600" algn="l" rtl="0">
              <a:lnSpc>
                <a:spcPct val="90000"/>
              </a:lnSpc>
              <a:spcBef>
                <a:spcPts val="1000"/>
              </a:spcBef>
              <a:spcAft>
                <a:spcPts val="0"/>
              </a:spcAft>
              <a:buSzPts val="2000"/>
              <a:buChar char="•"/>
            </a:pPr>
            <a:r>
              <a:rPr lang="en-GB" b="1"/>
              <a:t>Key questions</a:t>
            </a:r>
            <a:endParaRPr b="1"/>
          </a:p>
          <a:p>
            <a:pPr marL="228600" lvl="0" indent="-228600" algn="l" rtl="0">
              <a:lnSpc>
                <a:spcPct val="90000"/>
              </a:lnSpc>
              <a:spcBef>
                <a:spcPts val="1000"/>
              </a:spcBef>
              <a:spcAft>
                <a:spcPts val="0"/>
              </a:spcAft>
              <a:buClr>
                <a:srgbClr val="585858"/>
              </a:buClr>
              <a:buSzPts val="2000"/>
              <a:buChar char="•"/>
            </a:pPr>
            <a:r>
              <a:rPr lang="en-GB" b="1"/>
              <a:t>Key connections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9"/>
          <p:cNvSpPr txBox="1">
            <a:spLocks noGrp="1"/>
          </p:cNvSpPr>
          <p:nvPr>
            <p:ph type="title"/>
          </p:nvPr>
        </p:nvSpPr>
        <p:spPr>
          <a:xfrm>
            <a:off x="696000" y="424345"/>
            <a:ext cx="10886400" cy="45680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000"/>
              <a:buFont typeface="Calibri"/>
              <a:buNone/>
            </a:pPr>
            <a:r>
              <a:rPr lang="en-GB" b="1"/>
              <a:t>Part 3 – Key teaching aspects</a:t>
            </a:r>
            <a:endParaRPr/>
          </a:p>
        </p:txBody>
      </p:sp>
      <p:sp>
        <p:nvSpPr>
          <p:cNvPr id="169" name="Google Shape;169;p9"/>
          <p:cNvSpPr txBox="1">
            <a:spLocks noGrp="1"/>
          </p:cNvSpPr>
          <p:nvPr>
            <p:ph type="body" idx="1"/>
          </p:nvPr>
        </p:nvSpPr>
        <p:spPr>
          <a:xfrm>
            <a:off x="696382" y="1304925"/>
            <a:ext cx="2397300" cy="2124000"/>
          </a:xfrm>
          <a:prstGeom prst="rect">
            <a:avLst/>
          </a:prstGeom>
          <a:noFill/>
          <a:ln>
            <a:noFill/>
          </a:ln>
        </p:spPr>
        <p:txBody>
          <a:bodyPr spcFirstLastPara="1" wrap="square" lIns="91425" tIns="45700" rIns="91425" bIns="45700" anchor="t" anchorCtr="0">
            <a:noAutofit/>
          </a:bodyPr>
          <a:lstStyle/>
          <a:p>
            <a:pPr marL="228600" lvl="0" indent="-228600" algn="l" rtl="0">
              <a:lnSpc>
                <a:spcPct val="80000"/>
              </a:lnSpc>
              <a:spcBef>
                <a:spcPts val="0"/>
              </a:spcBef>
              <a:spcAft>
                <a:spcPts val="0"/>
              </a:spcAft>
              <a:buClr>
                <a:srgbClr val="585858"/>
              </a:buClr>
              <a:buSzPts val="1850"/>
              <a:buChar char="•"/>
            </a:pPr>
            <a:r>
              <a:rPr lang="en-GB" sz="1850" b="1"/>
              <a:t>Key message</a:t>
            </a:r>
            <a:endParaRPr b="1"/>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language</a:t>
            </a:r>
            <a:endParaRPr b="1"/>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skills</a:t>
            </a:r>
            <a:endParaRPr b="1"/>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representations</a:t>
            </a:r>
            <a:endParaRPr sz="1850" b="1">
              <a:solidFill>
                <a:srgbClr val="D0CECE"/>
              </a:solidFill>
            </a:endParaRPr>
          </a:p>
          <a:p>
            <a:pPr marL="228600" lvl="0" indent="-219075" algn="l" rtl="0">
              <a:lnSpc>
                <a:spcPct val="80000"/>
              </a:lnSpc>
              <a:spcBef>
                <a:spcPts val="1000"/>
              </a:spcBef>
              <a:spcAft>
                <a:spcPts val="0"/>
              </a:spcAft>
              <a:buClr>
                <a:srgbClr val="D0CECE"/>
              </a:buClr>
              <a:buSzPts val="1850"/>
              <a:buChar char="•"/>
            </a:pPr>
            <a:r>
              <a:rPr lang="en-GB" sz="1850" b="1">
                <a:solidFill>
                  <a:srgbClr val="D0CECE"/>
                </a:solidFill>
              </a:rPr>
              <a:t>Key questions</a:t>
            </a:r>
            <a:endParaRPr sz="1850" b="1">
              <a:solidFill>
                <a:srgbClr val="D0CECE"/>
              </a:solidFill>
            </a:endParaRPr>
          </a:p>
          <a:p>
            <a:pPr marL="228600" lvl="0" indent="-228600" algn="l" rtl="0">
              <a:lnSpc>
                <a:spcPct val="80000"/>
              </a:lnSpc>
              <a:spcBef>
                <a:spcPts val="1000"/>
              </a:spcBef>
              <a:spcAft>
                <a:spcPts val="0"/>
              </a:spcAft>
              <a:buClr>
                <a:srgbClr val="D0CECE"/>
              </a:buClr>
              <a:buSzPts val="1850"/>
              <a:buChar char="•"/>
            </a:pPr>
            <a:r>
              <a:rPr lang="en-GB" sz="1850" b="1">
                <a:solidFill>
                  <a:srgbClr val="D0CECE"/>
                </a:solidFill>
              </a:rPr>
              <a:t>Key connections</a:t>
            </a:r>
            <a:endParaRPr b="1"/>
          </a:p>
        </p:txBody>
      </p:sp>
      <p:sp>
        <p:nvSpPr>
          <p:cNvPr id="170" name="Google Shape;170;p9"/>
          <p:cNvSpPr txBox="1"/>
          <p:nvPr/>
        </p:nvSpPr>
        <p:spPr>
          <a:xfrm>
            <a:off x="1388475" y="3428925"/>
            <a:ext cx="6246039" cy="23712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rgbClr val="000000"/>
              </a:buClr>
              <a:buSzPts val="2000"/>
              <a:buFont typeface="Arial"/>
              <a:buChar char="•"/>
            </a:pPr>
            <a:r>
              <a:rPr lang="en-GB" sz="2000" b="0" i="0" u="none" strike="noStrike" cap="none" dirty="0">
                <a:solidFill>
                  <a:srgbClr val="585858"/>
                </a:solidFill>
                <a:latin typeface="Calibri"/>
                <a:ea typeface="Calibri"/>
                <a:cs typeface="Calibri"/>
                <a:sym typeface="Calibri"/>
              </a:rPr>
              <a:t>In Key Stage 3, students should be taught that a multiplicative relationship between two quantities can be expressed as a ratio.</a:t>
            </a:r>
            <a:endParaRPr sz="2000" b="0" i="0" u="none" strike="noStrike" cap="none" dirty="0">
              <a:solidFill>
                <a:srgbClr val="585858"/>
              </a:solidFill>
              <a:latin typeface="Calibri"/>
              <a:ea typeface="Calibri"/>
              <a:cs typeface="Calibri"/>
              <a:sym typeface="Calibri"/>
            </a:endParaRPr>
          </a:p>
          <a:p>
            <a:pPr marL="342900" marR="0" lvl="0" indent="-342900" algn="l" rtl="0">
              <a:lnSpc>
                <a:spcPct val="100000"/>
              </a:lnSpc>
              <a:spcBef>
                <a:spcPts val="600"/>
              </a:spcBef>
              <a:spcAft>
                <a:spcPts val="0"/>
              </a:spcAft>
              <a:buClr>
                <a:srgbClr val="000000"/>
              </a:buClr>
              <a:buSzPts val="2000"/>
              <a:buFont typeface="Arial"/>
              <a:buChar char="•"/>
            </a:pPr>
            <a:r>
              <a:rPr lang="en-GB" sz="2000" b="0" i="0" u="none" strike="noStrike" cap="none" dirty="0">
                <a:solidFill>
                  <a:srgbClr val="585858"/>
                </a:solidFill>
                <a:latin typeface="Calibri"/>
                <a:ea typeface="Calibri"/>
                <a:cs typeface="Calibri"/>
                <a:sym typeface="Calibri"/>
              </a:rPr>
              <a:t>The NCETM PD Materials state that students need to understand that any two numbers can be connected using a multiplier, and that fractions, ratios and percentages are all different ways of expressing multiplicative relationships.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1_Custom Design">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1365</TotalTime>
  <Words>1771</Words>
  <Application>Microsoft Office PowerPoint</Application>
  <PresentationFormat>Widescreen</PresentationFormat>
  <Paragraphs>383</Paragraphs>
  <Slides>37</Slides>
  <Notes>37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Calibri</vt:lpstr>
      <vt:lpstr>Arial</vt:lpstr>
      <vt:lpstr>EB Garamond</vt:lpstr>
      <vt:lpstr>1_Custom Design</vt:lpstr>
      <vt:lpstr>Ratio</vt:lpstr>
      <vt:lpstr>Part 1 – The big idea </vt:lpstr>
      <vt:lpstr>Part 1 – The big idea </vt:lpstr>
      <vt:lpstr>Part 1 – The big idea </vt:lpstr>
      <vt:lpstr>Part 2 – Prerequisites</vt:lpstr>
      <vt:lpstr>Part 2 – Prerequisites</vt:lpstr>
      <vt:lpstr>Part 2 – Prerequisites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PowerPoint Presentation</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3 – Key teaching aspects</vt:lpstr>
      <vt:lpstr>Part 4 – Why this is important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Ratio</dc:title>
  <dc:creator>Bethanie Goodliff</dc:creator>
  <cp:lastModifiedBy>Bethanie Goodliff</cp:lastModifiedBy>
  <cp:revision>6</cp:revision>
  <dcterms:modified xsi:type="dcterms:W3CDTF">2020-12-21T11:34:17Z</dcterms:modified>
</cp:coreProperties>
</file>