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7" r:id="rId4"/>
  </p:sldMasterIdLst>
  <p:notesMasterIdLst>
    <p:notesMasterId r:id="rId30"/>
  </p:notesMasterIdLst>
  <p:sldIdLst>
    <p:sldId id="295" r:id="rId5"/>
    <p:sldId id="317" r:id="rId6"/>
    <p:sldId id="304" r:id="rId7"/>
    <p:sldId id="303" r:id="rId8"/>
    <p:sldId id="335" r:id="rId9"/>
    <p:sldId id="313" r:id="rId10"/>
    <p:sldId id="338" r:id="rId11"/>
    <p:sldId id="336" r:id="rId12"/>
    <p:sldId id="337" r:id="rId13"/>
    <p:sldId id="318" r:id="rId14"/>
    <p:sldId id="307" r:id="rId15"/>
    <p:sldId id="306" r:id="rId16"/>
    <p:sldId id="333" r:id="rId17"/>
    <p:sldId id="321" r:id="rId18"/>
    <p:sldId id="322" r:id="rId19"/>
    <p:sldId id="323" r:id="rId20"/>
    <p:sldId id="325" r:id="rId21"/>
    <p:sldId id="309" r:id="rId22"/>
    <p:sldId id="326" r:id="rId23"/>
    <p:sldId id="327" r:id="rId24"/>
    <p:sldId id="329" r:id="rId25"/>
    <p:sldId id="328" r:id="rId26"/>
    <p:sldId id="331" r:id="rId27"/>
    <p:sldId id="332" r:id="rId28"/>
    <p:sldId id="334" r:id="rId29"/>
  </p:sldIdLst>
  <p:sldSz cx="9144000" cy="6858000" type="screen4x3"/>
  <p:notesSz cx="6858000" cy="9144000"/>
  <p:embeddedFontLst>
    <p:embeddedFont>
      <p:font typeface="Calibri" panose="020F0502020204030204" pitchFamily="34" charset="0"/>
      <p:regular r:id="rId31"/>
      <p:bold r:id="rId32"/>
      <p:italic r:id="rId33"/>
      <p:boldItalic r:id="rId34"/>
    </p:embeddedFont>
    <p:embeddedFont>
      <p:font typeface="Calibri Light" panose="020F0302020204030204" pitchFamily="34" charset="0"/>
      <p:regular r:id="rId35"/>
      <p:italic r:id="rId36"/>
    </p:embeddedFont>
    <p:embeddedFont>
      <p:font typeface="Cambria Math" panose="02040503050406030204" pitchFamily="18" charset="0"/>
      <p:regular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6" roundtripDataSignature="AMtx7mjBcNAeV9yVFRItAzzAqOM4rhQBZ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 Griffin" initials="PG" lastIdx="6" clrIdx="0">
    <p:extLst>
      <p:ext uri="{19B8F6BF-5375-455C-9EA6-DF929625EA0E}">
        <p15:presenceInfo xmlns:p15="http://schemas.microsoft.com/office/powerpoint/2012/main" userId="S::pete.griffin@ncetm.org.uk::c7ebdc85-10aa-4607-9641-92114c84e31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CBAD"/>
    <a:srgbClr val="82CBDD"/>
    <a:srgbClr val="FFFFFF"/>
    <a:srgbClr val="FBF5D4"/>
    <a:srgbClr val="5858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36574C-CA4B-4D3F-BBC3-E738BAA2AE10}" v="5" dt="2020-11-27T14:51:13.8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94227" autoAdjust="0"/>
  </p:normalViewPr>
  <p:slideViewPr>
    <p:cSldViewPr snapToGrid="0">
      <p:cViewPr varScale="1">
        <p:scale>
          <a:sx n="68" d="100"/>
          <a:sy n="68" d="100"/>
        </p:scale>
        <p:origin x="1440" y="60"/>
      </p:cViewPr>
      <p:guideLst>
        <p:guide orient="horz" pos="2160"/>
        <p:guide pos="2880"/>
      </p:guideLst>
    </p:cSldViewPr>
  </p:slideViewPr>
  <p:notesTextViewPr>
    <p:cViewPr>
      <p:scale>
        <a:sx n="1" d="1"/>
        <a:sy n="1" d="1"/>
      </p:scale>
      <p:origin x="0" y="0"/>
    </p:cViewPr>
  </p:notesTextViewPr>
  <p:notesViewPr>
    <p:cSldViewPr snapToGrid="0">
      <p:cViewPr varScale="1">
        <p:scale>
          <a:sx n="78" d="100"/>
          <a:sy n="78" d="100"/>
        </p:scale>
        <p:origin x="118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59"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58"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5.fntdata"/><Relationship Id="rId5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Part 1 in between two grouping slides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0184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16</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4481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Pattern spotting again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718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Intuitive examples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18</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7298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set of varied questions. Add prompts like predictions or reasons for links between different answers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5421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set a varied questions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4372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set a varied questions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1798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set a varied questions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4036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Reveal one by one. Why does the divisor increase make the quotient decrease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2735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Big idea – creating an equivalent ‘question’ to answer . Too early?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5417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Different solution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4538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Introduction to the procedure that most will remember. Emphasis will be on making students understand why this procedure works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8460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 some or one with a non unitary fraction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11</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0857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Pattern spotting and discussion as to why the last calculation may be perceived as being the simplest to attempt. Also talk about scaling so the quotient and divisor have been multiplied/divided by the same amount leaving an equivalent calculation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459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Some examples of how to introduce making the divisor equal one as a strategy</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1141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15</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065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Canvas" preserve="1" userDrawn="1">
  <p:cSld name="Content with title">
    <p:spTree>
      <p:nvGrpSpPr>
        <p:cNvPr id="1" name="Shape 29"/>
        <p:cNvGrpSpPr/>
        <p:nvPr/>
      </p:nvGrpSpPr>
      <p:grpSpPr>
        <a:xfrm>
          <a:off x="0" y="0"/>
          <a:ext cx="0" cy="0"/>
          <a:chOff x="0" y="0"/>
          <a:chExt cx="0" cy="0"/>
        </a:xfrm>
      </p:grpSpPr>
      <p:sp>
        <p:nvSpPr>
          <p:cNvPr id="4" name="Text Placeholder 1">
            <a:extLst>
              <a:ext uri="{FF2B5EF4-FFF2-40B4-BE49-F238E27FC236}">
                <a16:creationId xmlns:a16="http://schemas.microsoft.com/office/drawing/2014/main" id="{54D5CC16-CD65-46CA-81D0-9DF40D8228FE}"/>
              </a:ext>
            </a:extLst>
          </p:cNvPr>
          <p:cNvSpPr txBox="1">
            <a:spLocks/>
          </p:cNvSpPr>
          <p:nvPr userDrawn="1"/>
        </p:nvSpPr>
        <p:spPr bwMode="auto">
          <a:xfrm>
            <a:off x="1" y="360000"/>
            <a:ext cx="9143999"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3" name="Title 2">
            <a:extLst>
              <a:ext uri="{FF2B5EF4-FFF2-40B4-BE49-F238E27FC236}">
                <a16:creationId xmlns:a16="http://schemas.microsoft.com/office/drawing/2014/main" id="{49FC66AF-5095-45DB-A588-B962308618A8}"/>
              </a:ext>
            </a:extLst>
          </p:cNvPr>
          <p:cNvSpPr>
            <a:spLocks noGrp="1"/>
          </p:cNvSpPr>
          <p:nvPr>
            <p:ph type="title"/>
          </p:nvPr>
        </p:nvSpPr>
        <p:spPr>
          <a:xfrm>
            <a:off x="522000" y="424344"/>
            <a:ext cx="8164800" cy="456807"/>
          </a:xfrm>
          <a:prstGeom prst="rect">
            <a:avLst/>
          </a:prstGeom>
        </p:spPr>
        <p:txBody>
          <a:bodyPr>
            <a:normAutofit/>
          </a:bodyPr>
          <a:lstStyle>
            <a:lvl1pPr>
              <a:defRPr sz="2000" b="1">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33694770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5C026-08C9-4B34-900E-A796AD91033C}" type="datetimeFigureOut">
              <a:rPr lang="en-GB" smtClean="0"/>
              <a:t>04/01/2021</a:t>
            </a:fld>
            <a:endParaRPr lang="en-GB"/>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456067-5DCC-4FA4-963E-25DDD588CAA1}" type="slidenum">
              <a:rPr lang="en-GB" smtClean="0"/>
              <a:t>‹#›</a:t>
            </a:fld>
            <a:endParaRPr lang="en-GB"/>
          </a:p>
        </p:txBody>
      </p:sp>
    </p:spTree>
    <p:extLst>
      <p:ext uri="{BB962C8B-B14F-4D97-AF65-F5344CB8AC3E}">
        <p14:creationId xmlns:p14="http://schemas.microsoft.com/office/powerpoint/2010/main" val="2471971606"/>
      </p:ext>
    </p:extLst>
  </p:cSld>
  <p:clrMap bg1="lt1" tx1="dk1" bg2="lt2" tx2="dk2" accent1="accent1" accent2="accent2" accent3="accent3" accent4="accent4" accent5="accent5" accent6="accent6" hlink="hlink" folHlink="folHlink"/>
  <p:sldLayoutIdLst>
    <p:sldLayoutId id="2147483678" r:id="rId1"/>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25.png"/><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24.png"/><Relationship Id="rId5" Type="http://schemas.openxmlformats.org/officeDocument/2006/relationships/image" Target="../media/image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610.png"/><Relationship Id="rId3" Type="http://schemas.openxmlformats.org/officeDocument/2006/relationships/notesSlide" Target="../notesSlides/notesSlide6.xml"/><Relationship Id="rId7" Type="http://schemas.openxmlformats.org/officeDocument/2006/relationships/image" Target="../media/image29.png"/><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7.xml"/><Relationship Id="rId7" Type="http://schemas.openxmlformats.org/officeDocument/2006/relationships/image" Target="../media/image35.png"/><Relationship Id="rId2" Type="http://schemas.openxmlformats.org/officeDocument/2006/relationships/slideLayout" Target="../slideLayouts/slideLayout1.xml"/><Relationship Id="rId1" Type="http://schemas.openxmlformats.org/officeDocument/2006/relationships/tags" Target="../tags/tag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4.xml"/><Relationship Id="rId5" Type="http://schemas.openxmlformats.org/officeDocument/2006/relationships/image" Target="../media/image140.png"/><Relationship Id="rId4" Type="http://schemas.openxmlformats.org/officeDocument/2006/relationships/image" Target="../media/image13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image" Target="../media/image38.png"/><Relationship Id="rId4" Type="http://schemas.openxmlformats.org/officeDocument/2006/relationships/image" Target="../media/image150.png"/></Relationships>
</file>

<file path=ppt/slides/_rels/slide1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10.xml"/><Relationship Id="rId7" Type="http://schemas.openxmlformats.org/officeDocument/2006/relationships/image" Target="../media/image31.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11.xml"/><Relationship Id="rId7" Type="http://schemas.openxmlformats.org/officeDocument/2006/relationships/image" Target="../media/image43.png"/><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45.png"/><Relationship Id="rId5" Type="http://schemas.openxmlformats.org/officeDocument/2006/relationships/image" Target="../media/image37.png"/><Relationship Id="rId4" Type="http://schemas.openxmlformats.org/officeDocument/2006/relationships/image" Target="../media/image370.png"/><Relationship Id="rId9"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270.png"/><Relationship Id="rId3" Type="http://schemas.openxmlformats.org/officeDocument/2006/relationships/notesSlide" Target="../notesSlides/notesSlide12.xml"/><Relationship Id="rId7" Type="http://schemas.openxmlformats.org/officeDocument/2006/relationships/image" Target="../media/image260.png"/><Relationship Id="rId2" Type="http://schemas.openxmlformats.org/officeDocument/2006/relationships/slideLayout" Target="../slideLayouts/slideLayout1.xml"/><Relationship Id="rId1" Type="http://schemas.openxmlformats.org/officeDocument/2006/relationships/tags" Target="../tags/tag18.xml"/><Relationship Id="rId6" Type="http://schemas.openxmlformats.org/officeDocument/2006/relationships/image" Target="../media/image49.png"/><Relationship Id="rId5" Type="http://schemas.openxmlformats.org/officeDocument/2006/relationships/image" Target="../media/image240.png"/><Relationship Id="rId10" Type="http://schemas.openxmlformats.org/officeDocument/2006/relationships/image" Target="../media/image430.png"/><Relationship Id="rId4" Type="http://schemas.openxmlformats.org/officeDocument/2006/relationships/image" Target="../media/image230.png"/><Relationship Id="rId9" Type="http://schemas.openxmlformats.org/officeDocument/2006/relationships/image" Target="../media/image280.png"/></Relationships>
</file>

<file path=ppt/slides/_rels/slide19.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0.png"/><Relationship Id="rId7" Type="http://schemas.openxmlformats.org/officeDocument/2006/relationships/image" Target="../media/image48.png"/><Relationship Id="rId2" Type="http://schemas.openxmlformats.org/officeDocument/2006/relationships/slideLayout" Target="../slideLayouts/slideLayout1.xml"/><Relationship Id="rId1" Type="http://schemas.openxmlformats.org/officeDocument/2006/relationships/tags" Target="../tags/tag19.xml"/><Relationship Id="rId6" Type="http://schemas.openxmlformats.org/officeDocument/2006/relationships/image" Target="../media/image52.png"/><Relationship Id="rId5" Type="http://schemas.openxmlformats.org/officeDocument/2006/relationships/image" Target="../media/image51.png"/><Relationship Id="rId10" Type="http://schemas.openxmlformats.org/officeDocument/2006/relationships/image" Target="../media/image53.png"/><Relationship Id="rId4" Type="http://schemas.openxmlformats.org/officeDocument/2006/relationships/image" Target="../media/image46.png"/><Relationship Id="rId9" Type="http://schemas.openxmlformats.org/officeDocument/2006/relationships/image" Target="../media/image5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21.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3" Type="http://schemas.openxmlformats.org/officeDocument/2006/relationships/notesSlide" Target="../notesSlides/notesSlide13.xml"/><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slideLayout" Target="../slideLayouts/slideLayout1.xml"/><Relationship Id="rId1" Type="http://schemas.openxmlformats.org/officeDocument/2006/relationships/tags" Target="../tags/tag21.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slideLayout" Target="../slideLayouts/slideLayout1.xml"/><Relationship Id="rId1" Type="http://schemas.openxmlformats.org/officeDocument/2006/relationships/tags" Target="../tags/tag2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3.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notesSlide" Target="../notesSlides/notesSlide14.xml"/><Relationship Id="rId7" Type="http://schemas.openxmlformats.org/officeDocument/2006/relationships/image" Target="../media/image92.png"/><Relationship Id="rId2" Type="http://schemas.openxmlformats.org/officeDocument/2006/relationships/slideLayout" Target="../slideLayouts/slideLayout1.xml"/><Relationship Id="rId1" Type="http://schemas.openxmlformats.org/officeDocument/2006/relationships/tags" Target="../tags/tag23.xml"/><Relationship Id="rId6" Type="http://schemas.openxmlformats.org/officeDocument/2006/relationships/image" Target="../media/image91.png"/><Relationship Id="rId5" Type="http://schemas.openxmlformats.org/officeDocument/2006/relationships/image" Target="../media/image55.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99.png"/><Relationship Id="rId2" Type="http://schemas.openxmlformats.org/officeDocument/2006/relationships/slideLayout" Target="../slideLayouts/slideLayout1.xml"/><Relationship Id="rId1" Type="http://schemas.openxmlformats.org/officeDocument/2006/relationships/tags" Target="../tags/tag24.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 Id="rId5"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4.xml"/><Relationship Id="rId7"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Planning to teach division of fractions</a:t>
            </a:r>
          </a:p>
        </p:txBody>
      </p:sp>
      <p:sp>
        <p:nvSpPr>
          <p:cNvPr id="4" name="TextBox 3">
            <a:extLst>
              <a:ext uri="{FF2B5EF4-FFF2-40B4-BE49-F238E27FC236}">
                <a16:creationId xmlns:a16="http://schemas.microsoft.com/office/drawing/2014/main" id="{933774DA-63AC-4001-92C1-231CDBE2B397}"/>
              </a:ext>
            </a:extLst>
          </p:cNvPr>
          <p:cNvSpPr txBox="1"/>
          <p:nvPr/>
        </p:nvSpPr>
        <p:spPr>
          <a:xfrm>
            <a:off x="787790" y="1284350"/>
            <a:ext cx="4965896" cy="1938992"/>
          </a:xfrm>
          <a:prstGeom prst="rect">
            <a:avLst/>
          </a:prstGeom>
          <a:noFill/>
        </p:spPr>
        <p:txBody>
          <a:bodyPr wrap="square" rtlCol="0">
            <a:spAutoFit/>
          </a:bodyPr>
          <a:lstStyle/>
          <a:p>
            <a:endParaRPr lang="en-GB" sz="2400" dirty="0"/>
          </a:p>
          <a:p>
            <a:r>
              <a:rPr lang="en-GB" sz="2400" dirty="0"/>
              <a:t>Part 1 – The big idea</a:t>
            </a:r>
          </a:p>
          <a:p>
            <a:r>
              <a:rPr lang="en-GB" sz="2400" dirty="0"/>
              <a:t>Part 2 – Prerequisites</a:t>
            </a:r>
          </a:p>
          <a:p>
            <a:r>
              <a:rPr lang="en-GB" sz="2400" dirty="0"/>
              <a:t>Part 3 – Division of fractions</a:t>
            </a:r>
          </a:p>
          <a:p>
            <a:r>
              <a:rPr lang="en-GB" sz="2400" dirty="0"/>
              <a:t>Part 4 – Making connections</a:t>
            </a:r>
          </a:p>
        </p:txBody>
      </p:sp>
    </p:spTree>
    <p:custDataLst>
      <p:tags r:id="rId1"/>
    </p:custDataLst>
    <p:extLst>
      <p:ext uri="{BB962C8B-B14F-4D97-AF65-F5344CB8AC3E}">
        <p14:creationId xmlns:p14="http://schemas.microsoft.com/office/powerpoint/2010/main" val="3172210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fad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p:sp>
        <p:nvSpPr>
          <p:cNvPr id="3" name="TextBox 2">
            <a:extLst>
              <a:ext uri="{FF2B5EF4-FFF2-40B4-BE49-F238E27FC236}">
                <a16:creationId xmlns:a16="http://schemas.microsoft.com/office/drawing/2014/main" id="{70169F4A-792A-4FA6-898C-2C96F03047C1}"/>
              </a:ext>
            </a:extLst>
          </p:cNvPr>
          <p:cNvSpPr txBox="1"/>
          <p:nvPr/>
        </p:nvSpPr>
        <p:spPr>
          <a:xfrm>
            <a:off x="0" y="1288505"/>
            <a:ext cx="9031458" cy="338554"/>
          </a:xfrm>
          <a:prstGeom prst="rect">
            <a:avLst/>
          </a:prstGeom>
          <a:noFill/>
        </p:spPr>
        <p:txBody>
          <a:bodyPr wrap="square" rtlCol="0">
            <a:spAutoFit/>
          </a:bodyPr>
          <a:lstStyle/>
          <a:p>
            <a:pPr algn="ctr"/>
            <a:r>
              <a:rPr lang="en-GB" sz="1600" dirty="0"/>
              <a:t>“KFC”                     “Flip it and times it”                    “Turn it upside down then multiply”</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EDFF12B-CA1F-4F78-A369-67E6E6FA2F48}"/>
                  </a:ext>
                </a:extLst>
              </p:cNvPr>
              <p:cNvSpPr txBox="1"/>
              <p:nvPr/>
            </p:nvSpPr>
            <p:spPr>
              <a:xfrm>
                <a:off x="1304051" y="2655786"/>
                <a:ext cx="1808432" cy="791242"/>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4</m:t>
                        </m:r>
                      </m:num>
                      <m:den>
                        <m:r>
                          <a:rPr lang="en-GB" sz="3200" b="0" i="1" smtClean="0">
                            <a:latin typeface="Cambria Math" panose="02040503050406030204" pitchFamily="18" charset="0"/>
                          </a:rPr>
                          <m:t>5</m:t>
                        </m:r>
                      </m:den>
                    </m:f>
                  </m:oMath>
                </a14:m>
                <a:r>
                  <a:rPr lang="en-GB" sz="3200" dirty="0"/>
                  <a:t> ÷ </a:t>
                </a:r>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2</m:t>
                        </m:r>
                      </m:num>
                      <m:den>
                        <m:r>
                          <a:rPr lang="en-GB" sz="3200" b="0" i="1" smtClean="0">
                            <a:latin typeface="Cambria Math" panose="02040503050406030204" pitchFamily="18" charset="0"/>
                          </a:rPr>
                          <m:t>3</m:t>
                        </m:r>
                      </m:den>
                    </m:f>
                  </m:oMath>
                </a14:m>
                <a:endParaRPr lang="en-GB" sz="3200" dirty="0"/>
              </a:p>
            </p:txBody>
          </p:sp>
        </mc:Choice>
        <mc:Fallback xmlns="">
          <p:sp>
            <p:nvSpPr>
              <p:cNvPr id="5" name="TextBox 4">
                <a:extLst>
                  <a:ext uri="{FF2B5EF4-FFF2-40B4-BE49-F238E27FC236}">
                    <a16:creationId xmlns:a16="http://schemas.microsoft.com/office/drawing/2014/main" id="{DEDFF12B-CA1F-4F78-A369-67E6E6FA2F48}"/>
                  </a:ext>
                </a:extLst>
              </p:cNvPr>
              <p:cNvSpPr txBox="1">
                <a:spLocks noRot="1" noChangeAspect="1" noMove="1" noResize="1" noEditPoints="1" noAdjustHandles="1" noChangeArrowheads="1" noChangeShapeType="1" noTextEdit="1"/>
              </p:cNvSpPr>
              <p:nvPr/>
            </p:nvSpPr>
            <p:spPr>
              <a:xfrm>
                <a:off x="1304051" y="2655786"/>
                <a:ext cx="1808432" cy="791242"/>
              </a:xfrm>
              <a:prstGeom prst="rect">
                <a:avLst/>
              </a:prstGeom>
              <a:blipFill>
                <a:blip r:embed="rId4"/>
                <a:stretch>
                  <a:fillRect b="-1085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A2B97BA-E8FF-40D3-BBFB-C7405347F379}"/>
                  </a:ext>
                </a:extLst>
              </p:cNvPr>
              <p:cNvSpPr txBox="1"/>
              <p:nvPr/>
            </p:nvSpPr>
            <p:spPr>
              <a:xfrm>
                <a:off x="2667630" y="2658286"/>
                <a:ext cx="1808432" cy="788742"/>
              </a:xfrm>
              <a:prstGeom prst="rect">
                <a:avLst/>
              </a:prstGeom>
              <a:noFill/>
            </p:spPr>
            <p:txBody>
              <a:bodyPr wrap="square" rtlCol="0">
                <a:spAutoFit/>
              </a:bodyPr>
              <a:lstStyle/>
              <a:p>
                <a:r>
                  <a:rPr lang="en-GB" sz="3200" dirty="0"/>
                  <a:t>=    </a:t>
                </a:r>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4</m:t>
                        </m:r>
                      </m:num>
                      <m:den>
                        <m:r>
                          <a:rPr lang="en-GB" sz="3200" b="0" i="1" smtClean="0">
                            <a:latin typeface="Cambria Math" panose="02040503050406030204" pitchFamily="18" charset="0"/>
                          </a:rPr>
                          <m:t>5</m:t>
                        </m:r>
                      </m:den>
                    </m:f>
                  </m:oMath>
                </a14:m>
                <a:r>
                  <a:rPr lang="en-GB" sz="3200" dirty="0"/>
                  <a:t> × </a:t>
                </a:r>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3</m:t>
                        </m:r>
                      </m:num>
                      <m:den>
                        <m:r>
                          <a:rPr lang="en-GB" sz="3200" b="0" i="1" smtClean="0">
                            <a:latin typeface="Cambria Math" panose="02040503050406030204" pitchFamily="18" charset="0"/>
                          </a:rPr>
                          <m:t>2</m:t>
                        </m:r>
                      </m:den>
                    </m:f>
                  </m:oMath>
                </a14:m>
                <a:endParaRPr lang="en-GB" sz="3200" dirty="0"/>
              </a:p>
            </p:txBody>
          </p:sp>
        </mc:Choice>
        <mc:Fallback xmlns="">
          <p:sp>
            <p:nvSpPr>
              <p:cNvPr id="7" name="TextBox 6">
                <a:extLst>
                  <a:ext uri="{FF2B5EF4-FFF2-40B4-BE49-F238E27FC236}">
                    <a16:creationId xmlns:a16="http://schemas.microsoft.com/office/drawing/2014/main" id="{BA2B97BA-E8FF-40D3-BBFB-C7405347F379}"/>
                  </a:ext>
                </a:extLst>
              </p:cNvPr>
              <p:cNvSpPr txBox="1">
                <a:spLocks noRot="1" noChangeAspect="1" noMove="1" noResize="1" noEditPoints="1" noAdjustHandles="1" noChangeArrowheads="1" noChangeShapeType="1" noTextEdit="1"/>
              </p:cNvSpPr>
              <p:nvPr/>
            </p:nvSpPr>
            <p:spPr>
              <a:xfrm>
                <a:off x="2667630" y="2658286"/>
                <a:ext cx="1808432" cy="788742"/>
              </a:xfrm>
              <a:prstGeom prst="rect">
                <a:avLst/>
              </a:prstGeom>
              <a:blipFill>
                <a:blip r:embed="rId5"/>
                <a:stretch>
                  <a:fillRect l="-8784" b="-1007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8A3564F4-5156-4D29-83EC-04DD51BBCA47}"/>
                  </a:ext>
                </a:extLst>
              </p:cNvPr>
              <p:cNvSpPr txBox="1"/>
              <p:nvPr/>
            </p:nvSpPr>
            <p:spPr>
              <a:xfrm>
                <a:off x="4696641" y="2690960"/>
                <a:ext cx="1808432" cy="790794"/>
              </a:xfrm>
              <a:prstGeom prst="rect">
                <a:avLst/>
              </a:prstGeom>
              <a:noFill/>
            </p:spPr>
            <p:txBody>
              <a:bodyPr wrap="square" rtlCol="0">
                <a:spAutoFit/>
              </a:bodyPr>
              <a:lstStyle/>
              <a:p>
                <a:r>
                  <a:rPr lang="en-GB" sz="3200" dirty="0"/>
                  <a:t>=   </a:t>
                </a:r>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12</m:t>
                        </m:r>
                      </m:num>
                      <m:den>
                        <m:r>
                          <a:rPr lang="en-GB" sz="3200" b="0" i="1" smtClean="0">
                            <a:latin typeface="Cambria Math" panose="02040503050406030204" pitchFamily="18" charset="0"/>
                          </a:rPr>
                          <m:t>10</m:t>
                        </m:r>
                      </m:den>
                    </m:f>
                  </m:oMath>
                </a14:m>
                <a:endParaRPr lang="en-GB" sz="3200" dirty="0"/>
              </a:p>
            </p:txBody>
          </p:sp>
        </mc:Choice>
        <mc:Fallback xmlns="">
          <p:sp>
            <p:nvSpPr>
              <p:cNvPr id="8" name="TextBox 7">
                <a:extLst>
                  <a:ext uri="{FF2B5EF4-FFF2-40B4-BE49-F238E27FC236}">
                    <a16:creationId xmlns:a16="http://schemas.microsoft.com/office/drawing/2014/main" id="{8A3564F4-5156-4D29-83EC-04DD51BBCA47}"/>
                  </a:ext>
                </a:extLst>
              </p:cNvPr>
              <p:cNvSpPr txBox="1">
                <a:spLocks noRot="1" noChangeAspect="1" noMove="1" noResize="1" noEditPoints="1" noAdjustHandles="1" noChangeArrowheads="1" noChangeShapeType="1" noTextEdit="1"/>
              </p:cNvSpPr>
              <p:nvPr/>
            </p:nvSpPr>
            <p:spPr>
              <a:xfrm>
                <a:off x="4696641" y="2690960"/>
                <a:ext cx="1808432" cy="790794"/>
              </a:xfrm>
              <a:prstGeom prst="rect">
                <a:avLst/>
              </a:prstGeom>
              <a:blipFill>
                <a:blip r:embed="rId6"/>
                <a:stretch>
                  <a:fillRect l="-8418" b="-10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448F863-5D04-4024-AC7D-1A9EFD4E33FE}"/>
                  </a:ext>
                </a:extLst>
              </p:cNvPr>
              <p:cNvSpPr txBox="1"/>
              <p:nvPr/>
            </p:nvSpPr>
            <p:spPr>
              <a:xfrm>
                <a:off x="6060220" y="2689934"/>
                <a:ext cx="1808432" cy="791820"/>
              </a:xfrm>
              <a:prstGeom prst="rect">
                <a:avLst/>
              </a:prstGeom>
              <a:noFill/>
            </p:spPr>
            <p:txBody>
              <a:bodyPr wrap="square" rtlCol="0">
                <a:spAutoFit/>
              </a:bodyPr>
              <a:lstStyle/>
              <a:p>
                <a:r>
                  <a:rPr lang="en-GB" sz="3200" dirty="0"/>
                  <a:t>=   </a:t>
                </a:r>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6</m:t>
                        </m:r>
                      </m:num>
                      <m:den>
                        <m:r>
                          <a:rPr lang="en-GB" sz="3200" b="0" i="1" smtClean="0">
                            <a:latin typeface="Cambria Math" panose="02040503050406030204" pitchFamily="18" charset="0"/>
                          </a:rPr>
                          <m:t>5</m:t>
                        </m:r>
                      </m:den>
                    </m:f>
                  </m:oMath>
                </a14:m>
                <a:endParaRPr lang="en-GB" sz="3200" dirty="0"/>
              </a:p>
            </p:txBody>
          </p:sp>
        </mc:Choice>
        <mc:Fallback xmlns="">
          <p:sp>
            <p:nvSpPr>
              <p:cNvPr id="9" name="TextBox 8">
                <a:extLst>
                  <a:ext uri="{FF2B5EF4-FFF2-40B4-BE49-F238E27FC236}">
                    <a16:creationId xmlns:a16="http://schemas.microsoft.com/office/drawing/2014/main" id="{7448F863-5D04-4024-AC7D-1A9EFD4E33FE}"/>
                  </a:ext>
                </a:extLst>
              </p:cNvPr>
              <p:cNvSpPr txBox="1">
                <a:spLocks noRot="1" noChangeAspect="1" noMove="1" noResize="1" noEditPoints="1" noAdjustHandles="1" noChangeArrowheads="1" noChangeShapeType="1" noTextEdit="1"/>
              </p:cNvSpPr>
              <p:nvPr/>
            </p:nvSpPr>
            <p:spPr>
              <a:xfrm>
                <a:off x="6060220" y="2689934"/>
                <a:ext cx="1808432" cy="791820"/>
              </a:xfrm>
              <a:prstGeom prst="rect">
                <a:avLst/>
              </a:prstGeom>
              <a:blipFill>
                <a:blip r:embed="rId7"/>
                <a:stretch>
                  <a:fillRect l="-8418" b="-1000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231604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p:sp>
        <p:nvSpPr>
          <p:cNvPr id="12" name="TextBox 11">
            <a:extLst>
              <a:ext uri="{FF2B5EF4-FFF2-40B4-BE49-F238E27FC236}">
                <a16:creationId xmlns:a16="http://schemas.microsoft.com/office/drawing/2014/main" id="{FBB6E41D-21E1-487A-9F3C-687D2A7411C7}"/>
              </a:ext>
            </a:extLst>
          </p:cNvPr>
          <p:cNvSpPr txBox="1"/>
          <p:nvPr/>
        </p:nvSpPr>
        <p:spPr>
          <a:xfrm>
            <a:off x="2751221" y="5535827"/>
            <a:ext cx="7170822" cy="923330"/>
          </a:xfrm>
          <a:prstGeom prst="rect">
            <a:avLst/>
          </a:prstGeom>
          <a:noFill/>
        </p:spPr>
        <p:txBody>
          <a:bodyPr wrap="square" rtlCol="0">
            <a:spAutoFit/>
          </a:bodyPr>
          <a:lstStyle/>
          <a:p>
            <a:r>
              <a:rPr lang="en-GB" sz="1800" dirty="0"/>
              <a:t>If the product of two numbers (A and B) is 1</a:t>
            </a:r>
          </a:p>
          <a:p>
            <a:r>
              <a:rPr lang="en-GB" sz="1800" dirty="0"/>
              <a:t>A is the reciprocal of B</a:t>
            </a:r>
          </a:p>
          <a:p>
            <a:r>
              <a:rPr lang="en-GB" sz="1800" dirty="0"/>
              <a:t>B is the reciprocal of A</a:t>
            </a:r>
          </a:p>
        </p:txBody>
      </p:sp>
      <p:sp>
        <p:nvSpPr>
          <p:cNvPr id="5" name="TextBox 4">
            <a:extLst>
              <a:ext uri="{FF2B5EF4-FFF2-40B4-BE49-F238E27FC236}">
                <a16:creationId xmlns:a16="http://schemas.microsoft.com/office/drawing/2014/main" id="{7630660A-A923-4FE7-8940-66CD87EC82D6}"/>
              </a:ext>
            </a:extLst>
          </p:cNvPr>
          <p:cNvSpPr txBox="1"/>
          <p:nvPr/>
        </p:nvSpPr>
        <p:spPr>
          <a:xfrm>
            <a:off x="1876929" y="1322173"/>
            <a:ext cx="7170822" cy="369332"/>
          </a:xfrm>
          <a:prstGeom prst="rect">
            <a:avLst/>
          </a:prstGeom>
          <a:noFill/>
        </p:spPr>
        <p:txBody>
          <a:bodyPr wrap="square" rtlCol="0">
            <a:spAutoFit/>
          </a:bodyPr>
          <a:lstStyle/>
          <a:p>
            <a:r>
              <a:rPr lang="en-GB" sz="1800" dirty="0"/>
              <a:t>Which pairs of numbers have a product of 1?</a:t>
            </a:r>
          </a:p>
        </p:txBody>
      </p:sp>
      <p:sp>
        <p:nvSpPr>
          <p:cNvPr id="6" name="TextBox 5">
            <a:extLst>
              <a:ext uri="{FF2B5EF4-FFF2-40B4-BE49-F238E27FC236}">
                <a16:creationId xmlns:a16="http://schemas.microsoft.com/office/drawing/2014/main" id="{DB1059F2-09CA-405E-A629-8282D4F98751}"/>
              </a:ext>
            </a:extLst>
          </p:cNvPr>
          <p:cNvSpPr txBox="1"/>
          <p:nvPr/>
        </p:nvSpPr>
        <p:spPr>
          <a:xfrm>
            <a:off x="3115135" y="2992468"/>
            <a:ext cx="882314" cy="369332"/>
          </a:xfrm>
          <a:prstGeom prst="rect">
            <a:avLst/>
          </a:prstGeom>
          <a:noFill/>
        </p:spPr>
        <p:txBody>
          <a:bodyPr wrap="square" rtlCol="0">
            <a:spAutoFit/>
          </a:bodyPr>
          <a:lstStyle/>
          <a:p>
            <a:r>
              <a:rPr lang="en-GB" sz="1800" dirty="0"/>
              <a:t>5</a:t>
            </a:r>
          </a:p>
        </p:txBody>
      </p:sp>
      <p:sp>
        <p:nvSpPr>
          <p:cNvPr id="7" name="TextBox 6">
            <a:extLst>
              <a:ext uri="{FF2B5EF4-FFF2-40B4-BE49-F238E27FC236}">
                <a16:creationId xmlns:a16="http://schemas.microsoft.com/office/drawing/2014/main" id="{61FD7738-A5A5-4AEB-BCE1-67B04B6D52A9}"/>
              </a:ext>
            </a:extLst>
          </p:cNvPr>
          <p:cNvSpPr txBox="1"/>
          <p:nvPr/>
        </p:nvSpPr>
        <p:spPr>
          <a:xfrm>
            <a:off x="3356015" y="4007976"/>
            <a:ext cx="882314" cy="369332"/>
          </a:xfrm>
          <a:prstGeom prst="rect">
            <a:avLst/>
          </a:prstGeom>
          <a:noFill/>
        </p:spPr>
        <p:txBody>
          <a:bodyPr wrap="square" rtlCol="0">
            <a:spAutoFit/>
          </a:bodyPr>
          <a:lstStyle/>
          <a:p>
            <a:r>
              <a:rPr lang="en-GB" sz="1800" dirty="0"/>
              <a:t>7</a:t>
            </a:r>
          </a:p>
        </p:txBody>
      </p:sp>
      <p:sp>
        <p:nvSpPr>
          <p:cNvPr id="8" name="TextBox 7">
            <a:extLst>
              <a:ext uri="{FF2B5EF4-FFF2-40B4-BE49-F238E27FC236}">
                <a16:creationId xmlns:a16="http://schemas.microsoft.com/office/drawing/2014/main" id="{296E8252-D601-4C57-BAD0-D63BE079019F}"/>
              </a:ext>
            </a:extLst>
          </p:cNvPr>
          <p:cNvSpPr txBox="1"/>
          <p:nvPr/>
        </p:nvSpPr>
        <p:spPr>
          <a:xfrm>
            <a:off x="2221837" y="3303665"/>
            <a:ext cx="882314" cy="369332"/>
          </a:xfrm>
          <a:prstGeom prst="rect">
            <a:avLst/>
          </a:prstGeom>
          <a:noFill/>
        </p:spPr>
        <p:txBody>
          <a:bodyPr wrap="square" rtlCol="0">
            <a:spAutoFit/>
          </a:bodyPr>
          <a:lstStyle/>
          <a:p>
            <a:r>
              <a:rPr lang="en-GB" sz="1800" dirty="0"/>
              <a:t>1</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DE69BFB9-322E-42D5-9009-80E024F3391E}"/>
                  </a:ext>
                </a:extLst>
              </p:cNvPr>
              <p:cNvSpPr txBox="1"/>
              <p:nvPr/>
            </p:nvSpPr>
            <p:spPr>
              <a:xfrm>
                <a:off x="2264907" y="2004978"/>
                <a:ext cx="882314"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1</m:t>
                          </m:r>
                        </m:num>
                        <m:den>
                          <m:r>
                            <a:rPr lang="en-GB" sz="1800" b="0" i="1" dirty="0" smtClean="0">
                              <a:latin typeface="Cambria Math" panose="02040503050406030204" pitchFamily="18" charset="0"/>
                            </a:rPr>
                            <m:t>9</m:t>
                          </m:r>
                        </m:den>
                      </m:f>
                    </m:oMath>
                  </m:oMathPara>
                </a14:m>
                <a:endParaRPr lang="en-GB" sz="1800" dirty="0"/>
              </a:p>
            </p:txBody>
          </p:sp>
        </mc:Choice>
        <mc:Fallback xmlns="">
          <p:sp>
            <p:nvSpPr>
              <p:cNvPr id="9" name="TextBox 8">
                <a:extLst>
                  <a:ext uri="{FF2B5EF4-FFF2-40B4-BE49-F238E27FC236}">
                    <a16:creationId xmlns:a16="http://schemas.microsoft.com/office/drawing/2014/main" id="{DE69BFB9-322E-42D5-9009-80E024F3391E}"/>
                  </a:ext>
                </a:extLst>
              </p:cNvPr>
              <p:cNvSpPr txBox="1">
                <a:spLocks noRot="1" noChangeAspect="1" noMove="1" noResize="1" noEditPoints="1" noAdjustHandles="1" noChangeArrowheads="1" noChangeShapeType="1" noTextEdit="1"/>
              </p:cNvSpPr>
              <p:nvPr/>
            </p:nvSpPr>
            <p:spPr>
              <a:xfrm>
                <a:off x="2264907" y="2004978"/>
                <a:ext cx="882314" cy="634789"/>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681D4F12-811E-4565-8658-C4BD447FCD8A}"/>
                  </a:ext>
                </a:extLst>
              </p:cNvPr>
              <p:cNvSpPr txBox="1"/>
              <p:nvPr/>
            </p:nvSpPr>
            <p:spPr>
              <a:xfrm>
                <a:off x="2080673" y="4313851"/>
                <a:ext cx="882314"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1</m:t>
                          </m:r>
                        </m:num>
                        <m:den>
                          <m:r>
                            <a:rPr lang="en-GB" sz="1800" b="0" i="1" dirty="0" smtClean="0">
                              <a:latin typeface="Cambria Math" panose="02040503050406030204" pitchFamily="18" charset="0"/>
                            </a:rPr>
                            <m:t>13</m:t>
                          </m:r>
                        </m:den>
                      </m:f>
                    </m:oMath>
                  </m:oMathPara>
                </a14:m>
                <a:endParaRPr lang="en-GB" sz="1800" dirty="0"/>
              </a:p>
            </p:txBody>
          </p:sp>
        </mc:Choice>
        <mc:Fallback xmlns="">
          <p:sp>
            <p:nvSpPr>
              <p:cNvPr id="10" name="TextBox 9">
                <a:extLst>
                  <a:ext uri="{FF2B5EF4-FFF2-40B4-BE49-F238E27FC236}">
                    <a16:creationId xmlns:a16="http://schemas.microsoft.com/office/drawing/2014/main" id="{681D4F12-811E-4565-8658-C4BD447FCD8A}"/>
                  </a:ext>
                </a:extLst>
              </p:cNvPr>
              <p:cNvSpPr txBox="1">
                <a:spLocks noRot="1" noChangeAspect="1" noMove="1" noResize="1" noEditPoints="1" noAdjustHandles="1" noChangeArrowheads="1" noChangeShapeType="1" noTextEdit="1"/>
              </p:cNvSpPr>
              <p:nvPr/>
            </p:nvSpPr>
            <p:spPr>
              <a:xfrm>
                <a:off x="2080673" y="4313851"/>
                <a:ext cx="882314" cy="634789"/>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0BD58A3-93E6-4E49-9C0A-72EF22B0944D}"/>
                  </a:ext>
                </a:extLst>
              </p:cNvPr>
              <p:cNvSpPr txBox="1"/>
              <p:nvPr/>
            </p:nvSpPr>
            <p:spPr>
              <a:xfrm>
                <a:off x="5335612" y="2239330"/>
                <a:ext cx="882314"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1</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11" name="TextBox 10">
                <a:extLst>
                  <a:ext uri="{FF2B5EF4-FFF2-40B4-BE49-F238E27FC236}">
                    <a16:creationId xmlns:a16="http://schemas.microsoft.com/office/drawing/2014/main" id="{90BD58A3-93E6-4E49-9C0A-72EF22B0944D}"/>
                  </a:ext>
                </a:extLst>
              </p:cNvPr>
              <p:cNvSpPr txBox="1">
                <a:spLocks noRot="1" noChangeAspect="1" noMove="1" noResize="1" noEditPoints="1" noAdjustHandles="1" noChangeArrowheads="1" noChangeShapeType="1" noTextEdit="1"/>
              </p:cNvSpPr>
              <p:nvPr/>
            </p:nvSpPr>
            <p:spPr>
              <a:xfrm>
                <a:off x="5335612" y="2239330"/>
                <a:ext cx="882314" cy="634789"/>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1A997CC6-0120-4616-A269-B928FEDCEA12}"/>
                  </a:ext>
                </a:extLst>
              </p:cNvPr>
              <p:cNvSpPr txBox="1"/>
              <p:nvPr/>
            </p:nvSpPr>
            <p:spPr>
              <a:xfrm>
                <a:off x="5383741" y="3737295"/>
                <a:ext cx="882314"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1</m:t>
                          </m:r>
                        </m:num>
                        <m:den>
                          <m:r>
                            <a:rPr lang="en-GB" sz="1800" b="0" i="1" dirty="0" smtClean="0">
                              <a:latin typeface="Cambria Math" panose="02040503050406030204" pitchFamily="18" charset="0"/>
                            </a:rPr>
                            <m:t>7</m:t>
                          </m:r>
                        </m:den>
                      </m:f>
                    </m:oMath>
                  </m:oMathPara>
                </a14:m>
                <a:endParaRPr lang="en-GB" sz="1800" dirty="0"/>
              </a:p>
            </p:txBody>
          </p:sp>
        </mc:Choice>
        <mc:Fallback xmlns="">
          <p:sp>
            <p:nvSpPr>
              <p:cNvPr id="13" name="TextBox 12">
                <a:extLst>
                  <a:ext uri="{FF2B5EF4-FFF2-40B4-BE49-F238E27FC236}">
                    <a16:creationId xmlns:a16="http://schemas.microsoft.com/office/drawing/2014/main" id="{1A997CC6-0120-4616-A269-B928FEDCEA12}"/>
                  </a:ext>
                </a:extLst>
              </p:cNvPr>
              <p:cNvSpPr txBox="1">
                <a:spLocks noRot="1" noChangeAspect="1" noMove="1" noResize="1" noEditPoints="1" noAdjustHandles="1" noChangeArrowheads="1" noChangeShapeType="1" noTextEdit="1"/>
              </p:cNvSpPr>
              <p:nvPr/>
            </p:nvSpPr>
            <p:spPr>
              <a:xfrm>
                <a:off x="5383741" y="3737295"/>
                <a:ext cx="882314" cy="634789"/>
              </a:xfrm>
              <a:prstGeom prst="rect">
                <a:avLst/>
              </a:prstGeom>
              <a:blipFill>
                <a:blip r:embed="rId7"/>
                <a:stretch>
                  <a:fillRect/>
                </a:stretch>
              </a:blipFill>
            </p:spPr>
            <p:txBody>
              <a:bodyPr/>
              <a:lstStyle/>
              <a:p>
                <a:r>
                  <a:rPr lang="en-GB">
                    <a:noFill/>
                  </a:rPr>
                  <a:t> </a:t>
                </a:r>
              </a:p>
            </p:txBody>
          </p:sp>
        </mc:Fallback>
      </mc:AlternateContent>
      <p:sp>
        <p:nvSpPr>
          <p:cNvPr id="15" name="TextBox 14">
            <a:extLst>
              <a:ext uri="{FF2B5EF4-FFF2-40B4-BE49-F238E27FC236}">
                <a16:creationId xmlns:a16="http://schemas.microsoft.com/office/drawing/2014/main" id="{CF03B06D-209B-4E9D-95EA-604A28BE6082}"/>
              </a:ext>
            </a:extLst>
          </p:cNvPr>
          <p:cNvSpPr txBox="1"/>
          <p:nvPr/>
        </p:nvSpPr>
        <p:spPr>
          <a:xfrm>
            <a:off x="6217926" y="3066057"/>
            <a:ext cx="882314" cy="369332"/>
          </a:xfrm>
          <a:prstGeom prst="rect">
            <a:avLst/>
          </a:prstGeom>
          <a:noFill/>
        </p:spPr>
        <p:txBody>
          <a:bodyPr wrap="square" rtlCol="0">
            <a:spAutoFit/>
          </a:bodyPr>
          <a:lstStyle/>
          <a:p>
            <a:r>
              <a:rPr lang="en-GB" sz="1800" dirty="0"/>
              <a:t>1</a:t>
            </a:r>
          </a:p>
        </p:txBody>
      </p:sp>
      <p:sp>
        <p:nvSpPr>
          <p:cNvPr id="16" name="TextBox 15">
            <a:extLst>
              <a:ext uri="{FF2B5EF4-FFF2-40B4-BE49-F238E27FC236}">
                <a16:creationId xmlns:a16="http://schemas.microsoft.com/office/drawing/2014/main" id="{F02579C5-F036-413A-8C01-D835BCDAC7A1}"/>
              </a:ext>
            </a:extLst>
          </p:cNvPr>
          <p:cNvSpPr txBox="1"/>
          <p:nvPr/>
        </p:nvSpPr>
        <p:spPr>
          <a:xfrm>
            <a:off x="6659083" y="3762953"/>
            <a:ext cx="882314" cy="369332"/>
          </a:xfrm>
          <a:prstGeom prst="rect">
            <a:avLst/>
          </a:prstGeom>
          <a:noFill/>
        </p:spPr>
        <p:txBody>
          <a:bodyPr wrap="square" rtlCol="0">
            <a:spAutoFit/>
          </a:bodyPr>
          <a:lstStyle/>
          <a:p>
            <a:r>
              <a:rPr lang="en-GB" sz="1800" dirty="0"/>
              <a:t>13</a:t>
            </a:r>
          </a:p>
        </p:txBody>
      </p:sp>
      <p:sp>
        <p:nvSpPr>
          <p:cNvPr id="17" name="TextBox 16">
            <a:extLst>
              <a:ext uri="{FF2B5EF4-FFF2-40B4-BE49-F238E27FC236}">
                <a16:creationId xmlns:a16="http://schemas.microsoft.com/office/drawing/2014/main" id="{AB4AA18B-0E29-434C-BBB4-5F524BAC9939}"/>
              </a:ext>
            </a:extLst>
          </p:cNvPr>
          <p:cNvSpPr txBox="1"/>
          <p:nvPr/>
        </p:nvSpPr>
        <p:spPr>
          <a:xfrm>
            <a:off x="6659083" y="2416090"/>
            <a:ext cx="882314" cy="369332"/>
          </a:xfrm>
          <a:prstGeom prst="rect">
            <a:avLst/>
          </a:prstGeom>
          <a:noFill/>
        </p:spPr>
        <p:txBody>
          <a:bodyPr wrap="square" rtlCol="0">
            <a:spAutoFit/>
          </a:bodyPr>
          <a:lstStyle/>
          <a:p>
            <a:r>
              <a:rPr lang="en-GB" sz="1800" dirty="0"/>
              <a:t>9</a:t>
            </a:r>
          </a:p>
        </p:txBody>
      </p:sp>
      <p:sp>
        <p:nvSpPr>
          <p:cNvPr id="3" name="Rectangle 2">
            <a:extLst>
              <a:ext uri="{FF2B5EF4-FFF2-40B4-BE49-F238E27FC236}">
                <a16:creationId xmlns:a16="http://schemas.microsoft.com/office/drawing/2014/main" id="{4077367D-2CFC-4FC3-BFDB-4285D84E32C2}"/>
              </a:ext>
            </a:extLst>
          </p:cNvPr>
          <p:cNvSpPr/>
          <p:nvPr/>
        </p:nvSpPr>
        <p:spPr>
          <a:xfrm>
            <a:off x="1876929" y="1991393"/>
            <a:ext cx="2383856" cy="324454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23B9259B-FFE4-4EFE-A2EE-E9B6BC2EC191}"/>
              </a:ext>
            </a:extLst>
          </p:cNvPr>
          <p:cNvSpPr/>
          <p:nvPr/>
        </p:nvSpPr>
        <p:spPr>
          <a:xfrm>
            <a:off x="4990703" y="1991392"/>
            <a:ext cx="2383856" cy="324454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DB751D14-F47A-42E7-A3F5-723304F2274F}"/>
                  </a:ext>
                </a:extLst>
              </p:cNvPr>
              <p:cNvSpPr txBox="1"/>
              <p:nvPr/>
            </p:nvSpPr>
            <p:spPr>
              <a:xfrm>
                <a:off x="3461890" y="2150633"/>
                <a:ext cx="882314" cy="63478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5</m:t>
                          </m:r>
                        </m:num>
                        <m:den>
                          <m:r>
                            <a:rPr lang="en-GB" sz="1800" b="0" i="1" dirty="0" smtClean="0">
                              <a:latin typeface="Cambria Math" panose="02040503050406030204" pitchFamily="18" charset="0"/>
                            </a:rPr>
                            <m:t>7</m:t>
                          </m:r>
                        </m:den>
                      </m:f>
                    </m:oMath>
                  </m:oMathPara>
                </a14:m>
                <a:endParaRPr lang="en-GB" sz="1800" dirty="0"/>
              </a:p>
            </p:txBody>
          </p:sp>
        </mc:Choice>
        <mc:Fallback xmlns="">
          <p:sp>
            <p:nvSpPr>
              <p:cNvPr id="19" name="TextBox 18">
                <a:extLst>
                  <a:ext uri="{FF2B5EF4-FFF2-40B4-BE49-F238E27FC236}">
                    <a16:creationId xmlns:a16="http://schemas.microsoft.com/office/drawing/2014/main" id="{DB751D14-F47A-42E7-A3F5-723304F2274F}"/>
                  </a:ext>
                </a:extLst>
              </p:cNvPr>
              <p:cNvSpPr txBox="1">
                <a:spLocks noRot="1" noChangeAspect="1" noMove="1" noResize="1" noEditPoints="1" noAdjustHandles="1" noChangeArrowheads="1" noChangeShapeType="1" noTextEdit="1"/>
              </p:cNvSpPr>
              <p:nvPr/>
            </p:nvSpPr>
            <p:spPr>
              <a:xfrm>
                <a:off x="3461890" y="2150633"/>
                <a:ext cx="882314" cy="634789"/>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C4BCB19A-9315-4117-8FCA-878BF41530A8}"/>
                  </a:ext>
                </a:extLst>
              </p:cNvPr>
              <p:cNvSpPr txBox="1"/>
              <p:nvPr/>
            </p:nvSpPr>
            <p:spPr>
              <a:xfrm>
                <a:off x="6096379" y="4521536"/>
                <a:ext cx="882314" cy="60991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sz="1800" i="1" dirty="0" smtClean="0">
                              <a:latin typeface="Cambria Math" panose="02040503050406030204" pitchFamily="18" charset="0"/>
                            </a:rPr>
                          </m:ctrlPr>
                        </m:fPr>
                        <m:num>
                          <m:r>
                            <a:rPr lang="en-GB" sz="1800" b="0" i="1" dirty="0" smtClean="0">
                              <a:latin typeface="Cambria Math" panose="02040503050406030204" pitchFamily="18" charset="0"/>
                            </a:rPr>
                            <m:t>7</m:t>
                          </m:r>
                        </m:num>
                        <m:den>
                          <m:r>
                            <a:rPr lang="en-GB" sz="1800" b="0" i="1" dirty="0" smtClean="0">
                              <a:latin typeface="Cambria Math" panose="02040503050406030204" pitchFamily="18" charset="0"/>
                            </a:rPr>
                            <m:t>5</m:t>
                          </m:r>
                        </m:den>
                      </m:f>
                    </m:oMath>
                  </m:oMathPara>
                </a14:m>
                <a:endParaRPr lang="en-GB" sz="1800" dirty="0"/>
              </a:p>
            </p:txBody>
          </p:sp>
        </mc:Choice>
        <mc:Fallback xmlns="">
          <p:sp>
            <p:nvSpPr>
              <p:cNvPr id="20" name="TextBox 19">
                <a:extLst>
                  <a:ext uri="{FF2B5EF4-FFF2-40B4-BE49-F238E27FC236}">
                    <a16:creationId xmlns:a16="http://schemas.microsoft.com/office/drawing/2014/main" id="{C4BCB19A-9315-4117-8FCA-878BF41530A8}"/>
                  </a:ext>
                </a:extLst>
              </p:cNvPr>
              <p:cNvSpPr txBox="1">
                <a:spLocks noRot="1" noChangeAspect="1" noMove="1" noResize="1" noEditPoints="1" noAdjustHandles="1" noChangeArrowheads="1" noChangeShapeType="1" noTextEdit="1"/>
              </p:cNvSpPr>
              <p:nvPr/>
            </p:nvSpPr>
            <p:spPr>
              <a:xfrm>
                <a:off x="6096379" y="4521536"/>
                <a:ext cx="882314" cy="609911"/>
              </a:xfrm>
              <a:prstGeom prst="rect">
                <a:avLst/>
              </a:prstGeom>
              <a:blipFill>
                <a:blip r:embed="rId9"/>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308349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0D1A661E-E183-4D10-8A1C-81EC3C27005F}"/>
                  </a:ext>
                </a:extLst>
              </p:cNvPr>
              <p:cNvSpPr txBox="1"/>
              <p:nvPr/>
            </p:nvSpPr>
            <p:spPr>
              <a:xfrm>
                <a:off x="2027967" y="1279462"/>
                <a:ext cx="3683516" cy="4811253"/>
              </a:xfrm>
              <a:prstGeom prst="rect">
                <a:avLst/>
              </a:prstGeom>
              <a:noFill/>
            </p:spPr>
            <p:txBody>
              <a:bodyPr wrap="square" rtlCol="0">
                <a:spAutoFit/>
              </a:bodyPr>
              <a:lstStyle/>
              <a:p>
                <a:r>
                  <a:rPr lang="en-GB" sz="2400" dirty="0"/>
                  <a:t>3 ÷ 3 = 1</a:t>
                </a:r>
              </a:p>
              <a:p>
                <a:endParaRPr lang="en-GB" sz="3600" dirty="0"/>
              </a:p>
              <a:p>
                <a:r>
                  <a:rPr lang="en-GB" sz="2400" dirty="0"/>
                  <a:t>5 ÷ 5 = 1</a:t>
                </a:r>
              </a:p>
              <a:p>
                <a:endParaRPr lang="en-GB" sz="2400" dirty="0"/>
              </a:p>
              <a:p>
                <a:r>
                  <a:rPr lang="en-GB" sz="2400" dirty="0"/>
                  <a:t>5 ÷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5</m:t>
                        </m:r>
                      </m:den>
                    </m:f>
                  </m:oMath>
                </a14:m>
                <a:r>
                  <a:rPr lang="en-GB" sz="2400" dirty="0"/>
                  <a:t> = 25</a:t>
                </a:r>
              </a:p>
              <a:p>
                <a:endParaRPr lang="en-GB" sz="2400" dirty="0"/>
              </a:p>
              <a:p>
                <a:r>
                  <a:rPr lang="en-GB" sz="2400" dirty="0"/>
                  <a:t>25 ÷ 5 = 5</a:t>
                </a:r>
              </a:p>
              <a:p>
                <a:endParaRPr lang="en-GB" sz="2400" dirty="0"/>
              </a:p>
              <a:p>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b="0" i="1" smtClean="0">
                            <a:latin typeface="Cambria Math" panose="02040503050406030204" pitchFamily="18" charset="0"/>
                          </a:rPr>
                          <m:t>7</m:t>
                        </m:r>
                      </m:den>
                    </m:f>
                  </m:oMath>
                </a14:m>
                <a:r>
                  <a:rPr lang="en-GB" sz="2400" dirty="0"/>
                  <a:t> ÷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5</m:t>
                        </m:r>
                      </m:den>
                    </m:f>
                  </m:oMath>
                </a14:m>
                <a:r>
                  <a:rPr lang="en-GB" sz="2400" dirty="0"/>
                  <a:t> =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5</m:t>
                        </m:r>
                      </m:num>
                      <m:den>
                        <m:r>
                          <a:rPr lang="en-GB" sz="2400" i="1">
                            <a:latin typeface="Cambria Math" panose="02040503050406030204" pitchFamily="18" charset="0"/>
                          </a:rPr>
                          <m:t>7</m:t>
                        </m:r>
                      </m:den>
                    </m:f>
                  </m:oMath>
                </a14:m>
                <a:endParaRPr lang="en-GB" sz="2400" dirty="0"/>
              </a:p>
              <a:p>
                <a:endParaRPr lang="en-GB" sz="2400" dirty="0"/>
              </a:p>
              <a:p>
                <a14:m>
                  <m:oMath xmlns:m="http://schemas.openxmlformats.org/officeDocument/2006/math">
                    <m:f>
                      <m:fPr>
                        <m:ctrlPr>
                          <a:rPr lang="en-GB" sz="2400" i="1" smtClean="0">
                            <a:latin typeface="Cambria Math" panose="02040503050406030204" pitchFamily="18" charset="0"/>
                          </a:rPr>
                        </m:ctrlPr>
                      </m:fPr>
                      <m:num>
                        <m:r>
                          <a:rPr lang="en-GB" sz="2400" i="1">
                            <a:latin typeface="Cambria Math" panose="02040503050406030204" pitchFamily="18" charset="0"/>
                          </a:rPr>
                          <m:t>1</m:t>
                        </m:r>
                      </m:num>
                      <m:den>
                        <m:r>
                          <a:rPr lang="en-GB" sz="2400" b="0" i="1" smtClean="0">
                            <a:latin typeface="Cambria Math" panose="02040503050406030204" pitchFamily="18" charset="0"/>
                          </a:rPr>
                          <m:t>7</m:t>
                        </m:r>
                      </m:den>
                    </m:f>
                  </m:oMath>
                </a14:m>
                <a:r>
                  <a:rPr lang="en-GB" sz="2400" dirty="0"/>
                  <a:t> ÷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2</m:t>
                        </m:r>
                      </m:num>
                      <m:den>
                        <m:r>
                          <a:rPr lang="en-GB" sz="2400" i="1">
                            <a:latin typeface="Cambria Math" panose="02040503050406030204" pitchFamily="18" charset="0"/>
                          </a:rPr>
                          <m:t>5</m:t>
                        </m:r>
                      </m:den>
                    </m:f>
                  </m:oMath>
                </a14:m>
                <a:r>
                  <a:rPr lang="en-GB" sz="2400" dirty="0"/>
                  <a:t> =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5</m:t>
                        </m:r>
                      </m:num>
                      <m:den>
                        <m:r>
                          <a:rPr lang="en-GB" sz="2400" i="1">
                            <a:latin typeface="Cambria Math" panose="02040503050406030204" pitchFamily="18" charset="0"/>
                          </a:rPr>
                          <m:t>14</m:t>
                        </m:r>
                      </m:den>
                    </m:f>
                  </m:oMath>
                </a14:m>
                <a:endParaRPr lang="en-GB" sz="2400" dirty="0"/>
              </a:p>
            </p:txBody>
          </p:sp>
        </mc:Choice>
        <mc:Fallback xmlns="">
          <p:sp>
            <p:nvSpPr>
              <p:cNvPr id="14" name="TextBox 13">
                <a:extLst>
                  <a:ext uri="{FF2B5EF4-FFF2-40B4-BE49-F238E27FC236}">
                    <a16:creationId xmlns:a16="http://schemas.microsoft.com/office/drawing/2014/main" id="{0D1A661E-E183-4D10-8A1C-81EC3C27005F}"/>
                  </a:ext>
                </a:extLst>
              </p:cNvPr>
              <p:cNvSpPr txBox="1">
                <a:spLocks noRot="1" noChangeAspect="1" noMove="1" noResize="1" noEditPoints="1" noAdjustHandles="1" noChangeArrowheads="1" noChangeShapeType="1" noTextEdit="1"/>
              </p:cNvSpPr>
              <p:nvPr/>
            </p:nvSpPr>
            <p:spPr>
              <a:xfrm>
                <a:off x="2027967" y="1279462"/>
                <a:ext cx="3683516" cy="4811253"/>
              </a:xfrm>
              <a:prstGeom prst="rect">
                <a:avLst/>
              </a:prstGeom>
              <a:blipFill>
                <a:blip r:embed="rId3"/>
                <a:stretch>
                  <a:fillRect l="-2649" t="-887" b="-25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B9AB12A-9FCA-4603-BCFC-F245A4D985A8}"/>
                  </a:ext>
                </a:extLst>
              </p:cNvPr>
              <p:cNvSpPr txBox="1"/>
              <p:nvPr/>
            </p:nvSpPr>
            <p:spPr>
              <a:xfrm>
                <a:off x="5106572" y="1279462"/>
                <a:ext cx="1716259" cy="5089727"/>
              </a:xfrm>
              <a:prstGeom prst="rect">
                <a:avLst/>
              </a:prstGeom>
              <a:noFill/>
            </p:spPr>
            <p:txBody>
              <a:bodyPr wrap="square" rtlCol="0">
                <a:spAutoFit/>
              </a:bodyPr>
              <a:lstStyle/>
              <a:p>
                <a:r>
                  <a:rPr lang="en-GB" sz="2400" dirty="0"/>
                  <a:t>3 </a:t>
                </a:r>
                <a:r>
                  <a:rPr lang="en-GB" sz="2400" dirty="0">
                    <a:solidFill>
                      <a:schemeClr val="tx1">
                        <a:lumMod val="95000"/>
                        <a:lumOff val="5000"/>
                      </a:schemeClr>
                    </a:solidFill>
                    <a:latin typeface="Arial" panose="020B0604020202020204" pitchFamily="34" charset="0"/>
                    <a:ea typeface="Calibri" panose="020F0502020204030204" pitchFamily="34" charset="0"/>
                  </a:rPr>
                  <a:t>×</a:t>
                </a:r>
                <a:r>
                  <a:rPr lang="en-GB" sz="2400" dirty="0"/>
                  <a:t>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3</m:t>
                        </m:r>
                      </m:den>
                    </m:f>
                  </m:oMath>
                </a14:m>
                <a:r>
                  <a:rPr lang="en-GB" sz="2400" dirty="0"/>
                  <a:t> = 1</a:t>
                </a:r>
              </a:p>
              <a:p>
                <a:endParaRPr lang="en-GB" sz="2400" dirty="0"/>
              </a:p>
              <a:p>
                <a:r>
                  <a:rPr lang="en-GB" sz="2400" dirty="0"/>
                  <a:t>5 </a:t>
                </a:r>
                <a:r>
                  <a:rPr lang="en-GB" sz="2400" dirty="0">
                    <a:solidFill>
                      <a:schemeClr val="tx1">
                        <a:lumMod val="95000"/>
                        <a:lumOff val="5000"/>
                      </a:schemeClr>
                    </a:solidFill>
                    <a:latin typeface="Arial" panose="020B0604020202020204" pitchFamily="34" charset="0"/>
                    <a:ea typeface="Calibri" panose="020F0502020204030204" pitchFamily="34" charset="0"/>
                  </a:rPr>
                  <a:t>×</a:t>
                </a:r>
                <a:r>
                  <a:rPr lang="en-GB" sz="2400" dirty="0"/>
                  <a:t>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5</m:t>
                        </m:r>
                      </m:den>
                    </m:f>
                  </m:oMath>
                </a14:m>
                <a:r>
                  <a:rPr lang="en-GB" sz="2400" dirty="0"/>
                  <a:t> = 1</a:t>
                </a:r>
              </a:p>
              <a:p>
                <a:endParaRPr lang="en-GB" sz="2400" dirty="0"/>
              </a:p>
              <a:p>
                <a:r>
                  <a:rPr lang="en-GB" sz="2400" dirty="0"/>
                  <a:t>5 </a:t>
                </a:r>
                <a:r>
                  <a:rPr lang="en-GB" sz="2400" dirty="0">
                    <a:solidFill>
                      <a:schemeClr val="tx1">
                        <a:lumMod val="95000"/>
                        <a:lumOff val="5000"/>
                      </a:schemeClr>
                    </a:solidFill>
                    <a:latin typeface="Arial" panose="020B0604020202020204" pitchFamily="34" charset="0"/>
                    <a:ea typeface="Calibri" panose="020F0502020204030204" pitchFamily="34" charset="0"/>
                  </a:rPr>
                  <a:t>×</a:t>
                </a:r>
                <a:r>
                  <a:rPr lang="en-GB" sz="2400" dirty="0"/>
                  <a:t> 5 = 25</a:t>
                </a:r>
              </a:p>
              <a:p>
                <a:endParaRPr lang="en-GB" sz="2400" dirty="0"/>
              </a:p>
              <a:p>
                <a:r>
                  <a:rPr lang="en-GB" sz="2400" dirty="0"/>
                  <a:t>25 </a:t>
                </a:r>
                <a:r>
                  <a:rPr lang="en-GB" sz="2400" dirty="0">
                    <a:solidFill>
                      <a:schemeClr val="tx1">
                        <a:lumMod val="95000"/>
                        <a:lumOff val="5000"/>
                      </a:schemeClr>
                    </a:solidFill>
                    <a:latin typeface="Arial" panose="020B0604020202020204" pitchFamily="34" charset="0"/>
                    <a:ea typeface="Calibri" panose="020F0502020204030204" pitchFamily="34" charset="0"/>
                  </a:rPr>
                  <a:t>×</a:t>
                </a:r>
                <a:r>
                  <a:rPr lang="en-GB" sz="2400" dirty="0"/>
                  <a:t>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5</m:t>
                        </m:r>
                      </m:den>
                    </m:f>
                  </m:oMath>
                </a14:m>
                <a:r>
                  <a:rPr lang="en-GB" sz="2400" dirty="0"/>
                  <a:t> = 5</a:t>
                </a:r>
              </a:p>
              <a:p>
                <a:endParaRPr lang="en-GB" sz="2400" dirty="0"/>
              </a:p>
              <a:p>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7</m:t>
                        </m:r>
                      </m:den>
                    </m:f>
                  </m:oMath>
                </a14:m>
                <a:r>
                  <a:rPr lang="en-GB" sz="2400" dirty="0"/>
                  <a:t> </a:t>
                </a:r>
                <a:r>
                  <a:rPr lang="en-GB" sz="2400" dirty="0">
                    <a:solidFill>
                      <a:schemeClr val="tx1">
                        <a:lumMod val="95000"/>
                        <a:lumOff val="5000"/>
                      </a:schemeClr>
                    </a:solidFill>
                    <a:latin typeface="Arial" panose="020B0604020202020204" pitchFamily="34" charset="0"/>
                    <a:ea typeface="Calibri" panose="020F0502020204030204" pitchFamily="34" charset="0"/>
                  </a:rPr>
                  <a:t>×</a:t>
                </a:r>
                <a:r>
                  <a:rPr lang="en-GB" sz="2400" dirty="0"/>
                  <a:t> 5=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5</m:t>
                        </m:r>
                      </m:num>
                      <m:den>
                        <m:r>
                          <a:rPr lang="en-GB" sz="2400" i="1">
                            <a:latin typeface="Cambria Math" panose="02040503050406030204" pitchFamily="18" charset="0"/>
                          </a:rPr>
                          <m:t>7</m:t>
                        </m:r>
                      </m:den>
                    </m:f>
                  </m:oMath>
                </a14:m>
                <a:r>
                  <a:rPr lang="en-GB" sz="2400" dirty="0"/>
                  <a:t> </a:t>
                </a:r>
              </a:p>
              <a:p>
                <a:endParaRPr lang="en-GB" sz="2400" dirty="0"/>
              </a:p>
              <a:p>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1</m:t>
                        </m:r>
                      </m:num>
                      <m:den>
                        <m:r>
                          <a:rPr lang="en-GB" sz="2400" i="1">
                            <a:latin typeface="Cambria Math" panose="02040503050406030204" pitchFamily="18" charset="0"/>
                          </a:rPr>
                          <m:t>7</m:t>
                        </m:r>
                      </m:den>
                    </m:f>
                  </m:oMath>
                </a14:m>
                <a:r>
                  <a:rPr lang="en-GB" sz="2400" dirty="0"/>
                  <a:t> </a:t>
                </a:r>
                <a:r>
                  <a:rPr lang="en-GB" sz="2400" dirty="0">
                    <a:solidFill>
                      <a:schemeClr val="tx1">
                        <a:lumMod val="95000"/>
                        <a:lumOff val="5000"/>
                      </a:schemeClr>
                    </a:solidFill>
                    <a:latin typeface="Arial" panose="020B0604020202020204" pitchFamily="34" charset="0"/>
                    <a:ea typeface="Calibri" panose="020F0502020204030204" pitchFamily="34" charset="0"/>
                  </a:rPr>
                  <a:t>×</a:t>
                </a:r>
                <a:r>
                  <a:rPr lang="en-GB" sz="2400" dirty="0"/>
                  <a:t>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2</m:t>
                        </m:r>
                      </m:den>
                    </m:f>
                  </m:oMath>
                </a14:m>
                <a:r>
                  <a:rPr lang="en-GB" sz="2400" dirty="0"/>
                  <a:t> =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14</m:t>
                        </m:r>
                      </m:den>
                    </m:f>
                  </m:oMath>
                </a14:m>
                <a:r>
                  <a:rPr lang="en-GB" sz="2400" dirty="0"/>
                  <a:t> </a:t>
                </a:r>
              </a:p>
            </p:txBody>
          </p:sp>
        </mc:Choice>
        <mc:Fallback xmlns="">
          <p:sp>
            <p:nvSpPr>
              <p:cNvPr id="5" name="TextBox 4">
                <a:extLst>
                  <a:ext uri="{FF2B5EF4-FFF2-40B4-BE49-F238E27FC236}">
                    <a16:creationId xmlns:a16="http://schemas.microsoft.com/office/drawing/2014/main" id="{BB9AB12A-9FCA-4603-BCFC-F245A4D985A8}"/>
                  </a:ext>
                </a:extLst>
              </p:cNvPr>
              <p:cNvSpPr txBox="1">
                <a:spLocks noRot="1" noChangeAspect="1" noMove="1" noResize="1" noEditPoints="1" noAdjustHandles="1" noChangeArrowheads="1" noChangeShapeType="1" noTextEdit="1"/>
              </p:cNvSpPr>
              <p:nvPr/>
            </p:nvSpPr>
            <p:spPr>
              <a:xfrm>
                <a:off x="5106572" y="1279462"/>
                <a:ext cx="1716259" cy="5089727"/>
              </a:xfrm>
              <a:prstGeom prst="rect">
                <a:avLst/>
              </a:prstGeom>
              <a:blipFill>
                <a:blip r:embed="rId4"/>
                <a:stretch>
                  <a:fillRect l="-5694"/>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26461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p:sp>
        <p:nvSpPr>
          <p:cNvPr id="8" name="TextBox 7">
            <a:extLst>
              <a:ext uri="{FF2B5EF4-FFF2-40B4-BE49-F238E27FC236}">
                <a16:creationId xmlns:a16="http://schemas.microsoft.com/office/drawing/2014/main" id="{8A3564F4-5156-4D29-83EC-04DD51BBCA47}"/>
              </a:ext>
            </a:extLst>
          </p:cNvPr>
          <p:cNvSpPr txBox="1"/>
          <p:nvPr/>
        </p:nvSpPr>
        <p:spPr>
          <a:xfrm>
            <a:off x="6291237" y="2665944"/>
            <a:ext cx="2698770" cy="2677656"/>
          </a:xfrm>
          <a:prstGeom prst="rect">
            <a:avLst/>
          </a:prstGeom>
          <a:noFill/>
        </p:spPr>
        <p:txBody>
          <a:bodyPr wrap="square" rtlCol="0">
            <a:spAutoFit/>
          </a:bodyPr>
          <a:lstStyle/>
          <a:p>
            <a:r>
              <a:rPr lang="en-GB" sz="2400" dirty="0"/>
              <a:t>126 ÷ 18 = 7 </a:t>
            </a:r>
          </a:p>
          <a:p>
            <a:endParaRPr lang="en-GB" sz="2400" dirty="0"/>
          </a:p>
          <a:p>
            <a:r>
              <a:rPr lang="en-GB" sz="2400" dirty="0"/>
              <a:t>63 ÷ 9 = 7</a:t>
            </a:r>
          </a:p>
          <a:p>
            <a:endParaRPr lang="en-GB" sz="2400" dirty="0"/>
          </a:p>
          <a:p>
            <a:r>
              <a:rPr lang="en-GB" sz="2400" dirty="0"/>
              <a:t>21 ÷ 3 = 7</a:t>
            </a:r>
          </a:p>
          <a:p>
            <a:endParaRPr lang="en-GB" sz="2400" dirty="0"/>
          </a:p>
          <a:p>
            <a:r>
              <a:rPr lang="en-GB" sz="2400" dirty="0"/>
              <a:t>7 ÷ 1 = 7</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039FD4D-2D6C-4037-A1E3-0798826E5E98}"/>
                  </a:ext>
                </a:extLst>
              </p:cNvPr>
              <p:cNvSpPr txBox="1"/>
              <p:nvPr/>
            </p:nvSpPr>
            <p:spPr>
              <a:xfrm>
                <a:off x="582036" y="3409884"/>
                <a:ext cx="695703" cy="80945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2800" i="1" smtClean="0">
                              <a:latin typeface="Cambria Math" panose="02040503050406030204" pitchFamily="18" charset="0"/>
                            </a:rPr>
                          </m:ctrlPr>
                        </m:fPr>
                        <m:num>
                          <m:r>
                            <a:rPr lang="en-GB" sz="2800" b="0" i="0" smtClean="0">
                              <a:latin typeface="Cambria Math" panose="02040503050406030204" pitchFamily="18" charset="0"/>
                            </a:rPr>
                            <m:t>126</m:t>
                          </m:r>
                        </m:num>
                        <m:den>
                          <m:r>
                            <a:rPr lang="en-GB" sz="2800" b="0" i="0" smtClean="0">
                              <a:latin typeface="Cambria Math" panose="02040503050406030204" pitchFamily="18" charset="0"/>
                            </a:rPr>
                            <m:t>18</m:t>
                          </m:r>
                        </m:den>
                      </m:f>
                    </m:oMath>
                  </m:oMathPara>
                </a14:m>
                <a:endParaRPr lang="en-GB" sz="2800" dirty="0"/>
              </a:p>
            </p:txBody>
          </p:sp>
        </mc:Choice>
        <mc:Fallback xmlns="">
          <p:sp>
            <p:nvSpPr>
              <p:cNvPr id="5" name="TextBox 4">
                <a:extLst>
                  <a:ext uri="{FF2B5EF4-FFF2-40B4-BE49-F238E27FC236}">
                    <a16:creationId xmlns:a16="http://schemas.microsoft.com/office/drawing/2014/main" id="{6039FD4D-2D6C-4037-A1E3-0798826E5E98}"/>
                  </a:ext>
                </a:extLst>
              </p:cNvPr>
              <p:cNvSpPr txBox="1">
                <a:spLocks noRot="1" noChangeAspect="1" noMove="1" noResize="1" noEditPoints="1" noAdjustHandles="1" noChangeArrowheads="1" noChangeShapeType="1" noTextEdit="1"/>
              </p:cNvSpPr>
              <p:nvPr/>
            </p:nvSpPr>
            <p:spPr>
              <a:xfrm>
                <a:off x="582036" y="3409884"/>
                <a:ext cx="695703" cy="809452"/>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5DCB0EE0-5FE9-486B-AD40-6BD2767D6EA7}"/>
                  </a:ext>
                </a:extLst>
              </p:cNvPr>
              <p:cNvSpPr txBox="1"/>
              <p:nvPr/>
            </p:nvSpPr>
            <p:spPr>
              <a:xfrm>
                <a:off x="521999" y="1953258"/>
                <a:ext cx="2330766" cy="787267"/>
              </a:xfrm>
              <a:prstGeom prst="rect">
                <a:avLst/>
              </a:prstGeom>
              <a:noFill/>
            </p:spPr>
            <p:txBody>
              <a:bodyPr wrap="none" lIns="0" tIns="0" rIns="0" bIns="0" rtlCol="0">
                <a:spAutoFit/>
              </a:bodyPr>
              <a:lstStyle/>
              <a:p>
                <a:r>
                  <a:rPr lang="en-GB" sz="3600" dirty="0"/>
                  <a:t>Simplify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126</m:t>
                        </m:r>
                      </m:num>
                      <m:den>
                        <m:r>
                          <a:rPr lang="en-GB" sz="3600" b="0" i="1" smtClean="0">
                            <a:latin typeface="Cambria Math" panose="02040503050406030204" pitchFamily="18" charset="0"/>
                          </a:rPr>
                          <m:t>18</m:t>
                        </m:r>
                      </m:den>
                    </m:f>
                  </m:oMath>
                </a14:m>
                <a:endParaRPr lang="en-GB" sz="3600" dirty="0"/>
              </a:p>
            </p:txBody>
          </p:sp>
        </mc:Choice>
        <mc:Fallback xmlns="">
          <p:sp>
            <p:nvSpPr>
              <p:cNvPr id="6" name="TextBox 5">
                <a:extLst>
                  <a:ext uri="{FF2B5EF4-FFF2-40B4-BE49-F238E27FC236}">
                    <a16:creationId xmlns:a16="http://schemas.microsoft.com/office/drawing/2014/main" id="{5DCB0EE0-5FE9-486B-AD40-6BD2767D6EA7}"/>
                  </a:ext>
                </a:extLst>
              </p:cNvPr>
              <p:cNvSpPr txBox="1">
                <a:spLocks noRot="1" noChangeAspect="1" noMove="1" noResize="1" noEditPoints="1" noAdjustHandles="1" noChangeArrowheads="1" noChangeShapeType="1" noTextEdit="1"/>
              </p:cNvSpPr>
              <p:nvPr/>
            </p:nvSpPr>
            <p:spPr>
              <a:xfrm>
                <a:off x="521999" y="1953258"/>
                <a:ext cx="2330766" cy="787267"/>
              </a:xfrm>
              <a:prstGeom prst="rect">
                <a:avLst/>
              </a:prstGeom>
              <a:blipFill>
                <a:blip r:embed="rId5"/>
                <a:stretch>
                  <a:fillRect l="-12042" t="-4615" b="-176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790C547-4075-4EAB-8A78-3033CC2CBB83}"/>
                  </a:ext>
                </a:extLst>
              </p:cNvPr>
              <p:cNvSpPr txBox="1"/>
              <p:nvPr/>
            </p:nvSpPr>
            <p:spPr>
              <a:xfrm>
                <a:off x="2356249" y="3409884"/>
                <a:ext cx="788677" cy="786241"/>
              </a:xfrm>
              <a:prstGeom prst="rect">
                <a:avLst/>
              </a:prstGeom>
              <a:noFill/>
            </p:spPr>
            <p:txBody>
              <a:bodyPr wrap="non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21</m:t>
                        </m:r>
                      </m:num>
                      <m:den>
                        <m:r>
                          <a:rPr lang="en-GB" sz="3600" b="0" i="1" smtClean="0">
                            <a:latin typeface="Cambria Math" panose="02040503050406030204" pitchFamily="18" charset="0"/>
                          </a:rPr>
                          <m:t>3</m:t>
                        </m:r>
                      </m:den>
                    </m:f>
                  </m:oMath>
                </a14:m>
                <a:endParaRPr lang="en-GB" sz="3600" dirty="0"/>
              </a:p>
            </p:txBody>
          </p:sp>
        </mc:Choice>
        <mc:Fallback xmlns="">
          <p:sp>
            <p:nvSpPr>
              <p:cNvPr id="7" name="TextBox 6">
                <a:extLst>
                  <a:ext uri="{FF2B5EF4-FFF2-40B4-BE49-F238E27FC236}">
                    <a16:creationId xmlns:a16="http://schemas.microsoft.com/office/drawing/2014/main" id="{9790C547-4075-4EAB-8A78-3033CC2CBB83}"/>
                  </a:ext>
                </a:extLst>
              </p:cNvPr>
              <p:cNvSpPr txBox="1">
                <a:spLocks noRot="1" noChangeAspect="1" noMove="1" noResize="1" noEditPoints="1" noAdjustHandles="1" noChangeArrowheads="1" noChangeShapeType="1" noTextEdit="1"/>
              </p:cNvSpPr>
              <p:nvPr/>
            </p:nvSpPr>
            <p:spPr>
              <a:xfrm>
                <a:off x="2356249" y="3409884"/>
                <a:ext cx="788677" cy="786241"/>
              </a:xfrm>
              <a:prstGeom prst="rect">
                <a:avLst/>
              </a:prstGeom>
              <a:blipFill>
                <a:blip r:embed="rId6"/>
                <a:stretch>
                  <a:fillRect l="-35659" t="-4651" b="-18605"/>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EEB1212D-07F5-427A-94D7-96740AB8C4B7}"/>
              </a:ext>
            </a:extLst>
          </p:cNvPr>
          <p:cNvSpPr txBox="1"/>
          <p:nvPr/>
        </p:nvSpPr>
        <p:spPr>
          <a:xfrm>
            <a:off x="3992981" y="3522084"/>
            <a:ext cx="782265" cy="553998"/>
          </a:xfrm>
          <a:prstGeom prst="rect">
            <a:avLst/>
          </a:prstGeom>
          <a:noFill/>
        </p:spPr>
        <p:txBody>
          <a:bodyPr wrap="none" lIns="0" tIns="0" rIns="0" bIns="0" rtlCol="0">
            <a:spAutoFit/>
          </a:bodyPr>
          <a:lstStyle/>
          <a:p>
            <a:r>
              <a:rPr lang="en-GB" sz="3600" dirty="0"/>
              <a:t>= 7 </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CE6B28FB-858A-4800-8090-856AFD5C97C4}"/>
                  </a:ext>
                </a:extLst>
              </p:cNvPr>
              <p:cNvSpPr txBox="1"/>
              <p:nvPr/>
            </p:nvSpPr>
            <p:spPr>
              <a:xfrm>
                <a:off x="1450169" y="3432902"/>
                <a:ext cx="788677" cy="786434"/>
              </a:xfrm>
              <a:prstGeom prst="rect">
                <a:avLst/>
              </a:prstGeom>
              <a:noFill/>
            </p:spPr>
            <p:txBody>
              <a:bodyPr wrap="non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63</m:t>
                        </m:r>
                      </m:num>
                      <m:den>
                        <m:r>
                          <a:rPr lang="en-GB" sz="3600" b="0" i="1" smtClean="0">
                            <a:latin typeface="Cambria Math" panose="02040503050406030204" pitchFamily="18" charset="0"/>
                          </a:rPr>
                          <m:t>9</m:t>
                        </m:r>
                      </m:den>
                    </m:f>
                  </m:oMath>
                </a14:m>
                <a:endParaRPr lang="en-GB" sz="3600" dirty="0"/>
              </a:p>
            </p:txBody>
          </p:sp>
        </mc:Choice>
        <mc:Fallback xmlns="">
          <p:sp>
            <p:nvSpPr>
              <p:cNvPr id="10" name="TextBox 9">
                <a:extLst>
                  <a:ext uri="{FF2B5EF4-FFF2-40B4-BE49-F238E27FC236}">
                    <a16:creationId xmlns:a16="http://schemas.microsoft.com/office/drawing/2014/main" id="{CE6B28FB-858A-4800-8090-856AFD5C97C4}"/>
                  </a:ext>
                </a:extLst>
              </p:cNvPr>
              <p:cNvSpPr txBox="1">
                <a:spLocks noRot="1" noChangeAspect="1" noMove="1" noResize="1" noEditPoints="1" noAdjustHandles="1" noChangeArrowheads="1" noChangeShapeType="1" noTextEdit="1"/>
              </p:cNvSpPr>
              <p:nvPr/>
            </p:nvSpPr>
            <p:spPr>
              <a:xfrm>
                <a:off x="1450169" y="3432902"/>
                <a:ext cx="788677" cy="786434"/>
              </a:xfrm>
              <a:prstGeom prst="rect">
                <a:avLst/>
              </a:prstGeom>
              <a:blipFill>
                <a:blip r:embed="rId7"/>
                <a:stretch>
                  <a:fillRect l="-35659" t="-4651"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35322251-A59C-42EA-87BB-89EAA0E24A7F}"/>
                  </a:ext>
                </a:extLst>
              </p:cNvPr>
              <p:cNvSpPr txBox="1"/>
              <p:nvPr/>
            </p:nvSpPr>
            <p:spPr>
              <a:xfrm>
                <a:off x="3275656" y="3408912"/>
                <a:ext cx="593111" cy="780342"/>
              </a:xfrm>
              <a:prstGeom prst="rect">
                <a:avLst/>
              </a:prstGeom>
              <a:noFill/>
            </p:spPr>
            <p:txBody>
              <a:bodyPr wrap="non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7</m:t>
                        </m:r>
                      </m:num>
                      <m:den>
                        <m:r>
                          <a:rPr lang="en-GB" sz="3600" b="0" i="1" smtClean="0">
                            <a:latin typeface="Cambria Math" panose="02040503050406030204" pitchFamily="18" charset="0"/>
                          </a:rPr>
                          <m:t>1</m:t>
                        </m:r>
                      </m:den>
                    </m:f>
                  </m:oMath>
                </a14:m>
                <a:endParaRPr lang="en-GB" sz="3600" dirty="0"/>
              </a:p>
            </p:txBody>
          </p:sp>
        </mc:Choice>
        <mc:Fallback xmlns="">
          <p:sp>
            <p:nvSpPr>
              <p:cNvPr id="11" name="TextBox 10">
                <a:extLst>
                  <a:ext uri="{FF2B5EF4-FFF2-40B4-BE49-F238E27FC236}">
                    <a16:creationId xmlns:a16="http://schemas.microsoft.com/office/drawing/2014/main" id="{35322251-A59C-42EA-87BB-89EAA0E24A7F}"/>
                  </a:ext>
                </a:extLst>
              </p:cNvPr>
              <p:cNvSpPr txBox="1">
                <a:spLocks noRot="1" noChangeAspect="1" noMove="1" noResize="1" noEditPoints="1" noAdjustHandles="1" noChangeArrowheads="1" noChangeShapeType="1" noTextEdit="1"/>
              </p:cNvSpPr>
              <p:nvPr/>
            </p:nvSpPr>
            <p:spPr>
              <a:xfrm>
                <a:off x="3275656" y="3408912"/>
                <a:ext cx="593111" cy="780342"/>
              </a:xfrm>
              <a:prstGeom prst="rect">
                <a:avLst/>
              </a:prstGeom>
              <a:blipFill>
                <a:blip r:embed="rId8"/>
                <a:stretch>
                  <a:fillRect l="-45918" t="-5469" r="-13265" b="-1875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312567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D6D19BD-79A4-4D38-AAAC-94A23E977030}"/>
                  </a:ext>
                </a:extLst>
              </p:cNvPr>
              <p:cNvSpPr txBox="1"/>
              <p:nvPr/>
            </p:nvSpPr>
            <p:spPr>
              <a:xfrm>
                <a:off x="1709224" y="1508760"/>
                <a:ext cx="961802" cy="782330"/>
              </a:xfrm>
              <a:prstGeom prst="rect">
                <a:avLst/>
              </a:prstGeom>
              <a:noFill/>
            </p:spPr>
            <p:txBody>
              <a:bodyPr wrap="none" lIns="0" tIns="0" rIns="0" bIns="0" rtlCol="0">
                <a:spAutoFit/>
              </a:bodyPr>
              <a:lstStyle/>
              <a:p>
                <a:r>
                  <a:rPr lang="en-GB" sz="3600" dirty="0"/>
                  <a:t>5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2</m:t>
                        </m:r>
                      </m:den>
                    </m:f>
                  </m:oMath>
                </a14:m>
                <a:endParaRPr lang="en-GB" sz="3600" dirty="0"/>
              </a:p>
            </p:txBody>
          </p:sp>
        </mc:Choice>
        <mc:Fallback xmlns="">
          <p:sp>
            <p:nvSpPr>
              <p:cNvPr id="6" name="TextBox 5">
                <a:extLst>
                  <a:ext uri="{FF2B5EF4-FFF2-40B4-BE49-F238E27FC236}">
                    <a16:creationId xmlns:a16="http://schemas.microsoft.com/office/drawing/2014/main" id="{ED6D19BD-79A4-4D38-AAAC-94A23E977030}"/>
                  </a:ext>
                </a:extLst>
              </p:cNvPr>
              <p:cNvSpPr txBox="1">
                <a:spLocks noRot="1" noChangeAspect="1" noMove="1" noResize="1" noEditPoints="1" noAdjustHandles="1" noChangeArrowheads="1" noChangeShapeType="1" noTextEdit="1"/>
              </p:cNvSpPr>
              <p:nvPr/>
            </p:nvSpPr>
            <p:spPr>
              <a:xfrm>
                <a:off x="1709224" y="1508760"/>
                <a:ext cx="961802" cy="782330"/>
              </a:xfrm>
              <a:prstGeom prst="rect">
                <a:avLst/>
              </a:prstGeom>
              <a:blipFill>
                <a:blip r:embed="rId4"/>
                <a:stretch>
                  <a:fillRect l="-28481" t="-5469" b="-17969"/>
                </a:stretch>
              </a:blipFill>
            </p:spPr>
            <p:txBody>
              <a:bodyPr/>
              <a:lstStyle/>
              <a:p>
                <a:r>
                  <a:rPr lang="en-GB">
                    <a:noFill/>
                  </a:rPr>
                  <a:t> </a:t>
                </a:r>
              </a:p>
            </p:txBody>
          </p:sp>
        </mc:Fallback>
      </mc:AlternateContent>
      <p:sp>
        <p:nvSpPr>
          <p:cNvPr id="17" name="TextBox 16">
            <a:extLst>
              <a:ext uri="{FF2B5EF4-FFF2-40B4-BE49-F238E27FC236}">
                <a16:creationId xmlns:a16="http://schemas.microsoft.com/office/drawing/2014/main" id="{88D9879B-14E9-42CE-B21B-B5121571DFCC}"/>
              </a:ext>
            </a:extLst>
          </p:cNvPr>
          <p:cNvSpPr txBox="1"/>
          <p:nvPr/>
        </p:nvSpPr>
        <p:spPr>
          <a:xfrm>
            <a:off x="2190125" y="3040297"/>
            <a:ext cx="2070344" cy="553998"/>
          </a:xfrm>
          <a:prstGeom prst="rect">
            <a:avLst/>
          </a:prstGeom>
          <a:noFill/>
        </p:spPr>
        <p:txBody>
          <a:bodyPr wrap="square" lIns="0" tIns="0" rIns="0" bIns="0" rtlCol="0">
            <a:spAutoFit/>
          </a:bodyPr>
          <a:lstStyle/>
          <a:p>
            <a:r>
              <a:rPr lang="en-GB" sz="3600" dirty="0"/>
              <a:t>÷ 1</a:t>
            </a:r>
          </a:p>
        </p:txBody>
      </p:sp>
      <p:sp>
        <p:nvSpPr>
          <p:cNvPr id="18" name="TextBox 17">
            <a:extLst>
              <a:ext uri="{FF2B5EF4-FFF2-40B4-BE49-F238E27FC236}">
                <a16:creationId xmlns:a16="http://schemas.microsoft.com/office/drawing/2014/main" id="{18D20A99-3909-42A1-AED9-617289C8A2F7}"/>
              </a:ext>
            </a:extLst>
          </p:cNvPr>
          <p:cNvSpPr txBox="1"/>
          <p:nvPr/>
        </p:nvSpPr>
        <p:spPr>
          <a:xfrm>
            <a:off x="1530431" y="3057882"/>
            <a:ext cx="678200" cy="553998"/>
          </a:xfrm>
          <a:prstGeom prst="rect">
            <a:avLst/>
          </a:prstGeom>
          <a:noFill/>
        </p:spPr>
        <p:txBody>
          <a:bodyPr wrap="square" lIns="0" tIns="0" rIns="0" bIns="0" rtlCol="0">
            <a:spAutoFit/>
          </a:bodyPr>
          <a:lstStyle/>
          <a:p>
            <a:r>
              <a:rPr lang="en-GB" sz="3600" dirty="0"/>
              <a:t>10</a:t>
            </a:r>
          </a:p>
        </p:txBody>
      </p:sp>
      <p:sp>
        <p:nvSpPr>
          <p:cNvPr id="19" name="Arrow: Curved Right 18">
            <a:extLst>
              <a:ext uri="{FF2B5EF4-FFF2-40B4-BE49-F238E27FC236}">
                <a16:creationId xmlns:a16="http://schemas.microsoft.com/office/drawing/2014/main" id="{90799208-0508-4857-99AE-706197BD6C9E}"/>
              </a:ext>
            </a:extLst>
          </p:cNvPr>
          <p:cNvSpPr/>
          <p:nvPr/>
        </p:nvSpPr>
        <p:spPr>
          <a:xfrm>
            <a:off x="1021403" y="1926903"/>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Arrow: Curved Right 19">
            <a:extLst>
              <a:ext uri="{FF2B5EF4-FFF2-40B4-BE49-F238E27FC236}">
                <a16:creationId xmlns:a16="http://schemas.microsoft.com/office/drawing/2014/main" id="{238565F8-F895-47AB-A4F3-979EB42ABB92}"/>
              </a:ext>
            </a:extLst>
          </p:cNvPr>
          <p:cNvSpPr/>
          <p:nvPr/>
        </p:nvSpPr>
        <p:spPr>
          <a:xfrm flipH="1">
            <a:off x="2868325" y="1926903"/>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1" name="TextBox 20">
            <a:extLst>
              <a:ext uri="{FF2B5EF4-FFF2-40B4-BE49-F238E27FC236}">
                <a16:creationId xmlns:a16="http://schemas.microsoft.com/office/drawing/2014/main" id="{EDD20A2B-D0FA-453D-ADFB-70CA1FB31801}"/>
              </a:ext>
            </a:extLst>
          </p:cNvPr>
          <p:cNvSpPr txBox="1"/>
          <p:nvPr/>
        </p:nvSpPr>
        <p:spPr>
          <a:xfrm>
            <a:off x="3383712" y="2234806"/>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latin typeface="Arial" panose="020B0604020202020204" pitchFamily="34" charset="0"/>
                <a:ea typeface="Calibri" panose="020F0502020204030204" pitchFamily="34" charset="0"/>
              </a:rPr>
              <a:t>×</a:t>
            </a:r>
            <a:r>
              <a:rPr lang="en-GB" sz="2800" dirty="0"/>
              <a:t> 2</a:t>
            </a:r>
          </a:p>
        </p:txBody>
      </p:sp>
      <p:sp>
        <p:nvSpPr>
          <p:cNvPr id="22" name="TextBox 21">
            <a:extLst>
              <a:ext uri="{FF2B5EF4-FFF2-40B4-BE49-F238E27FC236}">
                <a16:creationId xmlns:a16="http://schemas.microsoft.com/office/drawing/2014/main" id="{FD8F545B-6978-4469-B378-79BB4270EA15}"/>
              </a:ext>
            </a:extLst>
          </p:cNvPr>
          <p:cNvSpPr txBox="1"/>
          <p:nvPr/>
        </p:nvSpPr>
        <p:spPr>
          <a:xfrm>
            <a:off x="456054" y="2234805"/>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latin typeface="Arial" panose="020B0604020202020204" pitchFamily="34" charset="0"/>
                <a:ea typeface="Calibri" panose="020F0502020204030204" pitchFamily="34" charset="0"/>
              </a:rPr>
              <a:t>×</a:t>
            </a:r>
            <a:r>
              <a:rPr lang="en-GB" sz="2800" dirty="0"/>
              <a:t> 2</a:t>
            </a: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A90E9388-CE7B-4959-A277-1CE7AEE13CC1}"/>
                  </a:ext>
                </a:extLst>
              </p:cNvPr>
              <p:cNvSpPr txBox="1"/>
              <p:nvPr/>
            </p:nvSpPr>
            <p:spPr>
              <a:xfrm>
                <a:off x="6472974" y="1491175"/>
                <a:ext cx="961802" cy="785151"/>
              </a:xfrm>
              <a:prstGeom prst="rect">
                <a:avLst/>
              </a:prstGeom>
              <a:noFill/>
            </p:spPr>
            <p:txBody>
              <a:bodyPr wrap="none" lIns="0" tIns="0" rIns="0" bIns="0" rtlCol="0">
                <a:spAutoFit/>
              </a:bodyPr>
              <a:lstStyle/>
              <a:p>
                <a:r>
                  <a:rPr lang="en-GB" sz="3600" dirty="0"/>
                  <a:t>5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3</m:t>
                        </m:r>
                      </m:den>
                    </m:f>
                  </m:oMath>
                </a14:m>
                <a:endParaRPr lang="en-GB" sz="3600" dirty="0"/>
              </a:p>
            </p:txBody>
          </p:sp>
        </mc:Choice>
        <mc:Fallback xmlns="">
          <p:sp>
            <p:nvSpPr>
              <p:cNvPr id="30" name="TextBox 29">
                <a:extLst>
                  <a:ext uri="{FF2B5EF4-FFF2-40B4-BE49-F238E27FC236}">
                    <a16:creationId xmlns:a16="http://schemas.microsoft.com/office/drawing/2014/main" id="{A90E9388-CE7B-4959-A277-1CE7AEE13CC1}"/>
                  </a:ext>
                </a:extLst>
              </p:cNvPr>
              <p:cNvSpPr txBox="1">
                <a:spLocks noRot="1" noChangeAspect="1" noMove="1" noResize="1" noEditPoints="1" noAdjustHandles="1" noChangeArrowheads="1" noChangeShapeType="1" noTextEdit="1"/>
              </p:cNvSpPr>
              <p:nvPr/>
            </p:nvSpPr>
            <p:spPr>
              <a:xfrm>
                <a:off x="6472974" y="1491175"/>
                <a:ext cx="961802" cy="785151"/>
              </a:xfrm>
              <a:prstGeom prst="rect">
                <a:avLst/>
              </a:prstGeom>
              <a:blipFill>
                <a:blip r:embed="rId5"/>
                <a:stretch>
                  <a:fillRect l="-29114" t="-5469" b="-17969"/>
                </a:stretch>
              </a:blipFill>
            </p:spPr>
            <p:txBody>
              <a:bodyPr/>
              <a:lstStyle/>
              <a:p>
                <a:r>
                  <a:rPr lang="en-GB">
                    <a:noFill/>
                  </a:rPr>
                  <a:t> </a:t>
                </a:r>
              </a:p>
            </p:txBody>
          </p:sp>
        </mc:Fallback>
      </mc:AlternateContent>
      <p:sp>
        <p:nvSpPr>
          <p:cNvPr id="31" name="TextBox 30">
            <a:extLst>
              <a:ext uri="{FF2B5EF4-FFF2-40B4-BE49-F238E27FC236}">
                <a16:creationId xmlns:a16="http://schemas.microsoft.com/office/drawing/2014/main" id="{B71F3073-09DD-42AD-A425-FD3EC18997A9}"/>
              </a:ext>
            </a:extLst>
          </p:cNvPr>
          <p:cNvSpPr txBox="1"/>
          <p:nvPr/>
        </p:nvSpPr>
        <p:spPr>
          <a:xfrm>
            <a:off x="6953875" y="3022712"/>
            <a:ext cx="2070344" cy="553998"/>
          </a:xfrm>
          <a:prstGeom prst="rect">
            <a:avLst/>
          </a:prstGeom>
          <a:noFill/>
        </p:spPr>
        <p:txBody>
          <a:bodyPr wrap="square" lIns="0" tIns="0" rIns="0" bIns="0" rtlCol="0">
            <a:spAutoFit/>
          </a:bodyPr>
          <a:lstStyle/>
          <a:p>
            <a:r>
              <a:rPr lang="en-GB" sz="3600" dirty="0"/>
              <a:t>÷ 1</a:t>
            </a:r>
          </a:p>
        </p:txBody>
      </p:sp>
      <p:sp>
        <p:nvSpPr>
          <p:cNvPr id="32" name="TextBox 31">
            <a:extLst>
              <a:ext uri="{FF2B5EF4-FFF2-40B4-BE49-F238E27FC236}">
                <a16:creationId xmlns:a16="http://schemas.microsoft.com/office/drawing/2014/main" id="{21A90FA3-C6A9-4299-AAFB-6A57E229A87A}"/>
              </a:ext>
            </a:extLst>
          </p:cNvPr>
          <p:cNvSpPr txBox="1"/>
          <p:nvPr/>
        </p:nvSpPr>
        <p:spPr>
          <a:xfrm>
            <a:off x="6294181" y="3040297"/>
            <a:ext cx="678200" cy="553998"/>
          </a:xfrm>
          <a:prstGeom prst="rect">
            <a:avLst/>
          </a:prstGeom>
          <a:noFill/>
        </p:spPr>
        <p:txBody>
          <a:bodyPr wrap="square" lIns="0" tIns="0" rIns="0" bIns="0" rtlCol="0">
            <a:spAutoFit/>
          </a:bodyPr>
          <a:lstStyle/>
          <a:p>
            <a:r>
              <a:rPr lang="en-GB" sz="3600" dirty="0"/>
              <a:t>15</a:t>
            </a:r>
          </a:p>
        </p:txBody>
      </p:sp>
      <p:sp>
        <p:nvSpPr>
          <p:cNvPr id="33" name="Arrow: Curved Right 32">
            <a:extLst>
              <a:ext uri="{FF2B5EF4-FFF2-40B4-BE49-F238E27FC236}">
                <a16:creationId xmlns:a16="http://schemas.microsoft.com/office/drawing/2014/main" id="{C7D97087-18AB-4429-82CD-98936074DCBD}"/>
              </a:ext>
            </a:extLst>
          </p:cNvPr>
          <p:cNvSpPr/>
          <p:nvPr/>
        </p:nvSpPr>
        <p:spPr>
          <a:xfrm>
            <a:off x="5785153" y="1909318"/>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4" name="Arrow: Curved Right 33">
            <a:extLst>
              <a:ext uri="{FF2B5EF4-FFF2-40B4-BE49-F238E27FC236}">
                <a16:creationId xmlns:a16="http://schemas.microsoft.com/office/drawing/2014/main" id="{6EF397D9-A9C0-4523-A586-BDA0CF5A7AEF}"/>
              </a:ext>
            </a:extLst>
          </p:cNvPr>
          <p:cNvSpPr/>
          <p:nvPr/>
        </p:nvSpPr>
        <p:spPr>
          <a:xfrm flipH="1">
            <a:off x="7632075" y="1909318"/>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5" name="TextBox 34">
            <a:extLst>
              <a:ext uri="{FF2B5EF4-FFF2-40B4-BE49-F238E27FC236}">
                <a16:creationId xmlns:a16="http://schemas.microsoft.com/office/drawing/2014/main" id="{E44C2FCC-D36F-4167-89A6-E060E42B1ABD}"/>
              </a:ext>
            </a:extLst>
          </p:cNvPr>
          <p:cNvSpPr txBox="1"/>
          <p:nvPr/>
        </p:nvSpPr>
        <p:spPr>
          <a:xfrm>
            <a:off x="8147462" y="2217221"/>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latin typeface="Arial" panose="020B0604020202020204" pitchFamily="34" charset="0"/>
                <a:ea typeface="Calibri" panose="020F0502020204030204" pitchFamily="34" charset="0"/>
              </a:rPr>
              <a:t>×</a:t>
            </a:r>
            <a:r>
              <a:rPr lang="en-GB" sz="2800" dirty="0"/>
              <a:t> 3</a:t>
            </a:r>
          </a:p>
        </p:txBody>
      </p:sp>
      <p:sp>
        <p:nvSpPr>
          <p:cNvPr id="36" name="TextBox 35">
            <a:extLst>
              <a:ext uri="{FF2B5EF4-FFF2-40B4-BE49-F238E27FC236}">
                <a16:creationId xmlns:a16="http://schemas.microsoft.com/office/drawing/2014/main" id="{B6E27E52-31A7-41D8-8BD8-92C21D8778B6}"/>
              </a:ext>
            </a:extLst>
          </p:cNvPr>
          <p:cNvSpPr txBox="1"/>
          <p:nvPr/>
        </p:nvSpPr>
        <p:spPr>
          <a:xfrm>
            <a:off x="5219804" y="2217220"/>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latin typeface="Arial" panose="020B0604020202020204" pitchFamily="34" charset="0"/>
                <a:ea typeface="Calibri" panose="020F0502020204030204" pitchFamily="34" charset="0"/>
              </a:rPr>
              <a:t>×</a:t>
            </a:r>
            <a:r>
              <a:rPr lang="en-GB" sz="2800" dirty="0"/>
              <a:t> 3</a:t>
            </a:r>
          </a:p>
        </p:txBody>
      </p:sp>
    </p:spTree>
    <p:custDataLst>
      <p:tags r:id="rId1"/>
    </p:custDataLst>
    <p:extLst>
      <p:ext uri="{BB962C8B-B14F-4D97-AF65-F5344CB8AC3E}">
        <p14:creationId xmlns:p14="http://schemas.microsoft.com/office/powerpoint/2010/main" val="3938547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animBg="1"/>
      <p:bldP spid="20" grpId="0" animBg="1"/>
      <p:bldP spid="21" grpId="0"/>
      <p:bldP spid="22" grpId="0"/>
      <p:bldP spid="31" grpId="0"/>
      <p:bldP spid="32" grpId="0"/>
      <p:bldP spid="33" grpId="0" animBg="1"/>
      <p:bldP spid="34" grpId="0" animBg="1"/>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D6D19BD-79A4-4D38-AAAC-94A23E977030}"/>
                  </a:ext>
                </a:extLst>
              </p:cNvPr>
              <p:cNvSpPr txBox="1"/>
              <p:nvPr/>
            </p:nvSpPr>
            <p:spPr>
              <a:xfrm>
                <a:off x="1775170" y="2630079"/>
                <a:ext cx="961802" cy="785151"/>
              </a:xfrm>
              <a:prstGeom prst="rect">
                <a:avLst/>
              </a:prstGeom>
              <a:noFill/>
            </p:spPr>
            <p:txBody>
              <a:bodyPr wrap="none" lIns="0" tIns="0" rIns="0" bIns="0" rtlCol="0">
                <a:spAutoFit/>
              </a:bodyPr>
              <a:lstStyle/>
              <a:p>
                <a:r>
                  <a:rPr lang="en-GB" sz="3600" dirty="0"/>
                  <a:t>5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m:t>
                        </m:r>
                      </m:num>
                      <m:den>
                        <m:r>
                          <a:rPr lang="en-GB" sz="3600" b="0" i="1" smtClean="0">
                            <a:latin typeface="Cambria Math" panose="02040503050406030204" pitchFamily="18" charset="0"/>
                          </a:rPr>
                          <m:t>3</m:t>
                        </m:r>
                      </m:den>
                    </m:f>
                  </m:oMath>
                </a14:m>
                <a:endParaRPr lang="en-GB" sz="3600" dirty="0"/>
              </a:p>
            </p:txBody>
          </p:sp>
        </mc:Choice>
        <mc:Fallback xmlns="">
          <p:sp>
            <p:nvSpPr>
              <p:cNvPr id="6" name="TextBox 5">
                <a:extLst>
                  <a:ext uri="{FF2B5EF4-FFF2-40B4-BE49-F238E27FC236}">
                    <a16:creationId xmlns:a16="http://schemas.microsoft.com/office/drawing/2014/main" id="{ED6D19BD-79A4-4D38-AAAC-94A23E977030}"/>
                  </a:ext>
                </a:extLst>
              </p:cNvPr>
              <p:cNvSpPr txBox="1">
                <a:spLocks noRot="1" noChangeAspect="1" noMove="1" noResize="1" noEditPoints="1" noAdjustHandles="1" noChangeArrowheads="1" noChangeShapeType="1" noTextEdit="1"/>
              </p:cNvSpPr>
              <p:nvPr/>
            </p:nvSpPr>
            <p:spPr>
              <a:xfrm>
                <a:off x="1775170" y="2630079"/>
                <a:ext cx="961802" cy="785151"/>
              </a:xfrm>
              <a:prstGeom prst="rect">
                <a:avLst/>
              </a:prstGeom>
              <a:blipFill>
                <a:blip r:embed="rId4"/>
                <a:stretch>
                  <a:fillRect l="-28481" t="-5426" b="-17829"/>
                </a:stretch>
              </a:blipFill>
            </p:spPr>
            <p:txBody>
              <a:bodyPr/>
              <a:lstStyle/>
              <a:p>
                <a:r>
                  <a:rPr lang="en-GB">
                    <a:noFill/>
                  </a:rPr>
                  <a:t> </a:t>
                </a:r>
              </a:p>
            </p:txBody>
          </p:sp>
        </mc:Fallback>
      </mc:AlternateContent>
      <p:sp>
        <p:nvSpPr>
          <p:cNvPr id="17" name="TextBox 16">
            <a:extLst>
              <a:ext uri="{FF2B5EF4-FFF2-40B4-BE49-F238E27FC236}">
                <a16:creationId xmlns:a16="http://schemas.microsoft.com/office/drawing/2014/main" id="{88D9879B-14E9-42CE-B21B-B5121571DFCC}"/>
              </a:ext>
            </a:extLst>
          </p:cNvPr>
          <p:cNvSpPr txBox="1"/>
          <p:nvPr/>
        </p:nvSpPr>
        <p:spPr>
          <a:xfrm>
            <a:off x="2256071" y="4161616"/>
            <a:ext cx="2070344" cy="553998"/>
          </a:xfrm>
          <a:prstGeom prst="rect">
            <a:avLst/>
          </a:prstGeom>
          <a:noFill/>
        </p:spPr>
        <p:txBody>
          <a:bodyPr wrap="square" lIns="0" tIns="0" rIns="0" bIns="0" rtlCol="0">
            <a:spAutoFit/>
          </a:bodyPr>
          <a:lstStyle/>
          <a:p>
            <a:r>
              <a:rPr lang="en-GB" sz="3600" dirty="0"/>
              <a:t>÷ 1</a:t>
            </a:r>
          </a:p>
        </p:txBody>
      </p:sp>
      <p:sp>
        <p:nvSpPr>
          <p:cNvPr id="18" name="TextBox 17">
            <a:extLst>
              <a:ext uri="{FF2B5EF4-FFF2-40B4-BE49-F238E27FC236}">
                <a16:creationId xmlns:a16="http://schemas.microsoft.com/office/drawing/2014/main" id="{18D20A99-3909-42A1-AED9-617289C8A2F7}"/>
              </a:ext>
            </a:extLst>
          </p:cNvPr>
          <p:cNvSpPr txBox="1"/>
          <p:nvPr/>
        </p:nvSpPr>
        <p:spPr>
          <a:xfrm>
            <a:off x="1596377" y="4179201"/>
            <a:ext cx="678200" cy="553998"/>
          </a:xfrm>
          <a:prstGeom prst="rect">
            <a:avLst/>
          </a:prstGeom>
          <a:noFill/>
        </p:spPr>
        <p:txBody>
          <a:bodyPr wrap="square" lIns="0" tIns="0" rIns="0" bIns="0" rtlCol="0">
            <a:spAutoFit/>
          </a:bodyPr>
          <a:lstStyle/>
          <a:p>
            <a:r>
              <a:rPr lang="en-GB" sz="3600" dirty="0"/>
              <a:t>15</a:t>
            </a:r>
          </a:p>
        </p:txBody>
      </p:sp>
      <p:sp>
        <p:nvSpPr>
          <p:cNvPr id="19" name="Arrow: Curved Right 18">
            <a:extLst>
              <a:ext uri="{FF2B5EF4-FFF2-40B4-BE49-F238E27FC236}">
                <a16:creationId xmlns:a16="http://schemas.microsoft.com/office/drawing/2014/main" id="{90799208-0508-4857-99AE-706197BD6C9E}"/>
              </a:ext>
            </a:extLst>
          </p:cNvPr>
          <p:cNvSpPr/>
          <p:nvPr/>
        </p:nvSpPr>
        <p:spPr>
          <a:xfrm>
            <a:off x="1087349" y="3048222"/>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Arrow: Curved Right 19">
            <a:extLst>
              <a:ext uri="{FF2B5EF4-FFF2-40B4-BE49-F238E27FC236}">
                <a16:creationId xmlns:a16="http://schemas.microsoft.com/office/drawing/2014/main" id="{238565F8-F895-47AB-A4F3-979EB42ABB92}"/>
              </a:ext>
            </a:extLst>
          </p:cNvPr>
          <p:cNvSpPr/>
          <p:nvPr/>
        </p:nvSpPr>
        <p:spPr>
          <a:xfrm flipH="1">
            <a:off x="2934271" y="3048222"/>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1" name="TextBox 20">
            <a:extLst>
              <a:ext uri="{FF2B5EF4-FFF2-40B4-BE49-F238E27FC236}">
                <a16:creationId xmlns:a16="http://schemas.microsoft.com/office/drawing/2014/main" id="{EDD20A2B-D0FA-453D-ADFB-70CA1FB31801}"/>
              </a:ext>
            </a:extLst>
          </p:cNvPr>
          <p:cNvSpPr txBox="1"/>
          <p:nvPr/>
        </p:nvSpPr>
        <p:spPr>
          <a:xfrm>
            <a:off x="3449658" y="3356125"/>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effectLst/>
                <a:latin typeface="Arial" panose="020B0604020202020204" pitchFamily="34" charset="0"/>
                <a:ea typeface="Calibri" panose="020F0502020204030204" pitchFamily="34" charset="0"/>
              </a:rPr>
              <a:t>×</a:t>
            </a:r>
            <a:r>
              <a:rPr lang="en-GB" sz="2800" dirty="0"/>
              <a:t> 3</a:t>
            </a:r>
          </a:p>
        </p:txBody>
      </p:sp>
      <p:sp>
        <p:nvSpPr>
          <p:cNvPr id="22" name="TextBox 21">
            <a:extLst>
              <a:ext uri="{FF2B5EF4-FFF2-40B4-BE49-F238E27FC236}">
                <a16:creationId xmlns:a16="http://schemas.microsoft.com/office/drawing/2014/main" id="{FD8F545B-6978-4469-B378-79BB4270EA15}"/>
              </a:ext>
            </a:extLst>
          </p:cNvPr>
          <p:cNvSpPr txBox="1"/>
          <p:nvPr/>
        </p:nvSpPr>
        <p:spPr>
          <a:xfrm>
            <a:off x="522000" y="3356124"/>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effectLst/>
                <a:latin typeface="Arial" panose="020B0604020202020204" pitchFamily="34" charset="0"/>
                <a:ea typeface="Calibri" panose="020F0502020204030204" pitchFamily="34" charset="0"/>
              </a:rPr>
              <a:t>×</a:t>
            </a:r>
            <a:r>
              <a:rPr lang="en-GB" sz="2800" dirty="0"/>
              <a:t> 3</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6372915" y="2657057"/>
                <a:ext cx="961802" cy="786241"/>
              </a:xfrm>
              <a:prstGeom prst="rect">
                <a:avLst/>
              </a:prstGeom>
              <a:noFill/>
            </p:spPr>
            <p:txBody>
              <a:bodyPr wrap="none" lIns="0" tIns="0" rIns="0" bIns="0" rtlCol="0">
                <a:spAutoFit/>
              </a:bodyPr>
              <a:lstStyle/>
              <a:p>
                <a:r>
                  <a:rPr lang="en-GB" sz="3600" dirty="0"/>
                  <a:t>5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2</m:t>
                        </m:r>
                      </m:num>
                      <m:den>
                        <m:r>
                          <a:rPr lang="en-GB" sz="3600" b="0" i="1" smtClean="0">
                            <a:latin typeface="Cambria Math" panose="02040503050406030204" pitchFamily="18" charset="0"/>
                          </a:rPr>
                          <m:t>3</m:t>
                        </m:r>
                      </m:den>
                    </m:f>
                  </m:oMath>
                </a14:m>
                <a:endParaRPr lang="en-GB" sz="36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6372915" y="2657057"/>
                <a:ext cx="961802" cy="786241"/>
              </a:xfrm>
              <a:prstGeom prst="rect">
                <a:avLst/>
              </a:prstGeom>
              <a:blipFill>
                <a:blip r:embed="rId5"/>
                <a:stretch>
                  <a:fillRect l="-28481" t="-4651" b="-17829"/>
                </a:stretch>
              </a:blipFill>
            </p:spPr>
            <p:txBody>
              <a:bodyPr/>
              <a:lstStyle/>
              <a:p>
                <a:r>
                  <a:rPr lang="en-GB">
                    <a:noFill/>
                  </a:rPr>
                  <a:t> </a:t>
                </a:r>
              </a:p>
            </p:txBody>
          </p:sp>
        </mc:Fallback>
      </mc:AlternateContent>
      <p:sp>
        <p:nvSpPr>
          <p:cNvPr id="24" name="TextBox 23">
            <a:extLst>
              <a:ext uri="{FF2B5EF4-FFF2-40B4-BE49-F238E27FC236}">
                <a16:creationId xmlns:a16="http://schemas.microsoft.com/office/drawing/2014/main" id="{B2B8C899-16DC-49D4-97A4-E5FEF49C4E4B}"/>
              </a:ext>
            </a:extLst>
          </p:cNvPr>
          <p:cNvSpPr txBox="1"/>
          <p:nvPr/>
        </p:nvSpPr>
        <p:spPr>
          <a:xfrm>
            <a:off x="6853816" y="4188594"/>
            <a:ext cx="2070344" cy="553998"/>
          </a:xfrm>
          <a:prstGeom prst="rect">
            <a:avLst/>
          </a:prstGeom>
          <a:noFill/>
        </p:spPr>
        <p:txBody>
          <a:bodyPr wrap="square" lIns="0" tIns="0" rIns="0" bIns="0" rtlCol="0">
            <a:spAutoFit/>
          </a:bodyPr>
          <a:lstStyle/>
          <a:p>
            <a:r>
              <a:rPr lang="en-GB" sz="3600" dirty="0"/>
              <a:t>÷ 2</a:t>
            </a:r>
          </a:p>
        </p:txBody>
      </p:sp>
      <p:sp>
        <p:nvSpPr>
          <p:cNvPr id="25" name="TextBox 24">
            <a:extLst>
              <a:ext uri="{FF2B5EF4-FFF2-40B4-BE49-F238E27FC236}">
                <a16:creationId xmlns:a16="http://schemas.microsoft.com/office/drawing/2014/main" id="{D4D6FD50-50C1-45FF-838C-2222C19419D2}"/>
              </a:ext>
            </a:extLst>
          </p:cNvPr>
          <p:cNvSpPr txBox="1"/>
          <p:nvPr/>
        </p:nvSpPr>
        <p:spPr>
          <a:xfrm>
            <a:off x="6194122" y="4206179"/>
            <a:ext cx="678200" cy="553998"/>
          </a:xfrm>
          <a:prstGeom prst="rect">
            <a:avLst/>
          </a:prstGeom>
          <a:noFill/>
        </p:spPr>
        <p:txBody>
          <a:bodyPr wrap="square" lIns="0" tIns="0" rIns="0" bIns="0" rtlCol="0">
            <a:spAutoFit/>
          </a:bodyPr>
          <a:lstStyle/>
          <a:p>
            <a:r>
              <a:rPr lang="en-GB" sz="3600" dirty="0"/>
              <a:t>15</a:t>
            </a:r>
          </a:p>
        </p:txBody>
      </p:sp>
      <p:sp>
        <p:nvSpPr>
          <p:cNvPr id="26" name="Arrow: Curved Right 25">
            <a:extLst>
              <a:ext uri="{FF2B5EF4-FFF2-40B4-BE49-F238E27FC236}">
                <a16:creationId xmlns:a16="http://schemas.microsoft.com/office/drawing/2014/main" id="{3C6D2170-E9C2-40AD-92AF-48C37BF10E19}"/>
              </a:ext>
            </a:extLst>
          </p:cNvPr>
          <p:cNvSpPr/>
          <p:nvPr/>
        </p:nvSpPr>
        <p:spPr>
          <a:xfrm>
            <a:off x="5685094" y="3075200"/>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7" name="Arrow: Curved Right 26">
            <a:extLst>
              <a:ext uri="{FF2B5EF4-FFF2-40B4-BE49-F238E27FC236}">
                <a16:creationId xmlns:a16="http://schemas.microsoft.com/office/drawing/2014/main" id="{C7609599-FA13-4404-B4CD-01CDDD3F8856}"/>
              </a:ext>
            </a:extLst>
          </p:cNvPr>
          <p:cNvSpPr/>
          <p:nvPr/>
        </p:nvSpPr>
        <p:spPr>
          <a:xfrm flipH="1">
            <a:off x="7532016" y="3075200"/>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8" name="TextBox 27">
            <a:extLst>
              <a:ext uri="{FF2B5EF4-FFF2-40B4-BE49-F238E27FC236}">
                <a16:creationId xmlns:a16="http://schemas.microsoft.com/office/drawing/2014/main" id="{5AFBFBCC-528E-4959-96F8-D2EE130F3E4D}"/>
              </a:ext>
            </a:extLst>
          </p:cNvPr>
          <p:cNvSpPr txBox="1"/>
          <p:nvPr/>
        </p:nvSpPr>
        <p:spPr>
          <a:xfrm>
            <a:off x="8047403" y="3383103"/>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effectLst/>
                <a:latin typeface="Arial" panose="020B0604020202020204" pitchFamily="34" charset="0"/>
                <a:ea typeface="Calibri" panose="020F0502020204030204" pitchFamily="34" charset="0"/>
              </a:rPr>
              <a:t>×</a:t>
            </a:r>
            <a:r>
              <a:rPr lang="en-GB" sz="2800" dirty="0"/>
              <a:t> 3</a:t>
            </a:r>
          </a:p>
        </p:txBody>
      </p:sp>
      <p:sp>
        <p:nvSpPr>
          <p:cNvPr id="29" name="TextBox 28">
            <a:extLst>
              <a:ext uri="{FF2B5EF4-FFF2-40B4-BE49-F238E27FC236}">
                <a16:creationId xmlns:a16="http://schemas.microsoft.com/office/drawing/2014/main" id="{5633BBD0-2194-496F-AB51-55CF92C00562}"/>
              </a:ext>
            </a:extLst>
          </p:cNvPr>
          <p:cNvSpPr txBox="1"/>
          <p:nvPr/>
        </p:nvSpPr>
        <p:spPr>
          <a:xfrm>
            <a:off x="5119745" y="3383102"/>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effectLst/>
                <a:latin typeface="Arial" panose="020B0604020202020204" pitchFamily="34" charset="0"/>
                <a:ea typeface="Calibri" panose="020F0502020204030204" pitchFamily="34" charset="0"/>
              </a:rPr>
              <a:t>×</a:t>
            </a:r>
            <a:r>
              <a:rPr lang="en-GB" sz="2800" dirty="0"/>
              <a:t> 3</a:t>
            </a:r>
          </a:p>
        </p:txBody>
      </p:sp>
      <p:sp>
        <p:nvSpPr>
          <p:cNvPr id="3" name="TextBox 2">
            <a:extLst>
              <a:ext uri="{FF2B5EF4-FFF2-40B4-BE49-F238E27FC236}">
                <a16:creationId xmlns:a16="http://schemas.microsoft.com/office/drawing/2014/main" id="{FB5179D8-E115-4BDB-B3B7-2B7FEABBFE0F}"/>
              </a:ext>
            </a:extLst>
          </p:cNvPr>
          <p:cNvSpPr txBox="1"/>
          <p:nvPr/>
        </p:nvSpPr>
        <p:spPr>
          <a:xfrm>
            <a:off x="2598506" y="1007413"/>
            <a:ext cx="5170522" cy="1107996"/>
          </a:xfrm>
          <a:prstGeom prst="rect">
            <a:avLst/>
          </a:prstGeom>
          <a:noFill/>
        </p:spPr>
        <p:txBody>
          <a:bodyPr wrap="square" lIns="0" tIns="0" rIns="0" bIns="0" rtlCol="0">
            <a:spAutoFit/>
          </a:bodyPr>
          <a:lstStyle/>
          <a:p>
            <a:r>
              <a:rPr lang="en-GB" sz="3600" dirty="0"/>
              <a:t>What’s the same? What’s different?</a:t>
            </a:r>
          </a:p>
        </p:txBody>
      </p:sp>
    </p:spTree>
    <p:custDataLst>
      <p:tags r:id="rId1"/>
    </p:custDataLst>
    <p:extLst>
      <p:ext uri="{BB962C8B-B14F-4D97-AF65-F5344CB8AC3E}">
        <p14:creationId xmlns:p14="http://schemas.microsoft.com/office/powerpoint/2010/main" val="25680332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1775170" y="1325880"/>
                <a:ext cx="961802" cy="786241"/>
              </a:xfrm>
              <a:prstGeom prst="rect">
                <a:avLst/>
              </a:prstGeom>
              <a:noFill/>
            </p:spPr>
            <p:txBody>
              <a:bodyPr wrap="none" lIns="0" tIns="0" rIns="0" bIns="0" rtlCol="0">
                <a:spAutoFit/>
              </a:bodyPr>
              <a:lstStyle/>
              <a:p>
                <a:r>
                  <a:rPr lang="en-GB" sz="3600" dirty="0"/>
                  <a:t>5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2</m:t>
                        </m:r>
                      </m:num>
                      <m:den>
                        <m:r>
                          <a:rPr lang="en-GB" sz="3600" b="0" i="1" smtClean="0">
                            <a:latin typeface="Cambria Math" panose="02040503050406030204" pitchFamily="18" charset="0"/>
                          </a:rPr>
                          <m:t>3</m:t>
                        </m:r>
                      </m:den>
                    </m:f>
                  </m:oMath>
                </a14:m>
                <a:endParaRPr lang="en-GB" sz="36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1775170" y="1325880"/>
                <a:ext cx="961802" cy="786241"/>
              </a:xfrm>
              <a:prstGeom prst="rect">
                <a:avLst/>
              </a:prstGeom>
              <a:blipFill>
                <a:blip r:embed="rId4"/>
                <a:stretch>
                  <a:fillRect l="-28481" t="-4688" b="-18750"/>
                </a:stretch>
              </a:blipFill>
            </p:spPr>
            <p:txBody>
              <a:bodyPr/>
              <a:lstStyle/>
              <a:p>
                <a:r>
                  <a:rPr lang="en-GB">
                    <a:noFill/>
                  </a:rPr>
                  <a:t> </a:t>
                </a:r>
              </a:p>
            </p:txBody>
          </p:sp>
        </mc:Fallback>
      </mc:AlternateContent>
      <p:sp>
        <p:nvSpPr>
          <p:cNvPr id="24" name="TextBox 23">
            <a:extLst>
              <a:ext uri="{FF2B5EF4-FFF2-40B4-BE49-F238E27FC236}">
                <a16:creationId xmlns:a16="http://schemas.microsoft.com/office/drawing/2014/main" id="{B2B8C899-16DC-49D4-97A4-E5FEF49C4E4B}"/>
              </a:ext>
            </a:extLst>
          </p:cNvPr>
          <p:cNvSpPr txBox="1"/>
          <p:nvPr/>
        </p:nvSpPr>
        <p:spPr>
          <a:xfrm>
            <a:off x="2256071" y="2857417"/>
            <a:ext cx="2070344" cy="553998"/>
          </a:xfrm>
          <a:prstGeom prst="rect">
            <a:avLst/>
          </a:prstGeom>
          <a:noFill/>
        </p:spPr>
        <p:txBody>
          <a:bodyPr wrap="square" lIns="0" tIns="0" rIns="0" bIns="0" rtlCol="0">
            <a:spAutoFit/>
          </a:bodyPr>
          <a:lstStyle/>
          <a:p>
            <a:r>
              <a:rPr lang="en-GB" sz="3600" dirty="0"/>
              <a:t>÷ 2</a:t>
            </a:r>
          </a:p>
        </p:txBody>
      </p:sp>
      <p:sp>
        <p:nvSpPr>
          <p:cNvPr id="25" name="TextBox 24">
            <a:extLst>
              <a:ext uri="{FF2B5EF4-FFF2-40B4-BE49-F238E27FC236}">
                <a16:creationId xmlns:a16="http://schemas.microsoft.com/office/drawing/2014/main" id="{D4D6FD50-50C1-45FF-838C-2222C19419D2}"/>
              </a:ext>
            </a:extLst>
          </p:cNvPr>
          <p:cNvSpPr txBox="1"/>
          <p:nvPr/>
        </p:nvSpPr>
        <p:spPr>
          <a:xfrm>
            <a:off x="1596377" y="2875002"/>
            <a:ext cx="678200" cy="553998"/>
          </a:xfrm>
          <a:prstGeom prst="rect">
            <a:avLst/>
          </a:prstGeom>
          <a:noFill/>
        </p:spPr>
        <p:txBody>
          <a:bodyPr wrap="square" lIns="0" tIns="0" rIns="0" bIns="0" rtlCol="0">
            <a:spAutoFit/>
          </a:bodyPr>
          <a:lstStyle/>
          <a:p>
            <a:r>
              <a:rPr lang="en-GB" sz="3600" dirty="0"/>
              <a:t>15</a:t>
            </a:r>
          </a:p>
        </p:txBody>
      </p:sp>
      <p:sp>
        <p:nvSpPr>
          <p:cNvPr id="26" name="Arrow: Curved Right 25">
            <a:extLst>
              <a:ext uri="{FF2B5EF4-FFF2-40B4-BE49-F238E27FC236}">
                <a16:creationId xmlns:a16="http://schemas.microsoft.com/office/drawing/2014/main" id="{3C6D2170-E9C2-40AD-92AF-48C37BF10E19}"/>
              </a:ext>
            </a:extLst>
          </p:cNvPr>
          <p:cNvSpPr/>
          <p:nvPr/>
        </p:nvSpPr>
        <p:spPr>
          <a:xfrm>
            <a:off x="1087349" y="1744023"/>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7" name="Arrow: Curved Right 26">
            <a:extLst>
              <a:ext uri="{FF2B5EF4-FFF2-40B4-BE49-F238E27FC236}">
                <a16:creationId xmlns:a16="http://schemas.microsoft.com/office/drawing/2014/main" id="{C7609599-FA13-4404-B4CD-01CDDD3F8856}"/>
              </a:ext>
            </a:extLst>
          </p:cNvPr>
          <p:cNvSpPr/>
          <p:nvPr/>
        </p:nvSpPr>
        <p:spPr>
          <a:xfrm flipH="1">
            <a:off x="2934271" y="1744023"/>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8" name="TextBox 27">
            <a:extLst>
              <a:ext uri="{FF2B5EF4-FFF2-40B4-BE49-F238E27FC236}">
                <a16:creationId xmlns:a16="http://schemas.microsoft.com/office/drawing/2014/main" id="{5AFBFBCC-528E-4959-96F8-D2EE130F3E4D}"/>
              </a:ext>
            </a:extLst>
          </p:cNvPr>
          <p:cNvSpPr txBox="1"/>
          <p:nvPr/>
        </p:nvSpPr>
        <p:spPr>
          <a:xfrm>
            <a:off x="3449658" y="2051926"/>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effectLst/>
                <a:latin typeface="Arial" panose="020B0604020202020204" pitchFamily="34" charset="0"/>
                <a:ea typeface="Calibri" panose="020F0502020204030204" pitchFamily="34" charset="0"/>
              </a:rPr>
              <a:t>×</a:t>
            </a:r>
            <a:r>
              <a:rPr lang="en-GB" sz="2800" dirty="0"/>
              <a:t> 3</a:t>
            </a:r>
          </a:p>
        </p:txBody>
      </p:sp>
      <p:sp>
        <p:nvSpPr>
          <p:cNvPr id="29" name="TextBox 28">
            <a:extLst>
              <a:ext uri="{FF2B5EF4-FFF2-40B4-BE49-F238E27FC236}">
                <a16:creationId xmlns:a16="http://schemas.microsoft.com/office/drawing/2014/main" id="{5633BBD0-2194-496F-AB51-55CF92C00562}"/>
              </a:ext>
            </a:extLst>
          </p:cNvPr>
          <p:cNvSpPr txBox="1"/>
          <p:nvPr/>
        </p:nvSpPr>
        <p:spPr>
          <a:xfrm>
            <a:off x="354725" y="2058825"/>
            <a:ext cx="878976" cy="430887"/>
          </a:xfrm>
          <a:prstGeom prst="rect">
            <a:avLst/>
          </a:prstGeom>
          <a:noFill/>
        </p:spPr>
        <p:txBody>
          <a:bodyPr wrap="square" lIns="0" tIns="0" rIns="0" bIns="0" rtlCol="0">
            <a:spAutoFit/>
          </a:bodyPr>
          <a:lstStyle/>
          <a:p>
            <a:r>
              <a:rPr lang="en-GB" sz="2800" dirty="0">
                <a:solidFill>
                  <a:schemeClr val="tx1">
                    <a:lumMod val="95000"/>
                    <a:lumOff val="5000"/>
                  </a:schemeClr>
                </a:solidFill>
                <a:effectLst/>
                <a:latin typeface="Arial" panose="020B0604020202020204" pitchFamily="34" charset="0"/>
                <a:ea typeface="Calibri" panose="020F0502020204030204" pitchFamily="34" charset="0"/>
              </a:rPr>
              <a:t>×</a:t>
            </a:r>
            <a:r>
              <a:rPr lang="en-GB" sz="2800" dirty="0"/>
              <a:t> 3</a:t>
            </a:r>
          </a:p>
        </p:txBody>
      </p:sp>
      <p:sp>
        <p:nvSpPr>
          <p:cNvPr id="30" name="Arrow: Curved Right 29">
            <a:extLst>
              <a:ext uri="{FF2B5EF4-FFF2-40B4-BE49-F238E27FC236}">
                <a16:creationId xmlns:a16="http://schemas.microsoft.com/office/drawing/2014/main" id="{B91BA930-170E-42BF-BB0F-4BFFF3CD1F45}"/>
              </a:ext>
            </a:extLst>
          </p:cNvPr>
          <p:cNvSpPr/>
          <p:nvPr/>
        </p:nvSpPr>
        <p:spPr>
          <a:xfrm>
            <a:off x="1095623" y="3336291"/>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1" name="Arrow: Curved Right 30">
            <a:extLst>
              <a:ext uri="{FF2B5EF4-FFF2-40B4-BE49-F238E27FC236}">
                <a16:creationId xmlns:a16="http://schemas.microsoft.com/office/drawing/2014/main" id="{5246EAFA-9EF4-4DAC-A840-249B1127866F}"/>
              </a:ext>
            </a:extLst>
          </p:cNvPr>
          <p:cNvSpPr/>
          <p:nvPr/>
        </p:nvSpPr>
        <p:spPr>
          <a:xfrm flipH="1">
            <a:off x="2942545" y="3336291"/>
            <a:ext cx="436098" cy="114037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2" name="TextBox 31">
            <a:extLst>
              <a:ext uri="{FF2B5EF4-FFF2-40B4-BE49-F238E27FC236}">
                <a16:creationId xmlns:a16="http://schemas.microsoft.com/office/drawing/2014/main" id="{C90DF7D1-77EE-42AC-89C2-8592EB2DD548}"/>
              </a:ext>
            </a:extLst>
          </p:cNvPr>
          <p:cNvSpPr txBox="1"/>
          <p:nvPr/>
        </p:nvSpPr>
        <p:spPr>
          <a:xfrm>
            <a:off x="3457932" y="3644194"/>
            <a:ext cx="878976" cy="430887"/>
          </a:xfrm>
          <a:prstGeom prst="rect">
            <a:avLst/>
          </a:prstGeom>
          <a:noFill/>
        </p:spPr>
        <p:txBody>
          <a:bodyPr wrap="square" lIns="0" tIns="0" rIns="0" bIns="0" rtlCol="0">
            <a:spAutoFit/>
          </a:bodyPr>
          <a:lstStyle/>
          <a:p>
            <a:r>
              <a:rPr lang="en-GB" sz="2800" dirty="0"/>
              <a:t>÷ 2</a:t>
            </a:r>
          </a:p>
        </p:txBody>
      </p:sp>
      <p:sp>
        <p:nvSpPr>
          <p:cNvPr id="34" name="TextBox 33">
            <a:extLst>
              <a:ext uri="{FF2B5EF4-FFF2-40B4-BE49-F238E27FC236}">
                <a16:creationId xmlns:a16="http://schemas.microsoft.com/office/drawing/2014/main" id="{0B928E51-AC6E-4ED4-9155-E3473D237F23}"/>
              </a:ext>
            </a:extLst>
          </p:cNvPr>
          <p:cNvSpPr txBox="1"/>
          <p:nvPr/>
        </p:nvSpPr>
        <p:spPr>
          <a:xfrm>
            <a:off x="522000" y="3653586"/>
            <a:ext cx="878976" cy="430887"/>
          </a:xfrm>
          <a:prstGeom prst="rect">
            <a:avLst/>
          </a:prstGeom>
          <a:noFill/>
        </p:spPr>
        <p:txBody>
          <a:bodyPr wrap="square" lIns="0" tIns="0" rIns="0" bIns="0" rtlCol="0">
            <a:spAutoFit/>
          </a:bodyPr>
          <a:lstStyle/>
          <a:p>
            <a:r>
              <a:rPr lang="en-GB" sz="2800" dirty="0"/>
              <a:t>÷ 2</a:t>
            </a:r>
          </a:p>
        </p:txBody>
      </p:sp>
      <p:sp>
        <p:nvSpPr>
          <p:cNvPr id="35" name="TextBox 34">
            <a:extLst>
              <a:ext uri="{FF2B5EF4-FFF2-40B4-BE49-F238E27FC236}">
                <a16:creationId xmlns:a16="http://schemas.microsoft.com/office/drawing/2014/main" id="{9A0631E5-0534-41C0-A609-A00B3E06C0AC}"/>
              </a:ext>
            </a:extLst>
          </p:cNvPr>
          <p:cNvSpPr txBox="1"/>
          <p:nvPr/>
        </p:nvSpPr>
        <p:spPr>
          <a:xfrm>
            <a:off x="2335197" y="4459079"/>
            <a:ext cx="2070344" cy="553998"/>
          </a:xfrm>
          <a:prstGeom prst="rect">
            <a:avLst/>
          </a:prstGeom>
          <a:noFill/>
        </p:spPr>
        <p:txBody>
          <a:bodyPr wrap="square" lIns="0" tIns="0" rIns="0" bIns="0" rtlCol="0">
            <a:spAutoFit/>
          </a:bodyPr>
          <a:lstStyle/>
          <a:p>
            <a:r>
              <a:rPr lang="en-GB" sz="3600" dirty="0"/>
              <a:t>÷ 1</a:t>
            </a: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EB3E358-B2C8-4643-95C4-03D1F8CAA8DE}"/>
                  </a:ext>
                </a:extLst>
              </p:cNvPr>
              <p:cNvSpPr txBox="1"/>
              <p:nvPr/>
            </p:nvSpPr>
            <p:spPr>
              <a:xfrm>
                <a:off x="1486312" y="4331352"/>
                <a:ext cx="678200" cy="81823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15</m:t>
                          </m:r>
                        </m:num>
                        <m:den>
                          <m:r>
                            <a:rPr lang="en-GB" sz="2800" b="0" i="1" smtClean="0">
                              <a:latin typeface="Cambria Math" panose="02040503050406030204" pitchFamily="18" charset="0"/>
                            </a:rPr>
                            <m:t>2</m:t>
                          </m:r>
                        </m:den>
                      </m:f>
                    </m:oMath>
                  </m:oMathPara>
                </a14:m>
                <a:endParaRPr lang="en-GB" sz="2800" dirty="0"/>
              </a:p>
            </p:txBody>
          </p:sp>
        </mc:Choice>
        <mc:Fallback xmlns="">
          <p:sp>
            <p:nvSpPr>
              <p:cNvPr id="36" name="TextBox 35">
                <a:extLst>
                  <a:ext uri="{FF2B5EF4-FFF2-40B4-BE49-F238E27FC236}">
                    <a16:creationId xmlns:a16="http://schemas.microsoft.com/office/drawing/2014/main" id="{2EB3E358-B2C8-4643-95C4-03D1F8CAA8DE}"/>
                  </a:ext>
                </a:extLst>
              </p:cNvPr>
              <p:cNvSpPr txBox="1">
                <a:spLocks noRot="1" noChangeAspect="1" noMove="1" noResize="1" noEditPoints="1" noAdjustHandles="1" noChangeArrowheads="1" noChangeShapeType="1" noTextEdit="1"/>
              </p:cNvSpPr>
              <p:nvPr/>
            </p:nvSpPr>
            <p:spPr>
              <a:xfrm>
                <a:off x="1486312" y="4331352"/>
                <a:ext cx="678200" cy="818237"/>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FB1C49BC-4FD4-4C95-923C-6C06B029CF5B}"/>
                  </a:ext>
                </a:extLst>
              </p:cNvPr>
              <p:cNvSpPr txBox="1"/>
              <p:nvPr/>
            </p:nvSpPr>
            <p:spPr>
              <a:xfrm>
                <a:off x="5430856" y="1391615"/>
                <a:ext cx="3255944" cy="2338974"/>
              </a:xfrm>
              <a:prstGeom prst="rect">
                <a:avLst/>
              </a:prstGeom>
              <a:noFill/>
            </p:spPr>
            <p:txBody>
              <a:bodyPr wrap="square" lIns="0" tIns="0" rIns="0" bIns="0" rtlCol="0">
                <a:spAutoFit/>
              </a:bodyPr>
              <a:lstStyle/>
              <a:p>
                <a:r>
                  <a:rPr lang="en-GB" sz="2800" dirty="0"/>
                  <a:t>What calculations did we do to get from 5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2</m:t>
                        </m:r>
                      </m:num>
                      <m:den>
                        <m:r>
                          <a:rPr lang="en-GB" sz="2800" b="0" i="1" smtClean="0">
                            <a:latin typeface="Cambria Math" panose="02040503050406030204" pitchFamily="18" charset="0"/>
                          </a:rPr>
                          <m:t>3</m:t>
                        </m:r>
                      </m:den>
                    </m:f>
                  </m:oMath>
                </a14:m>
                <a:r>
                  <a:rPr lang="en-GB" sz="2800" dirty="0"/>
                  <a:t> to </a:t>
                </a:r>
                <a14:m>
                  <m:oMath xmlns:m="http://schemas.openxmlformats.org/officeDocument/2006/math">
                    <m:f>
                      <m:fPr>
                        <m:ctrlPr>
                          <a:rPr lang="en-GB" sz="2800" i="1">
                            <a:latin typeface="Cambria Math" panose="02040503050406030204" pitchFamily="18" charset="0"/>
                          </a:rPr>
                        </m:ctrlPr>
                      </m:fPr>
                      <m:num>
                        <m:r>
                          <a:rPr lang="en-GB" sz="2800" b="0" i="1" smtClean="0">
                            <a:latin typeface="Cambria Math" panose="02040503050406030204" pitchFamily="18" charset="0"/>
                          </a:rPr>
                          <m:t>15</m:t>
                        </m:r>
                      </m:num>
                      <m:den>
                        <m:r>
                          <a:rPr lang="en-GB" sz="2800" b="0" i="1" smtClean="0">
                            <a:latin typeface="Cambria Math" panose="02040503050406030204" pitchFamily="18" charset="0"/>
                          </a:rPr>
                          <m:t>2</m:t>
                        </m:r>
                      </m:den>
                    </m:f>
                  </m:oMath>
                </a14:m>
                <a:r>
                  <a:rPr lang="en-GB" sz="2800" dirty="0"/>
                  <a:t> ?</a:t>
                </a:r>
              </a:p>
              <a:p>
                <a:endParaRPr lang="en-GB" sz="2800" dirty="0"/>
              </a:p>
              <a:p>
                <a:r>
                  <a:rPr lang="en-GB" sz="2800" dirty="0"/>
                  <a:t> </a:t>
                </a:r>
              </a:p>
            </p:txBody>
          </p:sp>
        </mc:Choice>
        <mc:Fallback xmlns="">
          <p:sp>
            <p:nvSpPr>
              <p:cNvPr id="38" name="TextBox 37">
                <a:extLst>
                  <a:ext uri="{FF2B5EF4-FFF2-40B4-BE49-F238E27FC236}">
                    <a16:creationId xmlns:a16="http://schemas.microsoft.com/office/drawing/2014/main" id="{FB1C49BC-4FD4-4C95-923C-6C06B029CF5B}"/>
                  </a:ext>
                </a:extLst>
              </p:cNvPr>
              <p:cNvSpPr txBox="1">
                <a:spLocks noRot="1" noChangeAspect="1" noMove="1" noResize="1" noEditPoints="1" noAdjustHandles="1" noChangeArrowheads="1" noChangeShapeType="1" noTextEdit="1"/>
              </p:cNvSpPr>
              <p:nvPr/>
            </p:nvSpPr>
            <p:spPr>
              <a:xfrm>
                <a:off x="5430856" y="1391615"/>
                <a:ext cx="3255944" cy="2338974"/>
              </a:xfrm>
              <a:prstGeom prst="rect">
                <a:avLst/>
              </a:prstGeom>
              <a:blipFill>
                <a:blip r:embed="rId6"/>
                <a:stretch>
                  <a:fillRect l="-6742" t="-468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AAA6296C-5CAB-44DA-9523-248695AD3FEF}"/>
                  </a:ext>
                </a:extLst>
              </p:cNvPr>
              <p:cNvSpPr txBox="1"/>
              <p:nvPr/>
            </p:nvSpPr>
            <p:spPr>
              <a:xfrm>
                <a:off x="4604400" y="5087371"/>
                <a:ext cx="4284413" cy="1175130"/>
              </a:xfrm>
              <a:prstGeom prst="rect">
                <a:avLst/>
              </a:prstGeom>
              <a:noFill/>
            </p:spPr>
            <p:txBody>
              <a:bodyPr wrap="square" lIns="0" tIns="0" rIns="0" bIns="0" rtlCol="0">
                <a:spAutoFit/>
              </a:bodyPr>
              <a:lstStyle/>
              <a:p>
                <a:r>
                  <a:rPr lang="en-GB" sz="4000" dirty="0"/>
                  <a:t>5 </a:t>
                </a:r>
                <a:r>
                  <a:rPr lang="en-GB" sz="4000" dirty="0">
                    <a:solidFill>
                      <a:schemeClr val="tx1">
                        <a:lumMod val="95000"/>
                        <a:lumOff val="5000"/>
                      </a:schemeClr>
                    </a:solidFill>
                    <a:latin typeface="Arial" panose="020B0604020202020204" pitchFamily="34" charset="0"/>
                    <a:ea typeface="Calibri" panose="020F0502020204030204" pitchFamily="34" charset="0"/>
                  </a:rPr>
                  <a:t>×</a:t>
                </a:r>
                <a:r>
                  <a:rPr lang="en-GB" sz="4000" dirty="0"/>
                  <a:t> </a:t>
                </a:r>
                <a:r>
                  <a:rPr lang="en-GB" sz="4000" dirty="0">
                    <a:solidFill>
                      <a:srgbClr val="FF0000"/>
                    </a:solidFill>
                  </a:rPr>
                  <a:t>3 ÷ 2 </a:t>
                </a:r>
                <a:r>
                  <a:rPr lang="en-GB" sz="4000" dirty="0"/>
                  <a:t>= 5 </a:t>
                </a:r>
                <a:r>
                  <a:rPr lang="en-GB" sz="4000" dirty="0">
                    <a:solidFill>
                      <a:schemeClr val="tx1">
                        <a:lumMod val="95000"/>
                        <a:lumOff val="5000"/>
                      </a:schemeClr>
                    </a:solidFill>
                    <a:latin typeface="Arial" panose="020B0604020202020204" pitchFamily="34" charset="0"/>
                    <a:ea typeface="Calibri" panose="020F0502020204030204" pitchFamily="34" charset="0"/>
                  </a:rPr>
                  <a:t>×</a:t>
                </a:r>
                <a:r>
                  <a:rPr lang="en-GB" sz="5400" dirty="0"/>
                  <a:t> </a:t>
                </a:r>
                <a14:m>
                  <m:oMath xmlns:m="http://schemas.openxmlformats.org/officeDocument/2006/math">
                    <m:f>
                      <m:fPr>
                        <m:ctrlPr>
                          <a:rPr lang="en-GB" sz="5400" i="1" smtClean="0">
                            <a:latin typeface="Cambria Math" panose="02040503050406030204" pitchFamily="18" charset="0"/>
                          </a:rPr>
                        </m:ctrlPr>
                      </m:fPr>
                      <m:num>
                        <m:r>
                          <a:rPr lang="en-GB" sz="5400" b="0" i="1" smtClean="0">
                            <a:latin typeface="Cambria Math" panose="02040503050406030204" pitchFamily="18" charset="0"/>
                          </a:rPr>
                          <m:t>3</m:t>
                        </m:r>
                      </m:num>
                      <m:den>
                        <m:r>
                          <a:rPr lang="en-GB" sz="5400" b="0" i="1" smtClean="0">
                            <a:latin typeface="Cambria Math" panose="02040503050406030204" pitchFamily="18" charset="0"/>
                          </a:rPr>
                          <m:t>2</m:t>
                        </m:r>
                      </m:den>
                    </m:f>
                  </m:oMath>
                </a14:m>
                <a:r>
                  <a:rPr lang="en-GB" sz="5400" dirty="0"/>
                  <a:t> </a:t>
                </a:r>
                <a:endParaRPr lang="en-GB" sz="4000" dirty="0"/>
              </a:p>
            </p:txBody>
          </p:sp>
        </mc:Choice>
        <mc:Fallback xmlns="">
          <p:sp>
            <p:nvSpPr>
              <p:cNvPr id="39" name="TextBox 38">
                <a:extLst>
                  <a:ext uri="{FF2B5EF4-FFF2-40B4-BE49-F238E27FC236}">
                    <a16:creationId xmlns:a16="http://schemas.microsoft.com/office/drawing/2014/main" id="{AAA6296C-5CAB-44DA-9523-248695AD3FEF}"/>
                  </a:ext>
                </a:extLst>
              </p:cNvPr>
              <p:cNvSpPr txBox="1">
                <a:spLocks noRot="1" noChangeAspect="1" noMove="1" noResize="1" noEditPoints="1" noAdjustHandles="1" noChangeArrowheads="1" noChangeShapeType="1" noTextEdit="1"/>
              </p:cNvSpPr>
              <p:nvPr/>
            </p:nvSpPr>
            <p:spPr>
              <a:xfrm>
                <a:off x="4604400" y="5087371"/>
                <a:ext cx="4284413" cy="1175130"/>
              </a:xfrm>
              <a:prstGeom prst="rect">
                <a:avLst/>
              </a:prstGeom>
              <a:blipFill>
                <a:blip r:embed="rId7"/>
                <a:stretch>
                  <a:fillRect l="-7112" b="-72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64AB50EE-0610-449B-A26A-65D7DCEFF0F8}"/>
                  </a:ext>
                </a:extLst>
              </p:cNvPr>
              <p:cNvSpPr txBox="1"/>
              <p:nvPr/>
            </p:nvSpPr>
            <p:spPr>
              <a:xfrm>
                <a:off x="5737239" y="3336291"/>
                <a:ext cx="4284413" cy="1617879"/>
              </a:xfrm>
              <a:prstGeom prst="rect">
                <a:avLst/>
              </a:prstGeom>
              <a:noFill/>
            </p:spPr>
            <p:txBody>
              <a:bodyPr wrap="square" lIns="0" tIns="0" rIns="0" bIns="0" rtlCol="0">
                <a:spAutoFit/>
              </a:bodyPr>
              <a:lstStyle/>
              <a:p>
                <a:r>
                  <a:rPr lang="en-GB" sz="4000" dirty="0">
                    <a:solidFill>
                      <a:srgbClr val="FF0000"/>
                    </a:solidFill>
                  </a:rPr>
                  <a:t>3 ÷ 2 </a:t>
                </a:r>
                <a:r>
                  <a:rPr lang="en-GB" sz="4000" dirty="0"/>
                  <a:t>= </a:t>
                </a:r>
                <a14:m>
                  <m:oMath xmlns:m="http://schemas.openxmlformats.org/officeDocument/2006/math">
                    <m:f>
                      <m:fPr>
                        <m:ctrlPr>
                          <a:rPr lang="en-GB" sz="5400" i="1" smtClean="0">
                            <a:latin typeface="Cambria Math" panose="02040503050406030204" pitchFamily="18" charset="0"/>
                          </a:rPr>
                        </m:ctrlPr>
                      </m:fPr>
                      <m:num>
                        <m:r>
                          <a:rPr lang="en-GB" sz="5400" b="0" i="1" smtClean="0">
                            <a:latin typeface="Cambria Math" panose="02040503050406030204" pitchFamily="18" charset="0"/>
                          </a:rPr>
                          <m:t>3</m:t>
                        </m:r>
                      </m:num>
                      <m:den>
                        <m:r>
                          <a:rPr lang="en-GB" sz="5400" b="0" i="1" smtClean="0">
                            <a:latin typeface="Cambria Math" panose="02040503050406030204" pitchFamily="18" charset="0"/>
                          </a:rPr>
                          <m:t>2</m:t>
                        </m:r>
                      </m:den>
                    </m:f>
                  </m:oMath>
                </a14:m>
                <a:r>
                  <a:rPr lang="en-GB" sz="5400" dirty="0"/>
                  <a:t> </a:t>
                </a:r>
                <a:endParaRPr lang="en-GB" sz="4000" dirty="0"/>
              </a:p>
              <a:p>
                <a:r>
                  <a:rPr lang="en-GB" sz="2800" dirty="0"/>
                  <a:t> </a:t>
                </a:r>
              </a:p>
            </p:txBody>
          </p:sp>
        </mc:Choice>
        <mc:Fallback xmlns="">
          <p:sp>
            <p:nvSpPr>
              <p:cNvPr id="40" name="TextBox 39">
                <a:extLst>
                  <a:ext uri="{FF2B5EF4-FFF2-40B4-BE49-F238E27FC236}">
                    <a16:creationId xmlns:a16="http://schemas.microsoft.com/office/drawing/2014/main" id="{64AB50EE-0610-449B-A26A-65D7DCEFF0F8}"/>
                  </a:ext>
                </a:extLst>
              </p:cNvPr>
              <p:cNvSpPr txBox="1">
                <a:spLocks noRot="1" noChangeAspect="1" noMove="1" noResize="1" noEditPoints="1" noAdjustHandles="1" noChangeArrowheads="1" noChangeShapeType="1" noTextEdit="1"/>
              </p:cNvSpPr>
              <p:nvPr/>
            </p:nvSpPr>
            <p:spPr>
              <a:xfrm>
                <a:off x="5737239" y="3336291"/>
                <a:ext cx="4284413" cy="1617879"/>
              </a:xfrm>
              <a:prstGeom prst="rect">
                <a:avLst/>
              </a:prstGeom>
              <a:blipFill>
                <a:blip r:embed="rId8"/>
                <a:stretch>
                  <a:fillRect l="-7112"/>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C1D938F5-43A9-450F-99FD-FCEB89EEE112}"/>
              </a:ext>
            </a:extLst>
          </p:cNvPr>
          <p:cNvSpPr txBox="1"/>
          <p:nvPr/>
        </p:nvSpPr>
        <p:spPr>
          <a:xfrm>
            <a:off x="7872411" y="5027959"/>
            <a:ext cx="555674" cy="584775"/>
          </a:xfrm>
          <a:prstGeom prst="rect">
            <a:avLst/>
          </a:prstGeom>
          <a:solidFill>
            <a:schemeClr val="bg1"/>
          </a:solidFill>
          <a:ln>
            <a:solidFill>
              <a:schemeClr val="tx1"/>
            </a:solidFill>
          </a:ln>
        </p:spPr>
        <p:txBody>
          <a:bodyPr wrap="square" rtlCol="0">
            <a:spAutoFit/>
          </a:bodyPr>
          <a:lstStyle/>
          <a:p>
            <a:pPr algn="ctr"/>
            <a:r>
              <a:rPr lang="en-GB" sz="3200" dirty="0"/>
              <a:t>?</a:t>
            </a:r>
          </a:p>
        </p:txBody>
      </p:sp>
      <p:sp>
        <p:nvSpPr>
          <p:cNvPr id="41" name="TextBox 40">
            <a:extLst>
              <a:ext uri="{FF2B5EF4-FFF2-40B4-BE49-F238E27FC236}">
                <a16:creationId xmlns:a16="http://schemas.microsoft.com/office/drawing/2014/main" id="{78027AF2-385A-4C20-BA1F-8C89649C2C37}"/>
              </a:ext>
            </a:extLst>
          </p:cNvPr>
          <p:cNvSpPr txBox="1"/>
          <p:nvPr/>
        </p:nvSpPr>
        <p:spPr>
          <a:xfrm>
            <a:off x="7872411" y="5782406"/>
            <a:ext cx="555674" cy="584775"/>
          </a:xfrm>
          <a:prstGeom prst="rect">
            <a:avLst/>
          </a:prstGeom>
          <a:solidFill>
            <a:schemeClr val="bg1"/>
          </a:solidFill>
          <a:ln>
            <a:solidFill>
              <a:schemeClr val="tx1"/>
            </a:solidFill>
          </a:ln>
        </p:spPr>
        <p:txBody>
          <a:bodyPr wrap="square" rtlCol="0">
            <a:spAutoFit/>
          </a:bodyPr>
          <a:lstStyle/>
          <a:p>
            <a:pPr algn="ctr"/>
            <a:r>
              <a:rPr lang="en-GB" sz="3200" dirty="0"/>
              <a:t>?</a:t>
            </a:r>
          </a:p>
        </p:txBody>
      </p:sp>
      <p:sp>
        <p:nvSpPr>
          <p:cNvPr id="42" name="TextBox 41">
            <a:extLst>
              <a:ext uri="{FF2B5EF4-FFF2-40B4-BE49-F238E27FC236}">
                <a16:creationId xmlns:a16="http://schemas.microsoft.com/office/drawing/2014/main" id="{1008BBFD-B68E-46DE-80FB-CE5B9D8B8D6B}"/>
              </a:ext>
            </a:extLst>
          </p:cNvPr>
          <p:cNvSpPr txBox="1"/>
          <p:nvPr/>
        </p:nvSpPr>
        <p:spPr>
          <a:xfrm>
            <a:off x="7316737" y="3262502"/>
            <a:ext cx="555674" cy="584775"/>
          </a:xfrm>
          <a:prstGeom prst="rect">
            <a:avLst/>
          </a:prstGeom>
          <a:solidFill>
            <a:schemeClr val="bg1"/>
          </a:solidFill>
          <a:ln>
            <a:solidFill>
              <a:schemeClr val="tx1"/>
            </a:solidFill>
          </a:ln>
        </p:spPr>
        <p:txBody>
          <a:bodyPr wrap="square" rtlCol="0">
            <a:spAutoFit/>
          </a:bodyPr>
          <a:lstStyle/>
          <a:p>
            <a:pPr algn="ctr"/>
            <a:r>
              <a:rPr lang="en-GB" sz="3200" dirty="0"/>
              <a:t>?</a:t>
            </a:r>
          </a:p>
        </p:txBody>
      </p:sp>
      <p:sp>
        <p:nvSpPr>
          <p:cNvPr id="43" name="TextBox 42">
            <a:extLst>
              <a:ext uri="{FF2B5EF4-FFF2-40B4-BE49-F238E27FC236}">
                <a16:creationId xmlns:a16="http://schemas.microsoft.com/office/drawing/2014/main" id="{F7D31EFF-7964-4224-B18D-52ECC417A055}"/>
              </a:ext>
            </a:extLst>
          </p:cNvPr>
          <p:cNvSpPr txBox="1"/>
          <p:nvPr/>
        </p:nvSpPr>
        <p:spPr>
          <a:xfrm>
            <a:off x="7316737" y="4016949"/>
            <a:ext cx="555674" cy="584775"/>
          </a:xfrm>
          <a:prstGeom prst="rect">
            <a:avLst/>
          </a:prstGeom>
          <a:solidFill>
            <a:schemeClr val="bg1"/>
          </a:solidFill>
          <a:ln>
            <a:solidFill>
              <a:schemeClr val="tx1"/>
            </a:solidFill>
          </a:ln>
        </p:spPr>
        <p:txBody>
          <a:bodyPr wrap="square" rtlCol="0">
            <a:spAutoFit/>
          </a:bodyPr>
          <a:lstStyle/>
          <a:p>
            <a:pPr algn="ctr"/>
            <a:r>
              <a:rPr lang="en-GB" sz="3200" dirty="0"/>
              <a:t>?</a:t>
            </a:r>
          </a:p>
        </p:txBody>
      </p:sp>
    </p:spTree>
    <p:custDataLst>
      <p:tags r:id="rId1"/>
    </p:custDataLst>
    <p:extLst>
      <p:ext uri="{BB962C8B-B14F-4D97-AF65-F5344CB8AC3E}">
        <p14:creationId xmlns:p14="http://schemas.microsoft.com/office/powerpoint/2010/main" val="851642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42"/>
                                        </p:tgtEl>
                                      </p:cBhvr>
                                    </p:animEffect>
                                    <p:set>
                                      <p:cBhvr>
                                        <p:cTn id="33" dur="1" fill="hold">
                                          <p:stCondLst>
                                            <p:cond delay="499"/>
                                          </p:stCondLst>
                                        </p:cTn>
                                        <p:tgtEl>
                                          <p:spTgt spid="42"/>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43"/>
                                        </p:tgtEl>
                                      </p:cBhvr>
                                    </p:animEffect>
                                    <p:set>
                                      <p:cBhvr>
                                        <p:cTn id="36" dur="1" fill="hold">
                                          <p:stCondLst>
                                            <p:cond delay="499"/>
                                          </p:stCondLst>
                                        </p:cTn>
                                        <p:tgtEl>
                                          <p:spTgt spid="4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41"/>
                                        </p:tgtEl>
                                      </p:cBhvr>
                                    </p:animEffect>
                                    <p:set>
                                      <p:cBhvr>
                                        <p:cTn id="49" dur="1" fill="hold">
                                          <p:stCondLst>
                                            <p:cond delay="499"/>
                                          </p:stCondLst>
                                        </p:cTn>
                                        <p:tgtEl>
                                          <p:spTgt spid="4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4" grpId="0"/>
      <p:bldP spid="35" grpId="0"/>
      <p:bldP spid="36" grpId="0"/>
      <p:bldP spid="38" grpId="0"/>
      <p:bldP spid="39" grpId="0"/>
      <p:bldP spid="40" grpId="0"/>
      <p:bldP spid="4" grpId="0" animBg="1"/>
      <p:bldP spid="4" grpId="1" animBg="1"/>
      <p:bldP spid="41" grpId="0" animBg="1"/>
      <p:bldP spid="41" grpId="1" animBg="1"/>
      <p:bldP spid="42" grpId="0" animBg="1"/>
      <p:bldP spid="42" grpId="1" animBg="1"/>
      <p:bldP spid="43" grpId="0" animBg="1"/>
      <p:bldP spid="4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1775170" y="1325880"/>
                <a:ext cx="961802" cy="786241"/>
              </a:xfrm>
              <a:prstGeom prst="rect">
                <a:avLst/>
              </a:prstGeom>
              <a:noFill/>
            </p:spPr>
            <p:txBody>
              <a:bodyPr wrap="none" lIns="0" tIns="0" rIns="0" bIns="0" rtlCol="0">
                <a:spAutoFit/>
              </a:bodyPr>
              <a:lstStyle/>
              <a:p>
                <a:r>
                  <a:rPr lang="en-GB" sz="3600" dirty="0"/>
                  <a:t>5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2</m:t>
                        </m:r>
                      </m:num>
                      <m:den>
                        <m:r>
                          <a:rPr lang="en-GB" sz="3600" b="0" i="1" smtClean="0">
                            <a:latin typeface="Cambria Math" panose="02040503050406030204" pitchFamily="18" charset="0"/>
                          </a:rPr>
                          <m:t>3</m:t>
                        </m:r>
                      </m:den>
                    </m:f>
                  </m:oMath>
                </a14:m>
                <a:endParaRPr lang="en-GB" sz="36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1775170" y="1325880"/>
                <a:ext cx="961802" cy="786241"/>
              </a:xfrm>
              <a:prstGeom prst="rect">
                <a:avLst/>
              </a:prstGeom>
              <a:blipFill>
                <a:blip r:embed="rId4"/>
                <a:stretch>
                  <a:fillRect l="-28481" t="-4688" b="-187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AAA6296C-5CAB-44DA-9523-248695AD3FEF}"/>
                  </a:ext>
                </a:extLst>
              </p:cNvPr>
              <p:cNvSpPr txBox="1"/>
              <p:nvPr/>
            </p:nvSpPr>
            <p:spPr>
              <a:xfrm>
                <a:off x="2929672" y="1325880"/>
                <a:ext cx="4284413" cy="783420"/>
              </a:xfrm>
              <a:prstGeom prst="rect">
                <a:avLst/>
              </a:prstGeom>
              <a:noFill/>
            </p:spPr>
            <p:txBody>
              <a:bodyPr wrap="square" lIns="0" tIns="0" rIns="0" bIns="0" rtlCol="0">
                <a:spAutoFit/>
              </a:bodyPr>
              <a:lstStyle/>
              <a:p>
                <a:r>
                  <a:rPr lang="en-GB" sz="3600" dirty="0"/>
                  <a:t>= 5 </a:t>
                </a:r>
                <a:r>
                  <a:rPr lang="en-GB" sz="3600" dirty="0">
                    <a:solidFill>
                      <a:schemeClr val="tx1">
                        <a:lumMod val="95000"/>
                        <a:lumOff val="5000"/>
                      </a:schemeClr>
                    </a:solidFill>
                    <a:latin typeface="Arial" panose="020B0604020202020204" pitchFamily="34" charset="0"/>
                    <a:ea typeface="Calibri" panose="020F0502020204030204" pitchFamily="34" charset="0"/>
                  </a:rPr>
                  <a:t>×</a:t>
                </a:r>
                <a:r>
                  <a:rPr lang="en-GB" sz="3600" dirty="0"/>
                  <a:t>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3</m:t>
                        </m:r>
                      </m:num>
                      <m:den>
                        <m:r>
                          <a:rPr lang="en-GB" sz="3600" b="0" i="1" smtClean="0">
                            <a:latin typeface="Cambria Math" panose="02040503050406030204" pitchFamily="18" charset="0"/>
                          </a:rPr>
                          <m:t>2</m:t>
                        </m:r>
                      </m:den>
                    </m:f>
                  </m:oMath>
                </a14:m>
                <a:r>
                  <a:rPr lang="en-GB" sz="3600" dirty="0"/>
                  <a:t> </a:t>
                </a:r>
              </a:p>
            </p:txBody>
          </p:sp>
        </mc:Choice>
        <mc:Fallback xmlns="">
          <p:sp>
            <p:nvSpPr>
              <p:cNvPr id="39" name="TextBox 38">
                <a:extLst>
                  <a:ext uri="{FF2B5EF4-FFF2-40B4-BE49-F238E27FC236}">
                    <a16:creationId xmlns:a16="http://schemas.microsoft.com/office/drawing/2014/main" id="{AAA6296C-5CAB-44DA-9523-248695AD3FEF}"/>
                  </a:ext>
                </a:extLst>
              </p:cNvPr>
              <p:cNvSpPr txBox="1">
                <a:spLocks noRot="1" noChangeAspect="1" noMove="1" noResize="1" noEditPoints="1" noAdjustHandles="1" noChangeArrowheads="1" noChangeShapeType="1" noTextEdit="1"/>
              </p:cNvSpPr>
              <p:nvPr/>
            </p:nvSpPr>
            <p:spPr>
              <a:xfrm>
                <a:off x="2929672" y="1325880"/>
                <a:ext cx="4284413" cy="783420"/>
              </a:xfrm>
              <a:prstGeom prst="rect">
                <a:avLst/>
              </a:prstGeom>
              <a:blipFill>
                <a:blip r:embed="rId5"/>
                <a:stretch>
                  <a:fillRect l="-6553" t="-4688" b="-2109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0D528659-EF49-4B46-B834-B9453E7B15EA}"/>
                  </a:ext>
                </a:extLst>
              </p:cNvPr>
              <p:cNvSpPr txBox="1"/>
              <p:nvPr/>
            </p:nvSpPr>
            <p:spPr>
              <a:xfrm>
                <a:off x="1775170" y="2554029"/>
                <a:ext cx="961802" cy="786241"/>
              </a:xfrm>
              <a:prstGeom prst="rect">
                <a:avLst/>
              </a:prstGeom>
              <a:noFill/>
            </p:spPr>
            <p:txBody>
              <a:bodyPr wrap="none" lIns="0" tIns="0" rIns="0" bIns="0" rtlCol="0">
                <a:spAutoFit/>
              </a:bodyPr>
              <a:lstStyle/>
              <a:p>
                <a:r>
                  <a:rPr lang="en-GB" sz="3600" dirty="0"/>
                  <a:t>7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2</m:t>
                        </m:r>
                      </m:num>
                      <m:den>
                        <m:r>
                          <a:rPr lang="en-GB" sz="3600" b="0" i="1" smtClean="0">
                            <a:latin typeface="Cambria Math" panose="02040503050406030204" pitchFamily="18" charset="0"/>
                          </a:rPr>
                          <m:t>3</m:t>
                        </m:r>
                      </m:den>
                    </m:f>
                  </m:oMath>
                </a14:m>
                <a:endParaRPr lang="en-GB" sz="3600" dirty="0"/>
              </a:p>
            </p:txBody>
          </p:sp>
        </mc:Choice>
        <mc:Fallback xmlns="">
          <p:sp>
            <p:nvSpPr>
              <p:cNvPr id="21" name="TextBox 20">
                <a:extLst>
                  <a:ext uri="{FF2B5EF4-FFF2-40B4-BE49-F238E27FC236}">
                    <a16:creationId xmlns:a16="http://schemas.microsoft.com/office/drawing/2014/main" id="{0D528659-EF49-4B46-B834-B9453E7B15EA}"/>
                  </a:ext>
                </a:extLst>
              </p:cNvPr>
              <p:cNvSpPr txBox="1">
                <a:spLocks noRot="1" noChangeAspect="1" noMove="1" noResize="1" noEditPoints="1" noAdjustHandles="1" noChangeArrowheads="1" noChangeShapeType="1" noTextEdit="1"/>
              </p:cNvSpPr>
              <p:nvPr/>
            </p:nvSpPr>
            <p:spPr>
              <a:xfrm>
                <a:off x="1775170" y="2554029"/>
                <a:ext cx="961802" cy="786241"/>
              </a:xfrm>
              <a:prstGeom prst="rect">
                <a:avLst/>
              </a:prstGeom>
              <a:blipFill>
                <a:blip r:embed="rId6"/>
                <a:stretch>
                  <a:fillRect l="-28481" t="-4651" b="-1782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AF9D3717-1D13-4DA0-ABA4-E52C3C488107}"/>
                  </a:ext>
                </a:extLst>
              </p:cNvPr>
              <p:cNvSpPr txBox="1"/>
              <p:nvPr/>
            </p:nvSpPr>
            <p:spPr>
              <a:xfrm>
                <a:off x="2929672" y="2554029"/>
                <a:ext cx="4284413" cy="783420"/>
              </a:xfrm>
              <a:prstGeom prst="rect">
                <a:avLst/>
              </a:prstGeom>
              <a:noFill/>
            </p:spPr>
            <p:txBody>
              <a:bodyPr wrap="square" lIns="0" tIns="0" rIns="0" bIns="0" rtlCol="0">
                <a:spAutoFit/>
              </a:bodyPr>
              <a:lstStyle/>
              <a:p>
                <a:r>
                  <a:rPr lang="en-GB" sz="3600" dirty="0"/>
                  <a:t>= 7 </a:t>
                </a:r>
                <a:r>
                  <a:rPr lang="en-GB" sz="3600" dirty="0">
                    <a:solidFill>
                      <a:schemeClr val="tx1">
                        <a:lumMod val="95000"/>
                        <a:lumOff val="5000"/>
                      </a:schemeClr>
                    </a:solidFill>
                    <a:latin typeface="Arial" panose="020B0604020202020204" pitchFamily="34" charset="0"/>
                    <a:ea typeface="Calibri" panose="020F0502020204030204" pitchFamily="34" charset="0"/>
                  </a:rPr>
                  <a:t>×</a:t>
                </a:r>
                <a:r>
                  <a:rPr lang="en-GB" sz="3600" dirty="0"/>
                  <a:t>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3</m:t>
                        </m:r>
                      </m:num>
                      <m:den>
                        <m:r>
                          <a:rPr lang="en-GB" sz="3600" b="0" i="1" smtClean="0">
                            <a:latin typeface="Cambria Math" panose="02040503050406030204" pitchFamily="18" charset="0"/>
                          </a:rPr>
                          <m:t>2</m:t>
                        </m:r>
                      </m:den>
                    </m:f>
                  </m:oMath>
                </a14:m>
                <a:r>
                  <a:rPr lang="en-GB" sz="3600" dirty="0"/>
                  <a:t> </a:t>
                </a:r>
              </a:p>
            </p:txBody>
          </p:sp>
        </mc:Choice>
        <mc:Fallback xmlns="">
          <p:sp>
            <p:nvSpPr>
              <p:cNvPr id="22" name="TextBox 21">
                <a:extLst>
                  <a:ext uri="{FF2B5EF4-FFF2-40B4-BE49-F238E27FC236}">
                    <a16:creationId xmlns:a16="http://schemas.microsoft.com/office/drawing/2014/main" id="{AF9D3717-1D13-4DA0-ABA4-E52C3C488107}"/>
                  </a:ext>
                </a:extLst>
              </p:cNvPr>
              <p:cNvSpPr txBox="1">
                <a:spLocks noRot="1" noChangeAspect="1" noMove="1" noResize="1" noEditPoints="1" noAdjustHandles="1" noChangeArrowheads="1" noChangeShapeType="1" noTextEdit="1"/>
              </p:cNvSpPr>
              <p:nvPr/>
            </p:nvSpPr>
            <p:spPr>
              <a:xfrm>
                <a:off x="2929672" y="2554029"/>
                <a:ext cx="4284413" cy="783420"/>
              </a:xfrm>
              <a:prstGeom prst="rect">
                <a:avLst/>
              </a:prstGeom>
              <a:blipFill>
                <a:blip r:embed="rId7"/>
                <a:stretch>
                  <a:fillRect l="-6553" t="-4688" b="-2109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3C79A72B-3CF0-4C98-8327-436E6EAF6968}"/>
                  </a:ext>
                </a:extLst>
              </p:cNvPr>
              <p:cNvSpPr txBox="1"/>
              <p:nvPr/>
            </p:nvSpPr>
            <p:spPr>
              <a:xfrm>
                <a:off x="1775170" y="3782178"/>
                <a:ext cx="961802" cy="783420"/>
              </a:xfrm>
              <a:prstGeom prst="rect">
                <a:avLst/>
              </a:prstGeom>
              <a:noFill/>
            </p:spPr>
            <p:txBody>
              <a:bodyPr wrap="none" lIns="0" tIns="0" rIns="0" bIns="0" rtlCol="0">
                <a:spAutoFit/>
              </a:bodyPr>
              <a:lstStyle/>
              <a:p>
                <a:r>
                  <a:rPr lang="en-GB" sz="3600" dirty="0"/>
                  <a:t>7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3</m:t>
                        </m:r>
                      </m:num>
                      <m:den>
                        <m:r>
                          <a:rPr lang="en-GB" sz="3600" b="0" i="1" smtClean="0">
                            <a:latin typeface="Cambria Math" panose="02040503050406030204" pitchFamily="18" charset="0"/>
                          </a:rPr>
                          <m:t>2</m:t>
                        </m:r>
                      </m:den>
                    </m:f>
                  </m:oMath>
                </a14:m>
                <a:endParaRPr lang="en-GB" sz="3600" dirty="0"/>
              </a:p>
            </p:txBody>
          </p:sp>
        </mc:Choice>
        <mc:Fallback xmlns="">
          <p:sp>
            <p:nvSpPr>
              <p:cNvPr id="33" name="TextBox 32">
                <a:extLst>
                  <a:ext uri="{FF2B5EF4-FFF2-40B4-BE49-F238E27FC236}">
                    <a16:creationId xmlns:a16="http://schemas.microsoft.com/office/drawing/2014/main" id="{3C79A72B-3CF0-4C98-8327-436E6EAF6968}"/>
                  </a:ext>
                </a:extLst>
              </p:cNvPr>
              <p:cNvSpPr txBox="1">
                <a:spLocks noRot="1" noChangeAspect="1" noMove="1" noResize="1" noEditPoints="1" noAdjustHandles="1" noChangeArrowheads="1" noChangeShapeType="1" noTextEdit="1"/>
              </p:cNvSpPr>
              <p:nvPr/>
            </p:nvSpPr>
            <p:spPr>
              <a:xfrm>
                <a:off x="1775170" y="3782178"/>
                <a:ext cx="961802" cy="783420"/>
              </a:xfrm>
              <a:prstGeom prst="rect">
                <a:avLst/>
              </a:prstGeom>
              <a:blipFill>
                <a:blip r:embed="rId8"/>
                <a:stretch>
                  <a:fillRect l="-28481" t="-4651"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0A0D5EF1-BD61-4886-9819-9DB43A622180}"/>
                  </a:ext>
                </a:extLst>
              </p:cNvPr>
              <p:cNvSpPr txBox="1"/>
              <p:nvPr/>
            </p:nvSpPr>
            <p:spPr>
              <a:xfrm>
                <a:off x="2929672" y="3782178"/>
                <a:ext cx="4284413" cy="783420"/>
              </a:xfrm>
              <a:prstGeom prst="rect">
                <a:avLst/>
              </a:prstGeom>
              <a:noFill/>
            </p:spPr>
            <p:txBody>
              <a:bodyPr wrap="square" lIns="0" tIns="0" rIns="0" bIns="0" rtlCol="0">
                <a:spAutoFit/>
              </a:bodyPr>
              <a:lstStyle/>
              <a:p>
                <a:r>
                  <a:rPr lang="en-GB" sz="3600" dirty="0"/>
                  <a:t>= 7 </a:t>
                </a:r>
                <a:r>
                  <a:rPr lang="en-GB" sz="3600" dirty="0">
                    <a:solidFill>
                      <a:schemeClr val="tx1">
                        <a:lumMod val="95000"/>
                        <a:lumOff val="5000"/>
                      </a:schemeClr>
                    </a:solidFill>
                    <a:latin typeface="Arial" panose="020B0604020202020204" pitchFamily="34" charset="0"/>
                    <a:ea typeface="Calibri" panose="020F0502020204030204" pitchFamily="34" charset="0"/>
                  </a:rPr>
                  <a:t>×</a:t>
                </a:r>
                <a:r>
                  <a:rPr lang="en-GB" sz="3600" dirty="0"/>
                  <a:t>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2</m:t>
                        </m:r>
                      </m:num>
                      <m:den>
                        <m:r>
                          <a:rPr lang="en-GB" sz="3600" b="0" i="1" smtClean="0">
                            <a:latin typeface="Cambria Math" panose="02040503050406030204" pitchFamily="18" charset="0"/>
                          </a:rPr>
                          <m:t>3</m:t>
                        </m:r>
                      </m:den>
                    </m:f>
                  </m:oMath>
                </a14:m>
                <a:r>
                  <a:rPr lang="en-GB" sz="3600" dirty="0"/>
                  <a:t> </a:t>
                </a:r>
              </a:p>
            </p:txBody>
          </p:sp>
        </mc:Choice>
        <mc:Fallback xmlns="">
          <p:sp>
            <p:nvSpPr>
              <p:cNvPr id="37" name="TextBox 36">
                <a:extLst>
                  <a:ext uri="{FF2B5EF4-FFF2-40B4-BE49-F238E27FC236}">
                    <a16:creationId xmlns:a16="http://schemas.microsoft.com/office/drawing/2014/main" id="{0A0D5EF1-BD61-4886-9819-9DB43A622180}"/>
                  </a:ext>
                </a:extLst>
              </p:cNvPr>
              <p:cNvSpPr txBox="1">
                <a:spLocks noRot="1" noChangeAspect="1" noMove="1" noResize="1" noEditPoints="1" noAdjustHandles="1" noChangeArrowheads="1" noChangeShapeType="1" noTextEdit="1"/>
              </p:cNvSpPr>
              <p:nvPr/>
            </p:nvSpPr>
            <p:spPr>
              <a:xfrm>
                <a:off x="2929672" y="3782178"/>
                <a:ext cx="4284413" cy="783420"/>
              </a:xfrm>
              <a:prstGeom prst="rect">
                <a:avLst/>
              </a:prstGeom>
              <a:blipFill>
                <a:blip r:embed="rId9"/>
                <a:stretch>
                  <a:fillRect l="-6553" t="-4651" b="-2093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4210518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1" grpId="0"/>
      <p:bldP spid="22" grpId="0"/>
      <p:bldP spid="33"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BB6E41D-21E1-487A-9F3C-687D2A7411C7}"/>
                  </a:ext>
                </a:extLst>
              </p:cNvPr>
              <p:cNvSpPr txBox="1"/>
              <p:nvPr/>
            </p:nvSpPr>
            <p:spPr>
              <a:xfrm>
                <a:off x="3380873" y="1206666"/>
                <a:ext cx="1139001" cy="798873"/>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5</m:t>
                        </m:r>
                      </m:num>
                      <m:den>
                        <m:r>
                          <a:rPr lang="en-GB" sz="3200" b="0" i="1" smtClean="0">
                            <a:latin typeface="Cambria Math" panose="02040503050406030204" pitchFamily="18" charset="0"/>
                          </a:rPr>
                          <m:t>7</m:t>
                        </m:r>
                      </m:den>
                    </m:f>
                  </m:oMath>
                </a14:m>
                <a:r>
                  <a:rPr lang="en-GB" sz="3200" dirty="0"/>
                  <a:t> ÷ </a:t>
                </a:r>
                <a14:m>
                  <m:oMath xmlns:m="http://schemas.openxmlformats.org/officeDocument/2006/math">
                    <m:f>
                      <m:fPr>
                        <m:ctrlPr>
                          <a:rPr lang="en-GB" sz="3200" i="1">
                            <a:latin typeface="Cambria Math" panose="02040503050406030204" pitchFamily="18" charset="0"/>
                          </a:rPr>
                        </m:ctrlPr>
                      </m:fPr>
                      <m:num>
                        <m:r>
                          <a:rPr lang="en-GB" sz="3200" b="0" i="1" smtClean="0">
                            <a:latin typeface="Cambria Math" panose="02040503050406030204" pitchFamily="18" charset="0"/>
                          </a:rPr>
                          <m:t>2</m:t>
                        </m:r>
                      </m:num>
                      <m:den>
                        <m:r>
                          <a:rPr lang="en-GB" sz="3200" b="0" i="1" smtClean="0">
                            <a:latin typeface="Cambria Math" panose="02040503050406030204" pitchFamily="18" charset="0"/>
                          </a:rPr>
                          <m:t>7</m:t>
                        </m:r>
                      </m:den>
                    </m:f>
                  </m:oMath>
                </a14:m>
                <a:r>
                  <a:rPr lang="en-GB" sz="3200" dirty="0"/>
                  <a:t> </a:t>
                </a:r>
              </a:p>
            </p:txBody>
          </p:sp>
        </mc:Choice>
        <mc:Fallback xmlns="">
          <p:sp>
            <p:nvSpPr>
              <p:cNvPr id="12" name="TextBox 11">
                <a:extLst>
                  <a:ext uri="{FF2B5EF4-FFF2-40B4-BE49-F238E27FC236}">
                    <a16:creationId xmlns:a16="http://schemas.microsoft.com/office/drawing/2014/main" id="{FBB6E41D-21E1-487A-9F3C-687D2A7411C7}"/>
                  </a:ext>
                </a:extLst>
              </p:cNvPr>
              <p:cNvSpPr txBox="1">
                <a:spLocks noRot="1" noChangeAspect="1" noMove="1" noResize="1" noEditPoints="1" noAdjustHandles="1" noChangeArrowheads="1" noChangeShapeType="1" noTextEdit="1"/>
              </p:cNvSpPr>
              <p:nvPr/>
            </p:nvSpPr>
            <p:spPr>
              <a:xfrm>
                <a:off x="3380873" y="1206666"/>
                <a:ext cx="1139001" cy="798873"/>
              </a:xfrm>
              <a:prstGeom prst="rect">
                <a:avLst/>
              </a:prstGeom>
              <a:blipFill>
                <a:blip r:embed="rId4"/>
                <a:stretch>
                  <a:fillRect b="-9924"/>
                </a:stretch>
              </a:blipFill>
            </p:spPr>
            <p:txBody>
              <a:bodyPr/>
              <a:lstStyle/>
              <a:p>
                <a:r>
                  <a:rPr lang="en-GB">
                    <a:noFill/>
                  </a:rPr>
                  <a:t> </a:t>
                </a:r>
              </a:p>
            </p:txBody>
          </p:sp>
        </mc:Fallback>
      </mc:AlternateContent>
      <p:graphicFrame>
        <p:nvGraphicFramePr>
          <p:cNvPr id="4" name="Table 5">
            <a:extLst>
              <a:ext uri="{FF2B5EF4-FFF2-40B4-BE49-F238E27FC236}">
                <a16:creationId xmlns:a16="http://schemas.microsoft.com/office/drawing/2014/main" id="{85F1546E-7393-4DF8-A7F7-3BE682A68A54}"/>
              </a:ext>
            </a:extLst>
          </p:cNvPr>
          <p:cNvGraphicFramePr>
            <a:graphicFrameLocks noGrp="1"/>
          </p:cNvGraphicFramePr>
          <p:nvPr>
            <p:extLst>
              <p:ext uri="{D42A27DB-BD31-4B8C-83A1-F6EECF244321}">
                <p14:modId xmlns:p14="http://schemas.microsoft.com/office/powerpoint/2010/main" val="254722996"/>
              </p:ext>
            </p:extLst>
          </p:nvPr>
        </p:nvGraphicFramePr>
        <p:xfrm>
          <a:off x="1403685" y="2747990"/>
          <a:ext cx="6095999" cy="731520"/>
        </p:xfrm>
        <a:graphic>
          <a:graphicData uri="http://schemas.openxmlformats.org/drawingml/2006/table">
            <a:tbl>
              <a:tblPr firstRow="1" bandRow="1">
                <a:tableStyleId>{5940675A-B579-460E-94D1-54222C63F5DA}</a:tableStyleId>
              </a:tblPr>
              <a:tblGrid>
                <a:gridCol w="870857">
                  <a:extLst>
                    <a:ext uri="{9D8B030D-6E8A-4147-A177-3AD203B41FA5}">
                      <a16:colId xmlns:a16="http://schemas.microsoft.com/office/drawing/2014/main" val="2600486074"/>
                    </a:ext>
                  </a:extLst>
                </a:gridCol>
                <a:gridCol w="870857">
                  <a:extLst>
                    <a:ext uri="{9D8B030D-6E8A-4147-A177-3AD203B41FA5}">
                      <a16:colId xmlns:a16="http://schemas.microsoft.com/office/drawing/2014/main" val="2009773453"/>
                    </a:ext>
                  </a:extLst>
                </a:gridCol>
                <a:gridCol w="870857">
                  <a:extLst>
                    <a:ext uri="{9D8B030D-6E8A-4147-A177-3AD203B41FA5}">
                      <a16:colId xmlns:a16="http://schemas.microsoft.com/office/drawing/2014/main" val="3353394491"/>
                    </a:ext>
                  </a:extLst>
                </a:gridCol>
                <a:gridCol w="870857">
                  <a:extLst>
                    <a:ext uri="{9D8B030D-6E8A-4147-A177-3AD203B41FA5}">
                      <a16:colId xmlns:a16="http://schemas.microsoft.com/office/drawing/2014/main" val="1643757264"/>
                    </a:ext>
                  </a:extLst>
                </a:gridCol>
                <a:gridCol w="870857">
                  <a:extLst>
                    <a:ext uri="{9D8B030D-6E8A-4147-A177-3AD203B41FA5}">
                      <a16:colId xmlns:a16="http://schemas.microsoft.com/office/drawing/2014/main" val="3468439610"/>
                    </a:ext>
                  </a:extLst>
                </a:gridCol>
                <a:gridCol w="870857">
                  <a:extLst>
                    <a:ext uri="{9D8B030D-6E8A-4147-A177-3AD203B41FA5}">
                      <a16:colId xmlns:a16="http://schemas.microsoft.com/office/drawing/2014/main" val="2138206289"/>
                    </a:ext>
                  </a:extLst>
                </a:gridCol>
                <a:gridCol w="870857">
                  <a:extLst>
                    <a:ext uri="{9D8B030D-6E8A-4147-A177-3AD203B41FA5}">
                      <a16:colId xmlns:a16="http://schemas.microsoft.com/office/drawing/2014/main" val="2241749792"/>
                    </a:ext>
                  </a:extLst>
                </a:gridCol>
              </a:tblGrid>
              <a:tr h="32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611650549"/>
                  </a:ext>
                </a:extLst>
              </a:tr>
              <a:tr h="32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844317800"/>
                  </a:ext>
                </a:extLst>
              </a:tr>
            </a:tbl>
          </a:graphicData>
        </a:graphic>
      </p:graphicFrame>
      <p:sp>
        <p:nvSpPr>
          <p:cNvPr id="6" name="Rectangle 5">
            <a:extLst>
              <a:ext uri="{FF2B5EF4-FFF2-40B4-BE49-F238E27FC236}">
                <a16:creationId xmlns:a16="http://schemas.microsoft.com/office/drawing/2014/main" id="{5D7CBAAF-11D9-4935-B273-C1D4C50E7D69}"/>
              </a:ext>
            </a:extLst>
          </p:cNvPr>
          <p:cNvSpPr/>
          <p:nvPr/>
        </p:nvSpPr>
        <p:spPr>
          <a:xfrm>
            <a:off x="1239252" y="3214869"/>
            <a:ext cx="6424864" cy="441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C0A14DD-4D6D-4DC5-8760-84AF73BD2005}"/>
              </a:ext>
            </a:extLst>
          </p:cNvPr>
          <p:cNvSpPr/>
          <p:nvPr/>
        </p:nvSpPr>
        <p:spPr>
          <a:xfrm>
            <a:off x="1199147" y="2540154"/>
            <a:ext cx="6424864" cy="441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478D2123-5D30-4446-88E4-1995889CDFE2}"/>
              </a:ext>
            </a:extLst>
          </p:cNvPr>
          <p:cNvSpPr txBox="1"/>
          <p:nvPr/>
        </p:nvSpPr>
        <p:spPr>
          <a:xfrm>
            <a:off x="7295147" y="2499298"/>
            <a:ext cx="409074" cy="523220"/>
          </a:xfrm>
          <a:prstGeom prst="rect">
            <a:avLst/>
          </a:prstGeom>
          <a:noFill/>
        </p:spPr>
        <p:txBody>
          <a:bodyPr wrap="square" rtlCol="0">
            <a:spAutoFit/>
          </a:bodyPr>
          <a:lstStyle/>
          <a:p>
            <a:r>
              <a:rPr lang="en-GB" sz="2800" dirty="0"/>
              <a:t>1</a:t>
            </a:r>
          </a:p>
        </p:txBody>
      </p:sp>
      <p:sp>
        <p:nvSpPr>
          <p:cNvPr id="25" name="TextBox 24">
            <a:extLst>
              <a:ext uri="{FF2B5EF4-FFF2-40B4-BE49-F238E27FC236}">
                <a16:creationId xmlns:a16="http://schemas.microsoft.com/office/drawing/2014/main" id="{AB05AFC9-8E0B-47C1-8FC4-5F1579F36BE4}"/>
              </a:ext>
            </a:extLst>
          </p:cNvPr>
          <p:cNvSpPr txBox="1"/>
          <p:nvPr/>
        </p:nvSpPr>
        <p:spPr>
          <a:xfrm>
            <a:off x="1199147" y="2470895"/>
            <a:ext cx="409074" cy="523220"/>
          </a:xfrm>
          <a:prstGeom prst="rect">
            <a:avLst/>
          </a:prstGeom>
          <a:noFill/>
        </p:spPr>
        <p:txBody>
          <a:bodyPr wrap="square" rtlCol="0">
            <a:spAutoFit/>
          </a:bodyPr>
          <a:lstStyle/>
          <a:p>
            <a:r>
              <a:rPr lang="en-GB" sz="2800" dirty="0"/>
              <a:t>0</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F542CD9F-BA23-476D-96B8-CC69963ADCCD}"/>
                  </a:ext>
                </a:extLst>
              </p:cNvPr>
              <p:cNvSpPr txBox="1"/>
              <p:nvPr/>
            </p:nvSpPr>
            <p:spPr>
              <a:xfrm>
                <a:off x="2095496" y="3479510"/>
                <a:ext cx="449180" cy="791820"/>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2</m:t>
                        </m:r>
                      </m:num>
                      <m:den>
                        <m:r>
                          <a:rPr lang="en-GB" sz="3200" b="0" i="1" smtClean="0">
                            <a:latin typeface="Cambria Math" panose="02040503050406030204" pitchFamily="18" charset="0"/>
                          </a:rPr>
                          <m:t>7</m:t>
                        </m:r>
                      </m:den>
                    </m:f>
                  </m:oMath>
                </a14:m>
                <a:r>
                  <a:rPr lang="en-GB" sz="3200" dirty="0"/>
                  <a:t> </a:t>
                </a:r>
              </a:p>
            </p:txBody>
          </p:sp>
        </mc:Choice>
        <mc:Fallback xmlns="">
          <p:sp>
            <p:nvSpPr>
              <p:cNvPr id="38" name="TextBox 37">
                <a:extLst>
                  <a:ext uri="{FF2B5EF4-FFF2-40B4-BE49-F238E27FC236}">
                    <a16:creationId xmlns:a16="http://schemas.microsoft.com/office/drawing/2014/main" id="{F542CD9F-BA23-476D-96B8-CC69963ADCCD}"/>
                  </a:ext>
                </a:extLst>
              </p:cNvPr>
              <p:cNvSpPr txBox="1">
                <a:spLocks noRot="1" noChangeAspect="1" noMove="1" noResize="1" noEditPoints="1" noAdjustHandles="1" noChangeArrowheads="1" noChangeShapeType="1" noTextEdit="1"/>
              </p:cNvSpPr>
              <p:nvPr/>
            </p:nvSpPr>
            <p:spPr>
              <a:xfrm>
                <a:off x="2095496" y="3479510"/>
                <a:ext cx="449180" cy="791820"/>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5E81E834-B7E1-4958-8451-37B1105ABAB7}"/>
                  </a:ext>
                </a:extLst>
              </p:cNvPr>
              <p:cNvSpPr txBox="1"/>
              <p:nvPr/>
            </p:nvSpPr>
            <p:spPr>
              <a:xfrm>
                <a:off x="4329098" y="1222929"/>
                <a:ext cx="1359549" cy="788421"/>
              </a:xfrm>
              <a:prstGeom prst="rect">
                <a:avLst/>
              </a:prstGeom>
              <a:noFill/>
            </p:spPr>
            <p:txBody>
              <a:bodyPr wrap="square" rtlCol="0">
                <a:spAutoFit/>
              </a:bodyPr>
              <a:lstStyle/>
              <a:p>
                <a:r>
                  <a:rPr lang="en-GB" sz="3200" dirty="0"/>
                  <a:t>= 2 </a:t>
                </a:r>
                <a14:m>
                  <m:oMath xmlns:m="http://schemas.openxmlformats.org/officeDocument/2006/math">
                    <m:f>
                      <m:fPr>
                        <m:ctrlPr>
                          <a:rPr lang="en-GB" sz="3200" i="1">
                            <a:latin typeface="Cambria Math" panose="02040503050406030204" pitchFamily="18" charset="0"/>
                          </a:rPr>
                        </m:ctrlPr>
                      </m:fPr>
                      <m:num>
                        <m:r>
                          <a:rPr lang="en-GB" sz="3200" b="0" i="1" smtClean="0">
                            <a:latin typeface="Cambria Math" panose="02040503050406030204" pitchFamily="18" charset="0"/>
                          </a:rPr>
                          <m:t>1</m:t>
                        </m:r>
                      </m:num>
                      <m:den>
                        <m:r>
                          <a:rPr lang="en-GB" sz="3200" b="0" i="1" smtClean="0">
                            <a:latin typeface="Cambria Math" panose="02040503050406030204" pitchFamily="18" charset="0"/>
                          </a:rPr>
                          <m:t>2</m:t>
                        </m:r>
                      </m:den>
                    </m:f>
                  </m:oMath>
                </a14:m>
                <a:r>
                  <a:rPr lang="en-GB" sz="3200" dirty="0"/>
                  <a:t> </a:t>
                </a:r>
              </a:p>
            </p:txBody>
          </p:sp>
        </mc:Choice>
        <mc:Fallback xmlns="">
          <p:sp>
            <p:nvSpPr>
              <p:cNvPr id="44" name="TextBox 43">
                <a:extLst>
                  <a:ext uri="{FF2B5EF4-FFF2-40B4-BE49-F238E27FC236}">
                    <a16:creationId xmlns:a16="http://schemas.microsoft.com/office/drawing/2014/main" id="{5E81E834-B7E1-4958-8451-37B1105ABAB7}"/>
                  </a:ext>
                </a:extLst>
              </p:cNvPr>
              <p:cNvSpPr txBox="1">
                <a:spLocks noRot="1" noChangeAspect="1" noMove="1" noResize="1" noEditPoints="1" noAdjustHandles="1" noChangeArrowheads="1" noChangeShapeType="1" noTextEdit="1"/>
              </p:cNvSpPr>
              <p:nvPr/>
            </p:nvSpPr>
            <p:spPr>
              <a:xfrm>
                <a:off x="4329098" y="1222929"/>
                <a:ext cx="1359549" cy="788421"/>
              </a:xfrm>
              <a:prstGeom prst="rect">
                <a:avLst/>
              </a:prstGeom>
              <a:blipFill>
                <a:blip r:embed="rId6"/>
                <a:stretch>
                  <a:fillRect l="-11211" b="-10078"/>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44181AD7-91A3-475D-B5F9-23A395A94A9C}"/>
              </a:ext>
            </a:extLst>
          </p:cNvPr>
          <p:cNvCxnSpPr>
            <a:cxnSpLocks/>
          </p:cNvCxnSpPr>
          <p:nvPr/>
        </p:nvCxnSpPr>
        <p:spPr>
          <a:xfrm>
            <a:off x="1451812" y="3429000"/>
            <a:ext cx="16523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48208755-F0CF-479C-B75B-9FCB98C67046}"/>
                  </a:ext>
                </a:extLst>
              </p:cNvPr>
              <p:cNvSpPr txBox="1"/>
              <p:nvPr/>
            </p:nvSpPr>
            <p:spPr>
              <a:xfrm>
                <a:off x="5594713" y="2171744"/>
                <a:ext cx="449180" cy="798295"/>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5</m:t>
                        </m:r>
                      </m:num>
                      <m:den>
                        <m:r>
                          <a:rPr lang="en-GB" sz="3200" b="0" i="1" smtClean="0">
                            <a:latin typeface="Cambria Math" panose="02040503050406030204" pitchFamily="18" charset="0"/>
                          </a:rPr>
                          <m:t>7</m:t>
                        </m:r>
                      </m:den>
                    </m:f>
                  </m:oMath>
                </a14:m>
                <a:r>
                  <a:rPr lang="en-GB" sz="3200" dirty="0"/>
                  <a:t> </a:t>
                </a:r>
              </a:p>
            </p:txBody>
          </p:sp>
        </mc:Choice>
        <mc:Fallback xmlns="">
          <p:sp>
            <p:nvSpPr>
              <p:cNvPr id="26" name="TextBox 25">
                <a:extLst>
                  <a:ext uri="{FF2B5EF4-FFF2-40B4-BE49-F238E27FC236}">
                    <a16:creationId xmlns:a16="http://schemas.microsoft.com/office/drawing/2014/main" id="{48208755-F0CF-479C-B75B-9FCB98C67046}"/>
                  </a:ext>
                </a:extLst>
              </p:cNvPr>
              <p:cNvSpPr txBox="1">
                <a:spLocks noRot="1" noChangeAspect="1" noMove="1" noResize="1" noEditPoints="1" noAdjustHandles="1" noChangeArrowheads="1" noChangeShapeType="1" noTextEdit="1"/>
              </p:cNvSpPr>
              <p:nvPr/>
            </p:nvSpPr>
            <p:spPr>
              <a:xfrm>
                <a:off x="5594713" y="2171744"/>
                <a:ext cx="449180" cy="798295"/>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D0E7919C-3814-409A-B27B-2A0316232003}"/>
                  </a:ext>
                </a:extLst>
              </p:cNvPr>
              <p:cNvSpPr txBox="1"/>
              <p:nvPr/>
            </p:nvSpPr>
            <p:spPr>
              <a:xfrm>
                <a:off x="3829039" y="3479510"/>
                <a:ext cx="449180" cy="791820"/>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2</m:t>
                        </m:r>
                      </m:num>
                      <m:den>
                        <m:r>
                          <a:rPr lang="en-GB" sz="3200" b="0" i="1" smtClean="0">
                            <a:latin typeface="Cambria Math" panose="02040503050406030204" pitchFamily="18" charset="0"/>
                          </a:rPr>
                          <m:t>7</m:t>
                        </m:r>
                      </m:den>
                    </m:f>
                  </m:oMath>
                </a14:m>
                <a:r>
                  <a:rPr lang="en-GB" sz="3200" dirty="0"/>
                  <a:t> </a:t>
                </a:r>
              </a:p>
            </p:txBody>
          </p:sp>
        </mc:Choice>
        <mc:Fallback xmlns="">
          <p:sp>
            <p:nvSpPr>
              <p:cNvPr id="24" name="TextBox 23">
                <a:extLst>
                  <a:ext uri="{FF2B5EF4-FFF2-40B4-BE49-F238E27FC236}">
                    <a16:creationId xmlns:a16="http://schemas.microsoft.com/office/drawing/2014/main" id="{D0E7919C-3814-409A-B27B-2A0316232003}"/>
                  </a:ext>
                </a:extLst>
              </p:cNvPr>
              <p:cNvSpPr txBox="1">
                <a:spLocks noRot="1" noChangeAspect="1" noMove="1" noResize="1" noEditPoints="1" noAdjustHandles="1" noChangeArrowheads="1" noChangeShapeType="1" noTextEdit="1"/>
              </p:cNvSpPr>
              <p:nvPr/>
            </p:nvSpPr>
            <p:spPr>
              <a:xfrm>
                <a:off x="3829039" y="3479510"/>
                <a:ext cx="449180" cy="791820"/>
              </a:xfrm>
              <a:prstGeom prst="rect">
                <a:avLst/>
              </a:prstGeom>
              <a:blipFill>
                <a:blip r:embed="rId8"/>
                <a:stretch>
                  <a:fillRect/>
                </a:stretch>
              </a:blipFill>
            </p:spPr>
            <p:txBody>
              <a:bodyPr/>
              <a:lstStyle/>
              <a:p>
                <a:r>
                  <a:rPr lang="en-GB">
                    <a:noFill/>
                  </a:rPr>
                  <a:t> </a:t>
                </a:r>
              </a:p>
            </p:txBody>
          </p:sp>
        </mc:Fallback>
      </mc:AlternateContent>
      <p:cxnSp>
        <p:nvCxnSpPr>
          <p:cNvPr id="27" name="Straight Arrow Connector 26">
            <a:extLst>
              <a:ext uri="{FF2B5EF4-FFF2-40B4-BE49-F238E27FC236}">
                <a16:creationId xmlns:a16="http://schemas.microsoft.com/office/drawing/2014/main" id="{7FE1DC12-54A0-4CED-8F27-6BB5A07B030D}"/>
              </a:ext>
            </a:extLst>
          </p:cNvPr>
          <p:cNvCxnSpPr>
            <a:cxnSpLocks/>
          </p:cNvCxnSpPr>
          <p:nvPr/>
        </p:nvCxnSpPr>
        <p:spPr>
          <a:xfrm>
            <a:off x="3185355" y="3429000"/>
            <a:ext cx="16523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87446619-4C0C-4398-A39C-F697A76DD748}"/>
                  </a:ext>
                </a:extLst>
              </p:cNvPr>
              <p:cNvSpPr txBox="1"/>
              <p:nvPr/>
            </p:nvSpPr>
            <p:spPr>
              <a:xfrm>
                <a:off x="5594713" y="3491661"/>
                <a:ext cx="449180" cy="791820"/>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2</m:t>
                        </m:r>
                      </m:num>
                      <m:den>
                        <m:r>
                          <a:rPr lang="en-GB" sz="3200" b="0" i="1" smtClean="0">
                            <a:latin typeface="Cambria Math" panose="02040503050406030204" pitchFamily="18" charset="0"/>
                          </a:rPr>
                          <m:t>7</m:t>
                        </m:r>
                      </m:den>
                    </m:f>
                  </m:oMath>
                </a14:m>
                <a:r>
                  <a:rPr lang="en-GB" sz="3200" dirty="0"/>
                  <a:t> </a:t>
                </a:r>
              </a:p>
            </p:txBody>
          </p:sp>
        </mc:Choice>
        <mc:Fallback xmlns="">
          <p:sp>
            <p:nvSpPr>
              <p:cNvPr id="28" name="TextBox 27">
                <a:extLst>
                  <a:ext uri="{FF2B5EF4-FFF2-40B4-BE49-F238E27FC236}">
                    <a16:creationId xmlns:a16="http://schemas.microsoft.com/office/drawing/2014/main" id="{87446619-4C0C-4398-A39C-F697A76DD748}"/>
                  </a:ext>
                </a:extLst>
              </p:cNvPr>
              <p:cNvSpPr txBox="1">
                <a:spLocks noRot="1" noChangeAspect="1" noMove="1" noResize="1" noEditPoints="1" noAdjustHandles="1" noChangeArrowheads="1" noChangeShapeType="1" noTextEdit="1"/>
              </p:cNvSpPr>
              <p:nvPr/>
            </p:nvSpPr>
            <p:spPr>
              <a:xfrm>
                <a:off x="5594713" y="3491661"/>
                <a:ext cx="449180" cy="791820"/>
              </a:xfrm>
              <a:prstGeom prst="rect">
                <a:avLst/>
              </a:prstGeom>
              <a:blipFill>
                <a:blip r:embed="rId9"/>
                <a:stretch>
                  <a:fillRect/>
                </a:stretch>
              </a:blipFill>
            </p:spPr>
            <p:txBody>
              <a:bodyPr/>
              <a:lstStyle/>
              <a:p>
                <a:r>
                  <a:rPr lang="en-GB">
                    <a:noFill/>
                  </a:rPr>
                  <a:t> </a:t>
                </a:r>
              </a:p>
            </p:txBody>
          </p:sp>
        </mc:Fallback>
      </mc:AlternateContent>
      <p:cxnSp>
        <p:nvCxnSpPr>
          <p:cNvPr id="29" name="Straight Arrow Connector 28">
            <a:extLst>
              <a:ext uri="{FF2B5EF4-FFF2-40B4-BE49-F238E27FC236}">
                <a16:creationId xmlns:a16="http://schemas.microsoft.com/office/drawing/2014/main" id="{551E2CDB-2F09-439C-9114-C3443986C24F}"/>
              </a:ext>
            </a:extLst>
          </p:cNvPr>
          <p:cNvCxnSpPr>
            <a:cxnSpLocks/>
          </p:cNvCxnSpPr>
          <p:nvPr/>
        </p:nvCxnSpPr>
        <p:spPr>
          <a:xfrm>
            <a:off x="4951029" y="3441151"/>
            <a:ext cx="16523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91E29CB-4B4C-4E8B-AEBA-B1381EBE6F18}"/>
                  </a:ext>
                </a:extLst>
              </p:cNvPr>
              <p:cNvSpPr txBox="1"/>
              <p:nvPr/>
            </p:nvSpPr>
            <p:spPr>
              <a:xfrm>
                <a:off x="5468099" y="1235080"/>
                <a:ext cx="1359549" cy="795795"/>
              </a:xfrm>
              <a:prstGeom prst="rect">
                <a:avLst/>
              </a:prstGeom>
              <a:noFill/>
            </p:spPr>
            <p:txBody>
              <a:bodyPr wrap="square" rtlCol="0">
                <a:spAutoFit/>
              </a:bodyPr>
              <a:lstStyle/>
              <a:p>
                <a:r>
                  <a:rPr lang="en-GB" sz="3200" dirty="0"/>
                  <a:t>= </a:t>
                </a:r>
                <a14:m>
                  <m:oMath xmlns:m="http://schemas.openxmlformats.org/officeDocument/2006/math">
                    <m:f>
                      <m:fPr>
                        <m:ctrlPr>
                          <a:rPr lang="en-GB" sz="3200" i="1">
                            <a:latin typeface="Cambria Math" panose="02040503050406030204" pitchFamily="18" charset="0"/>
                          </a:rPr>
                        </m:ctrlPr>
                      </m:fPr>
                      <m:num>
                        <m:r>
                          <a:rPr lang="en-GB" sz="3200" b="0" i="1" smtClean="0">
                            <a:latin typeface="Cambria Math" panose="02040503050406030204" pitchFamily="18" charset="0"/>
                          </a:rPr>
                          <m:t>5</m:t>
                        </m:r>
                      </m:num>
                      <m:den>
                        <m:r>
                          <a:rPr lang="en-GB" sz="3200" b="0" i="1" smtClean="0">
                            <a:latin typeface="Cambria Math" panose="02040503050406030204" pitchFamily="18" charset="0"/>
                          </a:rPr>
                          <m:t>2</m:t>
                        </m:r>
                      </m:den>
                    </m:f>
                  </m:oMath>
                </a14:m>
                <a:r>
                  <a:rPr lang="en-GB" sz="3200" dirty="0"/>
                  <a:t> </a:t>
                </a:r>
              </a:p>
            </p:txBody>
          </p:sp>
        </mc:Choice>
        <mc:Fallback xmlns="">
          <p:sp>
            <p:nvSpPr>
              <p:cNvPr id="17" name="TextBox 16">
                <a:extLst>
                  <a:ext uri="{FF2B5EF4-FFF2-40B4-BE49-F238E27FC236}">
                    <a16:creationId xmlns:a16="http://schemas.microsoft.com/office/drawing/2014/main" id="{C91E29CB-4B4C-4E8B-AEBA-B1381EBE6F18}"/>
                  </a:ext>
                </a:extLst>
              </p:cNvPr>
              <p:cNvSpPr txBox="1">
                <a:spLocks noRot="1" noChangeAspect="1" noMove="1" noResize="1" noEditPoints="1" noAdjustHandles="1" noChangeArrowheads="1" noChangeShapeType="1" noTextEdit="1"/>
              </p:cNvSpPr>
              <p:nvPr/>
            </p:nvSpPr>
            <p:spPr>
              <a:xfrm>
                <a:off x="5468099" y="1235080"/>
                <a:ext cx="1359549" cy="795795"/>
              </a:xfrm>
              <a:prstGeom prst="rect">
                <a:avLst/>
              </a:prstGeom>
              <a:blipFill>
                <a:blip r:embed="rId10"/>
                <a:stretch>
                  <a:fillRect l="-11659" b="-10769"/>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12978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4" grpId="0"/>
      <p:bldP spid="26" grpId="0"/>
      <p:bldP spid="24" grpId="0"/>
      <p:bldP spid="28"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1775170" y="1325880"/>
                <a:ext cx="900888" cy="792205"/>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6</m:t>
                        </m:r>
                      </m:num>
                      <m:den>
                        <m:r>
                          <a:rPr lang="en-GB" sz="3600" i="1">
                            <a:latin typeface="Cambria Math" panose="02040503050406030204" pitchFamily="18" charset="0"/>
                          </a:rPr>
                          <m:t>7</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5</m:t>
                        </m:r>
                      </m:num>
                      <m:den>
                        <m:r>
                          <a:rPr lang="en-GB" sz="3600" b="0" i="1" smtClean="0">
                            <a:latin typeface="Cambria Math" panose="02040503050406030204" pitchFamily="18" charset="0"/>
                          </a:rPr>
                          <m:t>7</m:t>
                        </m:r>
                      </m:den>
                    </m:f>
                  </m:oMath>
                </a14:m>
                <a:endParaRPr lang="en-GB" sz="36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1775170" y="1325880"/>
                <a:ext cx="900888" cy="792205"/>
              </a:xfrm>
              <a:prstGeom prst="rect">
                <a:avLst/>
              </a:prstGeom>
              <a:blipFill>
                <a:blip r:embed="rId3"/>
                <a:stretch>
                  <a:fillRect t="-3876"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AAA6296C-5CAB-44DA-9523-248695AD3FEF}"/>
                  </a:ext>
                </a:extLst>
              </p:cNvPr>
              <p:cNvSpPr txBox="1"/>
              <p:nvPr/>
            </p:nvSpPr>
            <p:spPr>
              <a:xfrm>
                <a:off x="2929673" y="1325880"/>
                <a:ext cx="1642328" cy="784254"/>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6</m:t>
                        </m:r>
                      </m:num>
                      <m:den>
                        <m:r>
                          <a:rPr lang="en-GB" sz="3600" i="1">
                            <a:latin typeface="Cambria Math" panose="02040503050406030204" pitchFamily="18" charset="0"/>
                          </a:rPr>
                          <m:t>7</m:t>
                        </m:r>
                      </m:den>
                    </m:f>
                  </m:oMath>
                </a14:m>
                <a:r>
                  <a:rPr lang="en-GB" sz="3600" dirty="0"/>
                  <a:t> </a:t>
                </a:r>
                <a:r>
                  <a:rPr lang="en-GB" sz="3600" dirty="0">
                    <a:solidFill>
                      <a:schemeClr val="tx1">
                        <a:lumMod val="95000"/>
                        <a:lumOff val="5000"/>
                      </a:schemeClr>
                    </a:solidFill>
                    <a:latin typeface="Arial" panose="020B0604020202020204" pitchFamily="34" charset="0"/>
                    <a:ea typeface="Calibri" panose="020F0502020204030204" pitchFamily="34" charset="0"/>
                  </a:rPr>
                  <a:t>×</a:t>
                </a:r>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7</m:t>
                        </m:r>
                      </m:num>
                      <m:den>
                        <m:r>
                          <a:rPr lang="en-GB" sz="3600" b="0" i="1" smtClean="0">
                            <a:latin typeface="Cambria Math" panose="02040503050406030204" pitchFamily="18" charset="0"/>
                          </a:rPr>
                          <m:t>5</m:t>
                        </m:r>
                      </m:den>
                    </m:f>
                  </m:oMath>
                </a14:m>
                <a:endParaRPr lang="en-GB" sz="3600" dirty="0"/>
              </a:p>
            </p:txBody>
          </p:sp>
        </mc:Choice>
        <mc:Fallback xmlns="">
          <p:sp>
            <p:nvSpPr>
              <p:cNvPr id="39" name="TextBox 38">
                <a:extLst>
                  <a:ext uri="{FF2B5EF4-FFF2-40B4-BE49-F238E27FC236}">
                    <a16:creationId xmlns:a16="http://schemas.microsoft.com/office/drawing/2014/main" id="{AAA6296C-5CAB-44DA-9523-248695AD3FEF}"/>
                  </a:ext>
                </a:extLst>
              </p:cNvPr>
              <p:cNvSpPr txBox="1">
                <a:spLocks noRot="1" noChangeAspect="1" noMove="1" noResize="1" noEditPoints="1" noAdjustHandles="1" noChangeArrowheads="1" noChangeShapeType="1" noTextEdit="1"/>
              </p:cNvSpPr>
              <p:nvPr/>
            </p:nvSpPr>
            <p:spPr>
              <a:xfrm>
                <a:off x="2929673" y="1325880"/>
                <a:ext cx="1642328" cy="784254"/>
              </a:xfrm>
              <a:prstGeom prst="rect">
                <a:avLst/>
              </a:prstGeom>
              <a:blipFill>
                <a:blip r:embed="rId4"/>
                <a:stretch>
                  <a:fillRect l="-17100" t="-5469" b="-2031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6AE142B0-0B3B-4B29-B8FC-017EF92F0AD8}"/>
                  </a:ext>
                </a:extLst>
              </p:cNvPr>
              <p:cNvSpPr txBox="1"/>
              <p:nvPr/>
            </p:nvSpPr>
            <p:spPr>
              <a:xfrm>
                <a:off x="4362233" y="1333831"/>
                <a:ext cx="1642328" cy="782009"/>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42</m:t>
                        </m:r>
                      </m:num>
                      <m:den>
                        <m:r>
                          <a:rPr lang="en-GB" sz="3600" b="0" i="1" smtClean="0">
                            <a:latin typeface="Cambria Math" panose="02040503050406030204" pitchFamily="18" charset="0"/>
                          </a:rPr>
                          <m:t>35</m:t>
                        </m:r>
                      </m:den>
                    </m:f>
                  </m:oMath>
                </a14:m>
                <a:endParaRPr lang="en-GB" sz="3600" dirty="0"/>
              </a:p>
            </p:txBody>
          </p:sp>
        </mc:Choice>
        <mc:Fallback xmlns="">
          <p:sp>
            <p:nvSpPr>
              <p:cNvPr id="9" name="TextBox 8">
                <a:extLst>
                  <a:ext uri="{FF2B5EF4-FFF2-40B4-BE49-F238E27FC236}">
                    <a16:creationId xmlns:a16="http://schemas.microsoft.com/office/drawing/2014/main" id="{6AE142B0-0B3B-4B29-B8FC-017EF92F0AD8}"/>
                  </a:ext>
                </a:extLst>
              </p:cNvPr>
              <p:cNvSpPr txBox="1">
                <a:spLocks noRot="1" noChangeAspect="1" noMove="1" noResize="1" noEditPoints="1" noAdjustHandles="1" noChangeArrowheads="1" noChangeShapeType="1" noTextEdit="1"/>
              </p:cNvSpPr>
              <p:nvPr/>
            </p:nvSpPr>
            <p:spPr>
              <a:xfrm>
                <a:off x="4362233" y="1333831"/>
                <a:ext cx="1642328" cy="782009"/>
              </a:xfrm>
              <a:prstGeom prst="rect">
                <a:avLst/>
              </a:prstGeom>
              <a:blipFill>
                <a:blip r:embed="rId5"/>
                <a:stretch>
                  <a:fillRect l="-17100" t="-4688" b="-187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F539A92-3EB5-4F74-AFB3-DC5F298F769B}"/>
                  </a:ext>
                </a:extLst>
              </p:cNvPr>
              <p:cNvSpPr txBox="1"/>
              <p:nvPr/>
            </p:nvSpPr>
            <p:spPr>
              <a:xfrm>
                <a:off x="5183397" y="1336076"/>
                <a:ext cx="1642328" cy="786882"/>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6</m:t>
                        </m:r>
                      </m:num>
                      <m:den>
                        <m:r>
                          <a:rPr lang="en-GB" sz="3600" b="0" i="1" smtClean="0">
                            <a:latin typeface="Cambria Math" panose="02040503050406030204" pitchFamily="18" charset="0"/>
                          </a:rPr>
                          <m:t>5</m:t>
                        </m:r>
                      </m:den>
                    </m:f>
                  </m:oMath>
                </a14:m>
                <a:endParaRPr lang="en-GB" sz="3600" dirty="0"/>
              </a:p>
            </p:txBody>
          </p:sp>
        </mc:Choice>
        <mc:Fallback xmlns="">
          <p:sp>
            <p:nvSpPr>
              <p:cNvPr id="10" name="TextBox 9">
                <a:extLst>
                  <a:ext uri="{FF2B5EF4-FFF2-40B4-BE49-F238E27FC236}">
                    <a16:creationId xmlns:a16="http://schemas.microsoft.com/office/drawing/2014/main" id="{9F539A92-3EB5-4F74-AFB3-DC5F298F769B}"/>
                  </a:ext>
                </a:extLst>
              </p:cNvPr>
              <p:cNvSpPr txBox="1">
                <a:spLocks noRot="1" noChangeAspect="1" noMove="1" noResize="1" noEditPoints="1" noAdjustHandles="1" noChangeArrowheads="1" noChangeShapeType="1" noTextEdit="1"/>
              </p:cNvSpPr>
              <p:nvPr/>
            </p:nvSpPr>
            <p:spPr>
              <a:xfrm>
                <a:off x="5183397" y="1336076"/>
                <a:ext cx="1642328" cy="786882"/>
              </a:xfrm>
              <a:prstGeom prst="rect">
                <a:avLst/>
              </a:prstGeom>
              <a:blipFill>
                <a:blip r:embed="rId6"/>
                <a:stretch>
                  <a:fillRect l="-16667" t="-4651"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D15623C-719F-4346-ACE3-3A20ED058E49}"/>
                  </a:ext>
                </a:extLst>
              </p:cNvPr>
              <p:cNvSpPr txBox="1"/>
              <p:nvPr/>
            </p:nvSpPr>
            <p:spPr>
              <a:xfrm>
                <a:off x="6213691" y="2719536"/>
                <a:ext cx="1642328" cy="786882"/>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6</m:t>
                        </m:r>
                      </m:num>
                      <m:den>
                        <m:r>
                          <a:rPr lang="en-GB" sz="3600" b="0" i="1" smtClean="0">
                            <a:latin typeface="Cambria Math" panose="02040503050406030204" pitchFamily="18" charset="0"/>
                          </a:rPr>
                          <m:t>5</m:t>
                        </m:r>
                      </m:den>
                    </m:f>
                  </m:oMath>
                </a14:m>
                <a:r>
                  <a:rPr lang="en-GB" sz="3600" dirty="0"/>
                  <a:t> </a:t>
                </a:r>
                <a:r>
                  <a:rPr lang="en-GB" sz="3600" dirty="0">
                    <a:solidFill>
                      <a:schemeClr val="tx1">
                        <a:lumMod val="95000"/>
                        <a:lumOff val="5000"/>
                      </a:schemeClr>
                    </a:solidFill>
                    <a:latin typeface="Arial" panose="020B0604020202020204" pitchFamily="34" charset="0"/>
                    <a:ea typeface="Calibri" panose="020F0502020204030204" pitchFamily="34" charset="0"/>
                  </a:rPr>
                  <a:t>×</a:t>
                </a:r>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7</m:t>
                        </m:r>
                      </m:num>
                      <m:den>
                        <m:r>
                          <a:rPr lang="en-GB" sz="3600" b="0" i="1" smtClean="0">
                            <a:latin typeface="Cambria Math" panose="02040503050406030204" pitchFamily="18" charset="0"/>
                          </a:rPr>
                          <m:t>7</m:t>
                        </m:r>
                      </m:den>
                    </m:f>
                  </m:oMath>
                </a14:m>
                <a:endParaRPr lang="en-GB" sz="3600" dirty="0"/>
              </a:p>
            </p:txBody>
          </p:sp>
        </mc:Choice>
        <mc:Fallback xmlns="">
          <p:sp>
            <p:nvSpPr>
              <p:cNvPr id="11" name="TextBox 10">
                <a:extLst>
                  <a:ext uri="{FF2B5EF4-FFF2-40B4-BE49-F238E27FC236}">
                    <a16:creationId xmlns:a16="http://schemas.microsoft.com/office/drawing/2014/main" id="{1D15623C-719F-4346-ACE3-3A20ED058E49}"/>
                  </a:ext>
                </a:extLst>
              </p:cNvPr>
              <p:cNvSpPr txBox="1">
                <a:spLocks noRot="1" noChangeAspect="1" noMove="1" noResize="1" noEditPoints="1" noAdjustHandles="1" noChangeArrowheads="1" noChangeShapeType="1" noTextEdit="1"/>
              </p:cNvSpPr>
              <p:nvPr/>
            </p:nvSpPr>
            <p:spPr>
              <a:xfrm>
                <a:off x="6213691" y="2719536"/>
                <a:ext cx="1642328" cy="786882"/>
              </a:xfrm>
              <a:prstGeom prst="rect">
                <a:avLst/>
              </a:prstGeom>
              <a:blipFill>
                <a:blip r:embed="rId7"/>
                <a:stretch>
                  <a:fillRect l="-16667" t="-4651" b="-2093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75A977FF-270A-4F12-9950-16BFF200F2D5}"/>
                  </a:ext>
                </a:extLst>
              </p:cNvPr>
              <p:cNvSpPr txBox="1"/>
              <p:nvPr/>
            </p:nvSpPr>
            <p:spPr>
              <a:xfrm>
                <a:off x="4362233" y="3957906"/>
                <a:ext cx="1642328" cy="786882"/>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6</m:t>
                        </m:r>
                      </m:num>
                      <m:den>
                        <m:r>
                          <a:rPr lang="en-GB" sz="3600" b="0" i="1" smtClean="0">
                            <a:latin typeface="Cambria Math" panose="02040503050406030204" pitchFamily="18" charset="0"/>
                          </a:rPr>
                          <m:t>5</m:t>
                        </m:r>
                      </m:den>
                    </m:f>
                  </m:oMath>
                </a14:m>
                <a:endParaRPr lang="en-GB" sz="3600" dirty="0"/>
              </a:p>
            </p:txBody>
          </p:sp>
        </mc:Choice>
        <mc:Fallback xmlns="">
          <p:sp>
            <p:nvSpPr>
              <p:cNvPr id="12" name="TextBox 11">
                <a:extLst>
                  <a:ext uri="{FF2B5EF4-FFF2-40B4-BE49-F238E27FC236}">
                    <a16:creationId xmlns:a16="http://schemas.microsoft.com/office/drawing/2014/main" id="{75A977FF-270A-4F12-9950-16BFF200F2D5}"/>
                  </a:ext>
                </a:extLst>
              </p:cNvPr>
              <p:cNvSpPr txBox="1">
                <a:spLocks noRot="1" noChangeAspect="1" noMove="1" noResize="1" noEditPoints="1" noAdjustHandles="1" noChangeArrowheads="1" noChangeShapeType="1" noTextEdit="1"/>
              </p:cNvSpPr>
              <p:nvPr/>
            </p:nvSpPr>
            <p:spPr>
              <a:xfrm>
                <a:off x="4362233" y="3957906"/>
                <a:ext cx="1642328" cy="786882"/>
              </a:xfrm>
              <a:prstGeom prst="rect">
                <a:avLst/>
              </a:prstGeom>
              <a:blipFill>
                <a:blip r:embed="rId8"/>
                <a:stretch>
                  <a:fillRect l="-17100" t="-4651"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629216A-3306-4F3B-8BF7-9568F1BB07DB}"/>
                  </a:ext>
                </a:extLst>
              </p:cNvPr>
              <p:cNvSpPr txBox="1"/>
              <p:nvPr/>
            </p:nvSpPr>
            <p:spPr>
              <a:xfrm>
                <a:off x="2929672" y="3945082"/>
                <a:ext cx="1642328" cy="784254"/>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6</m:t>
                        </m:r>
                      </m:num>
                      <m:den>
                        <m:r>
                          <a:rPr lang="en-GB" sz="3600" b="0" i="1" smtClean="0">
                            <a:latin typeface="Cambria Math" panose="02040503050406030204" pitchFamily="18" charset="0"/>
                          </a:rPr>
                          <m:t>5</m:t>
                        </m:r>
                      </m:den>
                    </m:f>
                  </m:oMath>
                </a14:m>
                <a:r>
                  <a:rPr lang="en-GB" sz="3600" dirty="0"/>
                  <a:t> </a:t>
                </a:r>
                <a:r>
                  <a:rPr lang="en-GB" sz="3600" dirty="0">
                    <a:solidFill>
                      <a:schemeClr val="tx1">
                        <a:lumMod val="95000"/>
                        <a:lumOff val="5000"/>
                      </a:schemeClr>
                    </a:solidFill>
                    <a:latin typeface="Arial" panose="020B0604020202020204" pitchFamily="34" charset="0"/>
                    <a:ea typeface="Calibri" panose="020F0502020204030204" pitchFamily="34" charset="0"/>
                  </a:rPr>
                  <a:t>×</a:t>
                </a:r>
                <a:r>
                  <a:rPr lang="en-GB" sz="3600" dirty="0"/>
                  <a:t> 1</a:t>
                </a:r>
              </a:p>
            </p:txBody>
          </p:sp>
        </mc:Choice>
        <mc:Fallback xmlns="">
          <p:sp>
            <p:nvSpPr>
              <p:cNvPr id="13" name="TextBox 12">
                <a:extLst>
                  <a:ext uri="{FF2B5EF4-FFF2-40B4-BE49-F238E27FC236}">
                    <a16:creationId xmlns:a16="http://schemas.microsoft.com/office/drawing/2014/main" id="{8629216A-3306-4F3B-8BF7-9568F1BB07DB}"/>
                  </a:ext>
                </a:extLst>
              </p:cNvPr>
              <p:cNvSpPr txBox="1">
                <a:spLocks noRot="1" noChangeAspect="1" noMove="1" noResize="1" noEditPoints="1" noAdjustHandles="1" noChangeArrowheads="1" noChangeShapeType="1" noTextEdit="1"/>
              </p:cNvSpPr>
              <p:nvPr/>
            </p:nvSpPr>
            <p:spPr>
              <a:xfrm>
                <a:off x="2929672" y="3945082"/>
                <a:ext cx="1642328" cy="784254"/>
              </a:xfrm>
              <a:prstGeom prst="rect">
                <a:avLst/>
              </a:prstGeom>
              <a:blipFill>
                <a:blip r:embed="rId9"/>
                <a:stretch>
                  <a:fillRect l="-17100" t="-4651" b="-20930"/>
                </a:stretch>
              </a:blipFill>
            </p:spPr>
            <p:txBody>
              <a:bodyPr/>
              <a:lstStyle/>
              <a:p>
                <a:r>
                  <a:rPr lang="en-GB">
                    <a:noFill/>
                  </a:rPr>
                  <a:t> </a:t>
                </a:r>
              </a:p>
            </p:txBody>
          </p:sp>
        </mc:Fallback>
      </mc:AlternateContent>
      <p:sp>
        <p:nvSpPr>
          <p:cNvPr id="3" name="Oval 2">
            <a:extLst>
              <a:ext uri="{FF2B5EF4-FFF2-40B4-BE49-F238E27FC236}">
                <a16:creationId xmlns:a16="http://schemas.microsoft.com/office/drawing/2014/main" id="{97F79873-D904-4680-B430-AE924E7DDD03}"/>
              </a:ext>
            </a:extLst>
          </p:cNvPr>
          <p:cNvSpPr/>
          <p:nvPr/>
        </p:nvSpPr>
        <p:spPr>
          <a:xfrm>
            <a:off x="3034555" y="1070893"/>
            <a:ext cx="1432561" cy="1294227"/>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A1732E62-2C7A-4B54-A200-7A49E94779AD}"/>
                  </a:ext>
                </a:extLst>
              </p:cNvPr>
              <p:cNvSpPr txBox="1"/>
              <p:nvPr/>
            </p:nvSpPr>
            <p:spPr>
              <a:xfrm>
                <a:off x="3290530" y="2620107"/>
                <a:ext cx="3021635" cy="905633"/>
              </a:xfrm>
              <a:prstGeom prst="rect">
                <a:avLst/>
              </a:prstGeom>
              <a:noFill/>
            </p:spPr>
            <p:txBody>
              <a:bodyPr wrap="square">
                <a:spAutoFit/>
              </a:bodyPr>
              <a:lstStyle/>
              <a:p>
                <a14:m>
                  <m:oMath xmlns:m="http://schemas.openxmlformats.org/officeDocument/2006/math">
                    <m:f>
                      <m:fPr>
                        <m:ctrlPr>
                          <a:rPr lang="en-GB" sz="3200" i="1" smtClean="0">
                            <a:latin typeface="Cambria Math" panose="02040503050406030204" pitchFamily="18" charset="0"/>
                          </a:rPr>
                        </m:ctrlPr>
                      </m:fPr>
                      <m:num>
                        <m:r>
                          <m:rPr>
                            <m:nor/>
                          </m:rPr>
                          <a:rPr lang="en-GB" sz="3200" dirty="0"/>
                          <m:t>6</m:t>
                        </m:r>
                        <m:r>
                          <m:rPr>
                            <m:nor/>
                          </m:rPr>
                          <a:rPr lang="en-GB" sz="3200" b="0" i="0" dirty="0" smtClean="0"/>
                          <m:t> </m:t>
                        </m:r>
                        <m:r>
                          <m:rPr>
                            <m:nor/>
                          </m:rPr>
                          <a:rPr lang="en-GB" sz="3200" dirty="0">
                            <a:solidFill>
                              <a:schemeClr val="tx1">
                                <a:lumMod val="95000"/>
                                <a:lumOff val="5000"/>
                              </a:schemeClr>
                            </a:solidFill>
                            <a:latin typeface="Arial" panose="020B0604020202020204" pitchFamily="34" charset="0"/>
                            <a:ea typeface="Calibri" panose="020F0502020204030204" pitchFamily="34" charset="0"/>
                          </a:rPr>
                          <m:t>×</m:t>
                        </m:r>
                        <m:r>
                          <m:rPr>
                            <m:nor/>
                          </m:rPr>
                          <a:rPr lang="en-GB" sz="3200" b="0" i="0" dirty="0" smtClean="0">
                            <a:solidFill>
                              <a:schemeClr val="tx1">
                                <a:lumMod val="95000"/>
                                <a:lumOff val="5000"/>
                              </a:schemeClr>
                            </a:solidFill>
                            <a:latin typeface="Arial" panose="020B0604020202020204" pitchFamily="34" charset="0"/>
                            <a:ea typeface="Calibri" panose="020F0502020204030204" pitchFamily="34" charset="0"/>
                          </a:rPr>
                          <m:t> </m:t>
                        </m:r>
                        <m:r>
                          <m:rPr>
                            <m:nor/>
                          </m:rPr>
                          <a:rPr lang="en-GB" sz="3200" dirty="0"/>
                          <m:t>7</m:t>
                        </m:r>
                      </m:num>
                      <m:den>
                        <m:r>
                          <m:rPr>
                            <m:nor/>
                          </m:rPr>
                          <a:rPr lang="en-GB" sz="3200" dirty="0"/>
                          <m:t>7</m:t>
                        </m:r>
                        <m:r>
                          <m:rPr>
                            <m:nor/>
                          </m:rPr>
                          <a:rPr lang="en-GB" sz="3200" b="0" i="0" dirty="0" smtClean="0"/>
                          <m:t> </m:t>
                        </m:r>
                        <m:r>
                          <m:rPr>
                            <m:nor/>
                          </m:rPr>
                          <a:rPr lang="en-GB" sz="3200" dirty="0">
                            <a:solidFill>
                              <a:schemeClr val="tx1">
                                <a:lumMod val="95000"/>
                                <a:lumOff val="5000"/>
                              </a:schemeClr>
                            </a:solidFill>
                            <a:latin typeface="Arial" panose="020B0604020202020204" pitchFamily="34" charset="0"/>
                            <a:ea typeface="Calibri" panose="020F0502020204030204" pitchFamily="34" charset="0"/>
                          </a:rPr>
                          <m:t>×</m:t>
                        </m:r>
                        <m:r>
                          <m:rPr>
                            <m:nor/>
                          </m:rPr>
                          <a:rPr lang="en-GB" sz="3200" b="0" i="0" dirty="0" smtClean="0">
                            <a:solidFill>
                              <a:schemeClr val="tx1">
                                <a:lumMod val="95000"/>
                                <a:lumOff val="5000"/>
                              </a:schemeClr>
                            </a:solidFill>
                            <a:latin typeface="Arial" panose="020B0604020202020204" pitchFamily="34" charset="0"/>
                            <a:ea typeface="Calibri" panose="020F0502020204030204" pitchFamily="34" charset="0"/>
                          </a:rPr>
                          <m:t> </m:t>
                        </m:r>
                        <m:r>
                          <m:rPr>
                            <m:nor/>
                          </m:rPr>
                          <a:rPr lang="en-GB" sz="3200" dirty="0"/>
                          <m:t>5</m:t>
                        </m:r>
                      </m:den>
                    </m:f>
                  </m:oMath>
                </a14:m>
                <a:r>
                  <a:rPr lang="en-GB" sz="3200" dirty="0"/>
                  <a:t>  =  </a:t>
                </a:r>
                <a14:m>
                  <m:oMath xmlns:m="http://schemas.openxmlformats.org/officeDocument/2006/math">
                    <m:f>
                      <m:fPr>
                        <m:ctrlPr>
                          <a:rPr lang="en-GB" sz="3200" i="1">
                            <a:latin typeface="Cambria Math" panose="02040503050406030204" pitchFamily="18" charset="0"/>
                          </a:rPr>
                        </m:ctrlPr>
                      </m:fPr>
                      <m:num>
                        <m:r>
                          <m:rPr>
                            <m:nor/>
                          </m:rPr>
                          <a:rPr lang="en-GB" sz="3200" dirty="0"/>
                          <m:t>6</m:t>
                        </m:r>
                        <m:r>
                          <m:rPr>
                            <m:nor/>
                          </m:rPr>
                          <a:rPr lang="en-GB" sz="3200" b="0" i="0" dirty="0" smtClean="0"/>
                          <m:t> </m:t>
                        </m:r>
                        <m:r>
                          <m:rPr>
                            <m:nor/>
                          </m:rPr>
                          <a:rPr lang="en-GB" sz="3200" dirty="0">
                            <a:solidFill>
                              <a:schemeClr val="tx1">
                                <a:lumMod val="95000"/>
                                <a:lumOff val="5000"/>
                              </a:schemeClr>
                            </a:solidFill>
                            <a:latin typeface="Arial" panose="020B0604020202020204" pitchFamily="34" charset="0"/>
                            <a:ea typeface="Calibri" panose="020F0502020204030204" pitchFamily="34" charset="0"/>
                          </a:rPr>
                          <m:t>×</m:t>
                        </m:r>
                        <m:r>
                          <m:rPr>
                            <m:nor/>
                          </m:rPr>
                          <a:rPr lang="en-GB" sz="3200" b="0" i="0" dirty="0" smtClean="0">
                            <a:solidFill>
                              <a:schemeClr val="tx1">
                                <a:lumMod val="95000"/>
                                <a:lumOff val="5000"/>
                              </a:schemeClr>
                            </a:solidFill>
                            <a:latin typeface="Arial" panose="020B0604020202020204" pitchFamily="34" charset="0"/>
                            <a:ea typeface="Calibri" panose="020F0502020204030204" pitchFamily="34" charset="0"/>
                          </a:rPr>
                          <m:t> </m:t>
                        </m:r>
                        <m:r>
                          <m:rPr>
                            <m:nor/>
                          </m:rPr>
                          <a:rPr lang="en-GB" sz="3200" dirty="0"/>
                          <m:t>7</m:t>
                        </m:r>
                      </m:num>
                      <m:den>
                        <m:r>
                          <m:rPr>
                            <m:nor/>
                          </m:rPr>
                          <a:rPr lang="en-GB" sz="3200" dirty="0"/>
                          <m:t>5</m:t>
                        </m:r>
                        <m:r>
                          <m:rPr>
                            <m:nor/>
                          </m:rPr>
                          <a:rPr lang="en-GB" sz="3200" b="0" i="0" dirty="0" smtClean="0"/>
                          <m:t> </m:t>
                        </m:r>
                        <m:r>
                          <m:rPr>
                            <m:nor/>
                          </m:rPr>
                          <a:rPr lang="en-GB" sz="3200" dirty="0">
                            <a:solidFill>
                              <a:schemeClr val="tx1">
                                <a:lumMod val="95000"/>
                                <a:lumOff val="5000"/>
                              </a:schemeClr>
                            </a:solidFill>
                            <a:latin typeface="Arial" panose="020B0604020202020204" pitchFamily="34" charset="0"/>
                            <a:ea typeface="Calibri" panose="020F0502020204030204" pitchFamily="34" charset="0"/>
                          </a:rPr>
                          <m:t>×</m:t>
                        </m:r>
                        <m:r>
                          <m:rPr>
                            <m:nor/>
                          </m:rPr>
                          <a:rPr lang="en-GB" sz="3200" b="0" i="0" dirty="0" smtClean="0">
                            <a:solidFill>
                              <a:schemeClr val="tx1">
                                <a:lumMod val="95000"/>
                                <a:lumOff val="5000"/>
                              </a:schemeClr>
                            </a:solidFill>
                            <a:latin typeface="Arial" panose="020B0604020202020204" pitchFamily="34" charset="0"/>
                            <a:ea typeface="Calibri" panose="020F0502020204030204" pitchFamily="34" charset="0"/>
                          </a:rPr>
                          <m:t> </m:t>
                        </m:r>
                        <m:r>
                          <m:rPr>
                            <m:nor/>
                          </m:rPr>
                          <a:rPr lang="en-GB" sz="3200" dirty="0"/>
                          <m:t>7</m:t>
                        </m:r>
                      </m:den>
                    </m:f>
                  </m:oMath>
                </a14:m>
                <a:endParaRPr lang="en-GB" sz="3200" dirty="0"/>
              </a:p>
            </p:txBody>
          </p:sp>
        </mc:Choice>
        <mc:Fallback xmlns="">
          <p:sp>
            <p:nvSpPr>
              <p:cNvPr id="16" name="TextBox 15">
                <a:extLst>
                  <a:ext uri="{FF2B5EF4-FFF2-40B4-BE49-F238E27FC236}">
                    <a16:creationId xmlns:a16="http://schemas.microsoft.com/office/drawing/2014/main" id="{A1732E62-2C7A-4B54-A200-7A49E94779AD}"/>
                  </a:ext>
                </a:extLst>
              </p:cNvPr>
              <p:cNvSpPr txBox="1">
                <a:spLocks noRot="1" noChangeAspect="1" noMove="1" noResize="1" noEditPoints="1" noAdjustHandles="1" noChangeArrowheads="1" noChangeShapeType="1" noTextEdit="1"/>
              </p:cNvSpPr>
              <p:nvPr/>
            </p:nvSpPr>
            <p:spPr>
              <a:xfrm>
                <a:off x="3290530" y="2620107"/>
                <a:ext cx="3021635" cy="905633"/>
              </a:xfrm>
              <a:prstGeom prst="rect">
                <a:avLst/>
              </a:prstGeom>
              <a:blipFill>
                <a:blip r:embed="rId10"/>
                <a:stretch>
                  <a:fillRect b="-8108"/>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2593348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9" grpId="0"/>
      <p:bldP spid="10" grpId="0"/>
      <p:bldP spid="11" grpId="0"/>
      <p:bldP spid="12" grpId="0"/>
      <p:bldP spid="13" grpId="0"/>
      <p:bldP spid="3"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1 – The big idea</a:t>
            </a:r>
          </a:p>
        </p:txBody>
      </p:sp>
      <p:sp>
        <p:nvSpPr>
          <p:cNvPr id="4" name="TextBox 3">
            <a:extLst>
              <a:ext uri="{FF2B5EF4-FFF2-40B4-BE49-F238E27FC236}">
                <a16:creationId xmlns:a16="http://schemas.microsoft.com/office/drawing/2014/main" id="{28CD745C-F0AB-41F1-A5FA-1EF079795611}"/>
              </a:ext>
            </a:extLst>
          </p:cNvPr>
          <p:cNvSpPr txBox="1"/>
          <p:nvPr/>
        </p:nvSpPr>
        <p:spPr>
          <a:xfrm>
            <a:off x="1455079" y="1375564"/>
            <a:ext cx="6000797" cy="923330"/>
          </a:xfrm>
          <a:prstGeom prst="rect">
            <a:avLst/>
          </a:prstGeom>
          <a:noFill/>
        </p:spPr>
        <p:txBody>
          <a:bodyPr wrap="square" rtlCol="0">
            <a:spAutoFit/>
          </a:bodyPr>
          <a:lstStyle/>
          <a:p>
            <a:r>
              <a:rPr lang="en-GB" sz="1800" dirty="0"/>
              <a:t>Conceptual understanding of division</a:t>
            </a:r>
          </a:p>
          <a:p>
            <a:endParaRPr lang="en-GB" sz="1800" dirty="0"/>
          </a:p>
          <a:p>
            <a:r>
              <a:rPr lang="en-GB" sz="1800" dirty="0"/>
              <a:t>Grouping (quotative) versus sharing (partitive)</a:t>
            </a:r>
          </a:p>
        </p:txBody>
      </p:sp>
      <p:sp>
        <p:nvSpPr>
          <p:cNvPr id="12" name="TextBox 11">
            <a:extLst>
              <a:ext uri="{FF2B5EF4-FFF2-40B4-BE49-F238E27FC236}">
                <a16:creationId xmlns:a16="http://schemas.microsoft.com/office/drawing/2014/main" id="{FBB6E41D-21E1-487A-9F3C-687D2A7411C7}"/>
              </a:ext>
            </a:extLst>
          </p:cNvPr>
          <p:cNvSpPr txBox="1"/>
          <p:nvPr/>
        </p:nvSpPr>
        <p:spPr>
          <a:xfrm>
            <a:off x="2925338" y="3059668"/>
            <a:ext cx="4840027" cy="369332"/>
          </a:xfrm>
          <a:prstGeom prst="rect">
            <a:avLst/>
          </a:prstGeom>
          <a:noFill/>
        </p:spPr>
        <p:txBody>
          <a:bodyPr wrap="square" rtlCol="0">
            <a:spAutoFit/>
          </a:bodyPr>
          <a:lstStyle/>
          <a:p>
            <a:r>
              <a:rPr lang="en-GB" sz="1800" b="1" dirty="0"/>
              <a:t>How can we calculate 12 ÷ 3?</a:t>
            </a:r>
          </a:p>
        </p:txBody>
      </p:sp>
    </p:spTree>
    <p:custDataLst>
      <p:tags r:id="rId1"/>
    </p:custDataLst>
    <p:extLst>
      <p:ext uri="{BB962C8B-B14F-4D97-AF65-F5344CB8AC3E}">
        <p14:creationId xmlns:p14="http://schemas.microsoft.com/office/powerpoint/2010/main" val="8497285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2717706" y="1283677"/>
                <a:ext cx="900888" cy="792205"/>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6</m:t>
                        </m:r>
                      </m:num>
                      <m:den>
                        <m:r>
                          <a:rPr lang="en-GB" sz="3600" i="1">
                            <a:latin typeface="Cambria Math" panose="02040503050406030204" pitchFamily="18" charset="0"/>
                          </a:rPr>
                          <m:t>7</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5</m:t>
                        </m:r>
                      </m:num>
                      <m:den>
                        <m:r>
                          <a:rPr lang="en-GB" sz="3600" b="0" i="1" smtClean="0">
                            <a:latin typeface="Cambria Math" panose="02040503050406030204" pitchFamily="18" charset="0"/>
                          </a:rPr>
                          <m:t>7</m:t>
                        </m:r>
                      </m:den>
                    </m:f>
                  </m:oMath>
                </a14:m>
                <a:endParaRPr lang="en-GB" sz="36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2717706" y="1283677"/>
                <a:ext cx="900888" cy="792205"/>
              </a:xfrm>
              <a:prstGeom prst="rect">
                <a:avLst/>
              </a:prstGeom>
              <a:blipFill>
                <a:blip r:embed="rId3"/>
                <a:stretch>
                  <a:fillRect l="-676" t="-3846" b="-176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AAA6296C-5CAB-44DA-9523-248695AD3FEF}"/>
                  </a:ext>
                </a:extLst>
              </p:cNvPr>
              <p:cNvSpPr txBox="1"/>
              <p:nvPr/>
            </p:nvSpPr>
            <p:spPr>
              <a:xfrm>
                <a:off x="3872209" y="1283677"/>
                <a:ext cx="1642328" cy="784254"/>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6</m:t>
                        </m:r>
                      </m:num>
                      <m:den>
                        <m:r>
                          <a:rPr lang="en-GB" sz="3600" b="0" i="1" smtClean="0">
                            <a:latin typeface="Cambria Math" panose="02040503050406030204" pitchFamily="18" charset="0"/>
                          </a:rPr>
                          <m:t>5</m:t>
                        </m:r>
                      </m:den>
                    </m:f>
                  </m:oMath>
                </a14:m>
                <a:endParaRPr lang="en-GB" sz="3600" dirty="0"/>
              </a:p>
            </p:txBody>
          </p:sp>
        </mc:Choice>
        <mc:Fallback xmlns="">
          <p:sp>
            <p:nvSpPr>
              <p:cNvPr id="39" name="TextBox 38">
                <a:extLst>
                  <a:ext uri="{FF2B5EF4-FFF2-40B4-BE49-F238E27FC236}">
                    <a16:creationId xmlns:a16="http://schemas.microsoft.com/office/drawing/2014/main" id="{AAA6296C-5CAB-44DA-9523-248695AD3FEF}"/>
                  </a:ext>
                </a:extLst>
              </p:cNvPr>
              <p:cNvSpPr txBox="1">
                <a:spLocks noRot="1" noChangeAspect="1" noMove="1" noResize="1" noEditPoints="1" noAdjustHandles="1" noChangeArrowheads="1" noChangeShapeType="1" noTextEdit="1"/>
              </p:cNvSpPr>
              <p:nvPr/>
            </p:nvSpPr>
            <p:spPr>
              <a:xfrm>
                <a:off x="3872209" y="1283677"/>
                <a:ext cx="1642328" cy="784254"/>
              </a:xfrm>
              <a:prstGeom prst="rect">
                <a:avLst/>
              </a:prstGeom>
              <a:blipFill>
                <a:blip r:embed="rId4"/>
                <a:stretch>
                  <a:fillRect l="-16667" t="-4688" b="-187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69241571-ED39-4DD8-8A8C-46C198C89A4B}"/>
                  </a:ext>
                </a:extLst>
              </p:cNvPr>
              <p:cNvSpPr txBox="1"/>
              <p:nvPr/>
            </p:nvSpPr>
            <p:spPr>
              <a:xfrm>
                <a:off x="2326574" y="2520611"/>
                <a:ext cx="1292020" cy="791370"/>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6</m:t>
                        </m:r>
                      </m:num>
                      <m:den>
                        <m:r>
                          <a:rPr lang="en-GB" sz="3600" b="0" i="1" smtClean="0">
                            <a:latin typeface="Cambria Math" panose="02040503050406030204" pitchFamily="18" charset="0"/>
                          </a:rPr>
                          <m:t>11</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5</m:t>
                        </m:r>
                      </m:num>
                      <m:den>
                        <m:r>
                          <a:rPr lang="en-GB" sz="3600" b="0" i="1" smtClean="0">
                            <a:latin typeface="Cambria Math" panose="02040503050406030204" pitchFamily="18" charset="0"/>
                          </a:rPr>
                          <m:t>11</m:t>
                        </m:r>
                      </m:den>
                    </m:f>
                  </m:oMath>
                </a14:m>
                <a:endParaRPr lang="en-GB" sz="3600" dirty="0"/>
              </a:p>
            </p:txBody>
          </p:sp>
        </mc:Choice>
        <mc:Fallback xmlns="">
          <p:sp>
            <p:nvSpPr>
              <p:cNvPr id="14" name="TextBox 13">
                <a:extLst>
                  <a:ext uri="{FF2B5EF4-FFF2-40B4-BE49-F238E27FC236}">
                    <a16:creationId xmlns:a16="http://schemas.microsoft.com/office/drawing/2014/main" id="{69241571-ED39-4DD8-8A8C-46C198C89A4B}"/>
                  </a:ext>
                </a:extLst>
              </p:cNvPr>
              <p:cNvSpPr txBox="1">
                <a:spLocks noRot="1" noChangeAspect="1" noMove="1" noResize="1" noEditPoints="1" noAdjustHandles="1" noChangeArrowheads="1" noChangeShapeType="1" noTextEdit="1"/>
              </p:cNvSpPr>
              <p:nvPr/>
            </p:nvSpPr>
            <p:spPr>
              <a:xfrm>
                <a:off x="2326574" y="2520611"/>
                <a:ext cx="1292020" cy="791370"/>
              </a:xfrm>
              <a:prstGeom prst="rect">
                <a:avLst/>
              </a:prstGeom>
              <a:blipFill>
                <a:blip r:embed="rId5"/>
                <a:stretch>
                  <a:fillRect l="-472" t="-3846" b="-1846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610CE94D-508D-4F4D-B0CE-81A727D00C5A}"/>
                  </a:ext>
                </a:extLst>
              </p:cNvPr>
              <p:cNvSpPr txBox="1"/>
              <p:nvPr/>
            </p:nvSpPr>
            <p:spPr>
              <a:xfrm>
                <a:off x="3872209" y="2512660"/>
                <a:ext cx="1642328" cy="784254"/>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6</m:t>
                        </m:r>
                      </m:num>
                      <m:den>
                        <m:r>
                          <a:rPr lang="en-GB" sz="3600" b="0" i="1" smtClean="0">
                            <a:latin typeface="Cambria Math" panose="02040503050406030204" pitchFamily="18" charset="0"/>
                          </a:rPr>
                          <m:t>5</m:t>
                        </m:r>
                      </m:den>
                    </m:f>
                  </m:oMath>
                </a14:m>
                <a:endParaRPr lang="en-GB" sz="3600" dirty="0"/>
              </a:p>
            </p:txBody>
          </p:sp>
        </mc:Choice>
        <mc:Fallback xmlns="">
          <p:sp>
            <p:nvSpPr>
              <p:cNvPr id="15" name="TextBox 14">
                <a:extLst>
                  <a:ext uri="{FF2B5EF4-FFF2-40B4-BE49-F238E27FC236}">
                    <a16:creationId xmlns:a16="http://schemas.microsoft.com/office/drawing/2014/main" id="{610CE94D-508D-4F4D-B0CE-81A727D00C5A}"/>
                  </a:ext>
                </a:extLst>
              </p:cNvPr>
              <p:cNvSpPr txBox="1">
                <a:spLocks noRot="1" noChangeAspect="1" noMove="1" noResize="1" noEditPoints="1" noAdjustHandles="1" noChangeArrowheads="1" noChangeShapeType="1" noTextEdit="1"/>
              </p:cNvSpPr>
              <p:nvPr/>
            </p:nvSpPr>
            <p:spPr>
              <a:xfrm>
                <a:off x="3872209" y="2512660"/>
                <a:ext cx="1642328" cy="784254"/>
              </a:xfrm>
              <a:prstGeom prst="rect">
                <a:avLst/>
              </a:prstGeom>
              <a:blipFill>
                <a:blip r:embed="rId6"/>
                <a:stretch>
                  <a:fillRect l="-16667" t="-4651"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B117F759-3ABB-4E6D-ABE0-0B5226DE5797}"/>
                  </a:ext>
                </a:extLst>
              </p:cNvPr>
              <p:cNvSpPr txBox="1"/>
              <p:nvPr/>
            </p:nvSpPr>
            <p:spPr>
              <a:xfrm>
                <a:off x="2326573" y="3749594"/>
                <a:ext cx="1292020" cy="783420"/>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6</m:t>
                        </m:r>
                      </m:num>
                      <m:den>
                        <m:r>
                          <a:rPr lang="en-GB" sz="3600" b="0" i="1" smtClean="0">
                            <a:latin typeface="Cambria Math" panose="02040503050406030204" pitchFamily="18" charset="0"/>
                          </a:rPr>
                          <m:t>11</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7</m:t>
                        </m:r>
                      </m:num>
                      <m:den>
                        <m:r>
                          <a:rPr lang="en-GB" sz="3600" b="0" i="1" smtClean="0">
                            <a:latin typeface="Cambria Math" panose="02040503050406030204" pitchFamily="18" charset="0"/>
                          </a:rPr>
                          <m:t>11</m:t>
                        </m:r>
                      </m:den>
                    </m:f>
                  </m:oMath>
                </a14:m>
                <a:endParaRPr lang="en-GB" sz="3600" dirty="0"/>
              </a:p>
            </p:txBody>
          </p:sp>
        </mc:Choice>
        <mc:Fallback xmlns="">
          <p:sp>
            <p:nvSpPr>
              <p:cNvPr id="16" name="TextBox 15">
                <a:extLst>
                  <a:ext uri="{FF2B5EF4-FFF2-40B4-BE49-F238E27FC236}">
                    <a16:creationId xmlns:a16="http://schemas.microsoft.com/office/drawing/2014/main" id="{B117F759-3ABB-4E6D-ABE0-0B5226DE5797}"/>
                  </a:ext>
                </a:extLst>
              </p:cNvPr>
              <p:cNvSpPr txBox="1">
                <a:spLocks noRot="1" noChangeAspect="1" noMove="1" noResize="1" noEditPoints="1" noAdjustHandles="1" noChangeArrowheads="1" noChangeShapeType="1" noTextEdit="1"/>
              </p:cNvSpPr>
              <p:nvPr/>
            </p:nvSpPr>
            <p:spPr>
              <a:xfrm>
                <a:off x="2326573" y="3749594"/>
                <a:ext cx="1292020" cy="783420"/>
              </a:xfrm>
              <a:prstGeom prst="rect">
                <a:avLst/>
              </a:prstGeom>
              <a:blipFill>
                <a:blip r:embed="rId7"/>
                <a:stretch>
                  <a:fillRect l="-472" t="-4651"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310D974-002E-494E-A5FD-C97FE0E1CF91}"/>
                  </a:ext>
                </a:extLst>
              </p:cNvPr>
              <p:cNvSpPr txBox="1"/>
              <p:nvPr/>
            </p:nvSpPr>
            <p:spPr>
              <a:xfrm>
                <a:off x="3872208" y="3741643"/>
                <a:ext cx="1642328" cy="784254"/>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6</m:t>
                        </m:r>
                      </m:num>
                      <m:den>
                        <m:r>
                          <a:rPr lang="en-GB" sz="3600" b="0" i="1" smtClean="0">
                            <a:latin typeface="Cambria Math" panose="02040503050406030204" pitchFamily="18" charset="0"/>
                          </a:rPr>
                          <m:t>7</m:t>
                        </m:r>
                      </m:den>
                    </m:f>
                  </m:oMath>
                </a14:m>
                <a:endParaRPr lang="en-GB" sz="3600" dirty="0"/>
              </a:p>
            </p:txBody>
          </p:sp>
        </mc:Choice>
        <mc:Fallback xmlns="">
          <p:sp>
            <p:nvSpPr>
              <p:cNvPr id="17" name="TextBox 16">
                <a:extLst>
                  <a:ext uri="{FF2B5EF4-FFF2-40B4-BE49-F238E27FC236}">
                    <a16:creationId xmlns:a16="http://schemas.microsoft.com/office/drawing/2014/main" id="{1310D974-002E-494E-A5FD-C97FE0E1CF91}"/>
                  </a:ext>
                </a:extLst>
              </p:cNvPr>
              <p:cNvSpPr txBox="1">
                <a:spLocks noRot="1" noChangeAspect="1" noMove="1" noResize="1" noEditPoints="1" noAdjustHandles="1" noChangeArrowheads="1" noChangeShapeType="1" noTextEdit="1"/>
              </p:cNvSpPr>
              <p:nvPr/>
            </p:nvSpPr>
            <p:spPr>
              <a:xfrm>
                <a:off x="3872208" y="3741643"/>
                <a:ext cx="1642328" cy="784254"/>
              </a:xfrm>
              <a:prstGeom prst="rect">
                <a:avLst/>
              </a:prstGeom>
              <a:blipFill>
                <a:blip r:embed="rId8"/>
                <a:stretch>
                  <a:fillRect l="-16667" t="-4688" b="-187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0889B232-D874-4B2D-A847-BB68CC3F629F}"/>
                  </a:ext>
                </a:extLst>
              </p:cNvPr>
              <p:cNvSpPr txBox="1"/>
              <p:nvPr/>
            </p:nvSpPr>
            <p:spPr>
              <a:xfrm>
                <a:off x="2326573" y="5013767"/>
                <a:ext cx="1292020" cy="783420"/>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7</m:t>
                        </m:r>
                      </m:num>
                      <m:den>
                        <m:r>
                          <a:rPr lang="en-GB" sz="3600" b="0" i="1" smtClean="0">
                            <a:latin typeface="Cambria Math" panose="02040503050406030204" pitchFamily="18" charset="0"/>
                          </a:rPr>
                          <m:t>11</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6</m:t>
                        </m:r>
                      </m:num>
                      <m:den>
                        <m:r>
                          <a:rPr lang="en-GB" sz="3600" b="0" i="1" smtClean="0">
                            <a:latin typeface="Cambria Math" panose="02040503050406030204" pitchFamily="18" charset="0"/>
                          </a:rPr>
                          <m:t>11</m:t>
                        </m:r>
                      </m:den>
                    </m:f>
                  </m:oMath>
                </a14:m>
                <a:endParaRPr lang="en-GB" sz="3600" dirty="0"/>
              </a:p>
            </p:txBody>
          </p:sp>
        </mc:Choice>
        <mc:Fallback xmlns="">
          <p:sp>
            <p:nvSpPr>
              <p:cNvPr id="18" name="TextBox 17">
                <a:extLst>
                  <a:ext uri="{FF2B5EF4-FFF2-40B4-BE49-F238E27FC236}">
                    <a16:creationId xmlns:a16="http://schemas.microsoft.com/office/drawing/2014/main" id="{0889B232-D874-4B2D-A847-BB68CC3F629F}"/>
                  </a:ext>
                </a:extLst>
              </p:cNvPr>
              <p:cNvSpPr txBox="1">
                <a:spLocks noRot="1" noChangeAspect="1" noMove="1" noResize="1" noEditPoints="1" noAdjustHandles="1" noChangeArrowheads="1" noChangeShapeType="1" noTextEdit="1"/>
              </p:cNvSpPr>
              <p:nvPr/>
            </p:nvSpPr>
            <p:spPr>
              <a:xfrm>
                <a:off x="2326573" y="5013767"/>
                <a:ext cx="1292020" cy="783420"/>
              </a:xfrm>
              <a:prstGeom prst="rect">
                <a:avLst/>
              </a:prstGeom>
              <a:blipFill>
                <a:blip r:embed="rId9"/>
                <a:stretch>
                  <a:fillRect l="-472" t="-4651" b="-1860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1367E455-1E0F-4488-B7C2-73F3F40BD19E}"/>
                  </a:ext>
                </a:extLst>
              </p:cNvPr>
              <p:cNvSpPr txBox="1"/>
              <p:nvPr/>
            </p:nvSpPr>
            <p:spPr>
              <a:xfrm>
                <a:off x="3872208" y="5005816"/>
                <a:ext cx="1642328" cy="781176"/>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7</m:t>
                        </m:r>
                      </m:num>
                      <m:den>
                        <m:r>
                          <a:rPr lang="en-GB" sz="3600" b="0" i="1" smtClean="0">
                            <a:latin typeface="Cambria Math" panose="02040503050406030204" pitchFamily="18" charset="0"/>
                          </a:rPr>
                          <m:t>6</m:t>
                        </m:r>
                      </m:den>
                    </m:f>
                  </m:oMath>
                </a14:m>
                <a:endParaRPr lang="en-GB" sz="3600" dirty="0"/>
              </a:p>
            </p:txBody>
          </p:sp>
        </mc:Choice>
        <mc:Fallback xmlns="">
          <p:sp>
            <p:nvSpPr>
              <p:cNvPr id="19" name="TextBox 18">
                <a:extLst>
                  <a:ext uri="{FF2B5EF4-FFF2-40B4-BE49-F238E27FC236}">
                    <a16:creationId xmlns:a16="http://schemas.microsoft.com/office/drawing/2014/main" id="{1367E455-1E0F-4488-B7C2-73F3F40BD19E}"/>
                  </a:ext>
                </a:extLst>
              </p:cNvPr>
              <p:cNvSpPr txBox="1">
                <a:spLocks noRot="1" noChangeAspect="1" noMove="1" noResize="1" noEditPoints="1" noAdjustHandles="1" noChangeArrowheads="1" noChangeShapeType="1" noTextEdit="1"/>
              </p:cNvSpPr>
              <p:nvPr/>
            </p:nvSpPr>
            <p:spPr>
              <a:xfrm>
                <a:off x="3872208" y="5005816"/>
                <a:ext cx="1642328" cy="781176"/>
              </a:xfrm>
              <a:prstGeom prst="rect">
                <a:avLst/>
              </a:prstGeom>
              <a:blipFill>
                <a:blip r:embed="rId10"/>
                <a:stretch>
                  <a:fillRect l="-16667" t="-5469" b="-1875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710336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1381275" y="1143339"/>
                <a:ext cx="1005083" cy="617605"/>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6</m:t>
                        </m:r>
                      </m:num>
                      <m:den>
                        <m:r>
                          <a:rPr lang="en-GB" sz="2800" b="0" i="1" smtClean="0">
                            <a:latin typeface="Cambria Math" panose="02040503050406030204" pitchFamily="18" charset="0"/>
                          </a:rPr>
                          <m:t>13</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5</m:t>
                        </m:r>
                      </m:num>
                      <m:den>
                        <m:r>
                          <a:rPr lang="en-GB" sz="2800" b="0" i="1" smtClean="0">
                            <a:latin typeface="Cambria Math" panose="02040503050406030204" pitchFamily="18" charset="0"/>
                          </a:rPr>
                          <m:t>13</m:t>
                        </m:r>
                      </m:den>
                    </m:f>
                  </m:oMath>
                </a14:m>
                <a:endParaRPr lang="en-GB" sz="28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1381275" y="1143339"/>
                <a:ext cx="1005083" cy="617605"/>
              </a:xfrm>
              <a:prstGeom prst="rect">
                <a:avLst/>
              </a:prstGeom>
              <a:blipFill>
                <a:blip r:embed="rId4"/>
                <a:stretch>
                  <a:fillRect l="-610" t="-3960" b="-178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EB21633-A6E0-4BDA-A8D1-C0E375466376}"/>
                  </a:ext>
                </a:extLst>
              </p:cNvPr>
              <p:cNvSpPr txBox="1"/>
              <p:nvPr/>
            </p:nvSpPr>
            <p:spPr>
              <a:xfrm>
                <a:off x="1381275" y="2187508"/>
                <a:ext cx="1005083" cy="611449"/>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6</m:t>
                        </m:r>
                      </m:num>
                      <m:den>
                        <m:r>
                          <a:rPr lang="en-GB" sz="2800" b="0" i="1" smtClean="0">
                            <a:latin typeface="Cambria Math" panose="02040503050406030204" pitchFamily="18" charset="0"/>
                          </a:rPr>
                          <m:t>13</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7</m:t>
                        </m:r>
                      </m:num>
                      <m:den>
                        <m:r>
                          <a:rPr lang="en-GB" sz="2800" b="0" i="1" smtClean="0">
                            <a:latin typeface="Cambria Math" panose="02040503050406030204" pitchFamily="18" charset="0"/>
                          </a:rPr>
                          <m:t>13</m:t>
                        </m:r>
                      </m:den>
                    </m:f>
                  </m:oMath>
                </a14:m>
                <a:endParaRPr lang="en-GB" sz="2800" dirty="0"/>
              </a:p>
            </p:txBody>
          </p:sp>
        </mc:Choice>
        <mc:Fallback xmlns="">
          <p:sp>
            <p:nvSpPr>
              <p:cNvPr id="11" name="TextBox 10">
                <a:extLst>
                  <a:ext uri="{FF2B5EF4-FFF2-40B4-BE49-F238E27FC236}">
                    <a16:creationId xmlns:a16="http://schemas.microsoft.com/office/drawing/2014/main" id="{1EB21633-A6E0-4BDA-A8D1-C0E375466376}"/>
                  </a:ext>
                </a:extLst>
              </p:cNvPr>
              <p:cNvSpPr txBox="1">
                <a:spLocks noRot="1" noChangeAspect="1" noMove="1" noResize="1" noEditPoints="1" noAdjustHandles="1" noChangeArrowheads="1" noChangeShapeType="1" noTextEdit="1"/>
              </p:cNvSpPr>
              <p:nvPr/>
            </p:nvSpPr>
            <p:spPr>
              <a:xfrm>
                <a:off x="1381275" y="2187508"/>
                <a:ext cx="1005083" cy="611449"/>
              </a:xfrm>
              <a:prstGeom prst="rect">
                <a:avLst/>
              </a:prstGeom>
              <a:blipFill>
                <a:blip r:embed="rId5"/>
                <a:stretch>
                  <a:fillRect l="-610"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858D371-11E9-4AE9-B409-AF843ED6E706}"/>
                  </a:ext>
                </a:extLst>
              </p:cNvPr>
              <p:cNvSpPr txBox="1"/>
              <p:nvPr/>
            </p:nvSpPr>
            <p:spPr>
              <a:xfrm>
                <a:off x="1381274" y="3225521"/>
                <a:ext cx="989053" cy="611578"/>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6</m:t>
                        </m:r>
                      </m:num>
                      <m:den>
                        <m:r>
                          <a:rPr lang="en-GB" sz="2800" b="0" i="1" smtClean="0">
                            <a:latin typeface="Cambria Math" panose="02040503050406030204" pitchFamily="18" charset="0"/>
                          </a:rPr>
                          <m:t>19</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7</m:t>
                        </m:r>
                      </m:num>
                      <m:den>
                        <m:r>
                          <a:rPr lang="en-GB" sz="2800" b="0" i="1" smtClean="0">
                            <a:latin typeface="Cambria Math" panose="02040503050406030204" pitchFamily="18" charset="0"/>
                          </a:rPr>
                          <m:t>19</m:t>
                        </m:r>
                      </m:den>
                    </m:f>
                  </m:oMath>
                </a14:m>
                <a:endParaRPr lang="en-GB" sz="2800" dirty="0"/>
              </a:p>
            </p:txBody>
          </p:sp>
        </mc:Choice>
        <mc:Fallback xmlns="">
          <p:sp>
            <p:nvSpPr>
              <p:cNvPr id="12" name="TextBox 11">
                <a:extLst>
                  <a:ext uri="{FF2B5EF4-FFF2-40B4-BE49-F238E27FC236}">
                    <a16:creationId xmlns:a16="http://schemas.microsoft.com/office/drawing/2014/main" id="{C858D371-11E9-4AE9-B409-AF843ED6E706}"/>
                  </a:ext>
                </a:extLst>
              </p:cNvPr>
              <p:cNvSpPr txBox="1">
                <a:spLocks noRot="1" noChangeAspect="1" noMove="1" noResize="1" noEditPoints="1" noAdjustHandles="1" noChangeArrowheads="1" noChangeShapeType="1" noTextEdit="1"/>
              </p:cNvSpPr>
              <p:nvPr/>
            </p:nvSpPr>
            <p:spPr>
              <a:xfrm>
                <a:off x="1381274" y="3225521"/>
                <a:ext cx="989053" cy="611578"/>
              </a:xfrm>
              <a:prstGeom prst="rect">
                <a:avLst/>
              </a:prstGeom>
              <a:blipFill>
                <a:blip r:embed="rId6"/>
                <a:stretch>
                  <a:fillRect l="-617" t="-5000" b="-19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0031109-23D1-46D6-BFF2-E93A3A809965}"/>
                  </a:ext>
                </a:extLst>
              </p:cNvPr>
              <p:cNvSpPr txBox="1"/>
              <p:nvPr/>
            </p:nvSpPr>
            <p:spPr>
              <a:xfrm>
                <a:off x="1381273" y="4263534"/>
                <a:ext cx="989053" cy="611578"/>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7</m:t>
                        </m:r>
                      </m:num>
                      <m:den>
                        <m:r>
                          <a:rPr lang="en-GB" sz="2800" b="0" i="1" smtClean="0">
                            <a:latin typeface="Cambria Math" panose="02040503050406030204" pitchFamily="18" charset="0"/>
                          </a:rPr>
                          <m:t>19</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6</m:t>
                        </m:r>
                      </m:num>
                      <m:den>
                        <m:r>
                          <a:rPr lang="en-GB" sz="2800" b="0" i="1" smtClean="0">
                            <a:latin typeface="Cambria Math" panose="02040503050406030204" pitchFamily="18" charset="0"/>
                          </a:rPr>
                          <m:t>19</m:t>
                        </m:r>
                      </m:den>
                    </m:f>
                  </m:oMath>
                </a14:m>
                <a:endParaRPr lang="en-GB" sz="2800" dirty="0"/>
              </a:p>
            </p:txBody>
          </p:sp>
        </mc:Choice>
        <mc:Fallback xmlns="">
          <p:sp>
            <p:nvSpPr>
              <p:cNvPr id="13" name="TextBox 12">
                <a:extLst>
                  <a:ext uri="{FF2B5EF4-FFF2-40B4-BE49-F238E27FC236}">
                    <a16:creationId xmlns:a16="http://schemas.microsoft.com/office/drawing/2014/main" id="{00031109-23D1-46D6-BFF2-E93A3A809965}"/>
                  </a:ext>
                </a:extLst>
              </p:cNvPr>
              <p:cNvSpPr txBox="1">
                <a:spLocks noRot="1" noChangeAspect="1" noMove="1" noResize="1" noEditPoints="1" noAdjustHandles="1" noChangeArrowheads="1" noChangeShapeType="1" noTextEdit="1"/>
              </p:cNvSpPr>
              <p:nvPr/>
            </p:nvSpPr>
            <p:spPr>
              <a:xfrm>
                <a:off x="1381273" y="4263534"/>
                <a:ext cx="989053" cy="611578"/>
              </a:xfrm>
              <a:prstGeom prst="rect">
                <a:avLst/>
              </a:prstGeom>
              <a:blipFill>
                <a:blip r:embed="rId7"/>
                <a:stretch>
                  <a:fillRect l="-617" t="-4950" b="-178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155F854D-BB6D-47A1-B3CD-50CA766FEBBA}"/>
                  </a:ext>
                </a:extLst>
              </p:cNvPr>
              <p:cNvSpPr txBox="1"/>
              <p:nvPr/>
            </p:nvSpPr>
            <p:spPr>
              <a:xfrm>
                <a:off x="1381273" y="5301547"/>
                <a:ext cx="1005083" cy="609911"/>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7</m:t>
                        </m:r>
                      </m:num>
                      <m:den>
                        <m:r>
                          <a:rPr lang="en-GB" sz="2800" b="0" i="1" smtClean="0">
                            <a:latin typeface="Cambria Math" panose="02040503050406030204" pitchFamily="18" charset="0"/>
                          </a:rPr>
                          <m:t>17</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6</m:t>
                        </m:r>
                      </m:num>
                      <m:den>
                        <m:r>
                          <a:rPr lang="en-GB" sz="2800" b="0" i="1" smtClean="0">
                            <a:latin typeface="Cambria Math" panose="02040503050406030204" pitchFamily="18" charset="0"/>
                          </a:rPr>
                          <m:t>17</m:t>
                        </m:r>
                      </m:den>
                    </m:f>
                  </m:oMath>
                </a14:m>
                <a:endParaRPr lang="en-GB" sz="2800" dirty="0"/>
              </a:p>
            </p:txBody>
          </p:sp>
        </mc:Choice>
        <mc:Fallback xmlns="">
          <p:sp>
            <p:nvSpPr>
              <p:cNvPr id="20" name="TextBox 19">
                <a:extLst>
                  <a:ext uri="{FF2B5EF4-FFF2-40B4-BE49-F238E27FC236}">
                    <a16:creationId xmlns:a16="http://schemas.microsoft.com/office/drawing/2014/main" id="{155F854D-BB6D-47A1-B3CD-50CA766FEBBA}"/>
                  </a:ext>
                </a:extLst>
              </p:cNvPr>
              <p:cNvSpPr txBox="1">
                <a:spLocks noRot="1" noChangeAspect="1" noMove="1" noResize="1" noEditPoints="1" noAdjustHandles="1" noChangeArrowheads="1" noChangeShapeType="1" noTextEdit="1"/>
              </p:cNvSpPr>
              <p:nvPr/>
            </p:nvSpPr>
            <p:spPr>
              <a:xfrm>
                <a:off x="1381273" y="5301547"/>
                <a:ext cx="1005083" cy="609911"/>
              </a:xfrm>
              <a:prstGeom prst="rect">
                <a:avLst/>
              </a:prstGeom>
              <a:blipFill>
                <a:blip r:embed="rId8"/>
                <a:stretch>
                  <a:fillRect l="-610"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F730F74D-2A68-4C62-B458-402B95E52932}"/>
                  </a:ext>
                </a:extLst>
              </p:cNvPr>
              <p:cNvSpPr txBox="1"/>
              <p:nvPr/>
            </p:nvSpPr>
            <p:spPr>
              <a:xfrm>
                <a:off x="4670770" y="1143339"/>
                <a:ext cx="1005083" cy="609911"/>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12</m:t>
                        </m:r>
                      </m:num>
                      <m:den>
                        <m:r>
                          <a:rPr lang="en-GB" sz="2800" b="0" i="1" smtClean="0">
                            <a:latin typeface="Cambria Math" panose="02040503050406030204" pitchFamily="18" charset="0"/>
                          </a:rPr>
                          <m:t>17</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6</m:t>
                        </m:r>
                      </m:num>
                      <m:den>
                        <m:r>
                          <a:rPr lang="en-GB" sz="2800" b="0" i="1" smtClean="0">
                            <a:latin typeface="Cambria Math" panose="02040503050406030204" pitchFamily="18" charset="0"/>
                          </a:rPr>
                          <m:t>17</m:t>
                        </m:r>
                      </m:den>
                    </m:f>
                  </m:oMath>
                </a14:m>
                <a:endParaRPr lang="en-GB" sz="2800" dirty="0"/>
              </a:p>
            </p:txBody>
          </p:sp>
        </mc:Choice>
        <mc:Fallback xmlns="">
          <p:sp>
            <p:nvSpPr>
              <p:cNvPr id="21" name="TextBox 20">
                <a:extLst>
                  <a:ext uri="{FF2B5EF4-FFF2-40B4-BE49-F238E27FC236}">
                    <a16:creationId xmlns:a16="http://schemas.microsoft.com/office/drawing/2014/main" id="{F730F74D-2A68-4C62-B458-402B95E52932}"/>
                  </a:ext>
                </a:extLst>
              </p:cNvPr>
              <p:cNvSpPr txBox="1">
                <a:spLocks noRot="1" noChangeAspect="1" noMove="1" noResize="1" noEditPoints="1" noAdjustHandles="1" noChangeArrowheads="1" noChangeShapeType="1" noTextEdit="1"/>
              </p:cNvSpPr>
              <p:nvPr/>
            </p:nvSpPr>
            <p:spPr>
              <a:xfrm>
                <a:off x="4670770" y="1143339"/>
                <a:ext cx="1005083" cy="609911"/>
              </a:xfrm>
              <a:prstGeom prst="rect">
                <a:avLst/>
              </a:prstGeom>
              <a:blipFill>
                <a:blip r:embed="rId9"/>
                <a:stretch>
                  <a:fillRect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E3B86DEF-977F-4D40-A2A9-DB916D2AE2C9}"/>
                  </a:ext>
                </a:extLst>
              </p:cNvPr>
              <p:cNvSpPr txBox="1"/>
              <p:nvPr/>
            </p:nvSpPr>
            <p:spPr>
              <a:xfrm>
                <a:off x="4604400" y="2267387"/>
                <a:ext cx="1005083" cy="609911"/>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24</m:t>
                        </m:r>
                      </m:num>
                      <m:den>
                        <m:r>
                          <a:rPr lang="en-GB" sz="2800" b="0" i="1" smtClean="0">
                            <a:latin typeface="Cambria Math" panose="02040503050406030204" pitchFamily="18" charset="0"/>
                          </a:rPr>
                          <m:t>17</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12</m:t>
                        </m:r>
                      </m:num>
                      <m:den>
                        <m:r>
                          <a:rPr lang="en-GB" sz="2800" b="0" i="1" smtClean="0">
                            <a:latin typeface="Cambria Math" panose="02040503050406030204" pitchFamily="18" charset="0"/>
                          </a:rPr>
                          <m:t>17</m:t>
                        </m:r>
                      </m:den>
                    </m:f>
                  </m:oMath>
                </a14:m>
                <a:endParaRPr lang="en-GB" sz="2800" dirty="0"/>
              </a:p>
            </p:txBody>
          </p:sp>
        </mc:Choice>
        <mc:Fallback xmlns="">
          <p:sp>
            <p:nvSpPr>
              <p:cNvPr id="27" name="TextBox 26">
                <a:extLst>
                  <a:ext uri="{FF2B5EF4-FFF2-40B4-BE49-F238E27FC236}">
                    <a16:creationId xmlns:a16="http://schemas.microsoft.com/office/drawing/2014/main" id="{E3B86DEF-977F-4D40-A2A9-DB916D2AE2C9}"/>
                  </a:ext>
                </a:extLst>
              </p:cNvPr>
              <p:cNvSpPr txBox="1">
                <a:spLocks noRot="1" noChangeAspect="1" noMove="1" noResize="1" noEditPoints="1" noAdjustHandles="1" noChangeArrowheads="1" noChangeShapeType="1" noTextEdit="1"/>
              </p:cNvSpPr>
              <p:nvPr/>
            </p:nvSpPr>
            <p:spPr>
              <a:xfrm>
                <a:off x="4604400" y="2267387"/>
                <a:ext cx="1005083" cy="609911"/>
              </a:xfrm>
              <a:prstGeom prst="rect">
                <a:avLst/>
              </a:prstGeom>
              <a:blipFill>
                <a:blip r:embed="rId10"/>
                <a:stretch>
                  <a:fillRect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D9A2BDB8-8212-48C1-AF23-A38D6C769B57}"/>
                  </a:ext>
                </a:extLst>
              </p:cNvPr>
              <p:cNvSpPr txBox="1"/>
              <p:nvPr/>
            </p:nvSpPr>
            <p:spPr>
              <a:xfrm>
                <a:off x="4572000" y="3298250"/>
                <a:ext cx="1309654" cy="609911"/>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240</m:t>
                        </m:r>
                      </m:num>
                      <m:den>
                        <m:r>
                          <a:rPr lang="en-GB" sz="2800" b="0" i="1" smtClean="0">
                            <a:latin typeface="Cambria Math" panose="02040503050406030204" pitchFamily="18" charset="0"/>
                          </a:rPr>
                          <m:t>17</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120</m:t>
                        </m:r>
                      </m:num>
                      <m:den>
                        <m:r>
                          <a:rPr lang="en-GB" sz="2800" b="0" i="1" smtClean="0">
                            <a:latin typeface="Cambria Math" panose="02040503050406030204" pitchFamily="18" charset="0"/>
                          </a:rPr>
                          <m:t>17</m:t>
                        </m:r>
                      </m:den>
                    </m:f>
                  </m:oMath>
                </a14:m>
                <a:endParaRPr lang="en-GB" sz="2800" dirty="0"/>
              </a:p>
            </p:txBody>
          </p:sp>
        </mc:Choice>
        <mc:Fallback xmlns="">
          <p:sp>
            <p:nvSpPr>
              <p:cNvPr id="28" name="TextBox 27">
                <a:extLst>
                  <a:ext uri="{FF2B5EF4-FFF2-40B4-BE49-F238E27FC236}">
                    <a16:creationId xmlns:a16="http://schemas.microsoft.com/office/drawing/2014/main" id="{D9A2BDB8-8212-48C1-AF23-A38D6C769B57}"/>
                  </a:ext>
                </a:extLst>
              </p:cNvPr>
              <p:cNvSpPr txBox="1">
                <a:spLocks noRot="1" noChangeAspect="1" noMove="1" noResize="1" noEditPoints="1" noAdjustHandles="1" noChangeArrowheads="1" noChangeShapeType="1" noTextEdit="1"/>
              </p:cNvSpPr>
              <p:nvPr/>
            </p:nvSpPr>
            <p:spPr>
              <a:xfrm>
                <a:off x="4572000" y="3298250"/>
                <a:ext cx="1309654" cy="609911"/>
              </a:xfrm>
              <a:prstGeom prst="rect">
                <a:avLst/>
              </a:prstGeom>
              <a:blipFill>
                <a:blip r:embed="rId11"/>
                <a:stretch>
                  <a:fillRect t="-5000" b="-19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91A86C2A-6344-42DD-9956-7A8E120956F2}"/>
                  </a:ext>
                </a:extLst>
              </p:cNvPr>
              <p:cNvSpPr txBox="1"/>
              <p:nvPr/>
            </p:nvSpPr>
            <p:spPr>
              <a:xfrm>
                <a:off x="4572000" y="4340185"/>
                <a:ext cx="1114088" cy="609911"/>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2.4</m:t>
                        </m:r>
                      </m:num>
                      <m:den>
                        <m:r>
                          <a:rPr lang="en-GB" sz="2800" b="0" i="1" smtClean="0">
                            <a:latin typeface="Cambria Math" panose="02040503050406030204" pitchFamily="18" charset="0"/>
                          </a:rPr>
                          <m:t>17</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1.2</m:t>
                        </m:r>
                      </m:num>
                      <m:den>
                        <m:r>
                          <a:rPr lang="en-GB" sz="2800" b="0" i="1" smtClean="0">
                            <a:latin typeface="Cambria Math" panose="02040503050406030204" pitchFamily="18" charset="0"/>
                          </a:rPr>
                          <m:t>17</m:t>
                        </m:r>
                      </m:den>
                    </m:f>
                  </m:oMath>
                </a14:m>
                <a:endParaRPr lang="en-GB" sz="2800" dirty="0"/>
              </a:p>
            </p:txBody>
          </p:sp>
        </mc:Choice>
        <mc:Fallback xmlns="">
          <p:sp>
            <p:nvSpPr>
              <p:cNvPr id="29" name="TextBox 28">
                <a:extLst>
                  <a:ext uri="{FF2B5EF4-FFF2-40B4-BE49-F238E27FC236}">
                    <a16:creationId xmlns:a16="http://schemas.microsoft.com/office/drawing/2014/main" id="{91A86C2A-6344-42DD-9956-7A8E120956F2}"/>
                  </a:ext>
                </a:extLst>
              </p:cNvPr>
              <p:cNvSpPr txBox="1">
                <a:spLocks noRot="1" noChangeAspect="1" noMove="1" noResize="1" noEditPoints="1" noAdjustHandles="1" noChangeArrowheads="1" noChangeShapeType="1" noTextEdit="1"/>
              </p:cNvSpPr>
              <p:nvPr/>
            </p:nvSpPr>
            <p:spPr>
              <a:xfrm>
                <a:off x="4572000" y="4340185"/>
                <a:ext cx="1114088" cy="609911"/>
              </a:xfrm>
              <a:prstGeom prst="rect">
                <a:avLst/>
              </a:prstGeom>
              <a:blipFill>
                <a:blip r:embed="rId12"/>
                <a:stretch>
                  <a:fillRect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01B770C0-7E83-49D1-ACA7-F1FD7624116B}"/>
                  </a:ext>
                </a:extLst>
              </p:cNvPr>
              <p:cNvSpPr txBox="1"/>
              <p:nvPr/>
            </p:nvSpPr>
            <p:spPr>
              <a:xfrm>
                <a:off x="4495395" y="5301547"/>
                <a:ext cx="1005083" cy="618887"/>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m:t>
                        </m:r>
                      </m:num>
                      <m:den>
                        <m:r>
                          <a:rPr lang="en-GB" sz="2800" b="0" i="1" smtClean="0">
                            <a:latin typeface="Cambria Math" panose="02040503050406030204" pitchFamily="18" charset="0"/>
                          </a:rPr>
                          <m:t>17</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m:t>
                        </m:r>
                      </m:num>
                      <m:den>
                        <m:r>
                          <a:rPr lang="en-GB" sz="2800" b="0" i="1" smtClean="0">
                            <a:latin typeface="Cambria Math" panose="02040503050406030204" pitchFamily="18" charset="0"/>
                          </a:rPr>
                          <m:t>17</m:t>
                        </m:r>
                      </m:den>
                    </m:f>
                  </m:oMath>
                </a14:m>
                <a:endParaRPr lang="en-GB" sz="2800" dirty="0"/>
              </a:p>
            </p:txBody>
          </p:sp>
        </mc:Choice>
        <mc:Fallback xmlns="">
          <p:sp>
            <p:nvSpPr>
              <p:cNvPr id="30" name="TextBox 29">
                <a:extLst>
                  <a:ext uri="{FF2B5EF4-FFF2-40B4-BE49-F238E27FC236}">
                    <a16:creationId xmlns:a16="http://schemas.microsoft.com/office/drawing/2014/main" id="{01B770C0-7E83-49D1-ACA7-F1FD7624116B}"/>
                  </a:ext>
                </a:extLst>
              </p:cNvPr>
              <p:cNvSpPr txBox="1">
                <a:spLocks noRot="1" noChangeAspect="1" noMove="1" noResize="1" noEditPoints="1" noAdjustHandles="1" noChangeArrowheads="1" noChangeShapeType="1" noTextEdit="1"/>
              </p:cNvSpPr>
              <p:nvPr/>
            </p:nvSpPr>
            <p:spPr>
              <a:xfrm>
                <a:off x="4495395" y="5301547"/>
                <a:ext cx="1005083" cy="618887"/>
              </a:xfrm>
              <a:prstGeom prst="rect">
                <a:avLst/>
              </a:prstGeom>
              <a:blipFill>
                <a:blip r:embed="rId13"/>
                <a:stretch>
                  <a:fillRect t="-3960" b="-17822"/>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1092861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5854801" y="2637630"/>
                <a:ext cx="1096454" cy="791370"/>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6</m:t>
                        </m:r>
                      </m:num>
                      <m:den>
                        <m:r>
                          <a:rPr lang="en-GB" sz="3600" i="1">
                            <a:latin typeface="Cambria Math" panose="02040503050406030204" pitchFamily="18" charset="0"/>
                          </a:rPr>
                          <m:t>7</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5</m:t>
                        </m:r>
                      </m:num>
                      <m:den>
                        <m:r>
                          <a:rPr lang="en-GB" sz="3600" b="0" i="1" smtClean="0">
                            <a:latin typeface="Cambria Math" panose="02040503050406030204" pitchFamily="18" charset="0"/>
                          </a:rPr>
                          <m:t>14</m:t>
                        </m:r>
                      </m:den>
                    </m:f>
                  </m:oMath>
                </a14:m>
                <a:endParaRPr lang="en-GB" sz="36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5854801" y="2637630"/>
                <a:ext cx="1096454" cy="791370"/>
              </a:xfrm>
              <a:prstGeom prst="rect">
                <a:avLst/>
              </a:prstGeom>
              <a:blipFill>
                <a:blip r:embed="rId3"/>
                <a:stretch>
                  <a:fillRect t="-3846" b="-176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913B0774-074E-4DDB-97BC-5E05E1492649}"/>
                  </a:ext>
                </a:extLst>
              </p:cNvPr>
              <p:cNvSpPr txBox="1"/>
              <p:nvPr/>
            </p:nvSpPr>
            <p:spPr>
              <a:xfrm>
                <a:off x="1493817" y="2636795"/>
                <a:ext cx="900888" cy="792205"/>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6</m:t>
                        </m:r>
                      </m:num>
                      <m:den>
                        <m:r>
                          <a:rPr lang="en-GB" sz="3600" i="1">
                            <a:latin typeface="Cambria Math" panose="02040503050406030204" pitchFamily="18" charset="0"/>
                          </a:rPr>
                          <m:t>7</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5</m:t>
                        </m:r>
                      </m:num>
                      <m:den>
                        <m:r>
                          <a:rPr lang="en-GB" sz="3600" b="0" i="1" smtClean="0">
                            <a:latin typeface="Cambria Math" panose="02040503050406030204" pitchFamily="18" charset="0"/>
                          </a:rPr>
                          <m:t>7</m:t>
                        </m:r>
                      </m:den>
                    </m:f>
                  </m:oMath>
                </a14:m>
                <a:endParaRPr lang="en-GB" sz="3600" dirty="0"/>
              </a:p>
            </p:txBody>
          </p:sp>
        </mc:Choice>
        <mc:Fallback xmlns="">
          <p:sp>
            <p:nvSpPr>
              <p:cNvPr id="11" name="TextBox 10">
                <a:extLst>
                  <a:ext uri="{FF2B5EF4-FFF2-40B4-BE49-F238E27FC236}">
                    <a16:creationId xmlns:a16="http://schemas.microsoft.com/office/drawing/2014/main" id="{913B0774-074E-4DDB-97BC-5E05E1492649}"/>
                  </a:ext>
                </a:extLst>
              </p:cNvPr>
              <p:cNvSpPr txBox="1">
                <a:spLocks noRot="1" noChangeAspect="1" noMove="1" noResize="1" noEditPoints="1" noAdjustHandles="1" noChangeArrowheads="1" noChangeShapeType="1" noTextEdit="1"/>
              </p:cNvSpPr>
              <p:nvPr/>
            </p:nvSpPr>
            <p:spPr>
              <a:xfrm>
                <a:off x="1493817" y="2636795"/>
                <a:ext cx="900888" cy="792205"/>
              </a:xfrm>
              <a:prstGeom prst="rect">
                <a:avLst/>
              </a:prstGeom>
              <a:blipFill>
                <a:blip r:embed="rId4"/>
                <a:stretch>
                  <a:fillRect t="-3846" b="-17692"/>
                </a:stretch>
              </a:blipFill>
            </p:spPr>
            <p:txBody>
              <a:bodyPr/>
              <a:lstStyle/>
              <a:p>
                <a:r>
                  <a:rPr lang="en-GB">
                    <a:noFill/>
                  </a:rPr>
                  <a:t> </a:t>
                </a:r>
              </a:p>
            </p:txBody>
          </p:sp>
        </mc:Fallback>
      </mc:AlternateContent>
      <p:sp>
        <p:nvSpPr>
          <p:cNvPr id="3" name="TextBox 2">
            <a:extLst>
              <a:ext uri="{FF2B5EF4-FFF2-40B4-BE49-F238E27FC236}">
                <a16:creationId xmlns:a16="http://schemas.microsoft.com/office/drawing/2014/main" id="{419EA0E1-3EEA-49E3-AB94-2CE1BDB8BA63}"/>
              </a:ext>
            </a:extLst>
          </p:cNvPr>
          <p:cNvSpPr txBox="1"/>
          <p:nvPr/>
        </p:nvSpPr>
        <p:spPr>
          <a:xfrm>
            <a:off x="2598506" y="1007413"/>
            <a:ext cx="5170522" cy="1107996"/>
          </a:xfrm>
          <a:prstGeom prst="rect">
            <a:avLst/>
          </a:prstGeom>
          <a:noFill/>
        </p:spPr>
        <p:txBody>
          <a:bodyPr wrap="square" lIns="0" tIns="0" rIns="0" bIns="0" rtlCol="0">
            <a:spAutoFit/>
          </a:bodyPr>
          <a:lstStyle/>
          <a:p>
            <a:r>
              <a:rPr lang="en-GB" sz="3600" dirty="0"/>
              <a:t>What’s the same? What’s different?</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3E461FF-A2C8-4621-ADD3-062B2DC69D20}"/>
                  </a:ext>
                </a:extLst>
              </p:cNvPr>
              <p:cNvSpPr txBox="1"/>
              <p:nvPr/>
            </p:nvSpPr>
            <p:spPr>
              <a:xfrm>
                <a:off x="5854801" y="4126459"/>
                <a:ext cx="1292020" cy="791370"/>
              </a:xfrm>
              <a:prstGeom prst="rect">
                <a:avLst/>
              </a:prstGeom>
              <a:noFill/>
            </p:spPr>
            <p:txBody>
              <a:bodyPr wrap="none" lIns="0" tIns="0" rIns="0" bIns="0" rtlCol="0">
                <a:spAutoFit/>
              </a:bodyPr>
              <a:lstStyle/>
              <a:p>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12</m:t>
                        </m:r>
                      </m:num>
                      <m:den>
                        <m:r>
                          <a:rPr lang="en-GB" sz="3600" b="0" i="1" smtClean="0">
                            <a:latin typeface="Cambria Math" panose="02040503050406030204" pitchFamily="18" charset="0"/>
                          </a:rPr>
                          <m:t>14</m:t>
                        </m:r>
                      </m:den>
                    </m:f>
                  </m:oMath>
                </a14:m>
                <a:r>
                  <a:rPr lang="en-GB" sz="3600" dirty="0"/>
                  <a:t>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5</m:t>
                        </m:r>
                      </m:num>
                      <m:den>
                        <m:r>
                          <a:rPr lang="en-GB" sz="3600" b="0" i="1" smtClean="0">
                            <a:latin typeface="Cambria Math" panose="02040503050406030204" pitchFamily="18" charset="0"/>
                          </a:rPr>
                          <m:t>14</m:t>
                        </m:r>
                      </m:den>
                    </m:f>
                  </m:oMath>
                </a14:m>
                <a:endParaRPr lang="en-GB" sz="3600" dirty="0"/>
              </a:p>
            </p:txBody>
          </p:sp>
        </mc:Choice>
        <mc:Fallback xmlns="">
          <p:sp>
            <p:nvSpPr>
              <p:cNvPr id="4" name="TextBox 3">
                <a:extLst>
                  <a:ext uri="{FF2B5EF4-FFF2-40B4-BE49-F238E27FC236}">
                    <a16:creationId xmlns:a16="http://schemas.microsoft.com/office/drawing/2014/main" id="{C3E461FF-A2C8-4621-ADD3-062B2DC69D20}"/>
                  </a:ext>
                </a:extLst>
              </p:cNvPr>
              <p:cNvSpPr txBox="1">
                <a:spLocks noRot="1" noChangeAspect="1" noMove="1" noResize="1" noEditPoints="1" noAdjustHandles="1" noChangeArrowheads="1" noChangeShapeType="1" noTextEdit="1"/>
              </p:cNvSpPr>
              <p:nvPr/>
            </p:nvSpPr>
            <p:spPr>
              <a:xfrm>
                <a:off x="5854801" y="4126459"/>
                <a:ext cx="1292020" cy="791370"/>
              </a:xfrm>
              <a:prstGeom prst="rect">
                <a:avLst/>
              </a:prstGeom>
              <a:blipFill>
                <a:blip r:embed="rId5"/>
                <a:stretch>
                  <a:fillRect t="-3846" b="-1769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0F5C121-A062-47E2-9682-1B111F30CA63}"/>
                  </a:ext>
                </a:extLst>
              </p:cNvPr>
              <p:cNvSpPr txBox="1"/>
              <p:nvPr/>
            </p:nvSpPr>
            <p:spPr>
              <a:xfrm>
                <a:off x="7275638" y="4154337"/>
                <a:ext cx="898815" cy="783420"/>
              </a:xfrm>
              <a:prstGeom prst="rect">
                <a:avLst/>
              </a:prstGeom>
              <a:noFill/>
            </p:spPr>
            <p:txBody>
              <a:bodyPr wrap="square" lIns="0" tIns="0" rIns="0" bIns="0" rtlCol="0">
                <a:spAutoFit/>
              </a:bodyPr>
              <a:lstStyle/>
              <a:p>
                <a:r>
                  <a:rPr lang="en-GB" sz="3600" dirty="0"/>
                  <a:t>=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12</m:t>
                        </m:r>
                      </m:num>
                      <m:den>
                        <m:r>
                          <a:rPr lang="en-GB" sz="3600" b="0" i="1" smtClean="0">
                            <a:latin typeface="Cambria Math" panose="02040503050406030204" pitchFamily="18" charset="0"/>
                          </a:rPr>
                          <m:t>5</m:t>
                        </m:r>
                      </m:den>
                    </m:f>
                  </m:oMath>
                </a14:m>
                <a:endParaRPr lang="en-GB" sz="3600" dirty="0"/>
              </a:p>
            </p:txBody>
          </p:sp>
        </mc:Choice>
        <mc:Fallback xmlns="">
          <p:sp>
            <p:nvSpPr>
              <p:cNvPr id="5" name="TextBox 4">
                <a:extLst>
                  <a:ext uri="{FF2B5EF4-FFF2-40B4-BE49-F238E27FC236}">
                    <a16:creationId xmlns:a16="http://schemas.microsoft.com/office/drawing/2014/main" id="{50F5C121-A062-47E2-9682-1B111F30CA63}"/>
                  </a:ext>
                </a:extLst>
              </p:cNvPr>
              <p:cNvSpPr txBox="1">
                <a:spLocks noRot="1" noChangeAspect="1" noMove="1" noResize="1" noEditPoints="1" noAdjustHandles="1" noChangeArrowheads="1" noChangeShapeType="1" noTextEdit="1"/>
              </p:cNvSpPr>
              <p:nvPr/>
            </p:nvSpPr>
            <p:spPr>
              <a:xfrm>
                <a:off x="7275638" y="4154337"/>
                <a:ext cx="898815" cy="783420"/>
              </a:xfrm>
              <a:prstGeom prst="rect">
                <a:avLst/>
              </a:prstGeom>
              <a:blipFill>
                <a:blip r:embed="rId6"/>
                <a:stretch>
                  <a:fillRect l="-31293" t="-4651" b="-18605"/>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52160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522000" y="1702183"/>
                <a:ext cx="1005083" cy="611962"/>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17</m:t>
                        </m:r>
                      </m:num>
                      <m:den>
                        <m:r>
                          <a:rPr lang="en-GB" sz="2800" b="0" i="1" smtClean="0">
                            <a:latin typeface="Cambria Math" panose="02040503050406030204" pitchFamily="18" charset="0"/>
                          </a:rPr>
                          <m:t>12</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37</m:t>
                        </m:r>
                      </m:num>
                      <m:den>
                        <m:r>
                          <a:rPr lang="en-GB" sz="2800" b="0" i="1" smtClean="0">
                            <a:latin typeface="Cambria Math" panose="02040503050406030204" pitchFamily="18" charset="0"/>
                          </a:rPr>
                          <m:t>8</m:t>
                        </m:r>
                      </m:den>
                    </m:f>
                  </m:oMath>
                </a14:m>
                <a:endParaRPr lang="en-GB" sz="28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522000" y="1702183"/>
                <a:ext cx="1005083" cy="611962"/>
              </a:xfrm>
              <a:prstGeom prst="rect">
                <a:avLst/>
              </a:prstGeom>
              <a:blipFill>
                <a:blip r:embed="rId4"/>
                <a:stretch>
                  <a:fillRect l="-606" t="-4950" b="-17822"/>
                </a:stretch>
              </a:blipFill>
            </p:spPr>
            <p:txBody>
              <a:bodyPr/>
              <a:lstStyle/>
              <a:p>
                <a:r>
                  <a:rPr lang="en-GB">
                    <a:noFill/>
                  </a:rPr>
                  <a:t> </a:t>
                </a:r>
              </a:p>
            </p:txBody>
          </p:sp>
        </mc:Fallback>
      </mc:AlternateContent>
      <p:sp>
        <p:nvSpPr>
          <p:cNvPr id="13" name="TextBox 12">
            <a:extLst>
              <a:ext uri="{FF2B5EF4-FFF2-40B4-BE49-F238E27FC236}">
                <a16:creationId xmlns:a16="http://schemas.microsoft.com/office/drawing/2014/main" id="{BF951B4D-0558-4BA4-82F2-1CC7A335735F}"/>
              </a:ext>
            </a:extLst>
          </p:cNvPr>
          <p:cNvSpPr txBox="1"/>
          <p:nvPr/>
        </p:nvSpPr>
        <p:spPr>
          <a:xfrm>
            <a:off x="2701293" y="1108995"/>
            <a:ext cx="2720296" cy="430887"/>
          </a:xfrm>
          <a:prstGeom prst="rect">
            <a:avLst/>
          </a:prstGeom>
          <a:noFill/>
        </p:spPr>
        <p:txBody>
          <a:bodyPr wrap="none" lIns="0" tIns="0" rIns="0" bIns="0" rtlCol="0">
            <a:spAutoFit/>
          </a:bodyPr>
          <a:lstStyle/>
          <a:p>
            <a:r>
              <a:rPr lang="en-GB" sz="2800" dirty="0"/>
              <a:t>Method selection</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147B6F16-9336-4967-9D2E-653F8BCA8A46}"/>
                  </a:ext>
                </a:extLst>
              </p:cNvPr>
              <p:cNvSpPr txBox="1"/>
              <p:nvPr/>
            </p:nvSpPr>
            <p:spPr>
              <a:xfrm>
                <a:off x="521999" y="2829196"/>
                <a:ext cx="987450" cy="611449"/>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17</m:t>
                        </m:r>
                      </m:num>
                      <m:den>
                        <m:r>
                          <a:rPr lang="en-GB" sz="2800" b="0" i="1" smtClean="0">
                            <a:latin typeface="Cambria Math" panose="02040503050406030204" pitchFamily="18" charset="0"/>
                          </a:rPr>
                          <m:t>12</m:t>
                        </m:r>
                      </m:den>
                    </m:f>
                  </m:oMath>
                </a14:m>
                <a:r>
                  <a:rPr lang="en-GB" sz="2800" dirty="0"/>
                  <a:t> </a:t>
                </a:r>
                <a:r>
                  <a:rPr lang="en-GB" sz="2800" dirty="0">
                    <a:solidFill>
                      <a:schemeClr val="tx1">
                        <a:lumMod val="95000"/>
                        <a:lumOff val="5000"/>
                      </a:schemeClr>
                    </a:solidFill>
                    <a:latin typeface="Arial" panose="020B0604020202020204" pitchFamily="34" charset="0"/>
                    <a:ea typeface="Calibri" panose="020F0502020204030204" pitchFamily="34" charset="0"/>
                  </a:rPr>
                  <a:t>×</a:t>
                </a:r>
                <a:r>
                  <a:rPr lang="en-GB" sz="2800" dirty="0"/>
                  <a:t>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8</m:t>
                        </m:r>
                      </m:num>
                      <m:den>
                        <m:r>
                          <a:rPr lang="en-GB" sz="2800" b="0" i="1" smtClean="0">
                            <a:latin typeface="Cambria Math" panose="02040503050406030204" pitchFamily="18" charset="0"/>
                          </a:rPr>
                          <m:t>37</m:t>
                        </m:r>
                      </m:den>
                    </m:f>
                  </m:oMath>
                </a14:m>
                <a:endParaRPr lang="en-GB" sz="2800" dirty="0"/>
              </a:p>
            </p:txBody>
          </p:sp>
        </mc:Choice>
        <mc:Fallback xmlns="">
          <p:sp>
            <p:nvSpPr>
              <p:cNvPr id="20" name="TextBox 19">
                <a:extLst>
                  <a:ext uri="{FF2B5EF4-FFF2-40B4-BE49-F238E27FC236}">
                    <a16:creationId xmlns:a16="http://schemas.microsoft.com/office/drawing/2014/main" id="{147B6F16-9336-4967-9D2E-653F8BCA8A46}"/>
                  </a:ext>
                </a:extLst>
              </p:cNvPr>
              <p:cNvSpPr txBox="1">
                <a:spLocks noRot="1" noChangeAspect="1" noMove="1" noResize="1" noEditPoints="1" noAdjustHandles="1" noChangeArrowheads="1" noChangeShapeType="1" noTextEdit="1"/>
              </p:cNvSpPr>
              <p:nvPr/>
            </p:nvSpPr>
            <p:spPr>
              <a:xfrm>
                <a:off x="521999" y="2829196"/>
                <a:ext cx="987450" cy="611449"/>
              </a:xfrm>
              <a:prstGeom prst="rect">
                <a:avLst/>
              </a:prstGeom>
              <a:blipFill>
                <a:blip r:embed="rId5"/>
                <a:stretch>
                  <a:fillRect l="-617" t="-2000" b="-22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F800405B-77E6-463B-98CB-B0B714B8131B}"/>
                  </a:ext>
                </a:extLst>
              </p:cNvPr>
              <p:cNvSpPr txBox="1"/>
              <p:nvPr/>
            </p:nvSpPr>
            <p:spPr>
              <a:xfrm>
                <a:off x="1702487" y="2831376"/>
                <a:ext cx="865622" cy="609269"/>
              </a:xfrm>
              <a:prstGeom prst="rect">
                <a:avLst/>
              </a:prstGeom>
              <a:noFill/>
            </p:spPr>
            <p:txBody>
              <a:bodyPr wrap="none" lIns="0" tIns="0" rIns="0" bIns="0" rtlCol="0">
                <a:spAutoFit/>
              </a:bodyPr>
              <a:lstStyle/>
              <a:p>
                <a:r>
                  <a:rPr lang="en-GB" sz="2800" dirty="0"/>
                  <a:t>=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136</m:t>
                        </m:r>
                      </m:num>
                      <m:den>
                        <m:r>
                          <a:rPr lang="en-GB" sz="2800" b="0" i="1" smtClean="0">
                            <a:latin typeface="Cambria Math" panose="02040503050406030204" pitchFamily="18" charset="0"/>
                          </a:rPr>
                          <m:t>444</m:t>
                        </m:r>
                      </m:den>
                    </m:f>
                  </m:oMath>
                </a14:m>
                <a:r>
                  <a:rPr lang="en-GB" sz="2800" dirty="0"/>
                  <a:t> </a:t>
                </a:r>
              </a:p>
            </p:txBody>
          </p:sp>
        </mc:Choice>
        <mc:Fallback xmlns="">
          <p:sp>
            <p:nvSpPr>
              <p:cNvPr id="21" name="TextBox 20">
                <a:extLst>
                  <a:ext uri="{FF2B5EF4-FFF2-40B4-BE49-F238E27FC236}">
                    <a16:creationId xmlns:a16="http://schemas.microsoft.com/office/drawing/2014/main" id="{F800405B-77E6-463B-98CB-B0B714B8131B}"/>
                  </a:ext>
                </a:extLst>
              </p:cNvPr>
              <p:cNvSpPr txBox="1">
                <a:spLocks noRot="1" noChangeAspect="1" noMove="1" noResize="1" noEditPoints="1" noAdjustHandles="1" noChangeArrowheads="1" noChangeShapeType="1" noTextEdit="1"/>
              </p:cNvSpPr>
              <p:nvPr/>
            </p:nvSpPr>
            <p:spPr>
              <a:xfrm>
                <a:off x="1702487" y="2831376"/>
                <a:ext cx="865622" cy="609269"/>
              </a:xfrm>
              <a:prstGeom prst="rect">
                <a:avLst/>
              </a:prstGeom>
              <a:blipFill>
                <a:blip r:embed="rId6"/>
                <a:stretch>
                  <a:fillRect l="-24648" t="-5000" b="-19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888DAD60-F7E9-45BB-80E8-53346C626D1E}"/>
                  </a:ext>
                </a:extLst>
              </p:cNvPr>
              <p:cNvSpPr txBox="1"/>
              <p:nvPr/>
            </p:nvSpPr>
            <p:spPr>
              <a:xfrm>
                <a:off x="2568109" y="2819731"/>
                <a:ext cx="865622" cy="609269"/>
              </a:xfrm>
              <a:prstGeom prst="rect">
                <a:avLst/>
              </a:prstGeom>
              <a:noFill/>
            </p:spPr>
            <p:txBody>
              <a:bodyPr wrap="none" lIns="0" tIns="0" rIns="0" bIns="0" rtlCol="0">
                <a:spAutoFit/>
              </a:bodyPr>
              <a:lstStyle/>
              <a:p>
                <a:r>
                  <a:rPr lang="en-GB" sz="2800" dirty="0"/>
                  <a:t>=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68</m:t>
                        </m:r>
                      </m:num>
                      <m:den>
                        <m:r>
                          <a:rPr lang="en-GB" sz="2800" b="0" i="1" smtClean="0">
                            <a:latin typeface="Cambria Math" panose="02040503050406030204" pitchFamily="18" charset="0"/>
                          </a:rPr>
                          <m:t>222</m:t>
                        </m:r>
                      </m:den>
                    </m:f>
                  </m:oMath>
                </a14:m>
                <a:r>
                  <a:rPr lang="en-GB" sz="2800" dirty="0"/>
                  <a:t> </a:t>
                </a:r>
              </a:p>
            </p:txBody>
          </p:sp>
        </mc:Choice>
        <mc:Fallback xmlns="">
          <p:sp>
            <p:nvSpPr>
              <p:cNvPr id="24" name="TextBox 23">
                <a:extLst>
                  <a:ext uri="{FF2B5EF4-FFF2-40B4-BE49-F238E27FC236}">
                    <a16:creationId xmlns:a16="http://schemas.microsoft.com/office/drawing/2014/main" id="{888DAD60-F7E9-45BB-80E8-53346C626D1E}"/>
                  </a:ext>
                </a:extLst>
              </p:cNvPr>
              <p:cNvSpPr txBox="1">
                <a:spLocks noRot="1" noChangeAspect="1" noMove="1" noResize="1" noEditPoints="1" noAdjustHandles="1" noChangeArrowheads="1" noChangeShapeType="1" noTextEdit="1"/>
              </p:cNvSpPr>
              <p:nvPr/>
            </p:nvSpPr>
            <p:spPr>
              <a:xfrm>
                <a:off x="2568109" y="2819731"/>
                <a:ext cx="865622" cy="609269"/>
              </a:xfrm>
              <a:prstGeom prst="rect">
                <a:avLst/>
              </a:prstGeom>
              <a:blipFill>
                <a:blip r:embed="rId7"/>
                <a:stretch>
                  <a:fillRect l="-24648"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4561F580-64B0-4EA7-9A1F-9F829073A87E}"/>
                  </a:ext>
                </a:extLst>
              </p:cNvPr>
              <p:cNvSpPr txBox="1"/>
              <p:nvPr/>
            </p:nvSpPr>
            <p:spPr>
              <a:xfrm>
                <a:off x="3433731" y="2802597"/>
                <a:ext cx="865622" cy="609269"/>
              </a:xfrm>
              <a:prstGeom prst="rect">
                <a:avLst/>
              </a:prstGeom>
              <a:noFill/>
            </p:spPr>
            <p:txBody>
              <a:bodyPr wrap="none" lIns="0" tIns="0" rIns="0" bIns="0" rtlCol="0">
                <a:spAutoFit/>
              </a:bodyPr>
              <a:lstStyle/>
              <a:p>
                <a:r>
                  <a:rPr lang="en-GB" sz="2800" dirty="0"/>
                  <a:t>=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34</m:t>
                        </m:r>
                      </m:num>
                      <m:den>
                        <m:r>
                          <a:rPr lang="en-GB" sz="2800" b="0" i="1" smtClean="0">
                            <a:latin typeface="Cambria Math" panose="02040503050406030204" pitchFamily="18" charset="0"/>
                          </a:rPr>
                          <m:t>111</m:t>
                        </m:r>
                      </m:den>
                    </m:f>
                  </m:oMath>
                </a14:m>
                <a:r>
                  <a:rPr lang="en-GB" sz="2800" dirty="0"/>
                  <a:t> </a:t>
                </a:r>
              </a:p>
            </p:txBody>
          </p:sp>
        </mc:Choice>
        <mc:Fallback xmlns="">
          <p:sp>
            <p:nvSpPr>
              <p:cNvPr id="27" name="TextBox 26">
                <a:extLst>
                  <a:ext uri="{FF2B5EF4-FFF2-40B4-BE49-F238E27FC236}">
                    <a16:creationId xmlns:a16="http://schemas.microsoft.com/office/drawing/2014/main" id="{4561F580-64B0-4EA7-9A1F-9F829073A87E}"/>
                  </a:ext>
                </a:extLst>
              </p:cNvPr>
              <p:cNvSpPr txBox="1">
                <a:spLocks noRot="1" noChangeAspect="1" noMove="1" noResize="1" noEditPoints="1" noAdjustHandles="1" noChangeArrowheads="1" noChangeShapeType="1" noTextEdit="1"/>
              </p:cNvSpPr>
              <p:nvPr/>
            </p:nvSpPr>
            <p:spPr>
              <a:xfrm>
                <a:off x="3433731" y="2802597"/>
                <a:ext cx="865622" cy="609269"/>
              </a:xfrm>
              <a:prstGeom prst="rect">
                <a:avLst/>
              </a:prstGeom>
              <a:blipFill>
                <a:blip r:embed="rId8"/>
                <a:stretch>
                  <a:fillRect l="-24648"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BA908F7D-F0A4-4EDA-8C46-BA19F776CECA}"/>
                  </a:ext>
                </a:extLst>
              </p:cNvPr>
              <p:cNvSpPr txBox="1"/>
              <p:nvPr/>
            </p:nvSpPr>
            <p:spPr>
              <a:xfrm>
                <a:off x="6522745" y="2840842"/>
                <a:ext cx="1157368" cy="611321"/>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34</m:t>
                        </m:r>
                      </m:num>
                      <m:den>
                        <m:r>
                          <a:rPr lang="en-GB" sz="2800" b="0" i="1" smtClean="0">
                            <a:latin typeface="Cambria Math" panose="02040503050406030204" pitchFamily="18" charset="0"/>
                          </a:rPr>
                          <m:t>24</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111</m:t>
                        </m:r>
                      </m:num>
                      <m:den>
                        <m:r>
                          <a:rPr lang="en-GB" sz="2800" b="0" i="1" smtClean="0">
                            <a:latin typeface="Cambria Math" panose="02040503050406030204" pitchFamily="18" charset="0"/>
                          </a:rPr>
                          <m:t>24</m:t>
                        </m:r>
                      </m:den>
                    </m:f>
                  </m:oMath>
                </a14:m>
                <a:endParaRPr lang="en-GB" sz="2800" dirty="0"/>
              </a:p>
            </p:txBody>
          </p:sp>
        </mc:Choice>
        <mc:Fallback xmlns="">
          <p:sp>
            <p:nvSpPr>
              <p:cNvPr id="28" name="TextBox 27">
                <a:extLst>
                  <a:ext uri="{FF2B5EF4-FFF2-40B4-BE49-F238E27FC236}">
                    <a16:creationId xmlns:a16="http://schemas.microsoft.com/office/drawing/2014/main" id="{BA908F7D-F0A4-4EDA-8C46-BA19F776CECA}"/>
                  </a:ext>
                </a:extLst>
              </p:cNvPr>
              <p:cNvSpPr txBox="1">
                <a:spLocks noRot="1" noChangeAspect="1" noMove="1" noResize="1" noEditPoints="1" noAdjustHandles="1" noChangeArrowheads="1" noChangeShapeType="1" noTextEdit="1"/>
              </p:cNvSpPr>
              <p:nvPr/>
            </p:nvSpPr>
            <p:spPr>
              <a:xfrm>
                <a:off x="6522745" y="2840842"/>
                <a:ext cx="1157368" cy="611321"/>
              </a:xfrm>
              <a:prstGeom prst="rect">
                <a:avLst/>
              </a:prstGeom>
              <a:blipFill>
                <a:blip r:embed="rId9"/>
                <a:stretch>
                  <a:fillRect t="-5000" b="-19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B8AC5955-ED42-4DD4-8E9A-288BF7B00779}"/>
                  </a:ext>
                </a:extLst>
              </p:cNvPr>
              <p:cNvSpPr txBox="1"/>
              <p:nvPr/>
            </p:nvSpPr>
            <p:spPr>
              <a:xfrm>
                <a:off x="7821178" y="2831376"/>
                <a:ext cx="865622" cy="609269"/>
              </a:xfrm>
              <a:prstGeom prst="rect">
                <a:avLst/>
              </a:prstGeom>
              <a:noFill/>
            </p:spPr>
            <p:txBody>
              <a:bodyPr wrap="none" lIns="0" tIns="0" rIns="0" bIns="0" rtlCol="0">
                <a:spAutoFit/>
              </a:bodyPr>
              <a:lstStyle/>
              <a:p>
                <a:r>
                  <a:rPr lang="en-GB" sz="2800" dirty="0"/>
                  <a:t>=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34</m:t>
                        </m:r>
                      </m:num>
                      <m:den>
                        <m:r>
                          <a:rPr lang="en-GB" sz="2800" b="0" i="1" smtClean="0">
                            <a:latin typeface="Cambria Math" panose="02040503050406030204" pitchFamily="18" charset="0"/>
                          </a:rPr>
                          <m:t>111</m:t>
                        </m:r>
                      </m:den>
                    </m:f>
                  </m:oMath>
                </a14:m>
                <a:r>
                  <a:rPr lang="en-GB" sz="2800" dirty="0"/>
                  <a:t> </a:t>
                </a:r>
              </a:p>
            </p:txBody>
          </p:sp>
        </mc:Choice>
        <mc:Fallback xmlns="">
          <p:sp>
            <p:nvSpPr>
              <p:cNvPr id="29" name="TextBox 28">
                <a:extLst>
                  <a:ext uri="{FF2B5EF4-FFF2-40B4-BE49-F238E27FC236}">
                    <a16:creationId xmlns:a16="http://schemas.microsoft.com/office/drawing/2014/main" id="{B8AC5955-ED42-4DD4-8E9A-288BF7B00779}"/>
                  </a:ext>
                </a:extLst>
              </p:cNvPr>
              <p:cNvSpPr txBox="1">
                <a:spLocks noRot="1" noChangeAspect="1" noMove="1" noResize="1" noEditPoints="1" noAdjustHandles="1" noChangeArrowheads="1" noChangeShapeType="1" noTextEdit="1"/>
              </p:cNvSpPr>
              <p:nvPr/>
            </p:nvSpPr>
            <p:spPr>
              <a:xfrm>
                <a:off x="7821178" y="2831376"/>
                <a:ext cx="865622" cy="609269"/>
              </a:xfrm>
              <a:prstGeom prst="rect">
                <a:avLst/>
              </a:prstGeom>
              <a:blipFill>
                <a:blip r:embed="rId10"/>
                <a:stretch>
                  <a:fillRect l="-24648" t="-5000" b="-1900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971571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3 – Division of fractions</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81BEBFE-A1C9-4AE9-92DE-BF491BF9ACC9}"/>
                  </a:ext>
                </a:extLst>
              </p:cNvPr>
              <p:cNvSpPr txBox="1"/>
              <p:nvPr/>
            </p:nvSpPr>
            <p:spPr>
              <a:xfrm>
                <a:off x="522002" y="1561506"/>
                <a:ext cx="700513" cy="611962"/>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2</m:t>
                        </m:r>
                      </m:num>
                      <m:den>
                        <m:r>
                          <a:rPr lang="en-GB" sz="2800" b="0" i="1" smtClean="0">
                            <a:latin typeface="Cambria Math" panose="02040503050406030204" pitchFamily="18" charset="0"/>
                          </a:rPr>
                          <m:t>5</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3</m:t>
                        </m:r>
                      </m:num>
                      <m:den>
                        <m:r>
                          <a:rPr lang="en-GB" sz="2800" b="0" i="1" smtClean="0">
                            <a:latin typeface="Cambria Math" panose="02040503050406030204" pitchFamily="18" charset="0"/>
                          </a:rPr>
                          <m:t>5</m:t>
                        </m:r>
                      </m:den>
                    </m:f>
                  </m:oMath>
                </a14:m>
                <a:endParaRPr lang="en-GB" sz="2800" dirty="0"/>
              </a:p>
            </p:txBody>
          </p:sp>
        </mc:Choice>
        <mc:Fallback xmlns="">
          <p:sp>
            <p:nvSpPr>
              <p:cNvPr id="23" name="TextBox 22">
                <a:extLst>
                  <a:ext uri="{FF2B5EF4-FFF2-40B4-BE49-F238E27FC236}">
                    <a16:creationId xmlns:a16="http://schemas.microsoft.com/office/drawing/2014/main" id="{A81BEBFE-A1C9-4AE9-92DE-BF491BF9ACC9}"/>
                  </a:ext>
                </a:extLst>
              </p:cNvPr>
              <p:cNvSpPr txBox="1">
                <a:spLocks noRot="1" noChangeAspect="1" noMove="1" noResize="1" noEditPoints="1" noAdjustHandles="1" noChangeArrowheads="1" noChangeShapeType="1" noTextEdit="1"/>
              </p:cNvSpPr>
              <p:nvPr/>
            </p:nvSpPr>
            <p:spPr>
              <a:xfrm>
                <a:off x="522002" y="1561506"/>
                <a:ext cx="700513" cy="611962"/>
              </a:xfrm>
              <a:prstGeom prst="rect">
                <a:avLst/>
              </a:prstGeom>
              <a:blipFill>
                <a:blip r:embed="rId4"/>
                <a:stretch>
                  <a:fillRect l="-870" t="-4950" b="-178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980E3C2-C849-428C-BAC7-1DBA69DCA878}"/>
                  </a:ext>
                </a:extLst>
              </p:cNvPr>
              <p:cNvSpPr txBox="1"/>
              <p:nvPr/>
            </p:nvSpPr>
            <p:spPr>
              <a:xfrm>
                <a:off x="522001" y="2688519"/>
                <a:ext cx="1005083" cy="611962"/>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12</m:t>
                        </m:r>
                      </m:num>
                      <m:den>
                        <m:r>
                          <a:rPr lang="en-GB" sz="2800" b="0" i="1" smtClean="0">
                            <a:latin typeface="Cambria Math" panose="02040503050406030204" pitchFamily="18" charset="0"/>
                          </a:rPr>
                          <m:t>5</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13</m:t>
                        </m:r>
                      </m:num>
                      <m:den>
                        <m:r>
                          <a:rPr lang="en-GB" sz="2800" b="0" i="1" smtClean="0">
                            <a:latin typeface="Cambria Math" panose="02040503050406030204" pitchFamily="18" charset="0"/>
                          </a:rPr>
                          <m:t>5</m:t>
                        </m:r>
                      </m:den>
                    </m:f>
                  </m:oMath>
                </a14:m>
                <a:endParaRPr lang="en-GB" sz="2800" dirty="0"/>
              </a:p>
            </p:txBody>
          </p:sp>
        </mc:Choice>
        <mc:Fallback xmlns="">
          <p:sp>
            <p:nvSpPr>
              <p:cNvPr id="12" name="TextBox 11">
                <a:extLst>
                  <a:ext uri="{FF2B5EF4-FFF2-40B4-BE49-F238E27FC236}">
                    <a16:creationId xmlns:a16="http://schemas.microsoft.com/office/drawing/2014/main" id="{A980E3C2-C849-428C-BAC7-1DBA69DCA878}"/>
                  </a:ext>
                </a:extLst>
              </p:cNvPr>
              <p:cNvSpPr txBox="1">
                <a:spLocks noRot="1" noChangeAspect="1" noMove="1" noResize="1" noEditPoints="1" noAdjustHandles="1" noChangeArrowheads="1" noChangeShapeType="1" noTextEdit="1"/>
              </p:cNvSpPr>
              <p:nvPr/>
            </p:nvSpPr>
            <p:spPr>
              <a:xfrm>
                <a:off x="522001" y="2688519"/>
                <a:ext cx="1005083" cy="611962"/>
              </a:xfrm>
              <a:prstGeom prst="rect">
                <a:avLst/>
              </a:prstGeom>
              <a:blipFill>
                <a:blip r:embed="rId5"/>
                <a:stretch>
                  <a:fillRect l="-606" t="-5000" b="-19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8936701-14C7-4E2F-9E77-76D4F2513942}"/>
                  </a:ext>
                </a:extLst>
              </p:cNvPr>
              <p:cNvSpPr txBox="1"/>
              <p:nvPr/>
            </p:nvSpPr>
            <p:spPr>
              <a:xfrm>
                <a:off x="522000" y="3791217"/>
                <a:ext cx="1005083" cy="611962"/>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12</m:t>
                        </m:r>
                      </m:num>
                      <m:den>
                        <m:r>
                          <a:rPr lang="en-GB" sz="2800" b="0" i="1" smtClean="0">
                            <a:latin typeface="Cambria Math" panose="02040503050406030204" pitchFamily="18" charset="0"/>
                          </a:rPr>
                          <m:t>5</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13</m:t>
                        </m:r>
                      </m:num>
                      <m:den>
                        <m:r>
                          <a:rPr lang="en-GB" sz="2800" b="0" i="1" smtClean="0">
                            <a:latin typeface="Cambria Math" panose="02040503050406030204" pitchFamily="18" charset="0"/>
                          </a:rPr>
                          <m:t>15</m:t>
                        </m:r>
                      </m:den>
                    </m:f>
                  </m:oMath>
                </a14:m>
                <a:endParaRPr lang="en-GB" sz="2800" dirty="0"/>
              </a:p>
            </p:txBody>
          </p:sp>
        </mc:Choice>
        <mc:Fallback xmlns="">
          <p:sp>
            <p:nvSpPr>
              <p:cNvPr id="14" name="TextBox 13">
                <a:extLst>
                  <a:ext uri="{FF2B5EF4-FFF2-40B4-BE49-F238E27FC236}">
                    <a16:creationId xmlns:a16="http://schemas.microsoft.com/office/drawing/2014/main" id="{B8936701-14C7-4E2F-9E77-76D4F2513942}"/>
                  </a:ext>
                </a:extLst>
              </p:cNvPr>
              <p:cNvSpPr txBox="1">
                <a:spLocks noRot="1" noChangeAspect="1" noMove="1" noResize="1" noEditPoints="1" noAdjustHandles="1" noChangeArrowheads="1" noChangeShapeType="1" noTextEdit="1"/>
              </p:cNvSpPr>
              <p:nvPr/>
            </p:nvSpPr>
            <p:spPr>
              <a:xfrm>
                <a:off x="522000" y="3791217"/>
                <a:ext cx="1005083" cy="611962"/>
              </a:xfrm>
              <a:prstGeom prst="rect">
                <a:avLst/>
              </a:prstGeom>
              <a:blipFill>
                <a:blip r:embed="rId6"/>
                <a:stretch>
                  <a:fillRect l="-606" t="-5000" b="-1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C7CF921F-AEF5-4C57-8C57-7AE14B7385A5}"/>
                  </a:ext>
                </a:extLst>
              </p:cNvPr>
              <p:cNvSpPr txBox="1"/>
              <p:nvPr/>
            </p:nvSpPr>
            <p:spPr>
              <a:xfrm>
                <a:off x="522000" y="4893915"/>
                <a:ext cx="1005083" cy="611962"/>
              </a:xfrm>
              <a:prstGeom prst="rect">
                <a:avLst/>
              </a:prstGeom>
              <a:noFill/>
            </p:spPr>
            <p:txBody>
              <a:bodyPr wrap="none" lIns="0" tIns="0" rIns="0" bIns="0" rtlCol="0">
                <a:spAutoFit/>
              </a:bodyPr>
              <a:lstStyle/>
              <a:p>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12</m:t>
                        </m:r>
                      </m:num>
                      <m:den>
                        <m:r>
                          <a:rPr lang="en-GB" sz="2800" b="0" i="1" smtClean="0">
                            <a:latin typeface="Cambria Math" panose="02040503050406030204" pitchFamily="18" charset="0"/>
                          </a:rPr>
                          <m:t>25</m:t>
                        </m:r>
                      </m:den>
                    </m:f>
                  </m:oMath>
                </a14:m>
                <a:r>
                  <a:rPr lang="en-GB" sz="2800" dirty="0"/>
                  <a:t> ÷ </a:t>
                </a:r>
                <a14:m>
                  <m:oMath xmlns:m="http://schemas.openxmlformats.org/officeDocument/2006/math">
                    <m:f>
                      <m:fPr>
                        <m:ctrlPr>
                          <a:rPr lang="en-GB" sz="2800" i="1" smtClean="0">
                            <a:latin typeface="Cambria Math" panose="02040503050406030204" pitchFamily="18" charset="0"/>
                          </a:rPr>
                        </m:ctrlPr>
                      </m:fPr>
                      <m:num>
                        <m:r>
                          <a:rPr lang="en-GB" sz="2800" b="0" i="1" smtClean="0">
                            <a:latin typeface="Cambria Math" panose="02040503050406030204" pitchFamily="18" charset="0"/>
                          </a:rPr>
                          <m:t>3</m:t>
                        </m:r>
                      </m:num>
                      <m:den>
                        <m:r>
                          <a:rPr lang="en-GB" sz="2800" b="0" i="1" smtClean="0">
                            <a:latin typeface="Cambria Math" panose="02040503050406030204" pitchFamily="18" charset="0"/>
                          </a:rPr>
                          <m:t>10</m:t>
                        </m:r>
                      </m:den>
                    </m:f>
                  </m:oMath>
                </a14:m>
                <a:endParaRPr lang="en-GB" sz="2800" dirty="0"/>
              </a:p>
            </p:txBody>
          </p:sp>
        </mc:Choice>
        <mc:Fallback xmlns="">
          <p:sp>
            <p:nvSpPr>
              <p:cNvPr id="15" name="TextBox 14">
                <a:extLst>
                  <a:ext uri="{FF2B5EF4-FFF2-40B4-BE49-F238E27FC236}">
                    <a16:creationId xmlns:a16="http://schemas.microsoft.com/office/drawing/2014/main" id="{C7CF921F-AEF5-4C57-8C57-7AE14B7385A5}"/>
                  </a:ext>
                </a:extLst>
              </p:cNvPr>
              <p:cNvSpPr txBox="1">
                <a:spLocks noRot="1" noChangeAspect="1" noMove="1" noResize="1" noEditPoints="1" noAdjustHandles="1" noChangeArrowheads="1" noChangeShapeType="1" noTextEdit="1"/>
              </p:cNvSpPr>
              <p:nvPr/>
            </p:nvSpPr>
            <p:spPr>
              <a:xfrm>
                <a:off x="522000" y="4893915"/>
                <a:ext cx="1005083" cy="611962"/>
              </a:xfrm>
              <a:prstGeom prst="rect">
                <a:avLst/>
              </a:prstGeom>
              <a:blipFill>
                <a:blip r:embed="rId7"/>
                <a:stretch>
                  <a:fillRect l="-606" t="-5000" b="-18000"/>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618598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4 – Making connections </a:t>
            </a:r>
          </a:p>
        </p:txBody>
      </p:sp>
      <p:sp>
        <p:nvSpPr>
          <p:cNvPr id="23" name="TextBox 22">
            <a:extLst>
              <a:ext uri="{FF2B5EF4-FFF2-40B4-BE49-F238E27FC236}">
                <a16:creationId xmlns:a16="http://schemas.microsoft.com/office/drawing/2014/main" id="{A81BEBFE-A1C9-4AE9-92DE-BF491BF9ACC9}"/>
              </a:ext>
            </a:extLst>
          </p:cNvPr>
          <p:cNvSpPr txBox="1"/>
          <p:nvPr/>
        </p:nvSpPr>
        <p:spPr>
          <a:xfrm>
            <a:off x="522000" y="1582340"/>
            <a:ext cx="7890480" cy="3693319"/>
          </a:xfrm>
          <a:prstGeom prst="rect">
            <a:avLst/>
          </a:prstGeom>
          <a:noFill/>
        </p:spPr>
        <p:txBody>
          <a:bodyPr wrap="square" lIns="0" tIns="0" rIns="0" bIns="0" rtlCol="0">
            <a:spAutoFit/>
          </a:bodyPr>
          <a:lstStyle/>
          <a:p>
            <a:r>
              <a:rPr lang="en-GB" sz="2000" dirty="0">
                <a:solidFill>
                  <a:schemeClr val="tx1"/>
                </a:solidFill>
              </a:rPr>
              <a:t>Reinforcing links between calculations and fractions</a:t>
            </a:r>
          </a:p>
          <a:p>
            <a:endParaRPr lang="en-GB" sz="2000" dirty="0">
              <a:solidFill>
                <a:schemeClr val="tx1"/>
              </a:solidFill>
            </a:endParaRPr>
          </a:p>
          <a:p>
            <a:r>
              <a:rPr lang="en-GB" sz="2000" dirty="0">
                <a:solidFill>
                  <a:schemeClr val="tx1"/>
                </a:solidFill>
              </a:rPr>
              <a:t>Equivalent fractions and decimals</a:t>
            </a:r>
          </a:p>
          <a:p>
            <a:endParaRPr lang="en-GB" sz="2000" dirty="0">
              <a:solidFill>
                <a:schemeClr val="tx1"/>
              </a:solidFill>
            </a:endParaRPr>
          </a:p>
          <a:p>
            <a:r>
              <a:rPr lang="en-GB" sz="2000" dirty="0">
                <a:solidFill>
                  <a:schemeClr val="tx1"/>
                </a:solidFill>
              </a:rPr>
              <a:t>Reinforcing methods associated with addition and subtraction of fractions (finding equivalent denominators)</a:t>
            </a:r>
          </a:p>
          <a:p>
            <a:endParaRPr lang="en-GB" sz="2000" dirty="0"/>
          </a:p>
          <a:p>
            <a:r>
              <a:rPr lang="en-GB" sz="2000" dirty="0"/>
              <a:t>Division with algebraic fractions</a:t>
            </a:r>
          </a:p>
          <a:p>
            <a:endParaRPr lang="en-GB" sz="2000" dirty="0"/>
          </a:p>
          <a:p>
            <a:r>
              <a:rPr lang="en-GB" sz="2000" dirty="0"/>
              <a:t>Rearranging or solving with fractional coefficients</a:t>
            </a:r>
          </a:p>
          <a:p>
            <a:endParaRPr lang="en-GB" sz="2000" dirty="0"/>
          </a:p>
          <a:p>
            <a:r>
              <a:rPr lang="en-GB" sz="2000" dirty="0"/>
              <a:t>Ratio problems involving fractional scale factors</a:t>
            </a:r>
          </a:p>
        </p:txBody>
      </p:sp>
    </p:spTree>
    <p:custDataLst>
      <p:tags r:id="rId1"/>
    </p:custDataLst>
    <p:extLst>
      <p:ext uri="{BB962C8B-B14F-4D97-AF65-F5344CB8AC3E}">
        <p14:creationId xmlns:p14="http://schemas.microsoft.com/office/powerpoint/2010/main" val="421730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xEl>
                                              <p:pRg st="2" end="2"/>
                                            </p:txEl>
                                          </p:spTgt>
                                        </p:tgtEl>
                                        <p:attrNameLst>
                                          <p:attrName>style.visibility</p:attrName>
                                        </p:attrNameLst>
                                      </p:cBhvr>
                                      <p:to>
                                        <p:strVal val="visible"/>
                                      </p:to>
                                    </p:set>
                                    <p:animEffect transition="in" filter="fade">
                                      <p:cBhvr>
                                        <p:cTn id="12" dur="500"/>
                                        <p:tgtEl>
                                          <p:spTgt spid="2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xEl>
                                              <p:pRg st="4" end="4"/>
                                            </p:txEl>
                                          </p:spTgt>
                                        </p:tgtEl>
                                        <p:attrNameLst>
                                          <p:attrName>style.visibility</p:attrName>
                                        </p:attrNameLst>
                                      </p:cBhvr>
                                      <p:to>
                                        <p:strVal val="visible"/>
                                      </p:to>
                                    </p:set>
                                    <p:animEffect transition="in" filter="fade">
                                      <p:cBhvr>
                                        <p:cTn id="17" dur="500"/>
                                        <p:tgtEl>
                                          <p:spTgt spid="2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xEl>
                                              <p:pRg st="6" end="6"/>
                                            </p:txEl>
                                          </p:spTgt>
                                        </p:tgtEl>
                                        <p:attrNameLst>
                                          <p:attrName>style.visibility</p:attrName>
                                        </p:attrNameLst>
                                      </p:cBhvr>
                                      <p:to>
                                        <p:strVal val="visible"/>
                                      </p:to>
                                    </p:set>
                                    <p:animEffect transition="in" filter="fade">
                                      <p:cBhvr>
                                        <p:cTn id="22" dur="500"/>
                                        <p:tgtEl>
                                          <p:spTgt spid="2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xEl>
                                              <p:pRg st="8" end="8"/>
                                            </p:txEl>
                                          </p:spTgt>
                                        </p:tgtEl>
                                        <p:attrNameLst>
                                          <p:attrName>style.visibility</p:attrName>
                                        </p:attrNameLst>
                                      </p:cBhvr>
                                      <p:to>
                                        <p:strVal val="visible"/>
                                      </p:to>
                                    </p:set>
                                    <p:animEffect transition="in" filter="fade">
                                      <p:cBhvr>
                                        <p:cTn id="27" dur="500"/>
                                        <p:tgtEl>
                                          <p:spTgt spid="2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
                                            <p:txEl>
                                              <p:pRg st="10" end="10"/>
                                            </p:txEl>
                                          </p:spTgt>
                                        </p:tgtEl>
                                        <p:attrNameLst>
                                          <p:attrName>style.visibility</p:attrName>
                                        </p:attrNameLst>
                                      </p:cBhvr>
                                      <p:to>
                                        <p:strVal val="visible"/>
                                      </p:to>
                                    </p:set>
                                    <p:animEffect transition="in" filter="fade">
                                      <p:cBhvr>
                                        <p:cTn id="32" dur="500"/>
                                        <p:tgtEl>
                                          <p:spTgt spid="2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1 – The big idea</a:t>
            </a:r>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B8D8F98E-9830-4DC0-8114-D0C49C1DB3EC}"/>
                  </a:ext>
                </a:extLst>
              </p:cNvPr>
              <p:cNvSpPr txBox="1"/>
              <p:nvPr/>
            </p:nvSpPr>
            <p:spPr>
              <a:xfrm>
                <a:off x="4379742" y="2138289"/>
                <a:ext cx="4307058" cy="2194575"/>
              </a:xfrm>
              <a:prstGeom prst="rect">
                <a:avLst/>
              </a:prstGeom>
              <a:noFill/>
            </p:spPr>
            <p:txBody>
              <a:bodyPr wrap="square" rtlCol="0">
                <a:spAutoFit/>
              </a:bodyPr>
              <a:lstStyle/>
              <a:p>
                <a:r>
                  <a:rPr lang="en-GB" sz="2000" dirty="0"/>
                  <a:t>A jug contains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2</m:t>
                        </m:r>
                      </m:den>
                    </m:f>
                  </m:oMath>
                </a14:m>
                <a:r>
                  <a:rPr lang="en-GB" sz="2000" dirty="0"/>
                  <a:t> litre of juice</a:t>
                </a:r>
              </a:p>
              <a:p>
                <a:endParaRPr lang="en-GB" sz="2000" dirty="0"/>
              </a:p>
              <a:p>
                <a:r>
                  <a:rPr lang="en-GB" sz="2000" dirty="0"/>
                  <a:t>Each cup holds </a:t>
                </a:r>
                <a14:m>
                  <m:oMath xmlns:m="http://schemas.openxmlformats.org/officeDocument/2006/math">
                    <m:f>
                      <m:fPr>
                        <m:ctrlPr>
                          <a:rPr lang="en-GB" sz="2000" i="1" smtClean="0">
                            <a:latin typeface="Cambria Math" panose="02040503050406030204" pitchFamily="18" charset="0"/>
                          </a:rPr>
                        </m:ctrlPr>
                      </m:fPr>
                      <m:num>
                        <m:r>
                          <a:rPr lang="en-GB" sz="2000" b="0" i="1" smtClean="0">
                            <a:latin typeface="Cambria Math" panose="02040503050406030204" pitchFamily="18" charset="0"/>
                          </a:rPr>
                          <m:t>1</m:t>
                        </m:r>
                      </m:num>
                      <m:den>
                        <m:r>
                          <a:rPr lang="en-GB" sz="2000" b="0" i="1" smtClean="0">
                            <a:latin typeface="Cambria Math" panose="02040503050406030204" pitchFamily="18" charset="0"/>
                          </a:rPr>
                          <m:t>10</m:t>
                        </m:r>
                      </m:den>
                    </m:f>
                  </m:oMath>
                </a14:m>
                <a:r>
                  <a:rPr lang="en-GB" sz="2000" dirty="0"/>
                  <a:t> of a litre of juice</a:t>
                </a:r>
              </a:p>
              <a:p>
                <a:endParaRPr lang="en-GB" sz="2000" dirty="0"/>
              </a:p>
              <a:p>
                <a:r>
                  <a:rPr lang="en-GB" sz="2000" dirty="0"/>
                  <a:t>How many cups of juice can be filled?</a:t>
                </a:r>
              </a:p>
            </p:txBody>
          </p:sp>
        </mc:Choice>
        <mc:Fallback xmlns="">
          <p:sp>
            <p:nvSpPr>
              <p:cNvPr id="24" name="TextBox 23">
                <a:extLst>
                  <a:ext uri="{FF2B5EF4-FFF2-40B4-BE49-F238E27FC236}">
                    <a16:creationId xmlns:a16="http://schemas.microsoft.com/office/drawing/2014/main" id="{B8D8F98E-9830-4DC0-8114-D0C49C1DB3EC}"/>
                  </a:ext>
                </a:extLst>
              </p:cNvPr>
              <p:cNvSpPr txBox="1">
                <a:spLocks noRot="1" noChangeAspect="1" noMove="1" noResize="1" noEditPoints="1" noAdjustHandles="1" noChangeArrowheads="1" noChangeShapeType="1" noTextEdit="1"/>
              </p:cNvSpPr>
              <p:nvPr/>
            </p:nvSpPr>
            <p:spPr>
              <a:xfrm>
                <a:off x="4379742" y="2138289"/>
                <a:ext cx="4307058" cy="2194575"/>
              </a:xfrm>
              <a:prstGeom prst="rect">
                <a:avLst/>
              </a:prstGeom>
              <a:blipFill>
                <a:blip r:embed="rId4"/>
                <a:stretch>
                  <a:fillRect l="-1414" b="-4167"/>
                </a:stretch>
              </a:blipFill>
            </p:spPr>
            <p:txBody>
              <a:bodyPr/>
              <a:lstStyle/>
              <a:p>
                <a:r>
                  <a:rPr lang="en-GB">
                    <a:noFill/>
                  </a:rPr>
                  <a:t> </a:t>
                </a:r>
              </a:p>
            </p:txBody>
          </p:sp>
        </mc:Fallback>
      </mc:AlternateContent>
      <p:pic>
        <p:nvPicPr>
          <p:cNvPr id="1026" name="Picture 2" descr="Pitcher Red Juice - Free vector graphic on Pixabay">
            <a:extLst>
              <a:ext uri="{FF2B5EF4-FFF2-40B4-BE49-F238E27FC236}">
                <a16:creationId xmlns:a16="http://schemas.microsoft.com/office/drawing/2014/main" id="{72D364FC-0D8C-4D6D-A6D7-3C7DDF70BF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083" y="1561515"/>
            <a:ext cx="3963092" cy="410073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63881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1 – The big idea</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BB6E41D-21E1-487A-9F3C-687D2A7411C7}"/>
                  </a:ext>
                </a:extLst>
              </p:cNvPr>
              <p:cNvSpPr txBox="1"/>
              <p:nvPr/>
            </p:nvSpPr>
            <p:spPr>
              <a:xfrm>
                <a:off x="3380873" y="1206666"/>
                <a:ext cx="1139001" cy="790216"/>
              </a:xfrm>
              <a:prstGeom prst="rect">
                <a:avLst/>
              </a:prstGeom>
              <a:noFill/>
            </p:spPr>
            <p:txBody>
              <a:bodyPr wrap="square" rtlCol="0">
                <a:spAutoFit/>
              </a:bodyPr>
              <a:lstStyle/>
              <a:p>
                <a:r>
                  <a:rPr lang="en-GB" sz="3200" dirty="0"/>
                  <a:t>2 ÷ </a:t>
                </a:r>
                <a14:m>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1</m:t>
                        </m:r>
                      </m:num>
                      <m:den>
                        <m:r>
                          <a:rPr lang="en-GB" sz="3200" i="1">
                            <a:latin typeface="Cambria Math" panose="02040503050406030204" pitchFamily="18" charset="0"/>
                          </a:rPr>
                          <m:t>3</m:t>
                        </m:r>
                      </m:den>
                    </m:f>
                  </m:oMath>
                </a14:m>
                <a:r>
                  <a:rPr lang="en-GB" sz="3200" dirty="0"/>
                  <a:t> </a:t>
                </a:r>
              </a:p>
            </p:txBody>
          </p:sp>
        </mc:Choice>
        <mc:Fallback xmlns="">
          <p:sp>
            <p:nvSpPr>
              <p:cNvPr id="12" name="TextBox 11">
                <a:extLst>
                  <a:ext uri="{FF2B5EF4-FFF2-40B4-BE49-F238E27FC236}">
                    <a16:creationId xmlns:a16="http://schemas.microsoft.com/office/drawing/2014/main" id="{FBB6E41D-21E1-487A-9F3C-687D2A7411C7}"/>
                  </a:ext>
                </a:extLst>
              </p:cNvPr>
              <p:cNvSpPr txBox="1">
                <a:spLocks noRot="1" noChangeAspect="1" noMove="1" noResize="1" noEditPoints="1" noAdjustHandles="1" noChangeArrowheads="1" noChangeShapeType="1" noTextEdit="1"/>
              </p:cNvSpPr>
              <p:nvPr/>
            </p:nvSpPr>
            <p:spPr>
              <a:xfrm>
                <a:off x="3380873" y="1206666"/>
                <a:ext cx="1139001" cy="790216"/>
              </a:xfrm>
              <a:prstGeom prst="rect">
                <a:avLst/>
              </a:prstGeom>
              <a:blipFill>
                <a:blip r:embed="rId3"/>
                <a:stretch>
                  <a:fillRect l="-13978" b="-92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Table 5">
                <a:extLst>
                  <a:ext uri="{FF2B5EF4-FFF2-40B4-BE49-F238E27FC236}">
                    <a16:creationId xmlns:a16="http://schemas.microsoft.com/office/drawing/2014/main" id="{85F1546E-7393-4DF8-A7F7-3BE682A68A54}"/>
                  </a:ext>
                </a:extLst>
              </p:cNvPr>
              <p:cNvGraphicFramePr>
                <a:graphicFrameLocks noGrp="1"/>
              </p:cNvGraphicFramePr>
              <p:nvPr>
                <p:extLst>
                  <p:ext uri="{D42A27DB-BD31-4B8C-83A1-F6EECF244321}">
                    <p14:modId xmlns:p14="http://schemas.microsoft.com/office/powerpoint/2010/main" val="1955861997"/>
                  </p:ext>
                </p:extLst>
              </p:nvPr>
            </p:nvGraphicFramePr>
            <p:xfrm>
              <a:off x="1363579" y="2583053"/>
              <a:ext cx="6096000" cy="845947"/>
            </p:xfrm>
            <a:graphic>
              <a:graphicData uri="http://schemas.openxmlformats.org/drawingml/2006/table">
                <a:tbl>
                  <a:tblPr firstRow="1" bandRow="1">
                    <a:tableStyleId>{5940675A-B579-460E-94D1-54222C63F5DA}</a:tableStyleId>
                  </a:tblPr>
                  <a:tblGrid>
                    <a:gridCol w="1016000">
                      <a:extLst>
                        <a:ext uri="{9D8B030D-6E8A-4147-A177-3AD203B41FA5}">
                          <a16:colId xmlns:a16="http://schemas.microsoft.com/office/drawing/2014/main" val="2600486074"/>
                        </a:ext>
                      </a:extLst>
                    </a:gridCol>
                    <a:gridCol w="1016000">
                      <a:extLst>
                        <a:ext uri="{9D8B030D-6E8A-4147-A177-3AD203B41FA5}">
                          <a16:colId xmlns:a16="http://schemas.microsoft.com/office/drawing/2014/main" val="2009773453"/>
                        </a:ext>
                      </a:extLst>
                    </a:gridCol>
                    <a:gridCol w="1016000">
                      <a:extLst>
                        <a:ext uri="{9D8B030D-6E8A-4147-A177-3AD203B41FA5}">
                          <a16:colId xmlns:a16="http://schemas.microsoft.com/office/drawing/2014/main" val="3353394491"/>
                        </a:ext>
                      </a:extLst>
                    </a:gridCol>
                    <a:gridCol w="1016000">
                      <a:extLst>
                        <a:ext uri="{9D8B030D-6E8A-4147-A177-3AD203B41FA5}">
                          <a16:colId xmlns:a16="http://schemas.microsoft.com/office/drawing/2014/main" val="1643757264"/>
                        </a:ext>
                      </a:extLst>
                    </a:gridCol>
                    <a:gridCol w="1016000">
                      <a:extLst>
                        <a:ext uri="{9D8B030D-6E8A-4147-A177-3AD203B41FA5}">
                          <a16:colId xmlns:a16="http://schemas.microsoft.com/office/drawing/2014/main" val="3468439610"/>
                        </a:ext>
                      </a:extLst>
                    </a:gridCol>
                    <a:gridCol w="1016000">
                      <a:extLst>
                        <a:ext uri="{9D8B030D-6E8A-4147-A177-3AD203B41FA5}">
                          <a16:colId xmlns:a16="http://schemas.microsoft.com/office/drawing/2014/main" val="2138206289"/>
                        </a:ext>
                      </a:extLst>
                    </a:gridCol>
                  </a:tblGrid>
                  <a:tr h="324000">
                    <a:tc gridSpan="6">
                      <a:txBody>
                        <a:bodyPr/>
                        <a:lstStyle/>
                        <a:p>
                          <a:pPr algn="ctr"/>
                          <a:r>
                            <a:rPr lang="en-GB" dirty="0"/>
                            <a:t>2</a:t>
                          </a: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611650549"/>
                      </a:ext>
                    </a:extLst>
                  </a:tr>
                  <a:tr h="324000">
                    <a:tc>
                      <a:txBody>
                        <a:bodyPr/>
                        <a:lstStyle/>
                        <a:p>
                          <a:pPr algn="ctr"/>
                          <a14:m>
                            <m:oMath xmlns:m="http://schemas.openxmlformats.org/officeDocument/2006/math">
                              <m:f>
                                <m:fPr>
                                  <m:ctrlPr>
                                    <a:rPr lang="en-GB" sz="1800" i="1" smtClean="0">
                                      <a:latin typeface="Cambria Math" panose="02040503050406030204" pitchFamily="18" charset="0"/>
                                    </a:rPr>
                                  </m:ctrlPr>
                                </m:fPr>
                                <m:num>
                                  <m:r>
                                    <a:rPr lang="en-GB" sz="1800" i="1">
                                      <a:latin typeface="Cambria Math" panose="02040503050406030204" pitchFamily="18" charset="0"/>
                                    </a:rPr>
                                    <m:t>1</m:t>
                                  </m:r>
                                </m:num>
                                <m:den>
                                  <m:r>
                                    <a:rPr lang="en-GB" sz="1800" i="1">
                                      <a:latin typeface="Cambria Math" panose="02040503050406030204" pitchFamily="18" charset="0"/>
                                    </a:rPr>
                                    <m:t>3</m:t>
                                  </m:r>
                                </m:den>
                              </m:f>
                            </m:oMath>
                          </a14:m>
                          <a:r>
                            <a:rPr lang="en-GB" sz="1800" dirty="0"/>
                            <a:t> </a:t>
                          </a:r>
                          <a:endParaRPr lang="en-GB" dirty="0"/>
                        </a:p>
                      </a:txBody>
                      <a:tcPr/>
                    </a:tc>
                    <a:tc>
                      <a:txBody>
                        <a:bodyPr/>
                        <a:lstStyle/>
                        <a:p>
                          <a:pPr algn="ctr"/>
                          <a14:m>
                            <m:oMath xmlns:m="http://schemas.openxmlformats.org/officeDocument/2006/math">
                              <m:f>
                                <m:fPr>
                                  <m:ctrlPr>
                                    <a:rPr lang="en-GB" sz="1800" i="1" smtClean="0">
                                      <a:latin typeface="Cambria Math" panose="02040503050406030204" pitchFamily="18" charset="0"/>
                                    </a:rPr>
                                  </m:ctrlPr>
                                </m:fPr>
                                <m:num>
                                  <m:r>
                                    <a:rPr lang="en-GB" sz="1800" i="1">
                                      <a:latin typeface="Cambria Math" panose="02040503050406030204" pitchFamily="18" charset="0"/>
                                    </a:rPr>
                                    <m:t>1</m:t>
                                  </m:r>
                                </m:num>
                                <m:den>
                                  <m:r>
                                    <a:rPr lang="en-GB" sz="1800" i="1">
                                      <a:latin typeface="Cambria Math" panose="02040503050406030204" pitchFamily="18" charset="0"/>
                                    </a:rPr>
                                    <m:t>3</m:t>
                                  </m:r>
                                </m:den>
                              </m:f>
                            </m:oMath>
                          </a14:m>
                          <a:r>
                            <a:rPr lang="en-GB" sz="1800" dirty="0"/>
                            <a:t> </a:t>
                          </a:r>
                          <a:endParaRPr lang="en-GB" dirty="0"/>
                        </a:p>
                      </a:txBody>
                      <a:tcPr/>
                    </a:tc>
                    <a:tc>
                      <a:txBody>
                        <a:bodyPr/>
                        <a:lstStyle/>
                        <a:p>
                          <a:pPr algn="ctr"/>
                          <a14:m>
                            <m:oMath xmlns:m="http://schemas.openxmlformats.org/officeDocument/2006/math">
                              <m:f>
                                <m:fPr>
                                  <m:ctrlPr>
                                    <a:rPr lang="en-GB" sz="1800" i="1" smtClean="0">
                                      <a:latin typeface="Cambria Math" panose="02040503050406030204" pitchFamily="18" charset="0"/>
                                    </a:rPr>
                                  </m:ctrlPr>
                                </m:fPr>
                                <m:num>
                                  <m:r>
                                    <a:rPr lang="en-GB" sz="1800" i="1">
                                      <a:latin typeface="Cambria Math" panose="02040503050406030204" pitchFamily="18" charset="0"/>
                                    </a:rPr>
                                    <m:t>1</m:t>
                                  </m:r>
                                </m:num>
                                <m:den>
                                  <m:r>
                                    <a:rPr lang="en-GB" sz="1800" i="1">
                                      <a:latin typeface="Cambria Math" panose="02040503050406030204" pitchFamily="18" charset="0"/>
                                    </a:rPr>
                                    <m:t>3</m:t>
                                  </m:r>
                                </m:den>
                              </m:f>
                            </m:oMath>
                          </a14:m>
                          <a:r>
                            <a:rPr lang="en-GB" sz="1800" dirty="0"/>
                            <a:t> </a:t>
                          </a:r>
                          <a:endParaRPr lang="en-GB" dirty="0"/>
                        </a:p>
                      </a:txBody>
                      <a:tcPr/>
                    </a:tc>
                    <a:tc>
                      <a:txBody>
                        <a:bodyPr/>
                        <a:lstStyle/>
                        <a:p>
                          <a:pPr algn="ctr"/>
                          <a14:m>
                            <m:oMath xmlns:m="http://schemas.openxmlformats.org/officeDocument/2006/math">
                              <m:f>
                                <m:fPr>
                                  <m:ctrlPr>
                                    <a:rPr lang="en-GB" sz="1800" i="1" smtClean="0">
                                      <a:latin typeface="Cambria Math" panose="02040503050406030204" pitchFamily="18" charset="0"/>
                                    </a:rPr>
                                  </m:ctrlPr>
                                </m:fPr>
                                <m:num>
                                  <m:r>
                                    <a:rPr lang="en-GB" sz="1800" i="1">
                                      <a:latin typeface="Cambria Math" panose="02040503050406030204" pitchFamily="18" charset="0"/>
                                    </a:rPr>
                                    <m:t>1</m:t>
                                  </m:r>
                                </m:num>
                                <m:den>
                                  <m:r>
                                    <a:rPr lang="en-GB" sz="1800" i="1">
                                      <a:latin typeface="Cambria Math" panose="02040503050406030204" pitchFamily="18" charset="0"/>
                                    </a:rPr>
                                    <m:t>3</m:t>
                                  </m:r>
                                </m:den>
                              </m:f>
                            </m:oMath>
                          </a14:m>
                          <a:r>
                            <a:rPr lang="en-GB" sz="1800" dirty="0"/>
                            <a:t> </a:t>
                          </a:r>
                          <a:endParaRPr lang="en-GB" dirty="0"/>
                        </a:p>
                      </a:txBody>
                      <a:tcPr/>
                    </a:tc>
                    <a:tc>
                      <a:txBody>
                        <a:bodyPr/>
                        <a:lstStyle/>
                        <a:p>
                          <a:pPr algn="ctr"/>
                          <a14:m>
                            <m:oMath xmlns:m="http://schemas.openxmlformats.org/officeDocument/2006/math">
                              <m:f>
                                <m:fPr>
                                  <m:ctrlPr>
                                    <a:rPr lang="en-GB" sz="1800" i="1" smtClean="0">
                                      <a:latin typeface="Cambria Math" panose="02040503050406030204" pitchFamily="18" charset="0"/>
                                    </a:rPr>
                                  </m:ctrlPr>
                                </m:fPr>
                                <m:num>
                                  <m:r>
                                    <a:rPr lang="en-GB" sz="1800" i="1">
                                      <a:latin typeface="Cambria Math" panose="02040503050406030204" pitchFamily="18" charset="0"/>
                                    </a:rPr>
                                    <m:t>1</m:t>
                                  </m:r>
                                </m:num>
                                <m:den>
                                  <m:r>
                                    <a:rPr lang="en-GB" sz="1800" i="1">
                                      <a:latin typeface="Cambria Math" panose="02040503050406030204" pitchFamily="18" charset="0"/>
                                    </a:rPr>
                                    <m:t>3</m:t>
                                  </m:r>
                                </m:den>
                              </m:f>
                            </m:oMath>
                          </a14:m>
                          <a:r>
                            <a:rPr lang="en-GB" sz="1800" dirty="0"/>
                            <a:t> </a:t>
                          </a:r>
                          <a:endParaRPr lang="en-GB" dirty="0"/>
                        </a:p>
                      </a:txBody>
                      <a:tcPr/>
                    </a:tc>
                    <a:tc>
                      <a:txBody>
                        <a:bodyPr/>
                        <a:lstStyle/>
                        <a:p>
                          <a:pPr algn="ctr"/>
                          <a14:m>
                            <m:oMath xmlns:m="http://schemas.openxmlformats.org/officeDocument/2006/math">
                              <m:f>
                                <m:fPr>
                                  <m:ctrlPr>
                                    <a:rPr lang="en-GB" sz="1800" i="1" smtClean="0">
                                      <a:latin typeface="Cambria Math" panose="02040503050406030204" pitchFamily="18" charset="0"/>
                                    </a:rPr>
                                  </m:ctrlPr>
                                </m:fPr>
                                <m:num>
                                  <m:r>
                                    <a:rPr lang="en-GB" sz="1800" i="1">
                                      <a:latin typeface="Cambria Math" panose="02040503050406030204" pitchFamily="18" charset="0"/>
                                    </a:rPr>
                                    <m:t>1</m:t>
                                  </m:r>
                                </m:num>
                                <m:den>
                                  <m:r>
                                    <a:rPr lang="en-GB" sz="1800" i="1">
                                      <a:latin typeface="Cambria Math" panose="02040503050406030204" pitchFamily="18" charset="0"/>
                                    </a:rPr>
                                    <m:t>3</m:t>
                                  </m:r>
                                </m:den>
                              </m:f>
                            </m:oMath>
                          </a14:m>
                          <a:r>
                            <a:rPr lang="en-GB" sz="1800" dirty="0"/>
                            <a:t> </a:t>
                          </a:r>
                          <a:endParaRPr lang="en-GB" dirty="0"/>
                        </a:p>
                      </a:txBody>
                      <a:tcPr/>
                    </a:tc>
                    <a:extLst>
                      <a:ext uri="{0D108BD9-81ED-4DB2-BD59-A6C34878D82A}">
                        <a16:rowId xmlns:a16="http://schemas.microsoft.com/office/drawing/2014/main" val="2844317800"/>
                      </a:ext>
                    </a:extLst>
                  </a:tr>
                </a:tbl>
              </a:graphicData>
            </a:graphic>
          </p:graphicFrame>
        </mc:Choice>
        <mc:Fallback xmlns="">
          <p:graphicFrame>
            <p:nvGraphicFramePr>
              <p:cNvPr id="4" name="Table 5">
                <a:extLst>
                  <a:ext uri="{FF2B5EF4-FFF2-40B4-BE49-F238E27FC236}">
                    <a16:creationId xmlns:a16="http://schemas.microsoft.com/office/drawing/2014/main" id="{85F1546E-7393-4DF8-A7F7-3BE682A68A54}"/>
                  </a:ext>
                </a:extLst>
              </p:cNvPr>
              <p:cNvGraphicFramePr>
                <a:graphicFrameLocks noGrp="1"/>
              </p:cNvGraphicFramePr>
              <p:nvPr>
                <p:extLst>
                  <p:ext uri="{D42A27DB-BD31-4B8C-83A1-F6EECF244321}">
                    <p14:modId xmlns:p14="http://schemas.microsoft.com/office/powerpoint/2010/main" val="1955861997"/>
                  </p:ext>
                </p:extLst>
              </p:nvPr>
            </p:nvGraphicFramePr>
            <p:xfrm>
              <a:off x="1363579" y="2583053"/>
              <a:ext cx="6096000" cy="845947"/>
            </p:xfrm>
            <a:graphic>
              <a:graphicData uri="http://schemas.openxmlformats.org/drawingml/2006/table">
                <a:tbl>
                  <a:tblPr firstRow="1" bandRow="1">
                    <a:tableStyleId>{5940675A-B579-460E-94D1-54222C63F5DA}</a:tableStyleId>
                  </a:tblPr>
                  <a:tblGrid>
                    <a:gridCol w="1016000">
                      <a:extLst>
                        <a:ext uri="{9D8B030D-6E8A-4147-A177-3AD203B41FA5}">
                          <a16:colId xmlns:a16="http://schemas.microsoft.com/office/drawing/2014/main" val="2600486074"/>
                        </a:ext>
                      </a:extLst>
                    </a:gridCol>
                    <a:gridCol w="1016000">
                      <a:extLst>
                        <a:ext uri="{9D8B030D-6E8A-4147-A177-3AD203B41FA5}">
                          <a16:colId xmlns:a16="http://schemas.microsoft.com/office/drawing/2014/main" val="2009773453"/>
                        </a:ext>
                      </a:extLst>
                    </a:gridCol>
                    <a:gridCol w="1016000">
                      <a:extLst>
                        <a:ext uri="{9D8B030D-6E8A-4147-A177-3AD203B41FA5}">
                          <a16:colId xmlns:a16="http://schemas.microsoft.com/office/drawing/2014/main" val="3353394491"/>
                        </a:ext>
                      </a:extLst>
                    </a:gridCol>
                    <a:gridCol w="1016000">
                      <a:extLst>
                        <a:ext uri="{9D8B030D-6E8A-4147-A177-3AD203B41FA5}">
                          <a16:colId xmlns:a16="http://schemas.microsoft.com/office/drawing/2014/main" val="1643757264"/>
                        </a:ext>
                      </a:extLst>
                    </a:gridCol>
                    <a:gridCol w="1016000">
                      <a:extLst>
                        <a:ext uri="{9D8B030D-6E8A-4147-A177-3AD203B41FA5}">
                          <a16:colId xmlns:a16="http://schemas.microsoft.com/office/drawing/2014/main" val="3468439610"/>
                        </a:ext>
                      </a:extLst>
                    </a:gridCol>
                    <a:gridCol w="1016000">
                      <a:extLst>
                        <a:ext uri="{9D8B030D-6E8A-4147-A177-3AD203B41FA5}">
                          <a16:colId xmlns:a16="http://schemas.microsoft.com/office/drawing/2014/main" val="2138206289"/>
                        </a:ext>
                      </a:extLst>
                    </a:gridCol>
                  </a:tblGrid>
                  <a:tr h="365760">
                    <a:tc gridSpan="6">
                      <a:txBody>
                        <a:bodyPr/>
                        <a:lstStyle/>
                        <a:p>
                          <a:pPr algn="ctr"/>
                          <a:r>
                            <a:rPr lang="en-GB" dirty="0"/>
                            <a:t>2</a:t>
                          </a: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611650549"/>
                      </a:ext>
                    </a:extLst>
                  </a:tr>
                  <a:tr h="480187">
                    <a:tc>
                      <a:txBody>
                        <a:bodyPr/>
                        <a:lstStyle/>
                        <a:p>
                          <a:endParaRPr lang="en-US"/>
                        </a:p>
                      </a:txBody>
                      <a:tcPr>
                        <a:blipFill>
                          <a:blip r:embed="rId4"/>
                          <a:stretch>
                            <a:fillRect l="-599" t="-83544" r="-500599" b="-2532"/>
                          </a:stretch>
                        </a:blipFill>
                      </a:tcPr>
                    </a:tc>
                    <a:tc>
                      <a:txBody>
                        <a:bodyPr/>
                        <a:lstStyle/>
                        <a:p>
                          <a:endParaRPr lang="en-US"/>
                        </a:p>
                      </a:txBody>
                      <a:tcPr>
                        <a:blipFill>
                          <a:blip r:embed="rId4"/>
                          <a:stretch>
                            <a:fillRect l="-100599" t="-83544" r="-400599" b="-2532"/>
                          </a:stretch>
                        </a:blipFill>
                      </a:tcPr>
                    </a:tc>
                    <a:tc>
                      <a:txBody>
                        <a:bodyPr/>
                        <a:lstStyle/>
                        <a:p>
                          <a:endParaRPr lang="en-US"/>
                        </a:p>
                      </a:txBody>
                      <a:tcPr>
                        <a:blipFill>
                          <a:blip r:embed="rId4"/>
                          <a:stretch>
                            <a:fillRect l="-200599" t="-83544" r="-300599" b="-2532"/>
                          </a:stretch>
                        </a:blipFill>
                      </a:tcPr>
                    </a:tc>
                    <a:tc>
                      <a:txBody>
                        <a:bodyPr/>
                        <a:lstStyle/>
                        <a:p>
                          <a:endParaRPr lang="en-US"/>
                        </a:p>
                      </a:txBody>
                      <a:tcPr>
                        <a:blipFill>
                          <a:blip r:embed="rId4"/>
                          <a:stretch>
                            <a:fillRect l="-302410" t="-83544" r="-202410" b="-2532"/>
                          </a:stretch>
                        </a:blipFill>
                      </a:tcPr>
                    </a:tc>
                    <a:tc>
                      <a:txBody>
                        <a:bodyPr/>
                        <a:lstStyle/>
                        <a:p>
                          <a:endParaRPr lang="en-US"/>
                        </a:p>
                      </a:txBody>
                      <a:tcPr>
                        <a:blipFill>
                          <a:blip r:embed="rId4"/>
                          <a:stretch>
                            <a:fillRect l="-400000" t="-83544" r="-101198" b="-2532"/>
                          </a:stretch>
                        </a:blipFill>
                      </a:tcPr>
                    </a:tc>
                    <a:tc>
                      <a:txBody>
                        <a:bodyPr/>
                        <a:lstStyle/>
                        <a:p>
                          <a:endParaRPr lang="en-US"/>
                        </a:p>
                      </a:txBody>
                      <a:tcPr>
                        <a:blipFill>
                          <a:blip r:embed="rId4"/>
                          <a:stretch>
                            <a:fillRect l="-500000" t="-83544" r="-1198" b="-2532"/>
                          </a:stretch>
                        </a:blipFill>
                      </a:tcPr>
                    </a:tc>
                    <a:extLst>
                      <a:ext uri="{0D108BD9-81ED-4DB2-BD59-A6C34878D82A}">
                        <a16:rowId xmlns:a16="http://schemas.microsoft.com/office/drawing/2014/main" val="2844317800"/>
                      </a:ext>
                    </a:extLst>
                  </a:tr>
                </a:tbl>
              </a:graphicData>
            </a:graphic>
          </p:graphicFrame>
        </mc:Fallback>
      </mc:AlternateContent>
      <p:sp>
        <p:nvSpPr>
          <p:cNvPr id="44" name="TextBox 43">
            <a:extLst>
              <a:ext uri="{FF2B5EF4-FFF2-40B4-BE49-F238E27FC236}">
                <a16:creationId xmlns:a16="http://schemas.microsoft.com/office/drawing/2014/main" id="{5E81E834-B7E1-4958-8451-37B1105ABAB7}"/>
              </a:ext>
            </a:extLst>
          </p:cNvPr>
          <p:cNvSpPr txBox="1"/>
          <p:nvPr/>
        </p:nvSpPr>
        <p:spPr>
          <a:xfrm>
            <a:off x="4411579" y="1309386"/>
            <a:ext cx="834189" cy="584775"/>
          </a:xfrm>
          <a:prstGeom prst="rect">
            <a:avLst/>
          </a:prstGeom>
          <a:noFill/>
        </p:spPr>
        <p:txBody>
          <a:bodyPr wrap="square" rtlCol="0">
            <a:spAutoFit/>
          </a:bodyPr>
          <a:lstStyle/>
          <a:p>
            <a:r>
              <a:rPr lang="en-GB" sz="3200" dirty="0"/>
              <a:t>= 6</a:t>
            </a:r>
          </a:p>
        </p:txBody>
      </p:sp>
    </p:spTree>
    <p:custDataLst>
      <p:tags r:id="rId1"/>
    </p:custDataLst>
    <p:extLst>
      <p:ext uri="{BB962C8B-B14F-4D97-AF65-F5344CB8AC3E}">
        <p14:creationId xmlns:p14="http://schemas.microsoft.com/office/powerpoint/2010/main" val="3203271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1 – The big idea</a:t>
            </a:r>
          </a:p>
        </p:txBody>
      </p:sp>
      <p:sp>
        <p:nvSpPr>
          <p:cNvPr id="3" name="TextBox 2">
            <a:extLst>
              <a:ext uri="{FF2B5EF4-FFF2-40B4-BE49-F238E27FC236}">
                <a16:creationId xmlns:a16="http://schemas.microsoft.com/office/drawing/2014/main" id="{BCE7C041-34CD-405B-B4BD-841E99AFC3D1}"/>
              </a:ext>
            </a:extLst>
          </p:cNvPr>
          <p:cNvSpPr txBox="1"/>
          <p:nvPr/>
        </p:nvSpPr>
        <p:spPr>
          <a:xfrm>
            <a:off x="1252025" y="1237956"/>
            <a:ext cx="6175717" cy="1200329"/>
          </a:xfrm>
          <a:prstGeom prst="rect">
            <a:avLst/>
          </a:prstGeom>
          <a:noFill/>
        </p:spPr>
        <p:txBody>
          <a:bodyPr wrap="square" rtlCol="0">
            <a:spAutoFit/>
          </a:bodyPr>
          <a:lstStyle/>
          <a:p>
            <a:r>
              <a:rPr lang="en-GB" sz="2400" dirty="0"/>
              <a:t>Misconception:</a:t>
            </a:r>
          </a:p>
          <a:p>
            <a:endParaRPr lang="en-GB" sz="2400" dirty="0"/>
          </a:p>
          <a:p>
            <a:r>
              <a:rPr lang="en-GB" sz="2400" dirty="0"/>
              <a:t>“Dividing </a:t>
            </a:r>
            <a:r>
              <a:rPr lang="en-GB" sz="2400" b="1" dirty="0"/>
              <a:t>always</a:t>
            </a:r>
            <a:r>
              <a:rPr lang="en-GB" sz="2400" dirty="0"/>
              <a:t> makes numbers smaller”</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581A98D-1802-40A2-A174-1846EC53D6EC}"/>
                  </a:ext>
                </a:extLst>
              </p:cNvPr>
              <p:cNvSpPr txBox="1"/>
              <p:nvPr/>
            </p:nvSpPr>
            <p:spPr>
              <a:xfrm>
                <a:off x="2862775" y="2795090"/>
                <a:ext cx="6175717" cy="3602012"/>
              </a:xfrm>
              <a:prstGeom prst="rect">
                <a:avLst/>
              </a:prstGeom>
              <a:noFill/>
            </p:spPr>
            <p:txBody>
              <a:bodyPr wrap="square" rtlCol="0">
                <a:spAutoFit/>
              </a:bodyPr>
              <a:lstStyle/>
              <a:p>
                <a:r>
                  <a:rPr lang="en-GB" sz="2400" dirty="0"/>
                  <a:t>12 ÷ 12 = 1</a:t>
                </a:r>
              </a:p>
              <a:p>
                <a:r>
                  <a:rPr lang="en-GB" sz="2400" dirty="0"/>
                  <a:t>12 ÷ 6 = 2</a:t>
                </a:r>
              </a:p>
              <a:p>
                <a:r>
                  <a:rPr lang="en-GB" sz="2400" dirty="0"/>
                  <a:t>12 ÷ 4 = 3</a:t>
                </a:r>
              </a:p>
              <a:p>
                <a:r>
                  <a:rPr lang="en-GB" sz="2400" dirty="0"/>
                  <a:t>12 ÷ 3 = 4</a:t>
                </a:r>
              </a:p>
              <a:p>
                <a:r>
                  <a:rPr lang="en-GB" sz="2400" dirty="0"/>
                  <a:t>12 ÷ 2 = 6</a:t>
                </a:r>
              </a:p>
              <a:p>
                <a:r>
                  <a:rPr lang="en-GB" sz="2400" dirty="0"/>
                  <a:t>12 ÷ 1 = 12</a:t>
                </a:r>
              </a:p>
              <a:p>
                <a:endParaRPr lang="en-GB" sz="2400" dirty="0"/>
              </a:p>
              <a:p>
                <a:r>
                  <a:rPr lang="en-GB" sz="2400" dirty="0"/>
                  <a:t>12 ÷ </a:t>
                </a:r>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a14:m>
                <a:r>
                  <a:rPr lang="en-GB" sz="2400" dirty="0"/>
                  <a:t> = ?</a:t>
                </a:r>
              </a:p>
              <a:p>
                <a:endParaRPr lang="en-GB" sz="2400" dirty="0"/>
              </a:p>
            </p:txBody>
          </p:sp>
        </mc:Choice>
        <mc:Fallback xmlns="">
          <p:sp>
            <p:nvSpPr>
              <p:cNvPr id="5" name="TextBox 4">
                <a:extLst>
                  <a:ext uri="{FF2B5EF4-FFF2-40B4-BE49-F238E27FC236}">
                    <a16:creationId xmlns:a16="http://schemas.microsoft.com/office/drawing/2014/main" id="{D581A98D-1802-40A2-A174-1846EC53D6EC}"/>
                  </a:ext>
                </a:extLst>
              </p:cNvPr>
              <p:cNvSpPr txBox="1">
                <a:spLocks noRot="1" noChangeAspect="1" noMove="1" noResize="1" noEditPoints="1" noAdjustHandles="1" noChangeArrowheads="1" noChangeShapeType="1" noTextEdit="1"/>
              </p:cNvSpPr>
              <p:nvPr/>
            </p:nvSpPr>
            <p:spPr>
              <a:xfrm>
                <a:off x="2862775" y="2795090"/>
                <a:ext cx="6175717" cy="3602012"/>
              </a:xfrm>
              <a:prstGeom prst="rect">
                <a:avLst/>
              </a:prstGeom>
              <a:blipFill>
                <a:blip r:embed="rId4"/>
                <a:stretch>
                  <a:fillRect l="-1579" t="-1186"/>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101328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fade">
                                      <p:cBhvr>
                                        <p:cTn id="37"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1 – The big idea</a:t>
            </a:r>
          </a:p>
        </p:txBody>
      </p:sp>
      <p:sp>
        <p:nvSpPr>
          <p:cNvPr id="12" name="TextBox 11">
            <a:extLst>
              <a:ext uri="{FF2B5EF4-FFF2-40B4-BE49-F238E27FC236}">
                <a16:creationId xmlns:a16="http://schemas.microsoft.com/office/drawing/2014/main" id="{FBB6E41D-21E1-487A-9F3C-687D2A7411C7}"/>
              </a:ext>
            </a:extLst>
          </p:cNvPr>
          <p:cNvSpPr txBox="1"/>
          <p:nvPr/>
        </p:nvSpPr>
        <p:spPr>
          <a:xfrm>
            <a:off x="1858510" y="2266910"/>
            <a:ext cx="8746958" cy="461665"/>
          </a:xfrm>
          <a:prstGeom prst="rect">
            <a:avLst/>
          </a:prstGeom>
          <a:noFill/>
        </p:spPr>
        <p:txBody>
          <a:bodyPr wrap="square" rtlCol="0">
            <a:spAutoFit/>
          </a:bodyPr>
          <a:lstStyle/>
          <a:p>
            <a:r>
              <a:rPr lang="en-GB" sz="2400" b="1" dirty="0"/>
              <a:t>Which symbol is missing? &lt; , &gt; or = ?</a:t>
            </a:r>
          </a:p>
        </p:txBody>
      </p:sp>
      <p:sp>
        <p:nvSpPr>
          <p:cNvPr id="4" name="TextBox 3">
            <a:extLst>
              <a:ext uri="{FF2B5EF4-FFF2-40B4-BE49-F238E27FC236}">
                <a16:creationId xmlns:a16="http://schemas.microsoft.com/office/drawing/2014/main" id="{76A9C55E-9D1E-4549-8CA7-231B7ADF9A92}"/>
              </a:ext>
            </a:extLst>
          </p:cNvPr>
          <p:cNvSpPr txBox="1"/>
          <p:nvPr/>
        </p:nvSpPr>
        <p:spPr>
          <a:xfrm>
            <a:off x="2225843" y="3058076"/>
            <a:ext cx="8746958" cy="461665"/>
          </a:xfrm>
          <a:prstGeom prst="rect">
            <a:avLst/>
          </a:prstGeom>
          <a:noFill/>
        </p:spPr>
        <p:txBody>
          <a:bodyPr wrap="square" rtlCol="0">
            <a:spAutoFit/>
          </a:bodyPr>
          <a:lstStyle/>
          <a:p>
            <a:r>
              <a:rPr lang="en-GB" sz="2400" dirty="0"/>
              <a:t>12 ÷ 3                 12 ÷ 4 ?</a:t>
            </a:r>
          </a:p>
        </p:txBody>
      </p:sp>
      <p:sp>
        <p:nvSpPr>
          <p:cNvPr id="5" name="TextBox 4">
            <a:extLst>
              <a:ext uri="{FF2B5EF4-FFF2-40B4-BE49-F238E27FC236}">
                <a16:creationId xmlns:a16="http://schemas.microsoft.com/office/drawing/2014/main" id="{C8372750-5145-46D0-A9A1-65DFC1002095}"/>
              </a:ext>
            </a:extLst>
          </p:cNvPr>
          <p:cNvSpPr txBox="1"/>
          <p:nvPr/>
        </p:nvSpPr>
        <p:spPr>
          <a:xfrm>
            <a:off x="2127367" y="4083630"/>
            <a:ext cx="8746958" cy="461665"/>
          </a:xfrm>
          <a:prstGeom prst="rect">
            <a:avLst/>
          </a:prstGeom>
          <a:noFill/>
        </p:spPr>
        <p:txBody>
          <a:bodyPr wrap="square" rtlCol="0">
            <a:spAutoFit/>
          </a:bodyPr>
          <a:lstStyle/>
          <a:p>
            <a:r>
              <a:rPr lang="en-GB" sz="2400" dirty="0"/>
              <a:t>12 ÷ 15                12 ÷ 7 ?</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675949CA-DA79-4B5F-A3DD-981F95C21E7C}"/>
                  </a:ext>
                </a:extLst>
              </p:cNvPr>
              <p:cNvSpPr txBox="1"/>
              <p:nvPr/>
            </p:nvSpPr>
            <p:spPr>
              <a:xfrm>
                <a:off x="2507197" y="5052913"/>
                <a:ext cx="8746958" cy="620491"/>
              </a:xfrm>
              <a:prstGeom prst="rect">
                <a:avLst/>
              </a:prstGeom>
              <a:noFill/>
            </p:spPr>
            <p:txBody>
              <a:bodyPr wrap="square" rtlCol="0">
                <a:spAutoFit/>
              </a:bodyPr>
              <a:lstStyle/>
              <a:p>
                <a14:m>
                  <m:oMath xmlns:m="http://schemas.openxmlformats.org/officeDocument/2006/math">
                    <m:f>
                      <m:fPr>
                        <m:ctrlPr>
                          <a:rPr lang="en-GB" sz="2400" i="1" smtClean="0">
                            <a:latin typeface="Cambria Math" panose="02040503050406030204" pitchFamily="18" charset="0"/>
                          </a:rPr>
                        </m:ctrlPr>
                      </m:fPr>
                      <m:num>
                        <m:r>
                          <a:rPr lang="en-GB" sz="2400" b="0" i="1" smtClean="0">
                            <a:latin typeface="Cambria Math" panose="02040503050406030204" pitchFamily="18" charset="0"/>
                          </a:rPr>
                          <m:t>5</m:t>
                        </m:r>
                      </m:num>
                      <m:den>
                        <m:r>
                          <a:rPr lang="en-GB" sz="2400" b="0" i="1" smtClean="0">
                            <a:latin typeface="Cambria Math" panose="02040503050406030204" pitchFamily="18" charset="0"/>
                          </a:rPr>
                          <m:t>7</m:t>
                        </m:r>
                      </m:den>
                    </m:f>
                  </m:oMath>
                </a14:m>
                <a:r>
                  <a:rPr lang="en-GB" sz="2400" dirty="0"/>
                  <a:t> ÷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3</m:t>
                        </m:r>
                      </m:num>
                      <m:den>
                        <m:r>
                          <a:rPr lang="en-GB" sz="2400" b="0" i="1" smtClean="0">
                            <a:latin typeface="Cambria Math" panose="02040503050406030204" pitchFamily="18" charset="0"/>
                          </a:rPr>
                          <m:t>7</m:t>
                        </m:r>
                      </m:den>
                    </m:f>
                  </m:oMath>
                </a14:m>
                <a:r>
                  <a:rPr lang="en-GB" sz="2400" dirty="0"/>
                  <a:t>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5</m:t>
                        </m:r>
                      </m:num>
                      <m:den>
                        <m:r>
                          <a:rPr lang="en-GB" sz="2400" i="1">
                            <a:latin typeface="Cambria Math" panose="02040503050406030204" pitchFamily="18" charset="0"/>
                          </a:rPr>
                          <m:t>7</m:t>
                        </m:r>
                      </m:den>
                    </m:f>
                  </m:oMath>
                </a14:m>
                <a:r>
                  <a:rPr lang="en-GB" sz="2400" dirty="0"/>
                  <a:t> ÷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4</m:t>
                        </m:r>
                      </m:num>
                      <m:den>
                        <m:r>
                          <a:rPr lang="en-GB" sz="2400" i="1">
                            <a:latin typeface="Cambria Math" panose="02040503050406030204" pitchFamily="18" charset="0"/>
                          </a:rPr>
                          <m:t>7</m:t>
                        </m:r>
                      </m:den>
                    </m:f>
                  </m:oMath>
                </a14:m>
                <a:r>
                  <a:rPr lang="en-GB" sz="2400" dirty="0"/>
                  <a:t> ?</a:t>
                </a:r>
              </a:p>
            </p:txBody>
          </p:sp>
        </mc:Choice>
        <mc:Fallback xmlns="">
          <p:sp>
            <p:nvSpPr>
              <p:cNvPr id="6" name="TextBox 5">
                <a:extLst>
                  <a:ext uri="{FF2B5EF4-FFF2-40B4-BE49-F238E27FC236}">
                    <a16:creationId xmlns:a16="http://schemas.microsoft.com/office/drawing/2014/main" id="{675949CA-DA79-4B5F-A3DD-981F95C21E7C}"/>
                  </a:ext>
                </a:extLst>
              </p:cNvPr>
              <p:cNvSpPr txBox="1">
                <a:spLocks noRot="1" noChangeAspect="1" noMove="1" noResize="1" noEditPoints="1" noAdjustHandles="1" noChangeArrowheads="1" noChangeShapeType="1" noTextEdit="1"/>
              </p:cNvSpPr>
              <p:nvPr/>
            </p:nvSpPr>
            <p:spPr>
              <a:xfrm>
                <a:off x="2507197" y="5052913"/>
                <a:ext cx="8746958" cy="620491"/>
              </a:xfrm>
              <a:prstGeom prst="rect">
                <a:avLst/>
              </a:prstGeom>
              <a:blipFill>
                <a:blip r:embed="rId3"/>
                <a:stretch>
                  <a:fillRect b="-8824"/>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EF47446A-9B70-452E-B023-13FC4B343CEF}"/>
              </a:ext>
            </a:extLst>
          </p:cNvPr>
          <p:cNvSpPr txBox="1"/>
          <p:nvPr/>
        </p:nvSpPr>
        <p:spPr>
          <a:xfrm>
            <a:off x="1518541" y="1111081"/>
            <a:ext cx="8746958" cy="461665"/>
          </a:xfrm>
          <a:prstGeom prst="rect">
            <a:avLst/>
          </a:prstGeom>
          <a:noFill/>
        </p:spPr>
        <p:txBody>
          <a:bodyPr wrap="square" rtlCol="0">
            <a:spAutoFit/>
          </a:bodyPr>
          <a:lstStyle/>
          <a:p>
            <a:r>
              <a:rPr lang="en-GB" sz="2400" dirty="0"/>
              <a:t>Conceptual understanding of division</a:t>
            </a:r>
          </a:p>
        </p:txBody>
      </p:sp>
      <p:sp>
        <p:nvSpPr>
          <p:cNvPr id="3" name="Rectangle 2">
            <a:extLst>
              <a:ext uri="{FF2B5EF4-FFF2-40B4-BE49-F238E27FC236}">
                <a16:creationId xmlns:a16="http://schemas.microsoft.com/office/drawing/2014/main" id="{0B86C855-BB8B-487C-B39C-0238E2A478CD}"/>
              </a:ext>
            </a:extLst>
          </p:cNvPr>
          <p:cNvSpPr/>
          <p:nvPr/>
        </p:nvSpPr>
        <p:spPr>
          <a:xfrm>
            <a:off x="3573194" y="2912637"/>
            <a:ext cx="759655" cy="731520"/>
          </a:xfrm>
          <a:prstGeom prst="rect">
            <a:avLst/>
          </a:prstGeom>
          <a:solidFill>
            <a:schemeClr val="bg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BAD246B-C276-4623-8D8E-02989CB7A351}"/>
              </a:ext>
            </a:extLst>
          </p:cNvPr>
          <p:cNvSpPr/>
          <p:nvPr/>
        </p:nvSpPr>
        <p:spPr>
          <a:xfrm>
            <a:off x="3573193" y="3973658"/>
            <a:ext cx="759655" cy="731520"/>
          </a:xfrm>
          <a:prstGeom prst="rect">
            <a:avLst/>
          </a:prstGeom>
          <a:solidFill>
            <a:schemeClr val="bg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1F08CD8F-79CC-4267-8F1F-FA915841E072}"/>
              </a:ext>
            </a:extLst>
          </p:cNvPr>
          <p:cNvSpPr/>
          <p:nvPr/>
        </p:nvSpPr>
        <p:spPr>
          <a:xfrm>
            <a:off x="3573192" y="5034679"/>
            <a:ext cx="759655" cy="731520"/>
          </a:xfrm>
          <a:prstGeom prst="rect">
            <a:avLst/>
          </a:prstGeom>
          <a:solidFill>
            <a:schemeClr val="bg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70FD2A8F-7B32-4434-9209-FB8AC6C3FD2F}"/>
              </a:ext>
            </a:extLst>
          </p:cNvPr>
          <p:cNvSpPr txBox="1"/>
          <p:nvPr/>
        </p:nvSpPr>
        <p:spPr>
          <a:xfrm>
            <a:off x="3672452" y="2912637"/>
            <a:ext cx="561133" cy="707886"/>
          </a:xfrm>
          <a:prstGeom prst="rect">
            <a:avLst/>
          </a:prstGeom>
          <a:noFill/>
        </p:spPr>
        <p:txBody>
          <a:bodyPr wrap="square" rtlCol="0">
            <a:spAutoFit/>
          </a:bodyPr>
          <a:lstStyle/>
          <a:p>
            <a:r>
              <a:rPr lang="en-GB" sz="4000" b="1" dirty="0">
                <a:solidFill>
                  <a:srgbClr val="FF0000"/>
                </a:solidFill>
              </a:rPr>
              <a:t>&gt;</a:t>
            </a:r>
          </a:p>
        </p:txBody>
      </p:sp>
      <p:sp>
        <p:nvSpPr>
          <p:cNvPr id="13" name="TextBox 12">
            <a:extLst>
              <a:ext uri="{FF2B5EF4-FFF2-40B4-BE49-F238E27FC236}">
                <a16:creationId xmlns:a16="http://schemas.microsoft.com/office/drawing/2014/main" id="{4A796283-A0D6-48C6-952A-CEDC844CFB05}"/>
              </a:ext>
            </a:extLst>
          </p:cNvPr>
          <p:cNvSpPr txBox="1"/>
          <p:nvPr/>
        </p:nvSpPr>
        <p:spPr>
          <a:xfrm>
            <a:off x="3672452" y="3950024"/>
            <a:ext cx="561133" cy="707886"/>
          </a:xfrm>
          <a:prstGeom prst="rect">
            <a:avLst/>
          </a:prstGeom>
          <a:noFill/>
        </p:spPr>
        <p:txBody>
          <a:bodyPr wrap="square" rtlCol="0">
            <a:spAutoFit/>
          </a:bodyPr>
          <a:lstStyle/>
          <a:p>
            <a:r>
              <a:rPr lang="en-GB" sz="4000" b="1" dirty="0">
                <a:solidFill>
                  <a:srgbClr val="FF0000"/>
                </a:solidFill>
              </a:rPr>
              <a:t>&lt;</a:t>
            </a:r>
          </a:p>
        </p:txBody>
      </p:sp>
      <p:sp>
        <p:nvSpPr>
          <p:cNvPr id="14" name="TextBox 13">
            <a:extLst>
              <a:ext uri="{FF2B5EF4-FFF2-40B4-BE49-F238E27FC236}">
                <a16:creationId xmlns:a16="http://schemas.microsoft.com/office/drawing/2014/main" id="{BCF80F4D-5294-4B04-A0FC-450F8E560AF2}"/>
              </a:ext>
            </a:extLst>
          </p:cNvPr>
          <p:cNvSpPr txBox="1"/>
          <p:nvPr/>
        </p:nvSpPr>
        <p:spPr>
          <a:xfrm>
            <a:off x="3672452" y="5015022"/>
            <a:ext cx="561133" cy="707886"/>
          </a:xfrm>
          <a:prstGeom prst="rect">
            <a:avLst/>
          </a:prstGeom>
          <a:noFill/>
        </p:spPr>
        <p:txBody>
          <a:bodyPr wrap="square" rtlCol="0">
            <a:spAutoFit/>
          </a:bodyPr>
          <a:lstStyle/>
          <a:p>
            <a:r>
              <a:rPr lang="en-GB" sz="4000" b="1" dirty="0">
                <a:solidFill>
                  <a:srgbClr val="FF0000"/>
                </a:solidFill>
              </a:rPr>
              <a:t>&gt;</a:t>
            </a:r>
          </a:p>
        </p:txBody>
      </p:sp>
    </p:spTree>
    <p:custDataLst>
      <p:tags r:id="rId1"/>
    </p:custDataLst>
    <p:extLst>
      <p:ext uri="{BB962C8B-B14F-4D97-AF65-F5344CB8AC3E}">
        <p14:creationId xmlns:p14="http://schemas.microsoft.com/office/powerpoint/2010/main" val="88695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1 – The big idea</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0D1A661E-E183-4D10-8A1C-81EC3C27005F}"/>
                  </a:ext>
                </a:extLst>
              </p:cNvPr>
              <p:cNvSpPr txBox="1"/>
              <p:nvPr/>
            </p:nvSpPr>
            <p:spPr>
              <a:xfrm>
                <a:off x="1820107" y="2787066"/>
                <a:ext cx="5990618" cy="1622367"/>
              </a:xfrm>
              <a:prstGeom prst="rect">
                <a:avLst/>
              </a:prstGeom>
              <a:noFill/>
            </p:spPr>
            <p:txBody>
              <a:bodyPr wrap="square" rtlCol="0">
                <a:spAutoFit/>
              </a:bodyPr>
              <a:lstStyle/>
              <a:p>
                <a:endParaRPr lang="en-GB" sz="2400" dirty="0"/>
              </a:p>
              <a:p>
                <a:endParaRPr lang="en-GB" sz="2400" dirty="0"/>
              </a:p>
              <a:p>
                <a14:m>
                  <m:oMath xmlns:m="http://schemas.openxmlformats.org/officeDocument/2006/math">
                    <m:f>
                      <m:fPr>
                        <m:ctrlPr>
                          <a:rPr lang="en-GB" sz="3600" i="1" smtClean="0">
                            <a:latin typeface="Cambria Math" panose="02040503050406030204" pitchFamily="18" charset="0"/>
                          </a:rPr>
                        </m:ctrlPr>
                      </m:fPr>
                      <m:num>
                        <m:r>
                          <a:rPr lang="en-GB" sz="3600" i="1">
                            <a:latin typeface="Cambria Math" panose="02040503050406030204" pitchFamily="18" charset="0"/>
                          </a:rPr>
                          <m:t>1</m:t>
                        </m:r>
                      </m:num>
                      <m:den>
                        <m:r>
                          <a:rPr lang="en-GB" sz="3600" b="0" i="1" smtClean="0">
                            <a:latin typeface="Cambria Math" panose="02040503050406030204" pitchFamily="18" charset="0"/>
                          </a:rPr>
                          <m:t>7</m:t>
                        </m:r>
                      </m:den>
                    </m:f>
                  </m:oMath>
                </a14:m>
                <a:r>
                  <a:rPr lang="en-GB" sz="3600" dirty="0"/>
                  <a:t> ÷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2</m:t>
                        </m:r>
                      </m:num>
                      <m:den>
                        <m:r>
                          <a:rPr lang="en-GB" sz="3600" i="1">
                            <a:latin typeface="Cambria Math" panose="02040503050406030204" pitchFamily="18" charset="0"/>
                          </a:rPr>
                          <m:t>5</m:t>
                        </m:r>
                      </m:den>
                    </m:f>
                  </m:oMath>
                </a14:m>
                <a:r>
                  <a:rPr lang="en-GB" sz="3600" dirty="0"/>
                  <a:t>    =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i="1">
                            <a:latin typeface="Cambria Math" panose="02040503050406030204" pitchFamily="18" charset="0"/>
                          </a:rPr>
                          <m:t>7</m:t>
                        </m:r>
                      </m:den>
                    </m:f>
                  </m:oMath>
                </a14:m>
                <a:r>
                  <a:rPr lang="en-GB" sz="3600" dirty="0"/>
                  <a:t> </a:t>
                </a:r>
                <a:r>
                  <a:rPr lang="en-GB" sz="3600" dirty="0">
                    <a:solidFill>
                      <a:schemeClr val="tx1">
                        <a:lumMod val="95000"/>
                        <a:lumOff val="5000"/>
                      </a:schemeClr>
                    </a:solidFill>
                    <a:latin typeface="Arial" panose="020B0604020202020204" pitchFamily="34" charset="0"/>
                    <a:ea typeface="Calibri" panose="020F0502020204030204" pitchFamily="34" charset="0"/>
                  </a:rPr>
                  <a:t>×</a:t>
                </a:r>
                <a:r>
                  <a:rPr lang="en-GB" sz="3600" dirty="0"/>
                  <a:t>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5</m:t>
                        </m:r>
                      </m:num>
                      <m:den>
                        <m:r>
                          <a:rPr lang="en-GB" sz="3600" i="1">
                            <a:latin typeface="Cambria Math" panose="02040503050406030204" pitchFamily="18" charset="0"/>
                          </a:rPr>
                          <m:t>2</m:t>
                        </m:r>
                      </m:den>
                    </m:f>
                  </m:oMath>
                </a14:m>
                <a:endParaRPr lang="en-GB" sz="2400" dirty="0"/>
              </a:p>
            </p:txBody>
          </p:sp>
        </mc:Choice>
        <mc:Fallback xmlns="">
          <p:sp>
            <p:nvSpPr>
              <p:cNvPr id="14" name="TextBox 13">
                <a:extLst>
                  <a:ext uri="{FF2B5EF4-FFF2-40B4-BE49-F238E27FC236}">
                    <a16:creationId xmlns:a16="http://schemas.microsoft.com/office/drawing/2014/main" id="{0D1A661E-E183-4D10-8A1C-81EC3C27005F}"/>
                  </a:ext>
                </a:extLst>
              </p:cNvPr>
              <p:cNvSpPr txBox="1">
                <a:spLocks noRot="1" noChangeAspect="1" noMove="1" noResize="1" noEditPoints="1" noAdjustHandles="1" noChangeArrowheads="1" noChangeShapeType="1" noTextEdit="1"/>
              </p:cNvSpPr>
              <p:nvPr/>
            </p:nvSpPr>
            <p:spPr>
              <a:xfrm>
                <a:off x="1820107" y="2787066"/>
                <a:ext cx="5990618" cy="1622367"/>
              </a:xfrm>
              <a:prstGeom prst="rect">
                <a:avLst/>
              </a:prstGeom>
              <a:blipFill>
                <a:blip r:embed="rId4"/>
                <a:stretch>
                  <a:fillRect b="-639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A29CBFD-790E-4FC8-B1CB-BE623E771070}"/>
                  </a:ext>
                </a:extLst>
              </p:cNvPr>
              <p:cNvSpPr txBox="1"/>
              <p:nvPr/>
            </p:nvSpPr>
            <p:spPr>
              <a:xfrm>
                <a:off x="1609091" y="1120135"/>
                <a:ext cx="5990618" cy="1666931"/>
              </a:xfrm>
              <a:prstGeom prst="rect">
                <a:avLst/>
              </a:prstGeom>
              <a:noFill/>
            </p:spPr>
            <p:txBody>
              <a:bodyPr wrap="square" rtlCol="0">
                <a:spAutoFit/>
              </a:bodyPr>
              <a:lstStyle/>
              <a:p>
                <a:endParaRPr lang="en-GB" sz="2400" dirty="0"/>
              </a:p>
              <a:p>
                <a:endParaRPr lang="en-GB" sz="2400" dirty="0"/>
              </a:p>
              <a:p>
                <a14:m>
                  <m:oMath xmlns:m="http://schemas.openxmlformats.org/officeDocument/2006/math">
                    <m:f>
                      <m:fPr>
                        <m:ctrlPr>
                          <a:rPr lang="en-GB" sz="3600" i="1" smtClean="0">
                            <a:latin typeface="Cambria Math" panose="02040503050406030204" pitchFamily="18" charset="0"/>
                          </a:rPr>
                        </m:ctrlPr>
                      </m:fPr>
                      <m:num>
                        <m:r>
                          <a:rPr lang="en-GB" sz="3600" i="1">
                            <a:latin typeface="Cambria Math" panose="02040503050406030204" pitchFamily="18" charset="0"/>
                          </a:rPr>
                          <m:t>1</m:t>
                        </m:r>
                      </m:num>
                      <m:den>
                        <m:r>
                          <a:rPr lang="en-GB" sz="3600" b="0" i="1" smtClean="0">
                            <a:latin typeface="Cambria Math" panose="02040503050406030204" pitchFamily="18" charset="0"/>
                          </a:rPr>
                          <m:t>10</m:t>
                        </m:r>
                      </m:den>
                    </m:f>
                  </m:oMath>
                </a14:m>
                <a:r>
                  <a:rPr lang="en-GB" sz="3600" dirty="0"/>
                  <a:t> +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2</m:t>
                        </m:r>
                      </m:num>
                      <m:den>
                        <m:r>
                          <a:rPr lang="en-GB" sz="3600" i="1">
                            <a:latin typeface="Cambria Math" panose="02040503050406030204" pitchFamily="18" charset="0"/>
                          </a:rPr>
                          <m:t>5</m:t>
                        </m:r>
                      </m:den>
                    </m:f>
                  </m:oMath>
                </a14:m>
                <a:r>
                  <a:rPr lang="en-GB" sz="3600" dirty="0"/>
                  <a:t>    =    </a:t>
                </a:r>
                <a14:m>
                  <m:oMath xmlns:m="http://schemas.openxmlformats.org/officeDocument/2006/math">
                    <m:f>
                      <m:fPr>
                        <m:ctrlPr>
                          <a:rPr lang="en-GB" sz="3600" i="1">
                            <a:latin typeface="Cambria Math" panose="02040503050406030204" pitchFamily="18" charset="0"/>
                          </a:rPr>
                        </m:ctrlPr>
                      </m:fPr>
                      <m:num>
                        <m:r>
                          <a:rPr lang="en-GB" sz="3600" i="1">
                            <a:latin typeface="Cambria Math" panose="02040503050406030204" pitchFamily="18" charset="0"/>
                          </a:rPr>
                          <m:t>1</m:t>
                        </m:r>
                      </m:num>
                      <m:den>
                        <m:r>
                          <a:rPr lang="en-GB" sz="3600" i="1">
                            <a:latin typeface="Cambria Math" panose="02040503050406030204" pitchFamily="18" charset="0"/>
                          </a:rPr>
                          <m:t>10</m:t>
                        </m:r>
                      </m:den>
                    </m:f>
                  </m:oMath>
                </a14:m>
                <a:r>
                  <a:rPr lang="en-GB" sz="3600" dirty="0"/>
                  <a:t> + </a:t>
                </a:r>
                <a14:m>
                  <m:oMath xmlns:m="http://schemas.openxmlformats.org/officeDocument/2006/math">
                    <m:f>
                      <m:fPr>
                        <m:ctrlPr>
                          <a:rPr lang="en-GB" sz="3600" i="1">
                            <a:latin typeface="Cambria Math" panose="02040503050406030204" pitchFamily="18" charset="0"/>
                          </a:rPr>
                        </m:ctrlPr>
                      </m:fPr>
                      <m:num>
                        <m:r>
                          <a:rPr lang="en-GB" sz="3600" b="0" i="1" smtClean="0">
                            <a:latin typeface="Cambria Math" panose="02040503050406030204" pitchFamily="18" charset="0"/>
                          </a:rPr>
                          <m:t>4</m:t>
                        </m:r>
                      </m:num>
                      <m:den>
                        <m:r>
                          <a:rPr lang="en-GB" sz="3600" b="0" i="1" smtClean="0">
                            <a:latin typeface="Cambria Math" panose="02040503050406030204" pitchFamily="18" charset="0"/>
                          </a:rPr>
                          <m:t>10</m:t>
                        </m:r>
                      </m:den>
                    </m:f>
                  </m:oMath>
                </a14:m>
                <a:endParaRPr lang="en-GB" sz="2400" dirty="0"/>
              </a:p>
            </p:txBody>
          </p:sp>
        </mc:Choice>
        <mc:Fallback xmlns="">
          <p:sp>
            <p:nvSpPr>
              <p:cNvPr id="6" name="TextBox 5">
                <a:extLst>
                  <a:ext uri="{FF2B5EF4-FFF2-40B4-BE49-F238E27FC236}">
                    <a16:creationId xmlns:a16="http://schemas.microsoft.com/office/drawing/2014/main" id="{EA29CBFD-790E-4FC8-B1CB-BE623E771070}"/>
                  </a:ext>
                </a:extLst>
              </p:cNvPr>
              <p:cNvSpPr txBox="1">
                <a:spLocks noRot="1" noChangeAspect="1" noMove="1" noResize="1" noEditPoints="1" noAdjustHandles="1" noChangeArrowheads="1" noChangeShapeType="1" noTextEdit="1"/>
              </p:cNvSpPr>
              <p:nvPr/>
            </p:nvSpPr>
            <p:spPr>
              <a:xfrm>
                <a:off x="1609091" y="1120135"/>
                <a:ext cx="5990618" cy="1666931"/>
              </a:xfrm>
              <a:prstGeom prst="rect">
                <a:avLst/>
              </a:prstGeom>
              <a:blipFill>
                <a:blip r:embed="rId5"/>
                <a:stretch>
                  <a:fillRect b="-2564"/>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801693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2 – Prerequisites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BB6E41D-21E1-487A-9F3C-687D2A7411C7}"/>
                  </a:ext>
                </a:extLst>
              </p:cNvPr>
              <p:cNvSpPr txBox="1"/>
              <p:nvPr/>
            </p:nvSpPr>
            <p:spPr>
              <a:xfrm>
                <a:off x="3380873" y="1206666"/>
                <a:ext cx="1139001" cy="798873"/>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5</m:t>
                        </m:r>
                      </m:num>
                      <m:den>
                        <m:r>
                          <a:rPr lang="en-GB" sz="3200" b="0" i="1" smtClean="0">
                            <a:latin typeface="Cambria Math" panose="02040503050406030204" pitchFamily="18" charset="0"/>
                          </a:rPr>
                          <m:t>6</m:t>
                        </m:r>
                      </m:den>
                    </m:f>
                  </m:oMath>
                </a14:m>
                <a:r>
                  <a:rPr lang="en-GB" sz="3200" dirty="0"/>
                  <a:t> ÷ </a:t>
                </a:r>
                <a14:m>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6</m:t>
                        </m:r>
                      </m:den>
                    </m:f>
                  </m:oMath>
                </a14:m>
                <a:r>
                  <a:rPr lang="en-GB" sz="3200" dirty="0"/>
                  <a:t> </a:t>
                </a:r>
              </a:p>
            </p:txBody>
          </p:sp>
        </mc:Choice>
        <mc:Fallback xmlns="">
          <p:sp>
            <p:nvSpPr>
              <p:cNvPr id="12" name="TextBox 11">
                <a:extLst>
                  <a:ext uri="{FF2B5EF4-FFF2-40B4-BE49-F238E27FC236}">
                    <a16:creationId xmlns:a16="http://schemas.microsoft.com/office/drawing/2014/main" id="{FBB6E41D-21E1-487A-9F3C-687D2A7411C7}"/>
                  </a:ext>
                </a:extLst>
              </p:cNvPr>
              <p:cNvSpPr txBox="1">
                <a:spLocks noRot="1" noChangeAspect="1" noMove="1" noResize="1" noEditPoints="1" noAdjustHandles="1" noChangeArrowheads="1" noChangeShapeType="1" noTextEdit="1"/>
              </p:cNvSpPr>
              <p:nvPr/>
            </p:nvSpPr>
            <p:spPr>
              <a:xfrm>
                <a:off x="3380873" y="1206666"/>
                <a:ext cx="1139001" cy="798873"/>
              </a:xfrm>
              <a:prstGeom prst="rect">
                <a:avLst/>
              </a:prstGeom>
              <a:blipFill>
                <a:blip r:embed="rId3"/>
                <a:stretch>
                  <a:fillRect b="-9924"/>
                </a:stretch>
              </a:blipFill>
            </p:spPr>
            <p:txBody>
              <a:bodyPr/>
              <a:lstStyle/>
              <a:p>
                <a:r>
                  <a:rPr lang="en-GB">
                    <a:noFill/>
                  </a:rPr>
                  <a:t> </a:t>
                </a:r>
              </a:p>
            </p:txBody>
          </p:sp>
        </mc:Fallback>
      </mc:AlternateContent>
      <p:graphicFrame>
        <p:nvGraphicFramePr>
          <p:cNvPr id="4" name="Table 5">
            <a:extLst>
              <a:ext uri="{FF2B5EF4-FFF2-40B4-BE49-F238E27FC236}">
                <a16:creationId xmlns:a16="http://schemas.microsoft.com/office/drawing/2014/main" id="{85F1546E-7393-4DF8-A7F7-3BE682A68A54}"/>
              </a:ext>
            </a:extLst>
          </p:cNvPr>
          <p:cNvGraphicFramePr>
            <a:graphicFrameLocks noGrp="1"/>
          </p:cNvGraphicFramePr>
          <p:nvPr/>
        </p:nvGraphicFramePr>
        <p:xfrm>
          <a:off x="1403684" y="2732505"/>
          <a:ext cx="6096000" cy="731520"/>
        </p:xfrm>
        <a:graphic>
          <a:graphicData uri="http://schemas.openxmlformats.org/drawingml/2006/table">
            <a:tbl>
              <a:tblPr firstRow="1" bandRow="1">
                <a:tableStyleId>{5940675A-B579-460E-94D1-54222C63F5DA}</a:tableStyleId>
              </a:tblPr>
              <a:tblGrid>
                <a:gridCol w="1016000">
                  <a:extLst>
                    <a:ext uri="{9D8B030D-6E8A-4147-A177-3AD203B41FA5}">
                      <a16:colId xmlns:a16="http://schemas.microsoft.com/office/drawing/2014/main" val="2600486074"/>
                    </a:ext>
                  </a:extLst>
                </a:gridCol>
                <a:gridCol w="1016000">
                  <a:extLst>
                    <a:ext uri="{9D8B030D-6E8A-4147-A177-3AD203B41FA5}">
                      <a16:colId xmlns:a16="http://schemas.microsoft.com/office/drawing/2014/main" val="2009773453"/>
                    </a:ext>
                  </a:extLst>
                </a:gridCol>
                <a:gridCol w="1016000">
                  <a:extLst>
                    <a:ext uri="{9D8B030D-6E8A-4147-A177-3AD203B41FA5}">
                      <a16:colId xmlns:a16="http://schemas.microsoft.com/office/drawing/2014/main" val="3353394491"/>
                    </a:ext>
                  </a:extLst>
                </a:gridCol>
                <a:gridCol w="1016000">
                  <a:extLst>
                    <a:ext uri="{9D8B030D-6E8A-4147-A177-3AD203B41FA5}">
                      <a16:colId xmlns:a16="http://schemas.microsoft.com/office/drawing/2014/main" val="1643757264"/>
                    </a:ext>
                  </a:extLst>
                </a:gridCol>
                <a:gridCol w="1016000">
                  <a:extLst>
                    <a:ext uri="{9D8B030D-6E8A-4147-A177-3AD203B41FA5}">
                      <a16:colId xmlns:a16="http://schemas.microsoft.com/office/drawing/2014/main" val="3468439610"/>
                    </a:ext>
                  </a:extLst>
                </a:gridCol>
                <a:gridCol w="1016000">
                  <a:extLst>
                    <a:ext uri="{9D8B030D-6E8A-4147-A177-3AD203B41FA5}">
                      <a16:colId xmlns:a16="http://schemas.microsoft.com/office/drawing/2014/main" val="2138206289"/>
                    </a:ext>
                  </a:extLst>
                </a:gridCol>
              </a:tblGrid>
              <a:tr h="32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611650549"/>
                  </a:ext>
                </a:extLst>
              </a:tr>
              <a:tr h="32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844317800"/>
                  </a:ext>
                </a:extLst>
              </a:tr>
            </a:tbl>
          </a:graphicData>
        </a:graphic>
      </p:graphicFrame>
      <p:sp>
        <p:nvSpPr>
          <p:cNvPr id="6" name="Rectangle 5">
            <a:extLst>
              <a:ext uri="{FF2B5EF4-FFF2-40B4-BE49-F238E27FC236}">
                <a16:creationId xmlns:a16="http://schemas.microsoft.com/office/drawing/2014/main" id="{5D7CBAAF-11D9-4935-B273-C1D4C50E7D69}"/>
              </a:ext>
            </a:extLst>
          </p:cNvPr>
          <p:cNvSpPr/>
          <p:nvPr/>
        </p:nvSpPr>
        <p:spPr>
          <a:xfrm>
            <a:off x="1239252" y="3214869"/>
            <a:ext cx="6424864" cy="441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C0A14DD-4D6D-4DC5-8760-84AF73BD2005}"/>
              </a:ext>
            </a:extLst>
          </p:cNvPr>
          <p:cNvSpPr/>
          <p:nvPr/>
        </p:nvSpPr>
        <p:spPr>
          <a:xfrm>
            <a:off x="1199147" y="2540154"/>
            <a:ext cx="6424864" cy="441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478D2123-5D30-4446-88E4-1995889CDFE2}"/>
              </a:ext>
            </a:extLst>
          </p:cNvPr>
          <p:cNvSpPr txBox="1"/>
          <p:nvPr/>
        </p:nvSpPr>
        <p:spPr>
          <a:xfrm>
            <a:off x="7295147" y="2499298"/>
            <a:ext cx="409074" cy="523220"/>
          </a:xfrm>
          <a:prstGeom prst="rect">
            <a:avLst/>
          </a:prstGeom>
          <a:noFill/>
        </p:spPr>
        <p:txBody>
          <a:bodyPr wrap="square" rtlCol="0">
            <a:spAutoFit/>
          </a:bodyPr>
          <a:lstStyle/>
          <a:p>
            <a:r>
              <a:rPr lang="en-GB" sz="2800" dirty="0"/>
              <a:t>1</a:t>
            </a:r>
          </a:p>
        </p:txBody>
      </p:sp>
      <p:sp>
        <p:nvSpPr>
          <p:cNvPr id="25" name="TextBox 24">
            <a:extLst>
              <a:ext uri="{FF2B5EF4-FFF2-40B4-BE49-F238E27FC236}">
                <a16:creationId xmlns:a16="http://schemas.microsoft.com/office/drawing/2014/main" id="{AB05AFC9-8E0B-47C1-8FC4-5F1579F36BE4}"/>
              </a:ext>
            </a:extLst>
          </p:cNvPr>
          <p:cNvSpPr txBox="1"/>
          <p:nvPr/>
        </p:nvSpPr>
        <p:spPr>
          <a:xfrm>
            <a:off x="1199147" y="2470895"/>
            <a:ext cx="409074" cy="523220"/>
          </a:xfrm>
          <a:prstGeom prst="rect">
            <a:avLst/>
          </a:prstGeom>
          <a:noFill/>
        </p:spPr>
        <p:txBody>
          <a:bodyPr wrap="square" rtlCol="0">
            <a:spAutoFit/>
          </a:bodyPr>
          <a:lstStyle/>
          <a:p>
            <a:r>
              <a:rPr lang="en-GB" sz="2800" dirty="0"/>
              <a:t>0</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F542CD9F-BA23-476D-96B8-CC69963ADCCD}"/>
                  </a:ext>
                </a:extLst>
              </p:cNvPr>
              <p:cNvSpPr txBox="1"/>
              <p:nvPr/>
            </p:nvSpPr>
            <p:spPr>
              <a:xfrm>
                <a:off x="1692443" y="347984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6</m:t>
                        </m:r>
                      </m:den>
                    </m:f>
                  </m:oMath>
                </a14:m>
                <a:r>
                  <a:rPr lang="en-GB" sz="3200" dirty="0"/>
                  <a:t> </a:t>
                </a:r>
              </a:p>
            </p:txBody>
          </p:sp>
        </mc:Choice>
        <mc:Fallback xmlns="">
          <p:sp>
            <p:nvSpPr>
              <p:cNvPr id="38" name="TextBox 37">
                <a:extLst>
                  <a:ext uri="{FF2B5EF4-FFF2-40B4-BE49-F238E27FC236}">
                    <a16:creationId xmlns:a16="http://schemas.microsoft.com/office/drawing/2014/main" id="{F542CD9F-BA23-476D-96B8-CC69963ADCCD}"/>
                  </a:ext>
                </a:extLst>
              </p:cNvPr>
              <p:cNvSpPr txBox="1">
                <a:spLocks noRot="1" noChangeAspect="1" noMove="1" noResize="1" noEditPoints="1" noAdjustHandles="1" noChangeArrowheads="1" noChangeShapeType="1" noTextEdit="1"/>
              </p:cNvSpPr>
              <p:nvPr/>
            </p:nvSpPr>
            <p:spPr>
              <a:xfrm>
                <a:off x="1692443" y="3479840"/>
                <a:ext cx="449180" cy="790216"/>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9A3BF7B3-CBDD-42D7-81AC-6B87EA65FAE7}"/>
                  </a:ext>
                </a:extLst>
              </p:cNvPr>
              <p:cNvSpPr txBox="1"/>
              <p:nvPr/>
            </p:nvSpPr>
            <p:spPr>
              <a:xfrm>
                <a:off x="2755237" y="347984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6</m:t>
                        </m:r>
                      </m:den>
                    </m:f>
                  </m:oMath>
                </a14:m>
                <a:r>
                  <a:rPr lang="en-GB" sz="3200" dirty="0"/>
                  <a:t> </a:t>
                </a:r>
              </a:p>
            </p:txBody>
          </p:sp>
        </mc:Choice>
        <mc:Fallback xmlns="">
          <p:sp>
            <p:nvSpPr>
              <p:cNvPr id="39" name="TextBox 38">
                <a:extLst>
                  <a:ext uri="{FF2B5EF4-FFF2-40B4-BE49-F238E27FC236}">
                    <a16:creationId xmlns:a16="http://schemas.microsoft.com/office/drawing/2014/main" id="{9A3BF7B3-CBDD-42D7-81AC-6B87EA65FAE7}"/>
                  </a:ext>
                </a:extLst>
              </p:cNvPr>
              <p:cNvSpPr txBox="1">
                <a:spLocks noRot="1" noChangeAspect="1" noMove="1" noResize="1" noEditPoints="1" noAdjustHandles="1" noChangeArrowheads="1" noChangeShapeType="1" noTextEdit="1"/>
              </p:cNvSpPr>
              <p:nvPr/>
            </p:nvSpPr>
            <p:spPr>
              <a:xfrm>
                <a:off x="2755237" y="3479840"/>
                <a:ext cx="449180" cy="790216"/>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8CBAC7FC-BD79-4BD9-975C-336E5322909E}"/>
                  </a:ext>
                </a:extLst>
              </p:cNvPr>
              <p:cNvSpPr txBox="1"/>
              <p:nvPr/>
            </p:nvSpPr>
            <p:spPr>
              <a:xfrm>
                <a:off x="3818030" y="347951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6</m:t>
                        </m:r>
                      </m:den>
                    </m:f>
                  </m:oMath>
                </a14:m>
                <a:r>
                  <a:rPr lang="en-GB" sz="3200" dirty="0"/>
                  <a:t> </a:t>
                </a:r>
              </a:p>
            </p:txBody>
          </p:sp>
        </mc:Choice>
        <mc:Fallback xmlns="">
          <p:sp>
            <p:nvSpPr>
              <p:cNvPr id="40" name="TextBox 39">
                <a:extLst>
                  <a:ext uri="{FF2B5EF4-FFF2-40B4-BE49-F238E27FC236}">
                    <a16:creationId xmlns:a16="http://schemas.microsoft.com/office/drawing/2014/main" id="{8CBAC7FC-BD79-4BD9-975C-336E5322909E}"/>
                  </a:ext>
                </a:extLst>
              </p:cNvPr>
              <p:cNvSpPr txBox="1">
                <a:spLocks noRot="1" noChangeAspect="1" noMove="1" noResize="1" noEditPoints="1" noAdjustHandles="1" noChangeArrowheads="1" noChangeShapeType="1" noTextEdit="1"/>
              </p:cNvSpPr>
              <p:nvPr/>
            </p:nvSpPr>
            <p:spPr>
              <a:xfrm>
                <a:off x="3818030" y="3479510"/>
                <a:ext cx="449180" cy="790216"/>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01B748B4-8D6F-4BF3-8C69-47A7FE1A7F97}"/>
                  </a:ext>
                </a:extLst>
              </p:cNvPr>
              <p:cNvSpPr txBox="1"/>
              <p:nvPr/>
            </p:nvSpPr>
            <p:spPr>
              <a:xfrm>
                <a:off x="4820664" y="347951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6</m:t>
                        </m:r>
                      </m:den>
                    </m:f>
                  </m:oMath>
                </a14:m>
                <a:r>
                  <a:rPr lang="en-GB" sz="3200" dirty="0"/>
                  <a:t> </a:t>
                </a:r>
              </a:p>
            </p:txBody>
          </p:sp>
        </mc:Choice>
        <mc:Fallback xmlns="">
          <p:sp>
            <p:nvSpPr>
              <p:cNvPr id="41" name="TextBox 40">
                <a:extLst>
                  <a:ext uri="{FF2B5EF4-FFF2-40B4-BE49-F238E27FC236}">
                    <a16:creationId xmlns:a16="http://schemas.microsoft.com/office/drawing/2014/main" id="{01B748B4-8D6F-4BF3-8C69-47A7FE1A7F97}"/>
                  </a:ext>
                </a:extLst>
              </p:cNvPr>
              <p:cNvSpPr txBox="1">
                <a:spLocks noRot="1" noChangeAspect="1" noMove="1" noResize="1" noEditPoints="1" noAdjustHandles="1" noChangeArrowheads="1" noChangeShapeType="1" noTextEdit="1"/>
              </p:cNvSpPr>
              <p:nvPr/>
            </p:nvSpPr>
            <p:spPr>
              <a:xfrm>
                <a:off x="4820664" y="3479510"/>
                <a:ext cx="449180" cy="790216"/>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F44C295E-71EB-45BA-9B92-E4E9473C3E6F}"/>
                  </a:ext>
                </a:extLst>
              </p:cNvPr>
              <p:cNvSpPr txBox="1"/>
              <p:nvPr/>
            </p:nvSpPr>
            <p:spPr>
              <a:xfrm>
                <a:off x="5831295" y="347951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6</m:t>
                        </m:r>
                      </m:den>
                    </m:f>
                  </m:oMath>
                </a14:m>
                <a:r>
                  <a:rPr lang="en-GB" sz="3200" dirty="0"/>
                  <a:t> </a:t>
                </a:r>
              </a:p>
            </p:txBody>
          </p:sp>
        </mc:Choice>
        <mc:Fallback xmlns="">
          <p:sp>
            <p:nvSpPr>
              <p:cNvPr id="42" name="TextBox 41">
                <a:extLst>
                  <a:ext uri="{FF2B5EF4-FFF2-40B4-BE49-F238E27FC236}">
                    <a16:creationId xmlns:a16="http://schemas.microsoft.com/office/drawing/2014/main" id="{F44C295E-71EB-45BA-9B92-E4E9473C3E6F}"/>
                  </a:ext>
                </a:extLst>
              </p:cNvPr>
              <p:cNvSpPr txBox="1">
                <a:spLocks noRot="1" noChangeAspect="1" noMove="1" noResize="1" noEditPoints="1" noAdjustHandles="1" noChangeArrowheads="1" noChangeShapeType="1" noTextEdit="1"/>
              </p:cNvSpPr>
              <p:nvPr/>
            </p:nvSpPr>
            <p:spPr>
              <a:xfrm>
                <a:off x="5831295" y="3479510"/>
                <a:ext cx="449180" cy="790216"/>
              </a:xfrm>
              <a:prstGeom prst="rect">
                <a:avLst/>
              </a:prstGeom>
              <a:blipFill>
                <a:blip r:embed="rId8"/>
                <a:stretch>
                  <a:fillRect/>
                </a:stretch>
              </a:blipFill>
            </p:spPr>
            <p:txBody>
              <a:bodyPr/>
              <a:lstStyle/>
              <a:p>
                <a:r>
                  <a:rPr lang="en-GB">
                    <a:noFill/>
                  </a:rPr>
                  <a:t> </a:t>
                </a:r>
              </a:p>
            </p:txBody>
          </p:sp>
        </mc:Fallback>
      </mc:AlternateContent>
      <p:sp>
        <p:nvSpPr>
          <p:cNvPr id="44" name="TextBox 43">
            <a:extLst>
              <a:ext uri="{FF2B5EF4-FFF2-40B4-BE49-F238E27FC236}">
                <a16:creationId xmlns:a16="http://schemas.microsoft.com/office/drawing/2014/main" id="{5E81E834-B7E1-4958-8451-37B1105ABAB7}"/>
              </a:ext>
            </a:extLst>
          </p:cNvPr>
          <p:cNvSpPr txBox="1"/>
          <p:nvPr/>
        </p:nvSpPr>
        <p:spPr>
          <a:xfrm>
            <a:off x="4411579" y="1309386"/>
            <a:ext cx="834189" cy="584775"/>
          </a:xfrm>
          <a:prstGeom prst="rect">
            <a:avLst/>
          </a:prstGeom>
          <a:noFill/>
        </p:spPr>
        <p:txBody>
          <a:bodyPr wrap="square" rtlCol="0">
            <a:spAutoFit/>
          </a:bodyPr>
          <a:lstStyle/>
          <a:p>
            <a:r>
              <a:rPr lang="en-GB" sz="3200" dirty="0"/>
              <a:t>= 5</a:t>
            </a:r>
          </a:p>
        </p:txBody>
      </p:sp>
      <p:cxnSp>
        <p:nvCxnSpPr>
          <p:cNvPr id="9" name="Straight Arrow Connector 8">
            <a:extLst>
              <a:ext uri="{FF2B5EF4-FFF2-40B4-BE49-F238E27FC236}">
                <a16:creationId xmlns:a16="http://schemas.microsoft.com/office/drawing/2014/main" id="{44181AD7-91A3-475D-B5F9-23A395A94A9C}"/>
              </a:ext>
            </a:extLst>
          </p:cNvPr>
          <p:cNvCxnSpPr>
            <a:cxnSpLocks/>
          </p:cNvCxnSpPr>
          <p:nvPr/>
        </p:nvCxnSpPr>
        <p:spPr>
          <a:xfrm>
            <a:off x="1451812" y="3429000"/>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D405D8EF-2F9A-42D1-92C4-9236FF08B2BE}"/>
              </a:ext>
            </a:extLst>
          </p:cNvPr>
          <p:cNvCxnSpPr>
            <a:cxnSpLocks/>
          </p:cNvCxnSpPr>
          <p:nvPr/>
        </p:nvCxnSpPr>
        <p:spPr>
          <a:xfrm>
            <a:off x="2494546" y="3424989"/>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0677B665-84FB-4AF8-8A9E-7EB8F2B940A6}"/>
              </a:ext>
            </a:extLst>
          </p:cNvPr>
          <p:cNvCxnSpPr>
            <a:cxnSpLocks/>
          </p:cNvCxnSpPr>
          <p:nvPr/>
        </p:nvCxnSpPr>
        <p:spPr>
          <a:xfrm>
            <a:off x="3489172" y="3420978"/>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665B5E8-BB4D-4A36-BAF2-FD433D74BCAC}"/>
              </a:ext>
            </a:extLst>
          </p:cNvPr>
          <p:cNvCxnSpPr>
            <a:cxnSpLocks/>
          </p:cNvCxnSpPr>
          <p:nvPr/>
        </p:nvCxnSpPr>
        <p:spPr>
          <a:xfrm>
            <a:off x="4531906" y="3416967"/>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B001735-F269-4801-96FF-4DB41844F588}"/>
              </a:ext>
            </a:extLst>
          </p:cNvPr>
          <p:cNvCxnSpPr>
            <a:cxnSpLocks/>
          </p:cNvCxnSpPr>
          <p:nvPr/>
        </p:nvCxnSpPr>
        <p:spPr>
          <a:xfrm>
            <a:off x="5526532" y="3412956"/>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48208755-F0CF-479C-B75B-9FCB98C67046}"/>
                  </a:ext>
                </a:extLst>
              </p:cNvPr>
              <p:cNvSpPr txBox="1"/>
              <p:nvPr/>
            </p:nvSpPr>
            <p:spPr>
              <a:xfrm>
                <a:off x="6280466" y="2041635"/>
                <a:ext cx="449180" cy="798295"/>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5</m:t>
                        </m:r>
                      </m:num>
                      <m:den>
                        <m:r>
                          <a:rPr lang="en-GB" sz="3200" b="0" i="1" smtClean="0">
                            <a:latin typeface="Cambria Math" panose="02040503050406030204" pitchFamily="18" charset="0"/>
                          </a:rPr>
                          <m:t>6</m:t>
                        </m:r>
                      </m:den>
                    </m:f>
                  </m:oMath>
                </a14:m>
                <a:r>
                  <a:rPr lang="en-GB" sz="3200" dirty="0"/>
                  <a:t> </a:t>
                </a:r>
              </a:p>
            </p:txBody>
          </p:sp>
        </mc:Choice>
        <mc:Fallback xmlns="">
          <p:sp>
            <p:nvSpPr>
              <p:cNvPr id="26" name="TextBox 25">
                <a:extLst>
                  <a:ext uri="{FF2B5EF4-FFF2-40B4-BE49-F238E27FC236}">
                    <a16:creationId xmlns:a16="http://schemas.microsoft.com/office/drawing/2014/main" id="{48208755-F0CF-479C-B75B-9FCB98C67046}"/>
                  </a:ext>
                </a:extLst>
              </p:cNvPr>
              <p:cNvSpPr txBox="1">
                <a:spLocks noRot="1" noChangeAspect="1" noMove="1" noResize="1" noEditPoints="1" noAdjustHandles="1" noChangeArrowheads="1" noChangeShapeType="1" noTextEdit="1"/>
              </p:cNvSpPr>
              <p:nvPr/>
            </p:nvSpPr>
            <p:spPr>
              <a:xfrm>
                <a:off x="6280466" y="2041635"/>
                <a:ext cx="449180" cy="798295"/>
              </a:xfrm>
              <a:prstGeom prst="rect">
                <a:avLst/>
              </a:prstGeom>
              <a:blipFill>
                <a:blip r:embed="rId9"/>
                <a:stretch>
                  <a:fillRect/>
                </a:stretch>
              </a:blipFill>
            </p:spPr>
            <p:txBody>
              <a:bodyPr/>
              <a:lstStyle/>
              <a:p>
                <a:r>
                  <a:rPr lang="en-GB">
                    <a:noFill/>
                  </a:rPr>
                  <a:t> </a:t>
                </a:r>
              </a:p>
            </p:txBody>
          </p:sp>
        </mc:Fallback>
      </mc:AlternateContent>
    </p:spTree>
    <p:custDataLst>
      <p:tags r:id="rId1"/>
    </p:custDataLst>
    <p:extLst>
      <p:ext uri="{BB962C8B-B14F-4D97-AF65-F5344CB8AC3E}">
        <p14:creationId xmlns:p14="http://schemas.microsoft.com/office/powerpoint/2010/main" val="35341511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F6249-24C0-4DF8-9D14-C492ECDBD974}"/>
              </a:ext>
            </a:extLst>
          </p:cNvPr>
          <p:cNvSpPr>
            <a:spLocks noGrp="1"/>
          </p:cNvSpPr>
          <p:nvPr>
            <p:ph type="title"/>
          </p:nvPr>
        </p:nvSpPr>
        <p:spPr/>
        <p:txBody>
          <a:bodyPr/>
          <a:lstStyle/>
          <a:p>
            <a:r>
              <a:rPr lang="en-GB" dirty="0"/>
              <a:t>Part 2 – Prerequisites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BB6E41D-21E1-487A-9F3C-687D2A7411C7}"/>
                  </a:ext>
                </a:extLst>
              </p:cNvPr>
              <p:cNvSpPr txBox="1"/>
              <p:nvPr/>
            </p:nvSpPr>
            <p:spPr>
              <a:xfrm>
                <a:off x="3380873" y="1206666"/>
                <a:ext cx="1139001" cy="798873"/>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b="0" i="1" smtClean="0">
                            <a:latin typeface="Cambria Math" panose="02040503050406030204" pitchFamily="18" charset="0"/>
                          </a:rPr>
                          <m:t>5</m:t>
                        </m:r>
                      </m:num>
                      <m:den>
                        <m:r>
                          <a:rPr lang="en-GB" sz="3200" b="0" i="1" smtClean="0">
                            <a:latin typeface="Cambria Math" panose="02040503050406030204" pitchFamily="18" charset="0"/>
                          </a:rPr>
                          <m:t>2</m:t>
                        </m:r>
                      </m:den>
                    </m:f>
                  </m:oMath>
                </a14:m>
                <a:r>
                  <a:rPr lang="en-GB" sz="3200" dirty="0"/>
                  <a:t> ÷ </a:t>
                </a:r>
                <a14:m>
                  <m:oMath xmlns:m="http://schemas.openxmlformats.org/officeDocument/2006/math">
                    <m:f>
                      <m:fPr>
                        <m:ctrlPr>
                          <a:rPr lang="en-GB" sz="3200" i="1">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2</m:t>
                        </m:r>
                      </m:den>
                    </m:f>
                  </m:oMath>
                </a14:m>
                <a:r>
                  <a:rPr lang="en-GB" sz="3200" dirty="0"/>
                  <a:t> </a:t>
                </a:r>
              </a:p>
            </p:txBody>
          </p:sp>
        </mc:Choice>
        <mc:Fallback xmlns="">
          <p:sp>
            <p:nvSpPr>
              <p:cNvPr id="12" name="TextBox 11">
                <a:extLst>
                  <a:ext uri="{FF2B5EF4-FFF2-40B4-BE49-F238E27FC236}">
                    <a16:creationId xmlns:a16="http://schemas.microsoft.com/office/drawing/2014/main" id="{FBB6E41D-21E1-487A-9F3C-687D2A7411C7}"/>
                  </a:ext>
                </a:extLst>
              </p:cNvPr>
              <p:cNvSpPr txBox="1">
                <a:spLocks noRot="1" noChangeAspect="1" noMove="1" noResize="1" noEditPoints="1" noAdjustHandles="1" noChangeArrowheads="1" noChangeShapeType="1" noTextEdit="1"/>
              </p:cNvSpPr>
              <p:nvPr/>
            </p:nvSpPr>
            <p:spPr>
              <a:xfrm>
                <a:off x="3380873" y="1206666"/>
                <a:ext cx="1139001" cy="798873"/>
              </a:xfrm>
              <a:prstGeom prst="rect">
                <a:avLst/>
              </a:prstGeom>
              <a:blipFill>
                <a:blip r:embed="rId4"/>
                <a:stretch>
                  <a:fillRect b="-9924"/>
                </a:stretch>
              </a:blipFill>
            </p:spPr>
            <p:txBody>
              <a:bodyPr/>
              <a:lstStyle/>
              <a:p>
                <a:r>
                  <a:rPr lang="en-GB">
                    <a:noFill/>
                  </a:rPr>
                  <a:t> </a:t>
                </a:r>
              </a:p>
            </p:txBody>
          </p:sp>
        </mc:Fallback>
      </mc:AlternateContent>
      <p:graphicFrame>
        <p:nvGraphicFramePr>
          <p:cNvPr id="4" name="Table 5">
            <a:extLst>
              <a:ext uri="{FF2B5EF4-FFF2-40B4-BE49-F238E27FC236}">
                <a16:creationId xmlns:a16="http://schemas.microsoft.com/office/drawing/2014/main" id="{85F1546E-7393-4DF8-A7F7-3BE682A68A54}"/>
              </a:ext>
            </a:extLst>
          </p:cNvPr>
          <p:cNvGraphicFramePr>
            <a:graphicFrameLocks noGrp="1"/>
          </p:cNvGraphicFramePr>
          <p:nvPr/>
        </p:nvGraphicFramePr>
        <p:xfrm>
          <a:off x="1403684" y="2732505"/>
          <a:ext cx="6096000" cy="731520"/>
        </p:xfrm>
        <a:graphic>
          <a:graphicData uri="http://schemas.openxmlformats.org/drawingml/2006/table">
            <a:tbl>
              <a:tblPr firstRow="1" bandRow="1">
                <a:tableStyleId>{5940675A-B579-460E-94D1-54222C63F5DA}</a:tableStyleId>
              </a:tblPr>
              <a:tblGrid>
                <a:gridCol w="1016000">
                  <a:extLst>
                    <a:ext uri="{9D8B030D-6E8A-4147-A177-3AD203B41FA5}">
                      <a16:colId xmlns:a16="http://schemas.microsoft.com/office/drawing/2014/main" val="2600486074"/>
                    </a:ext>
                  </a:extLst>
                </a:gridCol>
                <a:gridCol w="1016000">
                  <a:extLst>
                    <a:ext uri="{9D8B030D-6E8A-4147-A177-3AD203B41FA5}">
                      <a16:colId xmlns:a16="http://schemas.microsoft.com/office/drawing/2014/main" val="2009773453"/>
                    </a:ext>
                  </a:extLst>
                </a:gridCol>
                <a:gridCol w="1016000">
                  <a:extLst>
                    <a:ext uri="{9D8B030D-6E8A-4147-A177-3AD203B41FA5}">
                      <a16:colId xmlns:a16="http://schemas.microsoft.com/office/drawing/2014/main" val="3353394491"/>
                    </a:ext>
                  </a:extLst>
                </a:gridCol>
                <a:gridCol w="1016000">
                  <a:extLst>
                    <a:ext uri="{9D8B030D-6E8A-4147-A177-3AD203B41FA5}">
                      <a16:colId xmlns:a16="http://schemas.microsoft.com/office/drawing/2014/main" val="1643757264"/>
                    </a:ext>
                  </a:extLst>
                </a:gridCol>
                <a:gridCol w="1016000">
                  <a:extLst>
                    <a:ext uri="{9D8B030D-6E8A-4147-A177-3AD203B41FA5}">
                      <a16:colId xmlns:a16="http://schemas.microsoft.com/office/drawing/2014/main" val="3468439610"/>
                    </a:ext>
                  </a:extLst>
                </a:gridCol>
                <a:gridCol w="1016000">
                  <a:extLst>
                    <a:ext uri="{9D8B030D-6E8A-4147-A177-3AD203B41FA5}">
                      <a16:colId xmlns:a16="http://schemas.microsoft.com/office/drawing/2014/main" val="2138206289"/>
                    </a:ext>
                  </a:extLst>
                </a:gridCol>
              </a:tblGrid>
              <a:tr h="32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611650549"/>
                  </a:ext>
                </a:extLst>
              </a:tr>
              <a:tr h="324000">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844317800"/>
                  </a:ext>
                </a:extLst>
              </a:tr>
            </a:tbl>
          </a:graphicData>
        </a:graphic>
      </p:graphicFrame>
      <p:sp>
        <p:nvSpPr>
          <p:cNvPr id="6" name="Rectangle 5">
            <a:extLst>
              <a:ext uri="{FF2B5EF4-FFF2-40B4-BE49-F238E27FC236}">
                <a16:creationId xmlns:a16="http://schemas.microsoft.com/office/drawing/2014/main" id="{5D7CBAAF-11D9-4935-B273-C1D4C50E7D69}"/>
              </a:ext>
            </a:extLst>
          </p:cNvPr>
          <p:cNvSpPr/>
          <p:nvPr/>
        </p:nvSpPr>
        <p:spPr>
          <a:xfrm>
            <a:off x="1239252" y="3214869"/>
            <a:ext cx="6424864" cy="441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C0A14DD-4D6D-4DC5-8760-84AF73BD2005}"/>
              </a:ext>
            </a:extLst>
          </p:cNvPr>
          <p:cNvSpPr/>
          <p:nvPr/>
        </p:nvSpPr>
        <p:spPr>
          <a:xfrm>
            <a:off x="1199147" y="2540154"/>
            <a:ext cx="6424864" cy="4415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478D2123-5D30-4446-88E4-1995889CDFE2}"/>
              </a:ext>
            </a:extLst>
          </p:cNvPr>
          <p:cNvSpPr txBox="1"/>
          <p:nvPr/>
        </p:nvSpPr>
        <p:spPr>
          <a:xfrm>
            <a:off x="3204417" y="2422132"/>
            <a:ext cx="409074" cy="523220"/>
          </a:xfrm>
          <a:prstGeom prst="rect">
            <a:avLst/>
          </a:prstGeom>
          <a:noFill/>
        </p:spPr>
        <p:txBody>
          <a:bodyPr wrap="square" rtlCol="0">
            <a:spAutoFit/>
          </a:bodyPr>
          <a:lstStyle/>
          <a:p>
            <a:r>
              <a:rPr lang="en-GB" sz="2800" dirty="0"/>
              <a:t>1</a:t>
            </a:r>
          </a:p>
        </p:txBody>
      </p:sp>
      <p:sp>
        <p:nvSpPr>
          <p:cNvPr id="25" name="TextBox 24">
            <a:extLst>
              <a:ext uri="{FF2B5EF4-FFF2-40B4-BE49-F238E27FC236}">
                <a16:creationId xmlns:a16="http://schemas.microsoft.com/office/drawing/2014/main" id="{AB05AFC9-8E0B-47C1-8FC4-5F1579F36BE4}"/>
              </a:ext>
            </a:extLst>
          </p:cNvPr>
          <p:cNvSpPr txBox="1"/>
          <p:nvPr/>
        </p:nvSpPr>
        <p:spPr>
          <a:xfrm>
            <a:off x="1199147" y="2470895"/>
            <a:ext cx="409074" cy="523220"/>
          </a:xfrm>
          <a:prstGeom prst="rect">
            <a:avLst/>
          </a:prstGeom>
          <a:noFill/>
        </p:spPr>
        <p:txBody>
          <a:bodyPr wrap="square" rtlCol="0">
            <a:spAutoFit/>
          </a:bodyPr>
          <a:lstStyle/>
          <a:p>
            <a:r>
              <a:rPr lang="en-GB" sz="2800" dirty="0"/>
              <a:t>0</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F542CD9F-BA23-476D-96B8-CC69963ADCCD}"/>
                  </a:ext>
                </a:extLst>
              </p:cNvPr>
              <p:cNvSpPr txBox="1"/>
              <p:nvPr/>
            </p:nvSpPr>
            <p:spPr>
              <a:xfrm>
                <a:off x="1692443" y="347984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2</m:t>
                        </m:r>
                      </m:den>
                    </m:f>
                  </m:oMath>
                </a14:m>
                <a:r>
                  <a:rPr lang="en-GB" sz="3200" dirty="0"/>
                  <a:t> </a:t>
                </a:r>
              </a:p>
            </p:txBody>
          </p:sp>
        </mc:Choice>
        <mc:Fallback xmlns="">
          <p:sp>
            <p:nvSpPr>
              <p:cNvPr id="38" name="TextBox 37">
                <a:extLst>
                  <a:ext uri="{FF2B5EF4-FFF2-40B4-BE49-F238E27FC236}">
                    <a16:creationId xmlns:a16="http://schemas.microsoft.com/office/drawing/2014/main" id="{F542CD9F-BA23-476D-96B8-CC69963ADCCD}"/>
                  </a:ext>
                </a:extLst>
              </p:cNvPr>
              <p:cNvSpPr txBox="1">
                <a:spLocks noRot="1" noChangeAspect="1" noMove="1" noResize="1" noEditPoints="1" noAdjustHandles="1" noChangeArrowheads="1" noChangeShapeType="1" noTextEdit="1"/>
              </p:cNvSpPr>
              <p:nvPr/>
            </p:nvSpPr>
            <p:spPr>
              <a:xfrm>
                <a:off x="1692443" y="3479840"/>
                <a:ext cx="449180" cy="790216"/>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9A3BF7B3-CBDD-42D7-81AC-6B87EA65FAE7}"/>
                  </a:ext>
                </a:extLst>
              </p:cNvPr>
              <p:cNvSpPr txBox="1"/>
              <p:nvPr/>
            </p:nvSpPr>
            <p:spPr>
              <a:xfrm>
                <a:off x="2755237" y="347984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2</m:t>
                        </m:r>
                      </m:den>
                    </m:f>
                  </m:oMath>
                </a14:m>
                <a:r>
                  <a:rPr lang="en-GB" sz="3200" dirty="0"/>
                  <a:t> </a:t>
                </a:r>
              </a:p>
            </p:txBody>
          </p:sp>
        </mc:Choice>
        <mc:Fallback xmlns="">
          <p:sp>
            <p:nvSpPr>
              <p:cNvPr id="39" name="TextBox 38">
                <a:extLst>
                  <a:ext uri="{FF2B5EF4-FFF2-40B4-BE49-F238E27FC236}">
                    <a16:creationId xmlns:a16="http://schemas.microsoft.com/office/drawing/2014/main" id="{9A3BF7B3-CBDD-42D7-81AC-6B87EA65FAE7}"/>
                  </a:ext>
                </a:extLst>
              </p:cNvPr>
              <p:cNvSpPr txBox="1">
                <a:spLocks noRot="1" noChangeAspect="1" noMove="1" noResize="1" noEditPoints="1" noAdjustHandles="1" noChangeArrowheads="1" noChangeShapeType="1" noTextEdit="1"/>
              </p:cNvSpPr>
              <p:nvPr/>
            </p:nvSpPr>
            <p:spPr>
              <a:xfrm>
                <a:off x="2755237" y="3479840"/>
                <a:ext cx="449180" cy="790216"/>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8CBAC7FC-BD79-4BD9-975C-336E5322909E}"/>
                  </a:ext>
                </a:extLst>
              </p:cNvPr>
              <p:cNvSpPr txBox="1"/>
              <p:nvPr/>
            </p:nvSpPr>
            <p:spPr>
              <a:xfrm>
                <a:off x="3818030" y="347951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2</m:t>
                        </m:r>
                      </m:den>
                    </m:f>
                  </m:oMath>
                </a14:m>
                <a:r>
                  <a:rPr lang="en-GB" sz="3200" dirty="0"/>
                  <a:t> </a:t>
                </a:r>
              </a:p>
            </p:txBody>
          </p:sp>
        </mc:Choice>
        <mc:Fallback xmlns="">
          <p:sp>
            <p:nvSpPr>
              <p:cNvPr id="40" name="TextBox 39">
                <a:extLst>
                  <a:ext uri="{FF2B5EF4-FFF2-40B4-BE49-F238E27FC236}">
                    <a16:creationId xmlns:a16="http://schemas.microsoft.com/office/drawing/2014/main" id="{8CBAC7FC-BD79-4BD9-975C-336E5322909E}"/>
                  </a:ext>
                </a:extLst>
              </p:cNvPr>
              <p:cNvSpPr txBox="1">
                <a:spLocks noRot="1" noChangeAspect="1" noMove="1" noResize="1" noEditPoints="1" noAdjustHandles="1" noChangeArrowheads="1" noChangeShapeType="1" noTextEdit="1"/>
              </p:cNvSpPr>
              <p:nvPr/>
            </p:nvSpPr>
            <p:spPr>
              <a:xfrm>
                <a:off x="3818030" y="3479510"/>
                <a:ext cx="449180" cy="790216"/>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01B748B4-8D6F-4BF3-8C69-47A7FE1A7F97}"/>
                  </a:ext>
                </a:extLst>
              </p:cNvPr>
              <p:cNvSpPr txBox="1"/>
              <p:nvPr/>
            </p:nvSpPr>
            <p:spPr>
              <a:xfrm>
                <a:off x="4820664" y="347951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2</m:t>
                        </m:r>
                      </m:den>
                    </m:f>
                  </m:oMath>
                </a14:m>
                <a:r>
                  <a:rPr lang="en-GB" sz="3200" dirty="0"/>
                  <a:t> </a:t>
                </a:r>
              </a:p>
            </p:txBody>
          </p:sp>
        </mc:Choice>
        <mc:Fallback xmlns="">
          <p:sp>
            <p:nvSpPr>
              <p:cNvPr id="41" name="TextBox 40">
                <a:extLst>
                  <a:ext uri="{FF2B5EF4-FFF2-40B4-BE49-F238E27FC236}">
                    <a16:creationId xmlns:a16="http://schemas.microsoft.com/office/drawing/2014/main" id="{01B748B4-8D6F-4BF3-8C69-47A7FE1A7F97}"/>
                  </a:ext>
                </a:extLst>
              </p:cNvPr>
              <p:cNvSpPr txBox="1">
                <a:spLocks noRot="1" noChangeAspect="1" noMove="1" noResize="1" noEditPoints="1" noAdjustHandles="1" noChangeArrowheads="1" noChangeShapeType="1" noTextEdit="1"/>
              </p:cNvSpPr>
              <p:nvPr/>
            </p:nvSpPr>
            <p:spPr>
              <a:xfrm>
                <a:off x="4820664" y="3479510"/>
                <a:ext cx="449180" cy="790216"/>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F44C295E-71EB-45BA-9B92-E4E9473C3E6F}"/>
                  </a:ext>
                </a:extLst>
              </p:cNvPr>
              <p:cNvSpPr txBox="1"/>
              <p:nvPr/>
            </p:nvSpPr>
            <p:spPr>
              <a:xfrm>
                <a:off x="5831295" y="3479510"/>
                <a:ext cx="449180" cy="790216"/>
              </a:xfrm>
              <a:prstGeom prst="rect">
                <a:avLst/>
              </a:prstGeom>
              <a:noFill/>
            </p:spPr>
            <p:txBody>
              <a:bodyPr wrap="square" rtlCol="0">
                <a:spAutoFit/>
              </a:bodyPr>
              <a:lstStyle/>
              <a:p>
                <a14:m>
                  <m:oMath xmlns:m="http://schemas.openxmlformats.org/officeDocument/2006/math">
                    <m:f>
                      <m:fPr>
                        <m:ctrlPr>
                          <a:rPr lang="en-GB" sz="3200" i="1" smtClean="0">
                            <a:latin typeface="Cambria Math" panose="02040503050406030204" pitchFamily="18" charset="0"/>
                          </a:rPr>
                        </m:ctrlPr>
                      </m:fPr>
                      <m:num>
                        <m:r>
                          <a:rPr lang="en-GB" sz="3200" i="1">
                            <a:latin typeface="Cambria Math" panose="02040503050406030204" pitchFamily="18" charset="0"/>
                          </a:rPr>
                          <m:t>1</m:t>
                        </m:r>
                      </m:num>
                      <m:den>
                        <m:r>
                          <a:rPr lang="en-GB" sz="3200" b="0" i="1" smtClean="0">
                            <a:latin typeface="Cambria Math" panose="02040503050406030204" pitchFamily="18" charset="0"/>
                          </a:rPr>
                          <m:t>2</m:t>
                        </m:r>
                      </m:den>
                    </m:f>
                  </m:oMath>
                </a14:m>
                <a:r>
                  <a:rPr lang="en-GB" sz="3200" dirty="0"/>
                  <a:t> </a:t>
                </a:r>
              </a:p>
            </p:txBody>
          </p:sp>
        </mc:Choice>
        <mc:Fallback xmlns="">
          <p:sp>
            <p:nvSpPr>
              <p:cNvPr id="42" name="TextBox 41">
                <a:extLst>
                  <a:ext uri="{FF2B5EF4-FFF2-40B4-BE49-F238E27FC236}">
                    <a16:creationId xmlns:a16="http://schemas.microsoft.com/office/drawing/2014/main" id="{F44C295E-71EB-45BA-9B92-E4E9473C3E6F}"/>
                  </a:ext>
                </a:extLst>
              </p:cNvPr>
              <p:cNvSpPr txBox="1">
                <a:spLocks noRot="1" noChangeAspect="1" noMove="1" noResize="1" noEditPoints="1" noAdjustHandles="1" noChangeArrowheads="1" noChangeShapeType="1" noTextEdit="1"/>
              </p:cNvSpPr>
              <p:nvPr/>
            </p:nvSpPr>
            <p:spPr>
              <a:xfrm>
                <a:off x="5831295" y="3479510"/>
                <a:ext cx="449180" cy="790216"/>
              </a:xfrm>
              <a:prstGeom prst="rect">
                <a:avLst/>
              </a:prstGeom>
              <a:blipFill>
                <a:blip r:embed="rId9"/>
                <a:stretch>
                  <a:fillRect/>
                </a:stretch>
              </a:blipFill>
            </p:spPr>
            <p:txBody>
              <a:bodyPr/>
              <a:lstStyle/>
              <a:p>
                <a:r>
                  <a:rPr lang="en-GB">
                    <a:noFill/>
                  </a:rPr>
                  <a:t> </a:t>
                </a:r>
              </a:p>
            </p:txBody>
          </p:sp>
        </mc:Fallback>
      </mc:AlternateContent>
      <p:sp>
        <p:nvSpPr>
          <p:cNvPr id="44" name="TextBox 43">
            <a:extLst>
              <a:ext uri="{FF2B5EF4-FFF2-40B4-BE49-F238E27FC236}">
                <a16:creationId xmlns:a16="http://schemas.microsoft.com/office/drawing/2014/main" id="{5E81E834-B7E1-4958-8451-37B1105ABAB7}"/>
              </a:ext>
            </a:extLst>
          </p:cNvPr>
          <p:cNvSpPr txBox="1"/>
          <p:nvPr/>
        </p:nvSpPr>
        <p:spPr>
          <a:xfrm>
            <a:off x="4411579" y="1309386"/>
            <a:ext cx="834189" cy="584775"/>
          </a:xfrm>
          <a:prstGeom prst="rect">
            <a:avLst/>
          </a:prstGeom>
          <a:noFill/>
        </p:spPr>
        <p:txBody>
          <a:bodyPr wrap="square" rtlCol="0">
            <a:spAutoFit/>
          </a:bodyPr>
          <a:lstStyle/>
          <a:p>
            <a:r>
              <a:rPr lang="en-GB" sz="3200" dirty="0"/>
              <a:t>= 5</a:t>
            </a:r>
          </a:p>
        </p:txBody>
      </p:sp>
      <p:cxnSp>
        <p:nvCxnSpPr>
          <p:cNvPr id="9" name="Straight Arrow Connector 8">
            <a:extLst>
              <a:ext uri="{FF2B5EF4-FFF2-40B4-BE49-F238E27FC236}">
                <a16:creationId xmlns:a16="http://schemas.microsoft.com/office/drawing/2014/main" id="{44181AD7-91A3-475D-B5F9-23A395A94A9C}"/>
              </a:ext>
            </a:extLst>
          </p:cNvPr>
          <p:cNvCxnSpPr>
            <a:cxnSpLocks/>
          </p:cNvCxnSpPr>
          <p:nvPr/>
        </p:nvCxnSpPr>
        <p:spPr>
          <a:xfrm>
            <a:off x="1451812" y="3429000"/>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D405D8EF-2F9A-42D1-92C4-9236FF08B2BE}"/>
              </a:ext>
            </a:extLst>
          </p:cNvPr>
          <p:cNvCxnSpPr>
            <a:cxnSpLocks/>
          </p:cNvCxnSpPr>
          <p:nvPr/>
        </p:nvCxnSpPr>
        <p:spPr>
          <a:xfrm>
            <a:off x="2494546" y="3424989"/>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0677B665-84FB-4AF8-8A9E-7EB8F2B940A6}"/>
              </a:ext>
            </a:extLst>
          </p:cNvPr>
          <p:cNvCxnSpPr>
            <a:cxnSpLocks/>
          </p:cNvCxnSpPr>
          <p:nvPr/>
        </p:nvCxnSpPr>
        <p:spPr>
          <a:xfrm>
            <a:off x="3489172" y="3420978"/>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3665B5E8-BB4D-4A36-BAF2-FD433D74BCAC}"/>
              </a:ext>
            </a:extLst>
          </p:cNvPr>
          <p:cNvCxnSpPr>
            <a:cxnSpLocks/>
          </p:cNvCxnSpPr>
          <p:nvPr/>
        </p:nvCxnSpPr>
        <p:spPr>
          <a:xfrm>
            <a:off x="4531906" y="3416967"/>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B001735-F269-4801-96FF-4DB41844F588}"/>
              </a:ext>
            </a:extLst>
          </p:cNvPr>
          <p:cNvCxnSpPr>
            <a:cxnSpLocks/>
          </p:cNvCxnSpPr>
          <p:nvPr/>
        </p:nvCxnSpPr>
        <p:spPr>
          <a:xfrm>
            <a:off x="5526532" y="3412956"/>
            <a:ext cx="886327"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4B366184-1F55-4CDB-A5A1-F130249FFEBB}"/>
              </a:ext>
            </a:extLst>
          </p:cNvPr>
          <p:cNvSpPr txBox="1"/>
          <p:nvPr/>
        </p:nvSpPr>
        <p:spPr>
          <a:xfrm>
            <a:off x="5269844" y="2422132"/>
            <a:ext cx="409074" cy="523220"/>
          </a:xfrm>
          <a:prstGeom prst="rect">
            <a:avLst/>
          </a:prstGeom>
          <a:noFill/>
        </p:spPr>
        <p:txBody>
          <a:bodyPr wrap="square" rtlCol="0">
            <a:spAutoFit/>
          </a:bodyPr>
          <a:lstStyle/>
          <a:p>
            <a:r>
              <a:rPr lang="en-GB" sz="2800" dirty="0"/>
              <a:t>2</a:t>
            </a:r>
          </a:p>
        </p:txBody>
      </p:sp>
      <p:sp>
        <p:nvSpPr>
          <p:cNvPr id="22" name="TextBox 21">
            <a:extLst>
              <a:ext uri="{FF2B5EF4-FFF2-40B4-BE49-F238E27FC236}">
                <a16:creationId xmlns:a16="http://schemas.microsoft.com/office/drawing/2014/main" id="{B3846B27-5135-42A2-B111-C893E58A28DA}"/>
              </a:ext>
            </a:extLst>
          </p:cNvPr>
          <p:cNvSpPr txBox="1"/>
          <p:nvPr/>
        </p:nvSpPr>
        <p:spPr>
          <a:xfrm>
            <a:off x="7277101" y="2422132"/>
            <a:ext cx="409074" cy="523220"/>
          </a:xfrm>
          <a:prstGeom prst="rect">
            <a:avLst/>
          </a:prstGeom>
          <a:noFill/>
        </p:spPr>
        <p:txBody>
          <a:bodyPr wrap="square" rtlCol="0">
            <a:spAutoFit/>
          </a:bodyPr>
          <a:lstStyle/>
          <a:p>
            <a:r>
              <a:rPr lang="en-GB" sz="2800" dirty="0"/>
              <a:t>3</a:t>
            </a:r>
          </a:p>
        </p:txBody>
      </p:sp>
    </p:spTree>
    <p:custDataLst>
      <p:tags r:id="rId1"/>
    </p:custDataLst>
    <p:extLst>
      <p:ext uri="{BB962C8B-B14F-4D97-AF65-F5344CB8AC3E}">
        <p14:creationId xmlns:p14="http://schemas.microsoft.com/office/powerpoint/2010/main" val="15756652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4|10.4"/>
</p:tagLst>
</file>

<file path=ppt/tags/tag10.xml><?xml version="1.0" encoding="utf-8"?>
<p:tagLst xmlns:a="http://schemas.openxmlformats.org/drawingml/2006/main" xmlns:r="http://schemas.openxmlformats.org/officeDocument/2006/relationships" xmlns:p="http://schemas.openxmlformats.org/presentationml/2006/main">
  <p:tag name="TIMING" val="|7.4|10.4"/>
</p:tagLst>
</file>

<file path=ppt/tags/tag11.xml><?xml version="1.0" encoding="utf-8"?>
<p:tagLst xmlns:a="http://schemas.openxmlformats.org/drawingml/2006/main" xmlns:r="http://schemas.openxmlformats.org/officeDocument/2006/relationships" xmlns:p="http://schemas.openxmlformats.org/presentationml/2006/main">
  <p:tag name="TIMING" val="|7.4|10.4"/>
</p:tagLst>
</file>

<file path=ppt/tags/tag12.xml><?xml version="1.0" encoding="utf-8"?>
<p:tagLst xmlns:a="http://schemas.openxmlformats.org/drawingml/2006/main" xmlns:r="http://schemas.openxmlformats.org/officeDocument/2006/relationships" xmlns:p="http://schemas.openxmlformats.org/presentationml/2006/main">
  <p:tag name="TIMING" val="|7.4|10.4"/>
</p:tagLst>
</file>

<file path=ppt/tags/tag13.xml><?xml version="1.0" encoding="utf-8"?>
<p:tagLst xmlns:a="http://schemas.openxmlformats.org/drawingml/2006/main" xmlns:r="http://schemas.openxmlformats.org/officeDocument/2006/relationships" xmlns:p="http://schemas.openxmlformats.org/presentationml/2006/main">
  <p:tag name="TIMING" val="|7.4|10.4"/>
</p:tagLst>
</file>

<file path=ppt/tags/tag14.xml><?xml version="1.0" encoding="utf-8"?>
<p:tagLst xmlns:a="http://schemas.openxmlformats.org/drawingml/2006/main" xmlns:r="http://schemas.openxmlformats.org/officeDocument/2006/relationships" xmlns:p="http://schemas.openxmlformats.org/presentationml/2006/main">
  <p:tag name="TIMING" val="|7.4|10.4"/>
</p:tagLst>
</file>

<file path=ppt/tags/tag15.xml><?xml version="1.0" encoding="utf-8"?>
<p:tagLst xmlns:a="http://schemas.openxmlformats.org/drawingml/2006/main" xmlns:r="http://schemas.openxmlformats.org/officeDocument/2006/relationships" xmlns:p="http://schemas.openxmlformats.org/presentationml/2006/main">
  <p:tag name="TIMING" val="|7.4|10.4"/>
</p:tagLst>
</file>

<file path=ppt/tags/tag16.xml><?xml version="1.0" encoding="utf-8"?>
<p:tagLst xmlns:a="http://schemas.openxmlformats.org/drawingml/2006/main" xmlns:r="http://schemas.openxmlformats.org/officeDocument/2006/relationships" xmlns:p="http://schemas.openxmlformats.org/presentationml/2006/main">
  <p:tag name="TIMING" val="|7.4|10.4"/>
</p:tagLst>
</file>

<file path=ppt/tags/tag17.xml><?xml version="1.0" encoding="utf-8"?>
<p:tagLst xmlns:a="http://schemas.openxmlformats.org/drawingml/2006/main" xmlns:r="http://schemas.openxmlformats.org/officeDocument/2006/relationships" xmlns:p="http://schemas.openxmlformats.org/presentationml/2006/main">
  <p:tag name="TIMING" val="|7.4|10.4"/>
</p:tagLst>
</file>

<file path=ppt/tags/tag18.xml><?xml version="1.0" encoding="utf-8"?>
<p:tagLst xmlns:a="http://schemas.openxmlformats.org/drawingml/2006/main" xmlns:r="http://schemas.openxmlformats.org/officeDocument/2006/relationships" xmlns:p="http://schemas.openxmlformats.org/presentationml/2006/main">
  <p:tag name="TIMING" val="|7.4|10.4"/>
</p:tagLst>
</file>

<file path=ppt/tags/tag19.xml><?xml version="1.0" encoding="utf-8"?>
<p:tagLst xmlns:a="http://schemas.openxmlformats.org/drawingml/2006/main" xmlns:r="http://schemas.openxmlformats.org/officeDocument/2006/relationships" xmlns:p="http://schemas.openxmlformats.org/presentationml/2006/main">
  <p:tag name="TIMING" val="|7.4|10.4"/>
</p:tagLst>
</file>

<file path=ppt/tags/tag2.xml><?xml version="1.0" encoding="utf-8"?>
<p:tagLst xmlns:a="http://schemas.openxmlformats.org/drawingml/2006/main" xmlns:r="http://schemas.openxmlformats.org/officeDocument/2006/relationships" xmlns:p="http://schemas.openxmlformats.org/presentationml/2006/main">
  <p:tag name="TIMING" val="|7.4|10.4"/>
</p:tagLst>
</file>

<file path=ppt/tags/tag20.xml><?xml version="1.0" encoding="utf-8"?>
<p:tagLst xmlns:a="http://schemas.openxmlformats.org/drawingml/2006/main" xmlns:r="http://schemas.openxmlformats.org/officeDocument/2006/relationships" xmlns:p="http://schemas.openxmlformats.org/presentationml/2006/main">
  <p:tag name="TIMING" val="|7.4|10.4"/>
</p:tagLst>
</file>

<file path=ppt/tags/tag21.xml><?xml version="1.0" encoding="utf-8"?>
<p:tagLst xmlns:a="http://schemas.openxmlformats.org/drawingml/2006/main" xmlns:r="http://schemas.openxmlformats.org/officeDocument/2006/relationships" xmlns:p="http://schemas.openxmlformats.org/presentationml/2006/main">
  <p:tag name="TIMING" val="|7.4|10.4"/>
</p:tagLst>
</file>

<file path=ppt/tags/tag22.xml><?xml version="1.0" encoding="utf-8"?>
<p:tagLst xmlns:a="http://schemas.openxmlformats.org/drawingml/2006/main" xmlns:r="http://schemas.openxmlformats.org/officeDocument/2006/relationships" xmlns:p="http://schemas.openxmlformats.org/presentationml/2006/main">
  <p:tag name="TIMING" val="|7.4|10.4"/>
</p:tagLst>
</file>

<file path=ppt/tags/tag23.xml><?xml version="1.0" encoding="utf-8"?>
<p:tagLst xmlns:a="http://schemas.openxmlformats.org/drawingml/2006/main" xmlns:r="http://schemas.openxmlformats.org/officeDocument/2006/relationships" xmlns:p="http://schemas.openxmlformats.org/presentationml/2006/main">
  <p:tag name="TIMING" val="|7.4|10.4"/>
</p:tagLst>
</file>

<file path=ppt/tags/tag24.xml><?xml version="1.0" encoding="utf-8"?>
<p:tagLst xmlns:a="http://schemas.openxmlformats.org/drawingml/2006/main" xmlns:r="http://schemas.openxmlformats.org/officeDocument/2006/relationships" xmlns:p="http://schemas.openxmlformats.org/presentationml/2006/main">
  <p:tag name="TIMING" val="|7.4|10.4"/>
</p:tagLst>
</file>

<file path=ppt/tags/tag25.xml><?xml version="1.0" encoding="utf-8"?>
<p:tagLst xmlns:a="http://schemas.openxmlformats.org/drawingml/2006/main" xmlns:r="http://schemas.openxmlformats.org/officeDocument/2006/relationships" xmlns:p="http://schemas.openxmlformats.org/presentationml/2006/main">
  <p:tag name="TIMING" val="|7.4|10.4"/>
</p:tagLst>
</file>

<file path=ppt/tags/tag3.xml><?xml version="1.0" encoding="utf-8"?>
<p:tagLst xmlns:a="http://schemas.openxmlformats.org/drawingml/2006/main" xmlns:r="http://schemas.openxmlformats.org/officeDocument/2006/relationships" xmlns:p="http://schemas.openxmlformats.org/presentationml/2006/main">
  <p:tag name="TIMING" val="|7.4|10.4"/>
</p:tagLst>
</file>

<file path=ppt/tags/tag4.xml><?xml version="1.0" encoding="utf-8"?>
<p:tagLst xmlns:a="http://schemas.openxmlformats.org/drawingml/2006/main" xmlns:r="http://schemas.openxmlformats.org/officeDocument/2006/relationships" xmlns:p="http://schemas.openxmlformats.org/presentationml/2006/main">
  <p:tag name="TIMING" val="|7.4|10.4"/>
</p:tagLst>
</file>

<file path=ppt/tags/tag5.xml><?xml version="1.0" encoding="utf-8"?>
<p:tagLst xmlns:a="http://schemas.openxmlformats.org/drawingml/2006/main" xmlns:r="http://schemas.openxmlformats.org/officeDocument/2006/relationships" xmlns:p="http://schemas.openxmlformats.org/presentationml/2006/main">
  <p:tag name="TIMING" val="|7.4|10.4"/>
</p:tagLst>
</file>

<file path=ppt/tags/tag6.xml><?xml version="1.0" encoding="utf-8"?>
<p:tagLst xmlns:a="http://schemas.openxmlformats.org/drawingml/2006/main" xmlns:r="http://schemas.openxmlformats.org/officeDocument/2006/relationships" xmlns:p="http://schemas.openxmlformats.org/presentationml/2006/main">
  <p:tag name="TIMING" val="|7.4|10.4"/>
</p:tagLst>
</file>

<file path=ppt/tags/tag7.xml><?xml version="1.0" encoding="utf-8"?>
<p:tagLst xmlns:a="http://schemas.openxmlformats.org/drawingml/2006/main" xmlns:r="http://schemas.openxmlformats.org/officeDocument/2006/relationships" xmlns:p="http://schemas.openxmlformats.org/presentationml/2006/main">
  <p:tag name="TIMING" val="|7.4|10.4"/>
</p:tagLst>
</file>

<file path=ppt/tags/tag8.xml><?xml version="1.0" encoding="utf-8"?>
<p:tagLst xmlns:a="http://schemas.openxmlformats.org/drawingml/2006/main" xmlns:r="http://schemas.openxmlformats.org/officeDocument/2006/relationships" xmlns:p="http://schemas.openxmlformats.org/presentationml/2006/main">
  <p:tag name="TIMING" val="|7.4|10.4"/>
</p:tagLst>
</file>

<file path=ppt/tags/tag9.xml><?xml version="1.0" encoding="utf-8"?>
<p:tagLst xmlns:a="http://schemas.openxmlformats.org/drawingml/2006/main" xmlns:r="http://schemas.openxmlformats.org/officeDocument/2006/relationships" xmlns:p="http://schemas.openxmlformats.org/presentationml/2006/main">
  <p:tag name="TIMING" val="|7.4|10.4"/>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74AF5EC72D8DB4BBD68844986FCC4F3" ma:contentTypeVersion="10" ma:contentTypeDescription="Create a new document." ma:contentTypeScope="" ma:versionID="56daa28109d0c9ebe9cc30e7b0cf1625">
  <xsd:schema xmlns:xsd="http://www.w3.org/2001/XMLSchema" xmlns:xs="http://www.w3.org/2001/XMLSchema" xmlns:p="http://schemas.microsoft.com/office/2006/metadata/properties" xmlns:ns3="4682f752-cf74-438a-bebb-9c890ba775ba" targetNamespace="http://schemas.microsoft.com/office/2006/metadata/properties" ma:root="true" ma:fieldsID="f23371f4aef352ff593220449162b12d" ns3:_="">
    <xsd:import namespace="4682f752-cf74-438a-bebb-9c890ba775b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82f752-cf74-438a-bebb-9c890ba775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D9F0419-7B35-4AB9-ACCD-057834334317}">
  <ds:schemaRefs>
    <ds:schemaRef ds:uri="http://schemas.microsoft.com/sharepoint/v3/contenttype/forms"/>
  </ds:schemaRefs>
</ds:datastoreItem>
</file>

<file path=customXml/itemProps2.xml><?xml version="1.0" encoding="utf-8"?>
<ds:datastoreItem xmlns:ds="http://schemas.openxmlformats.org/officeDocument/2006/customXml" ds:itemID="{B0B8820A-A648-4003-9D31-D3BCDF489B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682f752-cf74-438a-bebb-9c890ba775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1F9975-6DAF-4A61-9A31-54C7EE237A40}">
  <ds:schemaRefs>
    <ds:schemaRef ds:uri="4682f752-cf74-438a-bebb-9c890ba775ba"/>
    <ds:schemaRef ds:uri="http://purl.org/dc/elements/1.1/"/>
    <ds:schemaRef ds:uri="http://schemas.openxmlformats.org/package/2006/metadata/core-properties"/>
    <ds:schemaRef ds:uri="http://schemas.microsoft.com/office/infopath/2007/PartnerControls"/>
    <ds:schemaRef ds:uri="http://purl.org/dc/terms/"/>
    <ds:schemaRef ds:uri="http://schemas.microsoft.com/office/2006/metadata/propertie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3164</TotalTime>
  <Words>987</Words>
  <Application>Microsoft Office PowerPoint</Application>
  <PresentationFormat>On-screen Show (4:3)</PresentationFormat>
  <Paragraphs>289</Paragraphs>
  <Slides>25</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Calibri Light</vt:lpstr>
      <vt:lpstr>Cambria Math</vt:lpstr>
      <vt:lpstr>Calibri</vt:lpstr>
      <vt:lpstr>Arial</vt:lpstr>
      <vt:lpstr>Custom Design</vt:lpstr>
      <vt:lpstr>Planning to teach division of fractions</vt:lpstr>
      <vt:lpstr>Part 1 – The big idea</vt:lpstr>
      <vt:lpstr>Part 1 – The big idea</vt:lpstr>
      <vt:lpstr>Part 1 – The big idea</vt:lpstr>
      <vt:lpstr>Part 1 – The big idea</vt:lpstr>
      <vt:lpstr>Part 1 – The big idea</vt:lpstr>
      <vt:lpstr>Part 1 – The big idea</vt:lpstr>
      <vt:lpstr>Part 2 – Prerequisites</vt:lpstr>
      <vt:lpstr>Part 2 – Prerequisites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3 – Division of fractions</vt:lpstr>
      <vt:lpstr>Part 4 – Making connections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Primary maths lessons during school closures</dc:title>
  <dc:creator>Debbie Morgan</dc:creator>
  <cp:lastModifiedBy>Bethanie Goodliff</cp:lastModifiedBy>
  <cp:revision>206</cp:revision>
  <dcterms:created xsi:type="dcterms:W3CDTF">2020-04-15T07:07:39Z</dcterms:created>
  <dcterms:modified xsi:type="dcterms:W3CDTF">2021-01-04T11:49:25Z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0x010100B74AF5EC72D8DB4BBD68844986FCC4F3</vt:lpwstr>
  </property>
</Properties>
</file>