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ink/ink1.xml" ContentType="application/inkml+xml"/>
  <Override PartName="/ppt/ink/ink2.xml" ContentType="application/inkml+xml"/>
  <Override PartName="/ppt/tags/tag3.xml" ContentType="application/vnd.openxmlformats-officedocument.presentationml.tags+xml"/>
  <Override PartName="/ppt/notesSlides/notesSlide7.xml" ContentType="application/vnd.openxmlformats-officedocument.presentationml.notesSlide+xml"/>
  <Override PartName="/ppt/ink/ink3.xml" ContentType="application/inkml+xml"/>
  <Override PartName="/ppt/ink/ink4.xml" ContentType="application/inkml+xml"/>
  <Override PartName="/ppt/tags/tag4.xml" ContentType="application/vnd.openxmlformats-officedocument.presentationml.tags+xml"/>
  <Override PartName="/ppt/notesSlides/notesSlide8.xml" ContentType="application/vnd.openxmlformats-officedocument.presentationml.notesSlide+xml"/>
  <Override PartName="/ppt/ink/ink5.xml" ContentType="application/inkml+xml"/>
  <Override PartName="/ppt/ink/ink6.xml" ContentType="application/inkml+xml"/>
  <Override PartName="/ppt/tags/tag5.xml" ContentType="application/vnd.openxmlformats-officedocument.presentationml.tags+xml"/>
  <Override PartName="/ppt/notesSlides/notesSlide9.xml" ContentType="application/vnd.openxmlformats-officedocument.presentationml.notesSlide+xml"/>
  <Override PartName="/ppt/ink/ink7.xml" ContentType="application/inkml+xml"/>
  <Override PartName="/ppt/ink/ink8.xml" ContentType="application/inkml+xml"/>
  <Override PartName="/ppt/tags/tag6.xml" ContentType="application/vnd.openxmlformats-officedocument.presentationml.tags+xml"/>
  <Override PartName="/ppt/notesSlides/notesSlide10.xml" ContentType="application/vnd.openxmlformats-officedocument.presentationml.notesSlide+xml"/>
  <Override PartName="/ppt/tags/tag7.xml" ContentType="application/vnd.openxmlformats-officedocument.presentationml.tags+xml"/>
  <Override PartName="/ppt/notesSlides/notesSlide11.xml" ContentType="application/vnd.openxmlformats-officedocument.presentationml.notesSlide+xml"/>
  <Override PartName="/ppt/tags/tag8.xml" ContentType="application/vnd.openxmlformats-officedocument.presentationml.tags+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2"/>
  </p:notesMasterIdLst>
  <p:sldIdLst>
    <p:sldId id="257" r:id="rId5"/>
    <p:sldId id="263" r:id="rId6"/>
    <p:sldId id="261" r:id="rId7"/>
    <p:sldId id="298" r:id="rId8"/>
    <p:sldId id="267" r:id="rId9"/>
    <p:sldId id="469" r:id="rId10"/>
    <p:sldId id="470" r:id="rId11"/>
    <p:sldId id="322" r:id="rId12"/>
    <p:sldId id="325" r:id="rId13"/>
    <p:sldId id="334" r:id="rId14"/>
    <p:sldId id="459" r:id="rId15"/>
    <p:sldId id="335" r:id="rId16"/>
    <p:sldId id="458" r:id="rId17"/>
    <p:sldId id="302" r:id="rId18"/>
    <p:sldId id="456" r:id="rId19"/>
    <p:sldId id="333" r:id="rId20"/>
    <p:sldId id="477"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82E811F-9767-42DA-9BEB-8B6B6A7C1B99}" v="4" dt="2020-08-17T13:51:23.56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7" autoAdjust="0"/>
    <p:restoredTop sz="94660"/>
  </p:normalViewPr>
  <p:slideViewPr>
    <p:cSldViewPr snapToGrid="0" showGuides="1">
      <p:cViewPr varScale="1">
        <p:scale>
          <a:sx n="60" d="100"/>
          <a:sy n="60" d="100"/>
        </p:scale>
        <p:origin x="102" y="25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J Houghton" userId="eb43c97e479d4048" providerId="LiveId" clId="{A92BE13B-2451-4062-B80A-FDEB88232F33}"/>
    <pc:docChg chg="modSld">
      <pc:chgData name="Rachel J Houghton" userId="eb43c97e479d4048" providerId="LiveId" clId="{A92BE13B-2451-4062-B80A-FDEB88232F33}" dt="2020-08-16T10:24:46.434" v="3" actId="20577"/>
      <pc:docMkLst>
        <pc:docMk/>
      </pc:docMkLst>
      <pc:sldChg chg="modSp mod">
        <pc:chgData name="Rachel J Houghton" userId="eb43c97e479d4048" providerId="LiveId" clId="{A92BE13B-2451-4062-B80A-FDEB88232F33}" dt="2020-08-16T10:24:35.026" v="1" actId="20577"/>
        <pc:sldMkLst>
          <pc:docMk/>
          <pc:sldMk cId="520815095" sldId="335"/>
        </pc:sldMkLst>
        <pc:spChg chg="mod">
          <ac:chgData name="Rachel J Houghton" userId="eb43c97e479d4048" providerId="LiveId" clId="{A92BE13B-2451-4062-B80A-FDEB88232F33}" dt="2020-08-16T10:24:35.026" v="1" actId="20577"/>
          <ac:spMkLst>
            <pc:docMk/>
            <pc:sldMk cId="520815095" sldId="335"/>
            <ac:spMk id="2" creationId="{C7CA5EEC-7F70-4BFE-8E2C-2530DE7D8898}"/>
          </ac:spMkLst>
        </pc:spChg>
      </pc:sldChg>
      <pc:sldChg chg="modSp mod">
        <pc:chgData name="Rachel J Houghton" userId="eb43c97e479d4048" providerId="LiveId" clId="{A92BE13B-2451-4062-B80A-FDEB88232F33}" dt="2020-08-16T10:24:46.434" v="3" actId="20577"/>
        <pc:sldMkLst>
          <pc:docMk/>
          <pc:sldMk cId="3924151597" sldId="456"/>
        </pc:sldMkLst>
        <pc:spChg chg="mod">
          <ac:chgData name="Rachel J Houghton" userId="eb43c97e479d4048" providerId="LiveId" clId="{A92BE13B-2451-4062-B80A-FDEB88232F33}" dt="2020-08-16T10:24:46.434" v="3" actId="20577"/>
          <ac:spMkLst>
            <pc:docMk/>
            <pc:sldMk cId="3924151597" sldId="456"/>
            <ac:spMk id="5" creationId="{D4EA4977-DA2D-43A8-9535-9EFCB3F3E775}"/>
          </ac:spMkLst>
        </pc:spChg>
      </pc:sldChg>
    </pc:docChg>
  </pc:docChgLst>
  <pc:docChgLst>
    <pc:chgData name="Rachel J Houghton" userId="eb43c97e479d4048" providerId="LiveId" clId="{B82E811F-9767-42DA-9BEB-8B6B6A7C1B99}"/>
    <pc:docChg chg="undo custSel addSld modSld">
      <pc:chgData name="Rachel J Houghton" userId="eb43c97e479d4048" providerId="LiveId" clId="{B82E811F-9767-42DA-9BEB-8B6B6A7C1B99}" dt="2020-08-18T11:47:19.179" v="273" actId="20577"/>
      <pc:docMkLst>
        <pc:docMk/>
      </pc:docMkLst>
      <pc:sldChg chg="addSp delSp modSp mod">
        <pc:chgData name="Rachel J Houghton" userId="eb43c97e479d4048" providerId="LiveId" clId="{B82E811F-9767-42DA-9BEB-8B6B6A7C1B99}" dt="2020-08-17T12:45:14.378" v="84" actId="14100"/>
        <pc:sldMkLst>
          <pc:docMk/>
          <pc:sldMk cId="0" sldId="261"/>
        </pc:sldMkLst>
        <pc:spChg chg="add del mod">
          <ac:chgData name="Rachel J Houghton" userId="eb43c97e479d4048" providerId="LiveId" clId="{B82E811F-9767-42DA-9BEB-8B6B6A7C1B99}" dt="2020-08-17T12:44:17.850" v="75" actId="22"/>
          <ac:spMkLst>
            <pc:docMk/>
            <pc:sldMk cId="0" sldId="261"/>
            <ac:spMk id="7" creationId="{3119B4D4-6C66-4FBA-AE67-97A7B225F390}"/>
          </ac:spMkLst>
        </pc:spChg>
        <pc:spChg chg="mod">
          <ac:chgData name="Rachel J Houghton" userId="eb43c97e479d4048" providerId="LiveId" clId="{B82E811F-9767-42DA-9BEB-8B6B6A7C1B99}" dt="2020-08-17T12:40:59.694" v="67" actId="207"/>
          <ac:spMkLst>
            <pc:docMk/>
            <pc:sldMk cId="0" sldId="261"/>
            <ac:spMk id="11" creationId="{318BEF09-7019-48B2-9AD9-C840302375DF}"/>
          </ac:spMkLst>
        </pc:spChg>
        <pc:picChg chg="del mod">
          <ac:chgData name="Rachel J Houghton" userId="eb43c97e479d4048" providerId="LiveId" clId="{B82E811F-9767-42DA-9BEB-8B6B6A7C1B99}" dt="2020-08-17T12:44:08.904" v="74" actId="21"/>
          <ac:picMkLst>
            <pc:docMk/>
            <pc:sldMk cId="0" sldId="261"/>
            <ac:picMk id="2" creationId="{5925C6A2-BAAF-41D4-960A-951366373441}"/>
          </ac:picMkLst>
        </pc:picChg>
        <pc:picChg chg="add del mod">
          <ac:chgData name="Rachel J Houghton" userId="eb43c97e479d4048" providerId="LiveId" clId="{B82E811F-9767-42DA-9BEB-8B6B6A7C1B99}" dt="2020-08-17T12:43:41.277" v="73" actId="22"/>
          <ac:picMkLst>
            <pc:docMk/>
            <pc:sldMk cId="0" sldId="261"/>
            <ac:picMk id="3" creationId="{DAFD4480-612D-409B-B84E-2ECB868C5F79}"/>
          </ac:picMkLst>
        </pc:picChg>
        <pc:picChg chg="add mod">
          <ac:chgData name="Rachel J Houghton" userId="eb43c97e479d4048" providerId="LiveId" clId="{B82E811F-9767-42DA-9BEB-8B6B6A7C1B99}" dt="2020-08-17T12:45:14.378" v="84" actId="14100"/>
          <ac:picMkLst>
            <pc:docMk/>
            <pc:sldMk cId="0" sldId="261"/>
            <ac:picMk id="13" creationId="{3584A082-6F98-42A8-8191-728D5002D648}"/>
          </ac:picMkLst>
        </pc:picChg>
      </pc:sldChg>
      <pc:sldChg chg="modSp mod">
        <pc:chgData name="Rachel J Houghton" userId="eb43c97e479d4048" providerId="LiveId" clId="{B82E811F-9767-42DA-9BEB-8B6B6A7C1B99}" dt="2020-08-18T11:35:15.997" v="205" actId="20577"/>
        <pc:sldMkLst>
          <pc:docMk/>
          <pc:sldMk cId="2985715927" sldId="263"/>
        </pc:sldMkLst>
        <pc:spChg chg="mod">
          <ac:chgData name="Rachel J Houghton" userId="eb43c97e479d4048" providerId="LiveId" clId="{B82E811F-9767-42DA-9BEB-8B6B6A7C1B99}" dt="2020-08-18T11:35:15.997" v="205" actId="20577"/>
          <ac:spMkLst>
            <pc:docMk/>
            <pc:sldMk cId="2985715927" sldId="263"/>
            <ac:spMk id="2" creationId="{2CB6ED8F-715F-482C-A9F6-228FC08B635A}"/>
          </ac:spMkLst>
        </pc:spChg>
        <pc:spChg chg="mod">
          <ac:chgData name="Rachel J Houghton" userId="eb43c97e479d4048" providerId="LiveId" clId="{B82E811F-9767-42DA-9BEB-8B6B6A7C1B99}" dt="2020-08-17T12:47:51.361" v="98" actId="20577"/>
          <ac:spMkLst>
            <pc:docMk/>
            <pc:sldMk cId="2985715927" sldId="263"/>
            <ac:spMk id="6" creationId="{6B3DC813-0F66-4EE3-8EA3-390547BADAA4}"/>
          </ac:spMkLst>
        </pc:spChg>
      </pc:sldChg>
      <pc:sldChg chg="modSp mod">
        <pc:chgData name="Rachel J Houghton" userId="eb43c97e479d4048" providerId="LiveId" clId="{B82E811F-9767-42DA-9BEB-8B6B6A7C1B99}" dt="2020-08-17T13:44:58.236" v="147" actId="14100"/>
        <pc:sldMkLst>
          <pc:docMk/>
          <pc:sldMk cId="1326068496" sldId="302"/>
        </pc:sldMkLst>
        <pc:spChg chg="mod">
          <ac:chgData name="Rachel J Houghton" userId="eb43c97e479d4048" providerId="LiveId" clId="{B82E811F-9767-42DA-9BEB-8B6B6A7C1B99}" dt="2020-08-17T13:44:58.236" v="147" actId="14100"/>
          <ac:spMkLst>
            <pc:docMk/>
            <pc:sldMk cId="1326068496" sldId="302"/>
            <ac:spMk id="5" creationId="{AB874CB1-5F28-48AC-A2FA-EA933CFC02BD}"/>
          </ac:spMkLst>
        </pc:spChg>
      </pc:sldChg>
      <pc:sldChg chg="modSp mod">
        <pc:chgData name="Rachel J Houghton" userId="eb43c97e479d4048" providerId="LiveId" clId="{B82E811F-9767-42DA-9BEB-8B6B6A7C1B99}" dt="2020-08-17T14:07:50.616" v="180" actId="2711"/>
        <pc:sldMkLst>
          <pc:docMk/>
          <pc:sldMk cId="3344195882" sldId="322"/>
        </pc:sldMkLst>
        <pc:spChg chg="mod">
          <ac:chgData name="Rachel J Houghton" userId="eb43c97e479d4048" providerId="LiveId" clId="{B82E811F-9767-42DA-9BEB-8B6B6A7C1B99}" dt="2020-08-17T14:07:50.616" v="180" actId="2711"/>
          <ac:spMkLst>
            <pc:docMk/>
            <pc:sldMk cId="3344195882" sldId="322"/>
            <ac:spMk id="42" creationId="{9FA756B9-D3A2-4838-BAE4-37F02EFEBA50}"/>
          </ac:spMkLst>
        </pc:spChg>
      </pc:sldChg>
      <pc:sldChg chg="modSp mod">
        <pc:chgData name="Rachel J Houghton" userId="eb43c97e479d4048" providerId="LiveId" clId="{B82E811F-9767-42DA-9BEB-8B6B6A7C1B99}" dt="2020-08-18T11:37:32.686" v="229" actId="20577"/>
        <pc:sldMkLst>
          <pc:docMk/>
          <pc:sldMk cId="1489451089" sldId="325"/>
        </pc:sldMkLst>
        <pc:spChg chg="mod">
          <ac:chgData name="Rachel J Houghton" userId="eb43c97e479d4048" providerId="LiveId" clId="{B82E811F-9767-42DA-9BEB-8B6B6A7C1B99}" dt="2020-08-18T11:37:32.686" v="229" actId="20577"/>
          <ac:spMkLst>
            <pc:docMk/>
            <pc:sldMk cId="1489451089" sldId="325"/>
            <ac:spMk id="2" creationId="{A3705B48-3E0F-4CE8-9B80-4E8212B39393}"/>
          </ac:spMkLst>
        </pc:spChg>
        <pc:spChg chg="mod">
          <ac:chgData name="Rachel J Houghton" userId="eb43c97e479d4048" providerId="LiveId" clId="{B82E811F-9767-42DA-9BEB-8B6B6A7C1B99}" dt="2020-08-17T12:49:15.186" v="99" actId="255"/>
          <ac:spMkLst>
            <pc:docMk/>
            <pc:sldMk cId="1489451089" sldId="325"/>
            <ac:spMk id="3" creationId="{4757C92B-9D14-4588-A5EC-37EA86439386}"/>
          </ac:spMkLst>
        </pc:spChg>
        <pc:picChg chg="mod">
          <ac:chgData name="Rachel J Houghton" userId="eb43c97e479d4048" providerId="LiveId" clId="{B82E811F-9767-42DA-9BEB-8B6B6A7C1B99}" dt="2020-08-18T11:34:21.896" v="188" actId="14100"/>
          <ac:picMkLst>
            <pc:docMk/>
            <pc:sldMk cId="1489451089" sldId="325"/>
            <ac:picMk id="4" creationId="{FAD248F4-87D4-4133-863B-9A7F184A3328}"/>
          </ac:picMkLst>
        </pc:picChg>
      </pc:sldChg>
      <pc:sldChg chg="modSp mod">
        <pc:chgData name="Rachel J Houghton" userId="eb43c97e479d4048" providerId="LiveId" clId="{B82E811F-9767-42DA-9BEB-8B6B6A7C1B99}" dt="2020-08-17T13:50:23.704" v="178" actId="20577"/>
        <pc:sldMkLst>
          <pc:docMk/>
          <pc:sldMk cId="571694281" sldId="333"/>
        </pc:sldMkLst>
        <pc:spChg chg="mod">
          <ac:chgData name="Rachel J Houghton" userId="eb43c97e479d4048" providerId="LiveId" clId="{B82E811F-9767-42DA-9BEB-8B6B6A7C1B99}" dt="2020-08-17T13:49:49.203" v="170" actId="20577"/>
          <ac:spMkLst>
            <pc:docMk/>
            <pc:sldMk cId="571694281" sldId="333"/>
            <ac:spMk id="4" creationId="{9EAC89BB-F917-4255-8D03-456C78D6079B}"/>
          </ac:spMkLst>
        </pc:spChg>
        <pc:spChg chg="mod">
          <ac:chgData name="Rachel J Houghton" userId="eb43c97e479d4048" providerId="LiveId" clId="{B82E811F-9767-42DA-9BEB-8B6B6A7C1B99}" dt="2020-08-17T13:50:23.704" v="178" actId="20577"/>
          <ac:spMkLst>
            <pc:docMk/>
            <pc:sldMk cId="571694281" sldId="333"/>
            <ac:spMk id="5" creationId="{0760E4D3-4C8E-4B99-B499-55E4FD5D7725}"/>
          </ac:spMkLst>
        </pc:spChg>
      </pc:sldChg>
      <pc:sldChg chg="modSp mod">
        <pc:chgData name="Rachel J Houghton" userId="eb43c97e479d4048" providerId="LiveId" clId="{B82E811F-9767-42DA-9BEB-8B6B6A7C1B99}" dt="2020-08-18T11:47:19.179" v="273" actId="20577"/>
        <pc:sldMkLst>
          <pc:docMk/>
          <pc:sldMk cId="2467836941" sldId="334"/>
        </pc:sldMkLst>
        <pc:spChg chg="mod">
          <ac:chgData name="Rachel J Houghton" userId="eb43c97e479d4048" providerId="LiveId" clId="{B82E811F-9767-42DA-9BEB-8B6B6A7C1B99}" dt="2020-08-18T11:47:19.179" v="273" actId="20577"/>
          <ac:spMkLst>
            <pc:docMk/>
            <pc:sldMk cId="2467836941" sldId="334"/>
            <ac:spMk id="259" creationId="{FAF97D2B-E4EA-4A91-A43E-8BFFA15D69A7}"/>
          </ac:spMkLst>
        </pc:spChg>
        <pc:spChg chg="mod">
          <ac:chgData name="Rachel J Houghton" userId="eb43c97e479d4048" providerId="LiveId" clId="{B82E811F-9767-42DA-9BEB-8B6B6A7C1B99}" dt="2020-08-17T12:55:31.314" v="105" actId="1076"/>
          <ac:spMkLst>
            <pc:docMk/>
            <pc:sldMk cId="2467836941" sldId="334"/>
            <ac:spMk id="260" creationId="{199C293B-0762-4205-A8FB-D3D4106F624F}"/>
          </ac:spMkLst>
        </pc:spChg>
      </pc:sldChg>
      <pc:sldChg chg="modSp mod">
        <pc:chgData name="Rachel J Houghton" userId="eb43c97e479d4048" providerId="LiveId" clId="{B82E811F-9767-42DA-9BEB-8B6B6A7C1B99}" dt="2020-08-17T13:02:58.089" v="111" actId="2711"/>
        <pc:sldMkLst>
          <pc:docMk/>
          <pc:sldMk cId="520815095" sldId="335"/>
        </pc:sldMkLst>
        <pc:spChg chg="mod">
          <ac:chgData name="Rachel J Houghton" userId="eb43c97e479d4048" providerId="LiveId" clId="{B82E811F-9767-42DA-9BEB-8B6B6A7C1B99}" dt="2020-08-17T13:02:58.089" v="111" actId="2711"/>
          <ac:spMkLst>
            <pc:docMk/>
            <pc:sldMk cId="520815095" sldId="335"/>
            <ac:spMk id="7" creationId="{BA462774-5FB5-43E7-9A0E-3B6DC3F77CCB}"/>
          </ac:spMkLst>
        </pc:spChg>
      </pc:sldChg>
      <pc:sldChg chg="modSp mod">
        <pc:chgData name="Rachel J Houghton" userId="eb43c97e479d4048" providerId="LiveId" clId="{B82E811F-9767-42DA-9BEB-8B6B6A7C1B99}" dt="2020-08-17T13:47:36.518" v="152" actId="20577"/>
        <pc:sldMkLst>
          <pc:docMk/>
          <pc:sldMk cId="3924151597" sldId="456"/>
        </pc:sldMkLst>
        <pc:spChg chg="mod">
          <ac:chgData name="Rachel J Houghton" userId="eb43c97e479d4048" providerId="LiveId" clId="{B82E811F-9767-42DA-9BEB-8B6B6A7C1B99}" dt="2020-08-17T13:47:36.518" v="152" actId="20577"/>
          <ac:spMkLst>
            <pc:docMk/>
            <pc:sldMk cId="3924151597" sldId="456"/>
            <ac:spMk id="3" creationId="{0B46EC01-9407-4AF4-8DCF-A2B1C858AD6F}"/>
          </ac:spMkLst>
        </pc:spChg>
      </pc:sldChg>
      <pc:sldChg chg="modSp mod">
        <pc:chgData name="Rachel J Houghton" userId="eb43c97e479d4048" providerId="LiveId" clId="{B82E811F-9767-42DA-9BEB-8B6B6A7C1B99}" dt="2020-08-17T13:08:11.577" v="144" actId="20577"/>
        <pc:sldMkLst>
          <pc:docMk/>
          <pc:sldMk cId="2819631101" sldId="458"/>
        </pc:sldMkLst>
        <pc:spChg chg="mod">
          <ac:chgData name="Rachel J Houghton" userId="eb43c97e479d4048" providerId="LiveId" clId="{B82E811F-9767-42DA-9BEB-8B6B6A7C1B99}" dt="2020-08-17T13:08:11.577" v="144" actId="20577"/>
          <ac:spMkLst>
            <pc:docMk/>
            <pc:sldMk cId="2819631101" sldId="458"/>
            <ac:spMk id="2" creationId="{ABE70BA0-CB0E-4779-B033-8C380AFB6BC5}"/>
          </ac:spMkLst>
        </pc:spChg>
      </pc:sldChg>
      <pc:sldChg chg="modSp mod">
        <pc:chgData name="Rachel J Houghton" userId="eb43c97e479d4048" providerId="LiveId" clId="{B82E811F-9767-42DA-9BEB-8B6B6A7C1B99}" dt="2020-08-17T13:02:31.519" v="110" actId="114"/>
        <pc:sldMkLst>
          <pc:docMk/>
          <pc:sldMk cId="56176538" sldId="459"/>
        </pc:sldMkLst>
        <pc:spChg chg="mod">
          <ac:chgData name="Rachel J Houghton" userId="eb43c97e479d4048" providerId="LiveId" clId="{B82E811F-9767-42DA-9BEB-8B6B6A7C1B99}" dt="2020-08-17T13:02:31.519" v="110" actId="114"/>
          <ac:spMkLst>
            <pc:docMk/>
            <pc:sldMk cId="56176538" sldId="459"/>
            <ac:spMk id="28" creationId="{4B960F4F-7DA4-448A-8F59-D753ADA00A98}"/>
          </ac:spMkLst>
        </pc:spChg>
      </pc:sldChg>
      <pc:sldChg chg="modSp mod">
        <pc:chgData name="Rachel J Houghton" userId="eb43c97e479d4048" providerId="LiveId" clId="{B82E811F-9767-42DA-9BEB-8B6B6A7C1B99}" dt="2020-08-17T12:47:12.848" v="94" actId="14100"/>
        <pc:sldMkLst>
          <pc:docMk/>
          <pc:sldMk cId="2819374454" sldId="469"/>
        </pc:sldMkLst>
        <pc:spChg chg="mod">
          <ac:chgData name="Rachel J Houghton" userId="eb43c97e479d4048" providerId="LiveId" clId="{B82E811F-9767-42DA-9BEB-8B6B6A7C1B99}" dt="2020-08-17T12:47:12.848" v="94" actId="14100"/>
          <ac:spMkLst>
            <pc:docMk/>
            <pc:sldMk cId="2819374454" sldId="469"/>
            <ac:spMk id="3" creationId="{02669792-3AA6-4C9E-8A29-6AC355504564}"/>
          </ac:spMkLst>
        </pc:spChg>
      </pc:sldChg>
      <pc:sldChg chg="add">
        <pc:chgData name="Rachel J Houghton" userId="eb43c97e479d4048" providerId="LiveId" clId="{B82E811F-9767-42DA-9BEB-8B6B6A7C1B99}" dt="2020-08-17T13:51:23.555" v="179"/>
        <pc:sldMkLst>
          <pc:docMk/>
          <pc:sldMk cId="3392848259" sldId="477"/>
        </pc:sldMkLst>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2:41.101"/>
    </inkml:context>
    <inkml:brush xml:id="br0">
      <inkml:brushProperty name="width" value="0.2" units="cm"/>
      <inkml:brushProperty name="height" value="0.2" units="cm"/>
      <inkml:brushProperty name="color" value="#AE198D"/>
      <inkml:brushProperty name="ignorePressure" value="1"/>
      <inkml:brushProperty name="inkEffects" value="galaxy"/>
      <inkml:brushProperty name="anchorX" value="0"/>
      <inkml:brushProperty name="anchorY" value="0"/>
      <inkml:brushProperty name="scaleFactor" value="0.5"/>
    </inkml:brush>
  </inkml:definitions>
  <inkml:trace contextRef="#ctx0" brushRef="#br0">1 0,'0'0,"0"0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5:50.630"/>
    </inkml:context>
    <inkml:brush xml:id="br0">
      <inkml:brushProperty name="width" value="0.1" units="cm"/>
      <inkml:brushProperty name="height" value="0.1" units="cm"/>
      <inkml:brushProperty name="color" value="#B4C3DA"/>
      <inkml:brushProperty name="ignorePressure" value="1"/>
      <inkml:brushProperty name="inkEffects" value="silver"/>
      <inkml:brushProperty name="anchorX" value="-423.33334"/>
      <inkml:brushProperty name="anchorY" value="-423.33334"/>
      <inkml:brushProperty name="scaleFactor" value="0.5"/>
    </inkml:brush>
  </inkml:definitions>
  <inkml:trace contextRef="#ctx0" brushRef="#br0">0 0,'0'0,"0"0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2:41.101"/>
    </inkml:context>
    <inkml:brush xml:id="br0">
      <inkml:brushProperty name="width" value="0.2" units="cm"/>
      <inkml:brushProperty name="height" value="0.2" units="cm"/>
      <inkml:brushProperty name="color" value="#AE198D"/>
      <inkml:brushProperty name="ignorePressure" value="1"/>
      <inkml:brushProperty name="inkEffects" value="galaxy"/>
      <inkml:brushProperty name="anchorX" value="0"/>
      <inkml:brushProperty name="anchorY" value="0"/>
      <inkml:brushProperty name="scaleFactor" value="0.5"/>
    </inkml:brush>
  </inkml:definitions>
  <inkml:trace contextRef="#ctx0" brushRef="#br0">1 0,'0'0,"0"0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5:50.630"/>
    </inkml:context>
    <inkml:brush xml:id="br0">
      <inkml:brushProperty name="width" value="0.1" units="cm"/>
      <inkml:brushProperty name="height" value="0.1" units="cm"/>
      <inkml:brushProperty name="color" value="#B4C3DA"/>
      <inkml:brushProperty name="ignorePressure" value="1"/>
      <inkml:brushProperty name="inkEffects" value="silver"/>
      <inkml:brushProperty name="anchorX" value="-423.33334"/>
      <inkml:brushProperty name="anchorY" value="-423.33334"/>
      <inkml:brushProperty name="scaleFactor" value="0.5"/>
    </inkml:brush>
  </inkml:definitions>
  <inkml:trace contextRef="#ctx0" brushRef="#br0">0 0,'0'0,"0"0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2:41.101"/>
    </inkml:context>
    <inkml:brush xml:id="br0">
      <inkml:brushProperty name="width" value="0.2" units="cm"/>
      <inkml:brushProperty name="height" value="0.2" units="cm"/>
      <inkml:brushProperty name="color" value="#AE198D"/>
      <inkml:brushProperty name="ignorePressure" value="1"/>
      <inkml:brushProperty name="inkEffects" value="galaxy"/>
      <inkml:brushProperty name="anchorX" value="0"/>
      <inkml:brushProperty name="anchorY" value="0"/>
      <inkml:brushProperty name="scaleFactor" value="0.5"/>
    </inkml:brush>
  </inkml:definitions>
  <inkml:trace contextRef="#ctx0" brushRef="#br0">1 0,'0'0,"0"0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5:50.630"/>
    </inkml:context>
    <inkml:brush xml:id="br0">
      <inkml:brushProperty name="width" value="0.1" units="cm"/>
      <inkml:brushProperty name="height" value="0.1" units="cm"/>
      <inkml:brushProperty name="color" value="#B4C3DA"/>
      <inkml:brushProperty name="ignorePressure" value="1"/>
      <inkml:brushProperty name="inkEffects" value="silver"/>
      <inkml:brushProperty name="anchorX" value="-423.33334"/>
      <inkml:brushProperty name="anchorY" value="-423.33334"/>
      <inkml:brushProperty name="scaleFactor" value="0.5"/>
    </inkml:brush>
  </inkml:definitions>
  <inkml:trace contextRef="#ctx0" brushRef="#br0">0 0,'0'0,"0"0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2:41.101"/>
    </inkml:context>
    <inkml:brush xml:id="br0">
      <inkml:brushProperty name="width" value="0.2" units="cm"/>
      <inkml:brushProperty name="height" value="0.2" units="cm"/>
      <inkml:brushProperty name="color" value="#AE198D"/>
      <inkml:brushProperty name="ignorePressure" value="1"/>
      <inkml:brushProperty name="inkEffects" value="galaxy"/>
      <inkml:brushProperty name="anchorX" value="0"/>
      <inkml:brushProperty name="anchorY" value="0"/>
      <inkml:brushProperty name="scaleFactor" value="0.5"/>
    </inkml:brush>
  </inkml:definitions>
  <inkml:trace contextRef="#ctx0" brushRef="#br0">1 0,'0'0,"0"0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5:50.630"/>
    </inkml:context>
    <inkml:brush xml:id="br0">
      <inkml:brushProperty name="width" value="0.1" units="cm"/>
      <inkml:brushProperty name="height" value="0.1" units="cm"/>
      <inkml:brushProperty name="color" value="#B4C3DA"/>
      <inkml:brushProperty name="ignorePressure" value="1"/>
      <inkml:brushProperty name="inkEffects" value="silver"/>
      <inkml:brushProperty name="anchorX" value="-423.33334"/>
      <inkml:brushProperty name="anchorY" value="-423.33334"/>
      <inkml:brushProperty name="scaleFactor" value="0.5"/>
    </inkml:brush>
  </inkml:definitions>
  <inkml:trace contextRef="#ctx0" brushRef="#br0">0 0,'0'0,"0"0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18/08/2020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345488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50B2D0D-235D-420E-BB8B-30523AEEDAB0}" type="slidenum">
              <a:rPr lang="en-GB" smtClean="0"/>
              <a:t>14</a:t>
            </a:fld>
            <a:endParaRPr lang="en-GB" dirty="0"/>
          </a:p>
        </p:txBody>
      </p:sp>
    </p:spTree>
    <p:extLst>
      <p:ext uri="{BB962C8B-B14F-4D97-AF65-F5344CB8AC3E}">
        <p14:creationId xmlns:p14="http://schemas.microsoft.com/office/powerpoint/2010/main" val="31068425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50B2D0D-235D-420E-BB8B-30523AEEDAB0}" type="slidenum">
              <a:rPr lang="en-GB" smtClean="0"/>
              <a:t>15</a:t>
            </a:fld>
            <a:endParaRPr lang="en-GB" dirty="0"/>
          </a:p>
        </p:txBody>
      </p:sp>
    </p:spTree>
    <p:extLst>
      <p:ext uri="{BB962C8B-B14F-4D97-AF65-F5344CB8AC3E}">
        <p14:creationId xmlns:p14="http://schemas.microsoft.com/office/powerpoint/2010/main" val="18416710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50B2D0D-235D-420E-BB8B-30523AEEDAB0}" type="slidenum">
              <a:rPr lang="en-GB" smtClean="0"/>
              <a:t>16</a:t>
            </a:fld>
            <a:endParaRPr lang="en-GB" dirty="0"/>
          </a:p>
        </p:txBody>
      </p:sp>
    </p:spTree>
    <p:extLst>
      <p:ext uri="{BB962C8B-B14F-4D97-AF65-F5344CB8AC3E}">
        <p14:creationId xmlns:p14="http://schemas.microsoft.com/office/powerpoint/2010/main" val="10963131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56431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55635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B300F5C-91D6-4213-B130-E9EA953F5C06}" type="slidenum">
              <a:rPr lang="en-GB" smtClean="0"/>
              <a:t>8</a:t>
            </a:fld>
            <a:endParaRPr lang="en-GB" dirty="0"/>
          </a:p>
        </p:txBody>
      </p:sp>
    </p:spTree>
    <p:extLst>
      <p:ext uri="{BB962C8B-B14F-4D97-AF65-F5344CB8AC3E}">
        <p14:creationId xmlns:p14="http://schemas.microsoft.com/office/powerpoint/2010/main" val="27355204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pPr/>
              <a:t>9</a:t>
            </a:fld>
            <a:endParaRPr lang="en-US" dirty="0"/>
          </a:p>
        </p:txBody>
      </p:sp>
    </p:spTree>
    <p:extLst>
      <p:ext uri="{BB962C8B-B14F-4D97-AF65-F5344CB8AC3E}">
        <p14:creationId xmlns:p14="http://schemas.microsoft.com/office/powerpoint/2010/main" val="13648489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B300F5C-91D6-4213-B130-E9EA953F5C06}" type="slidenum">
              <a:rPr lang="en-GB" smtClean="0"/>
              <a:t>10</a:t>
            </a:fld>
            <a:endParaRPr lang="en-GB" dirty="0"/>
          </a:p>
        </p:txBody>
      </p:sp>
    </p:spTree>
    <p:extLst>
      <p:ext uri="{BB962C8B-B14F-4D97-AF65-F5344CB8AC3E}">
        <p14:creationId xmlns:p14="http://schemas.microsoft.com/office/powerpoint/2010/main" val="13910529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B300F5C-91D6-4213-B130-E9EA953F5C06}" type="slidenum">
              <a:rPr lang="en-GB" smtClean="0"/>
              <a:t>11</a:t>
            </a:fld>
            <a:endParaRPr lang="en-GB" dirty="0"/>
          </a:p>
        </p:txBody>
      </p:sp>
    </p:spTree>
    <p:extLst>
      <p:ext uri="{BB962C8B-B14F-4D97-AF65-F5344CB8AC3E}">
        <p14:creationId xmlns:p14="http://schemas.microsoft.com/office/powerpoint/2010/main" val="11062513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B300F5C-91D6-4213-B130-E9EA953F5C06}" type="slidenum">
              <a:rPr lang="en-GB" smtClean="0"/>
              <a:t>12</a:t>
            </a:fld>
            <a:endParaRPr lang="en-GB" dirty="0"/>
          </a:p>
        </p:txBody>
      </p:sp>
    </p:spTree>
    <p:extLst>
      <p:ext uri="{BB962C8B-B14F-4D97-AF65-F5344CB8AC3E}">
        <p14:creationId xmlns:p14="http://schemas.microsoft.com/office/powerpoint/2010/main" val="8204546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B300F5C-91D6-4213-B130-E9EA953F5C06}" type="slidenum">
              <a:rPr lang="en-GB" smtClean="0"/>
              <a:t>13</a:t>
            </a:fld>
            <a:endParaRPr lang="en-GB" dirty="0"/>
          </a:p>
        </p:txBody>
      </p:sp>
    </p:spTree>
    <p:extLst>
      <p:ext uri="{BB962C8B-B14F-4D97-AF65-F5344CB8AC3E}">
        <p14:creationId xmlns:p14="http://schemas.microsoft.com/office/powerpoint/2010/main" val="26561093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461665"/>
          </a:xfrm>
          <a:prstGeom prst="rect">
            <a:avLst/>
          </a:prstGeom>
          <a:noFill/>
        </p:spPr>
        <p:txBody>
          <a:bodyPr wrap="square" rtlCol="0">
            <a:spAutoFit/>
          </a:bodyPr>
          <a:lstStyle/>
          <a:p>
            <a:pPr>
              <a:buNone/>
            </a:pPr>
            <a:r>
              <a:rPr lang="en-GB" sz="1200" b="1" dirty="0">
                <a:solidFill>
                  <a:srgbClr val="FBF5D4"/>
                </a:solidFill>
              </a:rPr>
              <a:t>DfE Primary National Curriculum Guidance 2020                                   </a:t>
            </a:r>
          </a:p>
          <a:p>
            <a:pPr>
              <a:buNone/>
            </a:pPr>
            <a:r>
              <a:rPr lang="en-GB" sz="1200" b="0" dirty="0">
                <a:solidFill>
                  <a:srgbClr val="FBF5D4"/>
                </a:solidFill>
              </a:rPr>
              <a:t>Supporting Materials for the Ready-to-Progress Criteria</a:t>
            </a:r>
          </a:p>
        </p:txBody>
      </p:sp>
      <p:sp>
        <p:nvSpPr>
          <p:cNvPr id="44037" name="Rectangle 5"/>
          <p:cNvSpPr>
            <a:spLocks noGrp="1" noChangeArrowheads="1"/>
          </p:cNvSpPr>
          <p:nvPr>
            <p:ph type="subTitle" idx="1"/>
          </p:nvPr>
        </p:nvSpPr>
        <p:spPr>
          <a:xfrm>
            <a:off x="609594" y="2538422"/>
            <a:ext cx="5486406" cy="3017426"/>
          </a:xfrm>
        </p:spPr>
        <p:txBody>
          <a:bodyPr/>
          <a:lstStyle>
            <a:lvl1pPr marL="0" indent="0">
              <a:defRPr sz="4000" b="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31179"/>
            <a:ext cx="3700387" cy="461665"/>
          </a:xfrm>
          <a:prstGeom prst="rect">
            <a:avLst/>
          </a:prstGeom>
          <a:noFill/>
        </p:spPr>
        <p:txBody>
          <a:bodyPr wrap="square" rtlCol="0">
            <a:spAutoFit/>
          </a:bodyPr>
          <a:lstStyle/>
          <a:p>
            <a:pPr>
              <a:buNone/>
            </a:pPr>
            <a:r>
              <a:rPr lang="en-GB" sz="2400" b="1" noProof="0" dirty="0">
                <a:solidFill>
                  <a:schemeClr val="bg1"/>
                </a:solidFill>
              </a:rPr>
              <a:t>Ready-to-Progress Criterion</a:t>
            </a:r>
            <a:endParaRPr lang="en-GB" sz="2400" b="1" dirty="0">
              <a:solidFill>
                <a:schemeClr val="bg1"/>
              </a:solidFill>
            </a:endParaRPr>
          </a:p>
        </p:txBody>
      </p:sp>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5" name="Text Placeholder 4">
            <a:extLst>
              <a:ext uri="{FF2B5EF4-FFF2-40B4-BE49-F238E27FC236}">
                <a16:creationId xmlns:a16="http://schemas.microsoft.com/office/drawing/2014/main" id="{32A2980B-E628-4A74-AB9C-C311E196B2D9}"/>
              </a:ext>
            </a:extLst>
          </p:cNvPr>
          <p:cNvSpPr>
            <a:spLocks noGrp="1"/>
          </p:cNvSpPr>
          <p:nvPr>
            <p:ph type="body" sz="quarter" idx="12" hasCustomPrompt="1"/>
          </p:nvPr>
        </p:nvSpPr>
        <p:spPr>
          <a:xfrm>
            <a:off x="4165767" y="2064359"/>
            <a:ext cx="2239760" cy="457200"/>
          </a:xfrm>
        </p:spPr>
        <p:txBody>
          <a:bodyPr/>
          <a:lstStyle>
            <a:lvl1pPr>
              <a:defRPr b="1">
                <a:solidFill>
                  <a:schemeClr val="bg1"/>
                </a:solidFill>
              </a:defRPr>
            </a:lvl1pPr>
            <a:lvl4pPr marL="1028674" indent="0">
              <a:buNone/>
              <a:defRPr/>
            </a:lvl4pPr>
            <a:lvl5pPr marL="1371566" indent="0" algn="l">
              <a:buNone/>
              <a:defRPr sz="2400" b="1">
                <a:solidFill>
                  <a:schemeClr val="bg1"/>
                </a:solidFill>
              </a:defRPr>
            </a:lvl5pPr>
          </a:lstStyle>
          <a:p>
            <a:pPr lvl="0"/>
            <a:r>
              <a:rPr lang="en-GB" dirty="0"/>
              <a:t>[e.g. 4NPV-1]</a:t>
            </a:r>
          </a:p>
        </p:txBody>
      </p: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breaker">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76999"/>
          </a:xfrm>
          <a:prstGeom prst="rect">
            <a:avLst/>
          </a:prstGeom>
          <a:noFill/>
        </p:spPr>
        <p:txBody>
          <a:bodyPr wrap="square" rtlCol="0">
            <a:spAutoFit/>
          </a:bodyPr>
          <a:lstStyle/>
          <a:p>
            <a:pPr>
              <a:buNone/>
            </a:pPr>
            <a:r>
              <a:rPr lang="en-GB" sz="1200" b="1" dirty="0">
                <a:solidFill>
                  <a:srgbClr val="FBF5D4"/>
                </a:solidFill>
              </a:rPr>
              <a:t>Ready-to-Progress Criterion</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830997"/>
          </a:xfrm>
          <a:prstGeom prst="rect">
            <a:avLst/>
          </a:prstGeom>
          <a:noFill/>
        </p:spPr>
        <p:txBody>
          <a:bodyPr wrap="square" rtlCol="0">
            <a:spAutoFit/>
          </a:bodyPr>
          <a:lstStyle/>
          <a:p>
            <a:pPr>
              <a:buNone/>
            </a:pPr>
            <a:r>
              <a:rPr lang="en-GB" sz="2400" b="1" noProof="0" dirty="0">
                <a:solidFill>
                  <a:schemeClr val="bg1"/>
                </a:solidFill>
              </a:rPr>
              <a:t>Materials and activities to support practice and consolidation</a:t>
            </a:r>
            <a:endParaRPr lang="en-GB" sz="2400" b="1" dirty="0">
              <a:solidFill>
                <a:schemeClr val="bg1"/>
              </a:solidFill>
            </a:endParaRPr>
          </a:p>
        </p:txBody>
      </p:sp>
      <p:sp>
        <p:nvSpPr>
          <p:cNvPr id="10" name="Text Placeholder 9">
            <a:extLst>
              <a:ext uri="{FF2B5EF4-FFF2-40B4-BE49-F238E27FC236}">
                <a16:creationId xmlns:a16="http://schemas.microsoft.com/office/drawing/2014/main" id="{BADDF2D1-C1F7-4071-9225-898475DF0667}"/>
              </a:ext>
            </a:extLst>
          </p:cNvPr>
          <p:cNvSpPr>
            <a:spLocks noGrp="1"/>
          </p:cNvSpPr>
          <p:nvPr>
            <p:ph type="body" sz="quarter" idx="12" hasCustomPrompt="1"/>
          </p:nvPr>
        </p:nvSpPr>
        <p:spPr>
          <a:xfrm>
            <a:off x="609592" y="670119"/>
            <a:ext cx="6220976" cy="301224"/>
          </a:xfrm>
        </p:spPr>
        <p:txBody>
          <a:bodyPr/>
          <a:lstStyle>
            <a:lvl1pPr>
              <a:defRPr sz="1200">
                <a:solidFill>
                  <a:srgbClr val="FBF5D4"/>
                </a:solidFill>
              </a:defRPr>
            </a:lvl1pPr>
          </a:lstStyle>
          <a:p>
            <a:pPr lvl="0"/>
            <a:r>
              <a:rPr lang="en-US" dirty="0"/>
              <a:t>[Insert content title here]</a:t>
            </a:r>
            <a:endParaRPr lang="en-GB" dirty="0"/>
          </a:p>
        </p:txBody>
      </p:sp>
      <p:cxnSp>
        <p:nvCxnSpPr>
          <p:cNvPr id="15" name="Straight Connector 14">
            <a:extLst>
              <a:ext uri="{FF2B5EF4-FFF2-40B4-BE49-F238E27FC236}">
                <a16:creationId xmlns:a16="http://schemas.microsoft.com/office/drawing/2014/main" id="{33272041-2929-4B14-96A3-5B40E60B69AF}"/>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6DC50AC4-FE1A-4E81-A2C9-D36E400A1EB8}"/>
              </a:ext>
            </a:extLst>
          </p:cNvPr>
          <p:cNvSpPr>
            <a:spLocks noGrp="1"/>
          </p:cNvSpPr>
          <p:nvPr>
            <p:ph type="body" sz="quarter" idx="13" hasCustomPrompt="1"/>
          </p:nvPr>
        </p:nvSpPr>
        <p:spPr>
          <a:xfrm>
            <a:off x="2389680" y="480873"/>
            <a:ext cx="1191720" cy="301224"/>
          </a:xfrm>
        </p:spPr>
        <p:txBody>
          <a:bodyPr>
            <a:noAutofit/>
          </a:bodyPr>
          <a:lstStyle>
            <a:lvl1pPr>
              <a:defRPr lang="en-GB" sz="1200" b="1" dirty="0">
                <a:solidFill>
                  <a:srgbClr val="FBF5D4"/>
                </a:solidFill>
              </a:defRPr>
            </a:lvl1pPr>
          </a:lstStyle>
          <a:p>
            <a:pPr lvl="0"/>
            <a:r>
              <a:rPr lang="en-US" dirty="0"/>
              <a:t>[e.g. 4NPV-1]</a:t>
            </a:r>
            <a:endParaRPr lang="en-GB" dirty="0"/>
          </a:p>
        </p:txBody>
      </p:sp>
    </p:spTree>
    <p:extLst>
      <p:ext uri="{BB962C8B-B14F-4D97-AF65-F5344CB8AC3E}">
        <p14:creationId xmlns:p14="http://schemas.microsoft.com/office/powerpoint/2010/main" val="35372091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a:prstGeom prst="rect">
            <a:avLst/>
          </a:prstGeo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312181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dirty="0"/>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dirty="0"/>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dirty="0"/>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9155144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885556C-F2BD-4760-85FB-6597078D93A5}"/>
              </a:ext>
            </a:extLst>
          </p:cNvPr>
          <p:cNvSpPr txBox="1"/>
          <p:nvPr userDrawn="1"/>
        </p:nvSpPr>
        <p:spPr>
          <a:xfrm>
            <a:off x="609592" y="5928092"/>
            <a:ext cx="3882509" cy="261610"/>
          </a:xfrm>
          <a:prstGeom prst="rect">
            <a:avLst/>
          </a:prstGeom>
          <a:noFill/>
        </p:spPr>
        <p:txBody>
          <a:bodyPr wrap="square" rtlCol="0">
            <a:spAutoFit/>
          </a:bodyPr>
          <a:lstStyle/>
          <a:p>
            <a:r>
              <a:rPr lang="en-GB" sz="1100" b="1" dirty="0">
                <a:solidFill>
                  <a:srgbClr val="FBF5D4"/>
                </a:solidFill>
                <a:latin typeface="Arial" panose="020B0604020202020204" pitchFamily="34" charset="0"/>
                <a:cs typeface="Arial" panose="020B0604020202020204" pitchFamily="34" charset="0"/>
              </a:rPr>
              <a:t>August 2020</a:t>
            </a:r>
          </a:p>
        </p:txBody>
      </p:sp>
      <p:sp>
        <p:nvSpPr>
          <p:cNvPr id="11" name="TextBox 10">
            <a:extLst>
              <a:ext uri="{FF2B5EF4-FFF2-40B4-BE49-F238E27FC236}">
                <a16:creationId xmlns:a16="http://schemas.microsoft.com/office/drawing/2014/main" id="{3D6A68C6-FE53-45EF-B9FF-9ED7BD263423}"/>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3" name="Straight Connector 12">
            <a:extLst>
              <a:ext uri="{FF2B5EF4-FFF2-40B4-BE49-F238E27FC236}">
                <a16:creationId xmlns:a16="http://schemas.microsoft.com/office/drawing/2014/main" id="{A1D84B4A-C7A8-4C81-8723-7E7EF3B3129A}"/>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1447623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ED82B39C-1C43-48B4-A6E3-24BFE8E1A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buNone/>
              <a:defRPr sz="1200">
                <a:solidFill>
                  <a:schemeClr val="tx1">
                    <a:tint val="75000"/>
                  </a:schemeClr>
                </a:solidFill>
              </a:defRPr>
            </a:lvl1pPr>
          </a:lstStyle>
          <a:p>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967EEF3-42C6-4F03-A302-69EF6E72B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70.png"/><Relationship Id="rId2" Type="http://schemas.openxmlformats.org/officeDocument/2006/relationships/slideLayout" Target="../slideLayouts/slideLayout5.xml"/><Relationship Id="rId1" Type="http://schemas.openxmlformats.org/officeDocument/2006/relationships/tags" Target="../tags/tag2.xml"/><Relationship Id="rId6" Type="http://schemas.openxmlformats.org/officeDocument/2006/relationships/customXml" Target="../ink/ink2.xml"/><Relationship Id="rId5" Type="http://schemas.openxmlformats.org/officeDocument/2006/relationships/image" Target="../media/image60.png"/><Relationship Id="rId4" Type="http://schemas.openxmlformats.org/officeDocument/2006/relationships/customXml" Target="../ink/ink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70.png"/><Relationship Id="rId2" Type="http://schemas.openxmlformats.org/officeDocument/2006/relationships/slideLayout" Target="../slideLayouts/slideLayout5.xml"/><Relationship Id="rId1" Type="http://schemas.openxmlformats.org/officeDocument/2006/relationships/tags" Target="../tags/tag3.xml"/><Relationship Id="rId6" Type="http://schemas.openxmlformats.org/officeDocument/2006/relationships/customXml" Target="../ink/ink4.xml"/><Relationship Id="rId5" Type="http://schemas.openxmlformats.org/officeDocument/2006/relationships/image" Target="../media/image60.png"/><Relationship Id="rId4" Type="http://schemas.openxmlformats.org/officeDocument/2006/relationships/customXml" Target="../ink/ink3.xml"/></Relationships>
</file>

<file path=ppt/slides/_rels/slide1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8.xml"/><Relationship Id="rId7" Type="http://schemas.openxmlformats.org/officeDocument/2006/relationships/image" Target="../media/image70.png"/><Relationship Id="rId2" Type="http://schemas.openxmlformats.org/officeDocument/2006/relationships/slideLayout" Target="../slideLayouts/slideLayout5.xml"/><Relationship Id="rId1" Type="http://schemas.openxmlformats.org/officeDocument/2006/relationships/tags" Target="../tags/tag4.xml"/><Relationship Id="rId6" Type="http://schemas.openxmlformats.org/officeDocument/2006/relationships/customXml" Target="../ink/ink6.xml"/><Relationship Id="rId5" Type="http://schemas.openxmlformats.org/officeDocument/2006/relationships/image" Target="../media/image60.png"/><Relationship Id="rId4" Type="http://schemas.openxmlformats.org/officeDocument/2006/relationships/customXml" Target="../ink/ink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90.png"/><Relationship Id="rId2" Type="http://schemas.openxmlformats.org/officeDocument/2006/relationships/slideLayout" Target="../slideLayouts/slideLayout5.xml"/><Relationship Id="rId1" Type="http://schemas.openxmlformats.org/officeDocument/2006/relationships/tags" Target="../tags/tag5.xml"/><Relationship Id="rId6" Type="http://schemas.openxmlformats.org/officeDocument/2006/relationships/customXml" Target="../ink/ink8.xml"/><Relationship Id="rId5" Type="http://schemas.openxmlformats.org/officeDocument/2006/relationships/image" Target="../media/image60.png"/><Relationship Id="rId4" Type="http://schemas.openxmlformats.org/officeDocument/2006/relationships/customXml" Target="../ink/ink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tags" Target="../tags/tag6.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tags" Target="../tags/tag7.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tags" Target="../tags/tag8.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playlist?list=PL6gGtLyXoeq-FMWk00AlcIPo3fhGmi03D" TargetMode="External"/><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hyperlink" Target="https://www.ncetm.org.uk/classroom-resources/primm-1-01-comparison-of-quantities-and-measures/" TargetMode="External"/><Relationship Id="rId7" Type="http://schemas.openxmlformats.org/officeDocument/2006/relationships/hyperlink" Target="https://www.ncetm.org.uk/classroom-resources/primm-1-04-composition-of-numbers-6-10/"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hyperlink" Target="https://www.ncetm.org.uk/classroom-resources/primm-1-03-composition-of-numbers-0-5/" TargetMode="External"/><Relationship Id="rId10" Type="http://schemas.openxmlformats.org/officeDocument/2006/relationships/image" Target="../media/image7.png"/><Relationship Id="rId4" Type="http://schemas.openxmlformats.org/officeDocument/2006/relationships/hyperlink" Target="https://www.ncetm.org.uk/classroom-resources/primm-1-10-composition-of-numbers-11-19/" TargetMode="External"/><Relationship Id="rId9"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F74FBDFE-5B30-4618-A02E-23001F05B5E9}"/>
              </a:ext>
            </a:extLst>
          </p:cNvPr>
          <p:cNvSpPr>
            <a:spLocks noGrp="1"/>
          </p:cNvSpPr>
          <p:nvPr>
            <p:ph type="subTitle" idx="1"/>
          </p:nvPr>
        </p:nvSpPr>
        <p:spPr/>
        <p:txBody>
          <a:bodyPr>
            <a:normAutofit/>
          </a:bodyPr>
          <a:lstStyle/>
          <a:p>
            <a:pPr>
              <a:buClrTx/>
              <a:buFontTx/>
              <a:buNone/>
            </a:pPr>
            <a:r>
              <a:rPr lang="en-GB" dirty="0"/>
              <a:t>Numbers to 20 in the linear number system </a:t>
            </a:r>
            <a:endParaRPr lang="en-GB" kern="0" dirty="0"/>
          </a:p>
        </p:txBody>
      </p:sp>
      <p:sp>
        <p:nvSpPr>
          <p:cNvPr id="2" name="Text Placeholder 1">
            <a:extLst>
              <a:ext uri="{FF2B5EF4-FFF2-40B4-BE49-F238E27FC236}">
                <a16:creationId xmlns:a16="http://schemas.microsoft.com/office/drawing/2014/main" id="{5B89B450-2215-4899-870C-78A2CC184DFC}"/>
              </a:ext>
            </a:extLst>
          </p:cNvPr>
          <p:cNvSpPr>
            <a:spLocks noGrp="1"/>
          </p:cNvSpPr>
          <p:nvPr>
            <p:ph type="body" sz="quarter" idx="12"/>
          </p:nvPr>
        </p:nvSpPr>
        <p:spPr/>
        <p:txBody>
          <a:bodyPr/>
          <a:lstStyle/>
          <a:p>
            <a:r>
              <a:rPr lang="en-GB" dirty="0"/>
              <a:t>1NPV-2</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xmlns:aink="http://schemas.microsoft.com/office/drawing/2016/ink">
        <mc:Choice Requires="p14 aink">
          <p:contentPart p14:bwMode="auto" r:id="rId4">
            <p14:nvContentPartPr>
              <p14:cNvPr id="3" name="Ink 2">
                <a:extLst>
                  <a:ext uri="{FF2B5EF4-FFF2-40B4-BE49-F238E27FC236}">
                    <a16:creationId xmlns:a16="http://schemas.microsoft.com/office/drawing/2014/main" id="{126220D2-F0CE-459E-9A94-25510B7EC15B}"/>
                  </a:ext>
                </a:extLst>
              </p14:cNvPr>
              <p14:cNvContentPartPr/>
              <p14:nvPr/>
            </p14:nvContentPartPr>
            <p14:xfrm>
              <a:off x="-632960" y="4488116"/>
              <a:ext cx="270" cy="270"/>
            </p14:xfrm>
          </p:contentPart>
        </mc:Choice>
        <mc:Fallback xmlns="">
          <p:pic>
            <p:nvPicPr>
              <p:cNvPr id="3" name="Ink 2">
                <a:extLst>
                  <a:ext uri="{FF2B5EF4-FFF2-40B4-BE49-F238E27FC236}">
                    <a16:creationId xmlns:a16="http://schemas.microsoft.com/office/drawing/2014/main" id="{126220D2-F0CE-459E-9A94-25510B7EC15B}"/>
                  </a:ext>
                </a:extLst>
              </p:cNvPr>
              <p:cNvPicPr/>
              <p:nvPr/>
            </p:nvPicPr>
            <p:blipFill>
              <a:blip r:embed="rId5"/>
              <a:stretch>
                <a:fillRect/>
              </a:stretch>
            </p:blipFill>
            <p:spPr>
              <a:xfrm>
                <a:off x="-659960" y="4461116"/>
                <a:ext cx="54000" cy="54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6">
            <p14:nvContentPartPr>
              <p14:cNvPr id="5" name="Ink 4">
                <a:extLst>
                  <a:ext uri="{FF2B5EF4-FFF2-40B4-BE49-F238E27FC236}">
                    <a16:creationId xmlns:a16="http://schemas.microsoft.com/office/drawing/2014/main" id="{8B6534F5-CAD7-4CFA-B6B3-411C89AADB53}"/>
                  </a:ext>
                </a:extLst>
              </p14:cNvPr>
              <p14:cNvContentPartPr/>
              <p14:nvPr/>
            </p14:nvContentPartPr>
            <p14:xfrm>
              <a:off x="-398870" y="2898356"/>
              <a:ext cx="270" cy="270"/>
            </p14:xfrm>
          </p:contentPart>
        </mc:Choice>
        <mc:Fallback xmlns="">
          <p:pic>
            <p:nvPicPr>
              <p:cNvPr id="5" name="Ink 4">
                <a:extLst>
                  <a:ext uri="{FF2B5EF4-FFF2-40B4-BE49-F238E27FC236}">
                    <a16:creationId xmlns:a16="http://schemas.microsoft.com/office/drawing/2014/main" id="{8B6534F5-CAD7-4CFA-B6B3-411C89AADB53}"/>
                  </a:ext>
                </a:extLst>
              </p:cNvPr>
              <p:cNvPicPr/>
              <p:nvPr/>
            </p:nvPicPr>
            <p:blipFill>
              <a:blip r:embed="rId7"/>
              <a:stretch>
                <a:fillRect/>
              </a:stretch>
            </p:blipFill>
            <p:spPr>
              <a:xfrm>
                <a:off x="-412370" y="2884856"/>
                <a:ext cx="27000" cy="27000"/>
              </a:xfrm>
              <a:prstGeom prst="rect">
                <a:avLst/>
              </a:prstGeom>
            </p:spPr>
          </p:pic>
        </mc:Fallback>
      </mc:AlternateContent>
      <p:sp>
        <p:nvSpPr>
          <p:cNvPr id="4" name="Title 3">
            <a:extLst>
              <a:ext uri="{FF2B5EF4-FFF2-40B4-BE49-F238E27FC236}">
                <a16:creationId xmlns:a16="http://schemas.microsoft.com/office/drawing/2014/main" id="{3EE3B563-3CF5-4D7D-B5D4-47E592ECC085}"/>
              </a:ext>
            </a:extLst>
          </p:cNvPr>
          <p:cNvSpPr>
            <a:spLocks noGrp="1"/>
          </p:cNvSpPr>
          <p:nvPr>
            <p:ph type="title"/>
          </p:nvPr>
        </p:nvSpPr>
        <p:spPr/>
        <p:txBody>
          <a:bodyPr/>
          <a:lstStyle/>
          <a:p>
            <a:pPr>
              <a:buClrTx/>
              <a:buFontTx/>
              <a:buNone/>
            </a:pPr>
            <a:r>
              <a:rPr lang="en-GB" dirty="0"/>
              <a:t>1NPV-2 Numbers to 20 in the linear number system </a:t>
            </a:r>
            <a:endParaRPr lang="en-GB" kern="0" dirty="0"/>
          </a:p>
        </p:txBody>
      </p:sp>
      <p:grpSp>
        <p:nvGrpSpPr>
          <p:cNvPr id="258" name="Group 257">
            <a:extLst>
              <a:ext uri="{FF2B5EF4-FFF2-40B4-BE49-F238E27FC236}">
                <a16:creationId xmlns:a16="http://schemas.microsoft.com/office/drawing/2014/main" id="{EFF31BE3-53F0-4201-B928-0C32A0F84385}"/>
              </a:ext>
            </a:extLst>
          </p:cNvPr>
          <p:cNvGrpSpPr/>
          <p:nvPr/>
        </p:nvGrpSpPr>
        <p:grpSpPr>
          <a:xfrm>
            <a:off x="479376" y="2331865"/>
            <a:ext cx="11143490" cy="566491"/>
            <a:chOff x="479376" y="2661190"/>
            <a:chExt cx="11143490" cy="566491"/>
          </a:xfrm>
        </p:grpSpPr>
        <p:grpSp>
          <p:nvGrpSpPr>
            <p:cNvPr id="6" name="Group 5">
              <a:extLst>
                <a:ext uri="{FF2B5EF4-FFF2-40B4-BE49-F238E27FC236}">
                  <a16:creationId xmlns:a16="http://schemas.microsoft.com/office/drawing/2014/main" id="{94A92CF3-4886-4E21-9E84-5F52F5F00A07}"/>
                </a:ext>
              </a:extLst>
            </p:cNvPr>
            <p:cNvGrpSpPr/>
            <p:nvPr/>
          </p:nvGrpSpPr>
          <p:grpSpPr>
            <a:xfrm>
              <a:off x="479376" y="2661190"/>
              <a:ext cx="11143490" cy="561375"/>
              <a:chOff x="479376" y="2661190"/>
              <a:chExt cx="11143490" cy="561375"/>
            </a:xfrm>
          </p:grpSpPr>
          <p:grpSp>
            <p:nvGrpSpPr>
              <p:cNvPr id="287" name="Group 286">
                <a:extLst>
                  <a:ext uri="{FF2B5EF4-FFF2-40B4-BE49-F238E27FC236}">
                    <a16:creationId xmlns:a16="http://schemas.microsoft.com/office/drawing/2014/main" id="{BFAD5A78-EEE4-422A-B797-CD81C8E7BE5B}"/>
                  </a:ext>
                </a:extLst>
              </p:cNvPr>
              <p:cNvGrpSpPr/>
              <p:nvPr/>
            </p:nvGrpSpPr>
            <p:grpSpPr>
              <a:xfrm>
                <a:off x="479376" y="2812181"/>
                <a:ext cx="11143490" cy="410384"/>
                <a:chOff x="657117" y="3668047"/>
                <a:chExt cx="7803550" cy="325295"/>
              </a:xfrm>
            </p:grpSpPr>
            <p:sp>
              <p:nvSpPr>
                <p:cNvPr id="12" name="TextBox 11">
                  <a:extLst>
                    <a:ext uri="{FF2B5EF4-FFF2-40B4-BE49-F238E27FC236}">
                      <a16:creationId xmlns:a16="http://schemas.microsoft.com/office/drawing/2014/main" id="{2C1D9B05-1BC7-4586-AB5F-45C7A8D8D530}"/>
                    </a:ext>
                  </a:extLst>
                </p:cNvPr>
                <p:cNvSpPr txBox="1"/>
                <p:nvPr/>
              </p:nvSpPr>
              <p:spPr>
                <a:xfrm>
                  <a:off x="8109766" y="3676191"/>
                  <a:ext cx="350901" cy="317151"/>
                </a:xfrm>
                <a:prstGeom prst="rect">
                  <a:avLst/>
                </a:prstGeom>
                <a:noFill/>
              </p:spPr>
              <p:txBody>
                <a:bodyPr wrap="square" rtlCol="0">
                  <a:spAutoFit/>
                </a:bodyPr>
                <a:lstStyle/>
                <a:p>
                  <a:pPr algn="ctr">
                    <a:buNone/>
                  </a:pPr>
                  <a:r>
                    <a:rPr lang="en-GB" sz="2000" dirty="0"/>
                    <a:t>20</a:t>
                  </a:r>
                  <a:endParaRPr lang="en-GB" sz="2200" dirty="0"/>
                </a:p>
              </p:txBody>
            </p:sp>
            <p:sp>
              <p:nvSpPr>
                <p:cNvPr id="11" name="TextBox 10">
                  <a:extLst>
                    <a:ext uri="{FF2B5EF4-FFF2-40B4-BE49-F238E27FC236}">
                      <a16:creationId xmlns:a16="http://schemas.microsoft.com/office/drawing/2014/main" id="{870ED4B3-9907-43EC-8AD2-B8176DA071D3}"/>
                    </a:ext>
                  </a:extLst>
                </p:cNvPr>
                <p:cNvSpPr txBox="1"/>
                <p:nvPr/>
              </p:nvSpPr>
              <p:spPr>
                <a:xfrm>
                  <a:off x="657117" y="3668047"/>
                  <a:ext cx="475631" cy="317151"/>
                </a:xfrm>
                <a:prstGeom prst="rect">
                  <a:avLst/>
                </a:prstGeom>
                <a:noFill/>
              </p:spPr>
              <p:txBody>
                <a:bodyPr wrap="square" rtlCol="0">
                  <a:spAutoFit/>
                </a:bodyPr>
                <a:lstStyle/>
                <a:p>
                  <a:pPr algn="ctr">
                    <a:buNone/>
                  </a:pPr>
                  <a:r>
                    <a:rPr lang="en-GB" sz="2000" dirty="0"/>
                    <a:t>0</a:t>
                  </a:r>
                </a:p>
              </p:txBody>
            </p:sp>
            <p:sp>
              <p:nvSpPr>
                <p:cNvPr id="41" name="TextBox 40">
                  <a:extLst>
                    <a:ext uri="{FF2B5EF4-FFF2-40B4-BE49-F238E27FC236}">
                      <a16:creationId xmlns:a16="http://schemas.microsoft.com/office/drawing/2014/main" id="{A5EEF6DC-5BF2-4CFE-B07A-C2B3DB88D658}"/>
                    </a:ext>
                  </a:extLst>
                </p:cNvPr>
                <p:cNvSpPr txBox="1"/>
                <p:nvPr/>
              </p:nvSpPr>
              <p:spPr>
                <a:xfrm>
                  <a:off x="4323651" y="3676191"/>
                  <a:ext cx="510205" cy="317151"/>
                </a:xfrm>
                <a:prstGeom prst="rect">
                  <a:avLst/>
                </a:prstGeom>
                <a:noFill/>
              </p:spPr>
              <p:txBody>
                <a:bodyPr wrap="square" rtlCol="0">
                  <a:spAutoFit/>
                </a:bodyPr>
                <a:lstStyle/>
                <a:p>
                  <a:pPr algn="ctr">
                    <a:buNone/>
                  </a:pPr>
                  <a:r>
                    <a:rPr lang="en-GB" sz="2000" dirty="0"/>
                    <a:t>10</a:t>
                  </a:r>
                </a:p>
              </p:txBody>
            </p:sp>
          </p:grpSp>
          <p:cxnSp>
            <p:nvCxnSpPr>
              <p:cNvPr id="13" name="Straight Connector 12">
                <a:extLst>
                  <a:ext uri="{FF2B5EF4-FFF2-40B4-BE49-F238E27FC236}">
                    <a16:creationId xmlns:a16="http://schemas.microsoft.com/office/drawing/2014/main" id="{1BD1523D-A6A4-46CB-A31B-DCC2E82DAD05}"/>
                  </a:ext>
                </a:extLst>
              </p:cNvPr>
              <p:cNvCxnSpPr>
                <a:cxnSpLocks/>
              </p:cNvCxnSpPr>
              <p:nvPr/>
            </p:nvCxnSpPr>
            <p:spPr>
              <a:xfrm>
                <a:off x="805529" y="2675955"/>
                <a:ext cx="1057478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a:extLst>
                  <a:ext uri="{FF2B5EF4-FFF2-40B4-BE49-F238E27FC236}">
                    <a16:creationId xmlns:a16="http://schemas.microsoft.com/office/drawing/2014/main" id="{A9C8B0F3-1956-4C76-BFD7-58E2A6B15B3B}"/>
                  </a:ext>
                </a:extLst>
              </p:cNvPr>
              <p:cNvCxnSpPr>
                <a:cxnSpLocks/>
              </p:cNvCxnSpPr>
              <p:nvPr/>
            </p:nvCxnSpPr>
            <p:spPr>
              <a:xfrm>
                <a:off x="6094601" y="2663361"/>
                <a:ext cx="0" cy="14679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27A43D9-AC0E-4317-8088-8E8340069927}"/>
                  </a:ext>
                </a:extLst>
              </p:cNvPr>
              <p:cNvCxnSpPr>
                <a:cxnSpLocks/>
              </p:cNvCxnSpPr>
              <p:nvPr/>
            </p:nvCxnSpPr>
            <p:spPr>
              <a:xfrm>
                <a:off x="815731" y="2663214"/>
                <a:ext cx="0" cy="14896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ECE9383-1D67-4828-89D2-2483CAF54190}"/>
                  </a:ext>
                </a:extLst>
              </p:cNvPr>
              <p:cNvCxnSpPr/>
              <p:nvPr/>
            </p:nvCxnSpPr>
            <p:spPr>
              <a:xfrm>
                <a:off x="11373475" y="2661190"/>
                <a:ext cx="0" cy="14896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E66A9F57-827D-4A3F-8901-205671B8D877}"/>
                  </a:ext>
                </a:extLst>
              </p:cNvPr>
              <p:cNvCxnSpPr>
                <a:cxnSpLocks/>
              </p:cNvCxnSpPr>
              <p:nvPr/>
            </p:nvCxnSpPr>
            <p:spPr>
              <a:xfrm>
                <a:off x="1871505"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68EEE20-B1FB-40B2-8843-F8240E8AE910}"/>
                  </a:ext>
                </a:extLst>
              </p:cNvPr>
              <p:cNvCxnSpPr>
                <a:cxnSpLocks/>
              </p:cNvCxnSpPr>
              <p:nvPr/>
            </p:nvCxnSpPr>
            <p:spPr>
              <a:xfrm>
                <a:off x="2927279"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B58A0A7-BB30-49AE-9142-832177329B26}"/>
                  </a:ext>
                </a:extLst>
              </p:cNvPr>
              <p:cNvCxnSpPr>
                <a:cxnSpLocks/>
              </p:cNvCxnSpPr>
              <p:nvPr/>
            </p:nvCxnSpPr>
            <p:spPr>
              <a:xfrm>
                <a:off x="3983053"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ACC190E-D95D-4443-91F4-97A9D9915486}"/>
                  </a:ext>
                </a:extLst>
              </p:cNvPr>
              <p:cNvCxnSpPr>
                <a:cxnSpLocks/>
              </p:cNvCxnSpPr>
              <p:nvPr/>
            </p:nvCxnSpPr>
            <p:spPr>
              <a:xfrm>
                <a:off x="5038827"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a:extLst>
                  <a:ext uri="{FF2B5EF4-FFF2-40B4-BE49-F238E27FC236}">
                    <a16:creationId xmlns:a16="http://schemas.microsoft.com/office/drawing/2014/main" id="{1F2CB990-3C2C-4994-B12A-0A9A44CD46D2}"/>
                  </a:ext>
                </a:extLst>
              </p:cNvPr>
              <p:cNvCxnSpPr>
                <a:cxnSpLocks/>
              </p:cNvCxnSpPr>
              <p:nvPr/>
            </p:nvCxnSpPr>
            <p:spPr>
              <a:xfrm>
                <a:off x="7150375"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0" name="Straight Connector 219">
                <a:extLst>
                  <a:ext uri="{FF2B5EF4-FFF2-40B4-BE49-F238E27FC236}">
                    <a16:creationId xmlns:a16="http://schemas.microsoft.com/office/drawing/2014/main" id="{3A1741D9-8421-45F3-B68F-7EB3BD9AB97C}"/>
                  </a:ext>
                </a:extLst>
              </p:cNvPr>
              <p:cNvCxnSpPr>
                <a:cxnSpLocks/>
              </p:cNvCxnSpPr>
              <p:nvPr/>
            </p:nvCxnSpPr>
            <p:spPr>
              <a:xfrm>
                <a:off x="8206149"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a:extLst>
                  <a:ext uri="{FF2B5EF4-FFF2-40B4-BE49-F238E27FC236}">
                    <a16:creationId xmlns:a16="http://schemas.microsoft.com/office/drawing/2014/main" id="{ADF19899-D17E-4B3E-8012-188966E89954}"/>
                  </a:ext>
                </a:extLst>
              </p:cNvPr>
              <p:cNvCxnSpPr>
                <a:cxnSpLocks/>
              </p:cNvCxnSpPr>
              <p:nvPr/>
            </p:nvCxnSpPr>
            <p:spPr>
              <a:xfrm>
                <a:off x="9261923"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2" name="Straight Connector 221">
                <a:extLst>
                  <a:ext uri="{FF2B5EF4-FFF2-40B4-BE49-F238E27FC236}">
                    <a16:creationId xmlns:a16="http://schemas.microsoft.com/office/drawing/2014/main" id="{6A97FC24-F038-4285-A2D9-913B9000F77E}"/>
                  </a:ext>
                </a:extLst>
              </p:cNvPr>
              <p:cNvCxnSpPr>
                <a:cxnSpLocks/>
              </p:cNvCxnSpPr>
              <p:nvPr/>
            </p:nvCxnSpPr>
            <p:spPr>
              <a:xfrm>
                <a:off x="10317697"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a16="http://schemas.microsoft.com/office/drawing/2014/main" id="{CD86A663-5CAC-435F-B3CC-28C6D5DAE11D}"/>
                  </a:ext>
                </a:extLst>
              </p:cNvPr>
              <p:cNvCxnSpPr>
                <a:cxnSpLocks/>
              </p:cNvCxnSpPr>
              <p:nvPr/>
            </p:nvCxnSpPr>
            <p:spPr>
              <a:xfrm>
                <a:off x="5566714" y="2663361"/>
                <a:ext cx="0" cy="146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id="{921AEACF-DBC7-410D-9084-8BB1AF59567A}"/>
                  </a:ext>
                </a:extLst>
              </p:cNvPr>
              <p:cNvCxnSpPr/>
              <p:nvPr/>
            </p:nvCxnSpPr>
            <p:spPr>
              <a:xfrm>
                <a:off x="10845584" y="2666327"/>
                <a:ext cx="0" cy="1489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a:extLst>
                  <a:ext uri="{FF2B5EF4-FFF2-40B4-BE49-F238E27FC236}">
                    <a16:creationId xmlns:a16="http://schemas.microsoft.com/office/drawing/2014/main" id="{170481D1-011B-48FD-8A3B-7265E77CEF2E}"/>
                  </a:ext>
                </a:extLst>
              </p:cNvPr>
              <p:cNvCxnSpPr>
                <a:cxnSpLocks/>
              </p:cNvCxnSpPr>
              <p:nvPr/>
            </p:nvCxnSpPr>
            <p:spPr>
              <a:xfrm>
                <a:off x="1343618"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a:extLst>
                  <a:ext uri="{FF2B5EF4-FFF2-40B4-BE49-F238E27FC236}">
                    <a16:creationId xmlns:a16="http://schemas.microsoft.com/office/drawing/2014/main" id="{994A6404-A1B6-4848-A9CF-556F124F6DA9}"/>
                  </a:ext>
                </a:extLst>
              </p:cNvPr>
              <p:cNvCxnSpPr>
                <a:cxnSpLocks/>
              </p:cNvCxnSpPr>
              <p:nvPr/>
            </p:nvCxnSpPr>
            <p:spPr>
              <a:xfrm>
                <a:off x="2399392"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a16="http://schemas.microsoft.com/office/drawing/2014/main" id="{177763FF-A06E-4BC0-9BFE-9272EB8E09CB}"/>
                  </a:ext>
                </a:extLst>
              </p:cNvPr>
              <p:cNvCxnSpPr>
                <a:cxnSpLocks/>
              </p:cNvCxnSpPr>
              <p:nvPr/>
            </p:nvCxnSpPr>
            <p:spPr>
              <a:xfrm>
                <a:off x="3455166" y="2664031"/>
                <a:ext cx="0" cy="1481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id="{DE0B791E-E2AB-4AC5-9A28-AD0D55265C2D}"/>
                  </a:ext>
                </a:extLst>
              </p:cNvPr>
              <p:cNvCxnSpPr>
                <a:cxnSpLocks/>
              </p:cNvCxnSpPr>
              <p:nvPr/>
            </p:nvCxnSpPr>
            <p:spPr>
              <a:xfrm>
                <a:off x="4510940"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a16="http://schemas.microsoft.com/office/drawing/2014/main" id="{EF66313D-BC62-42DE-BB98-69486DC159D1}"/>
                  </a:ext>
                </a:extLst>
              </p:cNvPr>
              <p:cNvCxnSpPr>
                <a:cxnSpLocks/>
              </p:cNvCxnSpPr>
              <p:nvPr/>
            </p:nvCxnSpPr>
            <p:spPr>
              <a:xfrm>
                <a:off x="6622488"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a16="http://schemas.microsoft.com/office/drawing/2014/main" id="{83A73016-8926-4121-9CA2-BFB1CD579938}"/>
                  </a:ext>
                </a:extLst>
              </p:cNvPr>
              <p:cNvCxnSpPr>
                <a:cxnSpLocks/>
              </p:cNvCxnSpPr>
              <p:nvPr/>
            </p:nvCxnSpPr>
            <p:spPr>
              <a:xfrm>
                <a:off x="7678262"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a16="http://schemas.microsoft.com/office/drawing/2014/main" id="{7BA49205-71E1-4849-942D-3353308CA2BF}"/>
                  </a:ext>
                </a:extLst>
              </p:cNvPr>
              <p:cNvCxnSpPr>
                <a:cxnSpLocks/>
              </p:cNvCxnSpPr>
              <p:nvPr/>
            </p:nvCxnSpPr>
            <p:spPr>
              <a:xfrm>
                <a:off x="8734036" y="2664031"/>
                <a:ext cx="0" cy="1481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a:extLst>
                  <a:ext uri="{FF2B5EF4-FFF2-40B4-BE49-F238E27FC236}">
                    <a16:creationId xmlns:a16="http://schemas.microsoft.com/office/drawing/2014/main" id="{5FE7E3D2-136A-417D-AA26-46396B53618F}"/>
                  </a:ext>
                </a:extLst>
              </p:cNvPr>
              <p:cNvCxnSpPr>
                <a:cxnSpLocks/>
              </p:cNvCxnSpPr>
              <p:nvPr/>
            </p:nvCxnSpPr>
            <p:spPr>
              <a:xfrm>
                <a:off x="9789810"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 name="TextBox 6">
              <a:extLst>
                <a:ext uri="{FF2B5EF4-FFF2-40B4-BE49-F238E27FC236}">
                  <a16:creationId xmlns:a16="http://schemas.microsoft.com/office/drawing/2014/main" id="{D85B1E04-C14B-4F42-9C45-BACB3348034B}"/>
                </a:ext>
              </a:extLst>
            </p:cNvPr>
            <p:cNvSpPr txBox="1"/>
            <p:nvPr/>
          </p:nvSpPr>
          <p:spPr>
            <a:xfrm>
              <a:off x="1174076" y="2827571"/>
              <a:ext cx="327335" cy="400109"/>
            </a:xfrm>
            <a:prstGeom prst="rect">
              <a:avLst/>
            </a:prstGeom>
            <a:noFill/>
          </p:spPr>
          <p:txBody>
            <a:bodyPr wrap="none" rtlCol="0">
              <a:spAutoFit/>
            </a:bodyPr>
            <a:lstStyle/>
            <a:p>
              <a:pPr algn="ctr">
                <a:buNone/>
              </a:pPr>
              <a:r>
                <a:rPr lang="en-GB" sz="2000" dirty="0"/>
                <a:t>1</a:t>
              </a:r>
            </a:p>
          </p:txBody>
        </p:sp>
        <p:sp>
          <p:nvSpPr>
            <p:cNvPr id="8" name="TextBox 7">
              <a:extLst>
                <a:ext uri="{FF2B5EF4-FFF2-40B4-BE49-F238E27FC236}">
                  <a16:creationId xmlns:a16="http://schemas.microsoft.com/office/drawing/2014/main" id="{EEBB9E31-C9AE-4C16-A2B1-D12BE1AE423F}"/>
                </a:ext>
              </a:extLst>
            </p:cNvPr>
            <p:cNvSpPr txBox="1"/>
            <p:nvPr/>
          </p:nvSpPr>
          <p:spPr>
            <a:xfrm>
              <a:off x="1702697" y="2827571"/>
              <a:ext cx="327335" cy="400109"/>
            </a:xfrm>
            <a:prstGeom prst="rect">
              <a:avLst/>
            </a:prstGeom>
            <a:noFill/>
          </p:spPr>
          <p:txBody>
            <a:bodyPr wrap="none" rtlCol="0">
              <a:spAutoFit/>
            </a:bodyPr>
            <a:lstStyle/>
            <a:p>
              <a:pPr algn="ctr">
                <a:buNone/>
              </a:pPr>
              <a:r>
                <a:rPr lang="en-GB" sz="2000" dirty="0"/>
                <a:t>2</a:t>
              </a:r>
            </a:p>
          </p:txBody>
        </p:sp>
        <p:sp>
          <p:nvSpPr>
            <p:cNvPr id="9" name="TextBox 8">
              <a:extLst>
                <a:ext uri="{FF2B5EF4-FFF2-40B4-BE49-F238E27FC236}">
                  <a16:creationId xmlns:a16="http://schemas.microsoft.com/office/drawing/2014/main" id="{1FC15352-EC53-49AA-89EB-A7F814CC23CF}"/>
                </a:ext>
              </a:extLst>
            </p:cNvPr>
            <p:cNvSpPr txBox="1"/>
            <p:nvPr/>
          </p:nvSpPr>
          <p:spPr>
            <a:xfrm>
              <a:off x="2231318" y="2827571"/>
              <a:ext cx="327335" cy="400109"/>
            </a:xfrm>
            <a:prstGeom prst="rect">
              <a:avLst/>
            </a:prstGeom>
            <a:noFill/>
          </p:spPr>
          <p:txBody>
            <a:bodyPr wrap="none" rtlCol="0">
              <a:spAutoFit/>
            </a:bodyPr>
            <a:lstStyle/>
            <a:p>
              <a:pPr algn="ctr">
                <a:buNone/>
              </a:pPr>
              <a:r>
                <a:rPr lang="en-GB" sz="2000" dirty="0"/>
                <a:t>3</a:t>
              </a:r>
            </a:p>
          </p:txBody>
        </p:sp>
        <p:sp>
          <p:nvSpPr>
            <p:cNvPr id="10" name="TextBox 9">
              <a:extLst>
                <a:ext uri="{FF2B5EF4-FFF2-40B4-BE49-F238E27FC236}">
                  <a16:creationId xmlns:a16="http://schemas.microsoft.com/office/drawing/2014/main" id="{94451002-6DF9-4739-BD02-5AC470D11036}"/>
                </a:ext>
              </a:extLst>
            </p:cNvPr>
            <p:cNvSpPr txBox="1"/>
            <p:nvPr/>
          </p:nvSpPr>
          <p:spPr>
            <a:xfrm>
              <a:off x="2759939" y="2827571"/>
              <a:ext cx="327335" cy="400109"/>
            </a:xfrm>
            <a:prstGeom prst="rect">
              <a:avLst/>
            </a:prstGeom>
            <a:noFill/>
          </p:spPr>
          <p:txBody>
            <a:bodyPr wrap="none" rtlCol="0">
              <a:spAutoFit/>
            </a:bodyPr>
            <a:lstStyle/>
            <a:p>
              <a:pPr algn="ctr">
                <a:buNone/>
              </a:pPr>
              <a:r>
                <a:rPr lang="en-GB" sz="2000" dirty="0"/>
                <a:t>4</a:t>
              </a:r>
            </a:p>
          </p:txBody>
        </p:sp>
        <p:sp>
          <p:nvSpPr>
            <p:cNvPr id="16" name="TextBox 15">
              <a:extLst>
                <a:ext uri="{FF2B5EF4-FFF2-40B4-BE49-F238E27FC236}">
                  <a16:creationId xmlns:a16="http://schemas.microsoft.com/office/drawing/2014/main" id="{2F2A4597-0B27-4284-A4A7-E9502D881B40}"/>
                </a:ext>
              </a:extLst>
            </p:cNvPr>
            <p:cNvSpPr txBox="1"/>
            <p:nvPr/>
          </p:nvSpPr>
          <p:spPr>
            <a:xfrm>
              <a:off x="3288560" y="2827571"/>
              <a:ext cx="327335" cy="400109"/>
            </a:xfrm>
            <a:prstGeom prst="rect">
              <a:avLst/>
            </a:prstGeom>
            <a:noFill/>
          </p:spPr>
          <p:txBody>
            <a:bodyPr wrap="none" rtlCol="0">
              <a:spAutoFit/>
            </a:bodyPr>
            <a:lstStyle/>
            <a:p>
              <a:pPr algn="ctr">
                <a:buNone/>
              </a:pPr>
              <a:r>
                <a:rPr lang="en-GB" sz="2000" dirty="0"/>
                <a:t>5</a:t>
              </a:r>
            </a:p>
          </p:txBody>
        </p:sp>
        <p:sp>
          <p:nvSpPr>
            <p:cNvPr id="17" name="TextBox 16">
              <a:extLst>
                <a:ext uri="{FF2B5EF4-FFF2-40B4-BE49-F238E27FC236}">
                  <a16:creationId xmlns:a16="http://schemas.microsoft.com/office/drawing/2014/main" id="{A7129F00-1AA9-4943-B5AD-8CEA07976DF2}"/>
                </a:ext>
              </a:extLst>
            </p:cNvPr>
            <p:cNvSpPr txBox="1"/>
            <p:nvPr/>
          </p:nvSpPr>
          <p:spPr>
            <a:xfrm>
              <a:off x="3817181" y="2827571"/>
              <a:ext cx="327335" cy="400109"/>
            </a:xfrm>
            <a:prstGeom prst="rect">
              <a:avLst/>
            </a:prstGeom>
            <a:noFill/>
          </p:spPr>
          <p:txBody>
            <a:bodyPr wrap="none" rtlCol="0">
              <a:spAutoFit/>
            </a:bodyPr>
            <a:lstStyle/>
            <a:p>
              <a:pPr algn="ctr">
                <a:buNone/>
              </a:pPr>
              <a:r>
                <a:rPr lang="en-GB" sz="2000" dirty="0"/>
                <a:t>6</a:t>
              </a:r>
            </a:p>
          </p:txBody>
        </p:sp>
        <p:sp>
          <p:nvSpPr>
            <p:cNvPr id="18" name="TextBox 17">
              <a:extLst>
                <a:ext uri="{FF2B5EF4-FFF2-40B4-BE49-F238E27FC236}">
                  <a16:creationId xmlns:a16="http://schemas.microsoft.com/office/drawing/2014/main" id="{A5C1C44E-89D4-46FB-8961-110556715FBD}"/>
                </a:ext>
              </a:extLst>
            </p:cNvPr>
            <p:cNvSpPr txBox="1"/>
            <p:nvPr/>
          </p:nvSpPr>
          <p:spPr>
            <a:xfrm>
              <a:off x="4345802" y="2827571"/>
              <a:ext cx="327335" cy="400109"/>
            </a:xfrm>
            <a:prstGeom prst="rect">
              <a:avLst/>
            </a:prstGeom>
            <a:noFill/>
          </p:spPr>
          <p:txBody>
            <a:bodyPr wrap="none" rtlCol="0">
              <a:spAutoFit/>
            </a:bodyPr>
            <a:lstStyle/>
            <a:p>
              <a:pPr algn="ctr">
                <a:buNone/>
              </a:pPr>
              <a:r>
                <a:rPr lang="en-GB" sz="2000" dirty="0"/>
                <a:t>7</a:t>
              </a:r>
            </a:p>
          </p:txBody>
        </p:sp>
        <p:sp>
          <p:nvSpPr>
            <p:cNvPr id="19" name="TextBox 18">
              <a:extLst>
                <a:ext uri="{FF2B5EF4-FFF2-40B4-BE49-F238E27FC236}">
                  <a16:creationId xmlns:a16="http://schemas.microsoft.com/office/drawing/2014/main" id="{521EED36-5C1D-4686-A57C-47764FBB8BB6}"/>
                </a:ext>
              </a:extLst>
            </p:cNvPr>
            <p:cNvSpPr txBox="1"/>
            <p:nvPr/>
          </p:nvSpPr>
          <p:spPr>
            <a:xfrm>
              <a:off x="4874423" y="2827571"/>
              <a:ext cx="327335" cy="400109"/>
            </a:xfrm>
            <a:prstGeom prst="rect">
              <a:avLst/>
            </a:prstGeom>
            <a:noFill/>
          </p:spPr>
          <p:txBody>
            <a:bodyPr wrap="none" rtlCol="0">
              <a:spAutoFit/>
            </a:bodyPr>
            <a:lstStyle/>
            <a:p>
              <a:pPr algn="ctr">
                <a:buNone/>
              </a:pPr>
              <a:r>
                <a:rPr lang="en-GB" sz="2000" dirty="0"/>
                <a:t>8</a:t>
              </a:r>
            </a:p>
          </p:txBody>
        </p:sp>
        <p:sp>
          <p:nvSpPr>
            <p:cNvPr id="20" name="TextBox 19">
              <a:extLst>
                <a:ext uri="{FF2B5EF4-FFF2-40B4-BE49-F238E27FC236}">
                  <a16:creationId xmlns:a16="http://schemas.microsoft.com/office/drawing/2014/main" id="{BE601ACD-D487-4423-834B-BB86CA720815}"/>
                </a:ext>
              </a:extLst>
            </p:cNvPr>
            <p:cNvSpPr txBox="1"/>
            <p:nvPr/>
          </p:nvSpPr>
          <p:spPr>
            <a:xfrm>
              <a:off x="5403046" y="2827571"/>
              <a:ext cx="327335" cy="400109"/>
            </a:xfrm>
            <a:prstGeom prst="rect">
              <a:avLst/>
            </a:prstGeom>
            <a:noFill/>
          </p:spPr>
          <p:txBody>
            <a:bodyPr wrap="square" rtlCol="0">
              <a:spAutoFit/>
            </a:bodyPr>
            <a:lstStyle/>
            <a:p>
              <a:pPr algn="ctr">
                <a:buNone/>
              </a:pPr>
              <a:r>
                <a:rPr lang="en-GB" sz="2000" dirty="0"/>
                <a:t>9</a:t>
              </a:r>
            </a:p>
          </p:txBody>
        </p:sp>
        <p:sp>
          <p:nvSpPr>
            <p:cNvPr id="69" name="TextBox 68">
              <a:extLst>
                <a:ext uri="{FF2B5EF4-FFF2-40B4-BE49-F238E27FC236}">
                  <a16:creationId xmlns:a16="http://schemas.microsoft.com/office/drawing/2014/main" id="{EE18B822-78E9-4D66-9883-151D5CCA9508}"/>
                </a:ext>
              </a:extLst>
            </p:cNvPr>
            <p:cNvSpPr txBox="1"/>
            <p:nvPr/>
          </p:nvSpPr>
          <p:spPr>
            <a:xfrm>
              <a:off x="6399808" y="2827571"/>
              <a:ext cx="450957" cy="400110"/>
            </a:xfrm>
            <a:prstGeom prst="rect">
              <a:avLst/>
            </a:prstGeom>
            <a:noFill/>
          </p:spPr>
          <p:txBody>
            <a:bodyPr wrap="none" rtlCol="0">
              <a:spAutoFit/>
            </a:bodyPr>
            <a:lstStyle/>
            <a:p>
              <a:pPr algn="ctr">
                <a:buNone/>
              </a:pPr>
              <a:r>
                <a:rPr lang="en-GB" sz="2000" dirty="0"/>
                <a:t>11</a:t>
              </a:r>
            </a:p>
          </p:txBody>
        </p:sp>
        <p:sp>
          <p:nvSpPr>
            <p:cNvPr id="70" name="TextBox 69">
              <a:extLst>
                <a:ext uri="{FF2B5EF4-FFF2-40B4-BE49-F238E27FC236}">
                  <a16:creationId xmlns:a16="http://schemas.microsoft.com/office/drawing/2014/main" id="{BE9D6D6F-246E-4BE3-8771-A133B650AF43}"/>
                </a:ext>
              </a:extLst>
            </p:cNvPr>
            <p:cNvSpPr txBox="1"/>
            <p:nvPr/>
          </p:nvSpPr>
          <p:spPr>
            <a:xfrm>
              <a:off x="6918908" y="2827571"/>
              <a:ext cx="470000" cy="400110"/>
            </a:xfrm>
            <a:prstGeom prst="rect">
              <a:avLst/>
            </a:prstGeom>
            <a:noFill/>
          </p:spPr>
          <p:txBody>
            <a:bodyPr wrap="none" rtlCol="0">
              <a:spAutoFit/>
            </a:bodyPr>
            <a:lstStyle/>
            <a:p>
              <a:pPr algn="ctr">
                <a:buNone/>
              </a:pPr>
              <a:r>
                <a:rPr lang="en-GB" sz="2000" dirty="0"/>
                <a:t>12</a:t>
              </a:r>
            </a:p>
          </p:txBody>
        </p:sp>
        <p:sp>
          <p:nvSpPr>
            <p:cNvPr id="71" name="TextBox 70">
              <a:extLst>
                <a:ext uri="{FF2B5EF4-FFF2-40B4-BE49-F238E27FC236}">
                  <a16:creationId xmlns:a16="http://schemas.microsoft.com/office/drawing/2014/main" id="{507E43BC-9AC6-404F-82C9-79E8E55BC19D}"/>
                </a:ext>
              </a:extLst>
            </p:cNvPr>
            <p:cNvSpPr txBox="1"/>
            <p:nvPr/>
          </p:nvSpPr>
          <p:spPr>
            <a:xfrm>
              <a:off x="7447529" y="2827571"/>
              <a:ext cx="470000" cy="400110"/>
            </a:xfrm>
            <a:prstGeom prst="rect">
              <a:avLst/>
            </a:prstGeom>
            <a:noFill/>
          </p:spPr>
          <p:txBody>
            <a:bodyPr wrap="none" rtlCol="0">
              <a:spAutoFit/>
            </a:bodyPr>
            <a:lstStyle/>
            <a:p>
              <a:pPr algn="ctr">
                <a:buNone/>
              </a:pPr>
              <a:r>
                <a:rPr lang="en-GB" sz="2000" dirty="0"/>
                <a:t>13</a:t>
              </a:r>
            </a:p>
          </p:txBody>
        </p:sp>
        <p:sp>
          <p:nvSpPr>
            <p:cNvPr id="72" name="TextBox 71">
              <a:extLst>
                <a:ext uri="{FF2B5EF4-FFF2-40B4-BE49-F238E27FC236}">
                  <a16:creationId xmlns:a16="http://schemas.microsoft.com/office/drawing/2014/main" id="{BD82A0AD-45E5-4CBC-B424-8BB7D6F6D564}"/>
                </a:ext>
              </a:extLst>
            </p:cNvPr>
            <p:cNvSpPr txBox="1"/>
            <p:nvPr/>
          </p:nvSpPr>
          <p:spPr>
            <a:xfrm>
              <a:off x="7976150" y="2827571"/>
              <a:ext cx="470000" cy="400110"/>
            </a:xfrm>
            <a:prstGeom prst="rect">
              <a:avLst/>
            </a:prstGeom>
            <a:noFill/>
          </p:spPr>
          <p:txBody>
            <a:bodyPr wrap="none" rtlCol="0">
              <a:spAutoFit/>
            </a:bodyPr>
            <a:lstStyle/>
            <a:p>
              <a:pPr algn="ctr">
                <a:buNone/>
              </a:pPr>
              <a:r>
                <a:rPr lang="en-GB" sz="2000" dirty="0"/>
                <a:t>14</a:t>
              </a:r>
            </a:p>
          </p:txBody>
        </p:sp>
        <p:sp>
          <p:nvSpPr>
            <p:cNvPr id="73" name="TextBox 72">
              <a:extLst>
                <a:ext uri="{FF2B5EF4-FFF2-40B4-BE49-F238E27FC236}">
                  <a16:creationId xmlns:a16="http://schemas.microsoft.com/office/drawing/2014/main" id="{8585B638-1316-4A79-8E68-BEEB162F169C}"/>
                </a:ext>
              </a:extLst>
            </p:cNvPr>
            <p:cNvSpPr txBox="1"/>
            <p:nvPr/>
          </p:nvSpPr>
          <p:spPr>
            <a:xfrm>
              <a:off x="8504771" y="2827571"/>
              <a:ext cx="470000" cy="400110"/>
            </a:xfrm>
            <a:prstGeom prst="rect">
              <a:avLst/>
            </a:prstGeom>
            <a:noFill/>
          </p:spPr>
          <p:txBody>
            <a:bodyPr wrap="none" rtlCol="0">
              <a:spAutoFit/>
            </a:bodyPr>
            <a:lstStyle/>
            <a:p>
              <a:pPr algn="ctr">
                <a:buNone/>
              </a:pPr>
              <a:r>
                <a:rPr lang="en-GB" sz="2000" dirty="0"/>
                <a:t>15</a:t>
              </a:r>
            </a:p>
          </p:txBody>
        </p:sp>
        <p:sp>
          <p:nvSpPr>
            <p:cNvPr id="74" name="TextBox 73">
              <a:extLst>
                <a:ext uri="{FF2B5EF4-FFF2-40B4-BE49-F238E27FC236}">
                  <a16:creationId xmlns:a16="http://schemas.microsoft.com/office/drawing/2014/main" id="{2C31E143-147F-465A-BC28-38B21EB851D6}"/>
                </a:ext>
              </a:extLst>
            </p:cNvPr>
            <p:cNvSpPr txBox="1"/>
            <p:nvPr/>
          </p:nvSpPr>
          <p:spPr>
            <a:xfrm>
              <a:off x="9033392" y="2827571"/>
              <a:ext cx="470000" cy="400110"/>
            </a:xfrm>
            <a:prstGeom prst="rect">
              <a:avLst/>
            </a:prstGeom>
            <a:noFill/>
          </p:spPr>
          <p:txBody>
            <a:bodyPr wrap="none" rtlCol="0">
              <a:spAutoFit/>
            </a:bodyPr>
            <a:lstStyle/>
            <a:p>
              <a:pPr algn="ctr">
                <a:buNone/>
              </a:pPr>
              <a:r>
                <a:rPr lang="en-GB" sz="2000" dirty="0"/>
                <a:t>16</a:t>
              </a:r>
            </a:p>
          </p:txBody>
        </p:sp>
        <p:sp>
          <p:nvSpPr>
            <p:cNvPr id="75" name="TextBox 74">
              <a:extLst>
                <a:ext uri="{FF2B5EF4-FFF2-40B4-BE49-F238E27FC236}">
                  <a16:creationId xmlns:a16="http://schemas.microsoft.com/office/drawing/2014/main" id="{BADA23D6-6A34-494D-902E-81E77B206451}"/>
                </a:ext>
              </a:extLst>
            </p:cNvPr>
            <p:cNvSpPr txBox="1"/>
            <p:nvPr/>
          </p:nvSpPr>
          <p:spPr>
            <a:xfrm>
              <a:off x="9562013" y="2827571"/>
              <a:ext cx="470000" cy="400110"/>
            </a:xfrm>
            <a:prstGeom prst="rect">
              <a:avLst/>
            </a:prstGeom>
            <a:noFill/>
          </p:spPr>
          <p:txBody>
            <a:bodyPr wrap="none" rtlCol="0">
              <a:spAutoFit/>
            </a:bodyPr>
            <a:lstStyle/>
            <a:p>
              <a:pPr algn="ctr">
                <a:buNone/>
              </a:pPr>
              <a:r>
                <a:rPr lang="en-GB" sz="2000" dirty="0"/>
                <a:t>17</a:t>
              </a:r>
            </a:p>
          </p:txBody>
        </p:sp>
        <p:sp>
          <p:nvSpPr>
            <p:cNvPr id="76" name="TextBox 75">
              <a:extLst>
                <a:ext uri="{FF2B5EF4-FFF2-40B4-BE49-F238E27FC236}">
                  <a16:creationId xmlns:a16="http://schemas.microsoft.com/office/drawing/2014/main" id="{C07FC26E-07F9-4A12-AE2D-1081355FE639}"/>
                </a:ext>
              </a:extLst>
            </p:cNvPr>
            <p:cNvSpPr txBox="1"/>
            <p:nvPr/>
          </p:nvSpPr>
          <p:spPr>
            <a:xfrm>
              <a:off x="10090634" y="2827571"/>
              <a:ext cx="470000" cy="400110"/>
            </a:xfrm>
            <a:prstGeom prst="rect">
              <a:avLst/>
            </a:prstGeom>
            <a:noFill/>
          </p:spPr>
          <p:txBody>
            <a:bodyPr wrap="none" rtlCol="0">
              <a:spAutoFit/>
            </a:bodyPr>
            <a:lstStyle/>
            <a:p>
              <a:pPr algn="ctr">
                <a:buNone/>
              </a:pPr>
              <a:r>
                <a:rPr lang="en-GB" sz="2000" dirty="0"/>
                <a:t>18</a:t>
              </a:r>
            </a:p>
          </p:txBody>
        </p:sp>
        <p:sp>
          <p:nvSpPr>
            <p:cNvPr id="77" name="TextBox 76">
              <a:extLst>
                <a:ext uri="{FF2B5EF4-FFF2-40B4-BE49-F238E27FC236}">
                  <a16:creationId xmlns:a16="http://schemas.microsoft.com/office/drawing/2014/main" id="{10F18807-A5B5-4B98-9F26-198B6A47E0F7}"/>
                </a:ext>
              </a:extLst>
            </p:cNvPr>
            <p:cNvSpPr txBox="1"/>
            <p:nvPr/>
          </p:nvSpPr>
          <p:spPr>
            <a:xfrm>
              <a:off x="10620689" y="2827571"/>
              <a:ext cx="467136" cy="400110"/>
            </a:xfrm>
            <a:prstGeom prst="rect">
              <a:avLst/>
            </a:prstGeom>
            <a:noFill/>
          </p:spPr>
          <p:txBody>
            <a:bodyPr wrap="square" rtlCol="0">
              <a:spAutoFit/>
            </a:bodyPr>
            <a:lstStyle/>
            <a:p>
              <a:pPr algn="ctr">
                <a:buNone/>
              </a:pPr>
              <a:r>
                <a:rPr lang="en-GB" sz="2000" dirty="0"/>
                <a:t>19</a:t>
              </a:r>
            </a:p>
          </p:txBody>
        </p:sp>
      </p:grpSp>
      <p:sp>
        <p:nvSpPr>
          <p:cNvPr id="259" name="Content Placeholder 2">
            <a:extLst>
              <a:ext uri="{FF2B5EF4-FFF2-40B4-BE49-F238E27FC236}">
                <a16:creationId xmlns:a16="http://schemas.microsoft.com/office/drawing/2014/main" id="{FAF97D2B-E4EA-4A91-A43E-8BFFA15D69A7}"/>
              </a:ext>
            </a:extLst>
          </p:cNvPr>
          <p:cNvSpPr txBox="1">
            <a:spLocks/>
          </p:cNvSpPr>
          <p:nvPr/>
        </p:nvSpPr>
        <p:spPr>
          <a:xfrm>
            <a:off x="623888" y="3010536"/>
            <a:ext cx="9407585" cy="274600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What is different about this number line from the one on the previous slide? What are the smallest and largest numbers shown here?</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Which number is </a:t>
            </a:r>
            <a:r>
              <a:rPr lang="en-GB" sz="2000" i="1" dirty="0">
                <a:latin typeface="Arial" panose="020B0604020202020204" pitchFamily="34" charset="0"/>
                <a:cs typeface="Arial" panose="020B0604020202020204" pitchFamily="34" charset="0"/>
              </a:rPr>
              <a:t>half-way</a:t>
            </a:r>
            <a:r>
              <a:rPr lang="en-GB" sz="2000" dirty="0">
                <a:latin typeface="Arial" panose="020B0604020202020204" pitchFamily="34" charset="0"/>
                <a:cs typeface="Arial" panose="020B0604020202020204" pitchFamily="34" charset="0"/>
              </a:rPr>
              <a:t> </a:t>
            </a:r>
            <a:r>
              <a:rPr lang="en-GB" sz="2000" i="1" dirty="0">
                <a:latin typeface="Arial" panose="020B0604020202020204" pitchFamily="34" charset="0"/>
                <a:cs typeface="Arial" panose="020B0604020202020204" pitchFamily="34" charset="0"/>
              </a:rPr>
              <a:t>between </a:t>
            </a:r>
            <a:r>
              <a:rPr lang="en-GB" sz="2000" dirty="0">
                <a:latin typeface="Arial" panose="020B0604020202020204" pitchFamily="34" charset="0"/>
                <a:cs typeface="Arial" panose="020B0604020202020204" pitchFamily="34" charset="0"/>
              </a:rPr>
              <a:t>zero and twenty?</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What do you notice about the numbers </a:t>
            </a:r>
            <a:r>
              <a:rPr lang="en-GB" sz="2000" i="1" dirty="0">
                <a:latin typeface="Arial" panose="020B0604020202020204" pitchFamily="34" charset="0"/>
                <a:cs typeface="Arial" panose="020B0604020202020204" pitchFamily="34" charset="0"/>
              </a:rPr>
              <a:t>before </a:t>
            </a:r>
            <a:r>
              <a:rPr lang="en-GB" sz="2000" dirty="0">
                <a:latin typeface="Arial" panose="020B0604020202020204" pitchFamily="34" charset="0"/>
                <a:cs typeface="Arial" panose="020B0604020202020204" pitchFamily="34" charset="0"/>
              </a:rPr>
              <a:t>ten? And the numbers </a:t>
            </a:r>
            <a:r>
              <a:rPr lang="en-GB" sz="2000" i="1" dirty="0">
                <a:latin typeface="Arial" panose="020B0604020202020204" pitchFamily="34" charset="0"/>
                <a:cs typeface="Arial" panose="020B0604020202020204" pitchFamily="34" charset="0"/>
              </a:rPr>
              <a:t>after </a:t>
            </a:r>
            <a:r>
              <a:rPr lang="en-GB" sz="2000" dirty="0">
                <a:latin typeface="Arial" panose="020B0604020202020204" pitchFamily="34" charset="0"/>
                <a:cs typeface="Arial" panose="020B0604020202020204" pitchFamily="34" charset="0"/>
              </a:rPr>
              <a:t>ten?</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Can you find these numbers on a ruler? Is ten </a:t>
            </a:r>
            <a:r>
              <a:rPr lang="en-GB" sz="2000" i="1" dirty="0">
                <a:latin typeface="Arial" panose="020B0604020202020204" pitchFamily="34" charset="0"/>
                <a:cs typeface="Arial" panose="020B0604020202020204" pitchFamily="34" charset="0"/>
              </a:rPr>
              <a:t>half-way</a:t>
            </a:r>
            <a:r>
              <a:rPr lang="en-GB" sz="2000" dirty="0">
                <a:latin typeface="Arial" panose="020B0604020202020204" pitchFamily="34" charset="0"/>
                <a:cs typeface="Arial" panose="020B0604020202020204" pitchFamily="34" charset="0"/>
              </a:rPr>
              <a:t> </a:t>
            </a:r>
            <a:r>
              <a:rPr lang="en-GB" sz="2000" i="1" dirty="0">
                <a:latin typeface="Arial" panose="020B0604020202020204" pitchFamily="34" charset="0"/>
                <a:cs typeface="Arial" panose="020B0604020202020204" pitchFamily="34" charset="0"/>
              </a:rPr>
              <a:t>between</a:t>
            </a:r>
            <a:r>
              <a:rPr lang="en-GB" sz="2000" dirty="0">
                <a:latin typeface="Arial" panose="020B0604020202020204" pitchFamily="34" charset="0"/>
                <a:cs typeface="Arial" panose="020B0604020202020204" pitchFamily="34" charset="0"/>
              </a:rPr>
              <a:t> zero and twenty on the ruler?</a:t>
            </a:r>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
        <p:nvSpPr>
          <p:cNvPr id="260" name="TextBox 19">
            <a:extLst>
              <a:ext uri="{FF2B5EF4-FFF2-40B4-BE49-F238E27FC236}">
                <a16:creationId xmlns:a16="http://schemas.microsoft.com/office/drawing/2014/main" id="{199C293B-0762-4205-A8FB-D3D4106F624F}"/>
              </a:ext>
            </a:extLst>
          </p:cNvPr>
          <p:cNvSpPr txBox="1"/>
          <p:nvPr/>
        </p:nvSpPr>
        <p:spPr>
          <a:xfrm>
            <a:off x="623888" y="5772467"/>
            <a:ext cx="10284308"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lgn="ctr">
              <a:buNone/>
            </a:pPr>
            <a:r>
              <a:rPr lang="en-GB" sz="2000" i="1" dirty="0"/>
              <a:t>Ten is half-way between zero and twenty.</a:t>
            </a:r>
          </a:p>
        </p:txBody>
      </p:sp>
    </p:spTree>
    <p:custDataLst>
      <p:tags r:id="rId1"/>
    </p:custDataLst>
    <p:extLst>
      <p:ext uri="{BB962C8B-B14F-4D97-AF65-F5344CB8AC3E}">
        <p14:creationId xmlns:p14="http://schemas.microsoft.com/office/powerpoint/2010/main" val="24678369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xmlns:aink="http://schemas.microsoft.com/office/drawing/2016/ink">
        <mc:Choice Requires="p14 aink">
          <p:contentPart p14:bwMode="auto" r:id="rId4">
            <p14:nvContentPartPr>
              <p14:cNvPr id="3" name="Ink 2">
                <a:extLst>
                  <a:ext uri="{FF2B5EF4-FFF2-40B4-BE49-F238E27FC236}">
                    <a16:creationId xmlns:a16="http://schemas.microsoft.com/office/drawing/2014/main" id="{126220D2-F0CE-459E-9A94-25510B7EC15B}"/>
                  </a:ext>
                </a:extLst>
              </p14:cNvPr>
              <p14:cNvContentPartPr/>
              <p14:nvPr/>
            </p14:nvContentPartPr>
            <p14:xfrm>
              <a:off x="-632960" y="4488116"/>
              <a:ext cx="270" cy="270"/>
            </p14:xfrm>
          </p:contentPart>
        </mc:Choice>
        <mc:Fallback xmlns="">
          <p:pic>
            <p:nvPicPr>
              <p:cNvPr id="3" name="Ink 2">
                <a:extLst>
                  <a:ext uri="{FF2B5EF4-FFF2-40B4-BE49-F238E27FC236}">
                    <a16:creationId xmlns:a16="http://schemas.microsoft.com/office/drawing/2014/main" id="{126220D2-F0CE-459E-9A94-25510B7EC15B}"/>
                  </a:ext>
                </a:extLst>
              </p:cNvPr>
              <p:cNvPicPr/>
              <p:nvPr/>
            </p:nvPicPr>
            <p:blipFill>
              <a:blip r:embed="rId5"/>
              <a:stretch>
                <a:fillRect/>
              </a:stretch>
            </p:blipFill>
            <p:spPr>
              <a:xfrm>
                <a:off x="-659960" y="4461116"/>
                <a:ext cx="54000" cy="54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6">
            <p14:nvContentPartPr>
              <p14:cNvPr id="5" name="Ink 4">
                <a:extLst>
                  <a:ext uri="{FF2B5EF4-FFF2-40B4-BE49-F238E27FC236}">
                    <a16:creationId xmlns:a16="http://schemas.microsoft.com/office/drawing/2014/main" id="{8B6534F5-CAD7-4CFA-B6B3-411C89AADB53}"/>
                  </a:ext>
                </a:extLst>
              </p14:cNvPr>
              <p14:cNvContentPartPr/>
              <p14:nvPr/>
            </p14:nvContentPartPr>
            <p14:xfrm>
              <a:off x="-398870" y="2898356"/>
              <a:ext cx="270" cy="270"/>
            </p14:xfrm>
          </p:contentPart>
        </mc:Choice>
        <mc:Fallback xmlns="">
          <p:pic>
            <p:nvPicPr>
              <p:cNvPr id="5" name="Ink 4">
                <a:extLst>
                  <a:ext uri="{FF2B5EF4-FFF2-40B4-BE49-F238E27FC236}">
                    <a16:creationId xmlns:a16="http://schemas.microsoft.com/office/drawing/2014/main" id="{8B6534F5-CAD7-4CFA-B6B3-411C89AADB53}"/>
                  </a:ext>
                </a:extLst>
              </p:cNvPr>
              <p:cNvPicPr/>
              <p:nvPr/>
            </p:nvPicPr>
            <p:blipFill>
              <a:blip r:embed="rId7"/>
              <a:stretch>
                <a:fillRect/>
              </a:stretch>
            </p:blipFill>
            <p:spPr>
              <a:xfrm>
                <a:off x="-412370" y="2884856"/>
                <a:ext cx="27000" cy="27000"/>
              </a:xfrm>
              <a:prstGeom prst="rect">
                <a:avLst/>
              </a:prstGeom>
            </p:spPr>
          </p:pic>
        </mc:Fallback>
      </mc:AlternateContent>
      <p:sp>
        <p:nvSpPr>
          <p:cNvPr id="4" name="Title 3">
            <a:extLst>
              <a:ext uri="{FF2B5EF4-FFF2-40B4-BE49-F238E27FC236}">
                <a16:creationId xmlns:a16="http://schemas.microsoft.com/office/drawing/2014/main" id="{3EE3B563-3CF5-4D7D-B5D4-47E592ECC085}"/>
              </a:ext>
            </a:extLst>
          </p:cNvPr>
          <p:cNvSpPr>
            <a:spLocks noGrp="1"/>
          </p:cNvSpPr>
          <p:nvPr>
            <p:ph type="title"/>
          </p:nvPr>
        </p:nvSpPr>
        <p:spPr/>
        <p:txBody>
          <a:bodyPr/>
          <a:lstStyle/>
          <a:p>
            <a:pPr>
              <a:buClrTx/>
              <a:buFontTx/>
              <a:buNone/>
            </a:pPr>
            <a:r>
              <a:rPr lang="en-GB" dirty="0"/>
              <a:t>1NPV-2 Numbers to 20 in the linear number system </a:t>
            </a:r>
            <a:endParaRPr lang="en-GB" kern="0" dirty="0"/>
          </a:p>
        </p:txBody>
      </p:sp>
      <p:grpSp>
        <p:nvGrpSpPr>
          <p:cNvPr id="25" name="Group 24">
            <a:extLst>
              <a:ext uri="{FF2B5EF4-FFF2-40B4-BE49-F238E27FC236}">
                <a16:creationId xmlns:a16="http://schemas.microsoft.com/office/drawing/2014/main" id="{B7C10BE1-B3E1-49C1-A3DF-CB7DAA3F6AB8}"/>
              </a:ext>
            </a:extLst>
          </p:cNvPr>
          <p:cNvGrpSpPr/>
          <p:nvPr/>
        </p:nvGrpSpPr>
        <p:grpSpPr>
          <a:xfrm>
            <a:off x="303270" y="2663214"/>
            <a:ext cx="5964394" cy="564466"/>
            <a:chOff x="479376" y="2663214"/>
            <a:chExt cx="5964394" cy="564466"/>
          </a:xfrm>
        </p:grpSpPr>
        <p:grpSp>
          <p:nvGrpSpPr>
            <p:cNvPr id="287" name="Group 286">
              <a:extLst>
                <a:ext uri="{FF2B5EF4-FFF2-40B4-BE49-F238E27FC236}">
                  <a16:creationId xmlns:a16="http://schemas.microsoft.com/office/drawing/2014/main" id="{BFAD5A78-EEE4-422A-B797-CD81C8E7BE5B}"/>
                </a:ext>
              </a:extLst>
            </p:cNvPr>
            <p:cNvGrpSpPr/>
            <p:nvPr/>
          </p:nvGrpSpPr>
          <p:grpSpPr>
            <a:xfrm>
              <a:off x="479376" y="2812181"/>
              <a:ext cx="5964394" cy="410384"/>
              <a:chOff x="657117" y="3668047"/>
              <a:chExt cx="4176739" cy="325295"/>
            </a:xfrm>
          </p:grpSpPr>
          <p:sp>
            <p:nvSpPr>
              <p:cNvPr id="11" name="TextBox 10">
                <a:extLst>
                  <a:ext uri="{FF2B5EF4-FFF2-40B4-BE49-F238E27FC236}">
                    <a16:creationId xmlns:a16="http://schemas.microsoft.com/office/drawing/2014/main" id="{870ED4B3-9907-43EC-8AD2-B8176DA071D3}"/>
                  </a:ext>
                </a:extLst>
              </p:cNvPr>
              <p:cNvSpPr txBox="1"/>
              <p:nvPr/>
            </p:nvSpPr>
            <p:spPr>
              <a:xfrm>
                <a:off x="657117" y="3668047"/>
                <a:ext cx="475631" cy="317151"/>
              </a:xfrm>
              <a:prstGeom prst="rect">
                <a:avLst/>
              </a:prstGeom>
              <a:noFill/>
            </p:spPr>
            <p:txBody>
              <a:bodyPr wrap="square" rtlCol="0">
                <a:spAutoFit/>
              </a:bodyPr>
              <a:lstStyle/>
              <a:p>
                <a:pPr algn="ctr">
                  <a:buNone/>
                </a:pPr>
                <a:r>
                  <a:rPr lang="en-GB" sz="2000" dirty="0"/>
                  <a:t>0</a:t>
                </a:r>
              </a:p>
            </p:txBody>
          </p:sp>
          <p:sp>
            <p:nvSpPr>
              <p:cNvPr id="41" name="TextBox 40">
                <a:extLst>
                  <a:ext uri="{FF2B5EF4-FFF2-40B4-BE49-F238E27FC236}">
                    <a16:creationId xmlns:a16="http://schemas.microsoft.com/office/drawing/2014/main" id="{A5EEF6DC-5BF2-4CFE-B07A-C2B3DB88D658}"/>
                  </a:ext>
                </a:extLst>
              </p:cNvPr>
              <p:cNvSpPr txBox="1"/>
              <p:nvPr/>
            </p:nvSpPr>
            <p:spPr>
              <a:xfrm>
                <a:off x="4323651" y="3676191"/>
                <a:ext cx="510205" cy="317151"/>
              </a:xfrm>
              <a:prstGeom prst="rect">
                <a:avLst/>
              </a:prstGeom>
              <a:noFill/>
            </p:spPr>
            <p:txBody>
              <a:bodyPr wrap="square" rtlCol="0">
                <a:spAutoFit/>
              </a:bodyPr>
              <a:lstStyle/>
              <a:p>
                <a:pPr algn="ctr">
                  <a:buNone/>
                </a:pPr>
                <a:r>
                  <a:rPr lang="en-GB" sz="2000" dirty="0"/>
                  <a:t>10</a:t>
                </a:r>
              </a:p>
            </p:txBody>
          </p:sp>
        </p:grpSp>
        <p:cxnSp>
          <p:nvCxnSpPr>
            <p:cNvPr id="13" name="Straight Connector 12">
              <a:extLst>
                <a:ext uri="{FF2B5EF4-FFF2-40B4-BE49-F238E27FC236}">
                  <a16:creationId xmlns:a16="http://schemas.microsoft.com/office/drawing/2014/main" id="{1BD1523D-A6A4-46CB-A31B-DCC2E82DAD05}"/>
                </a:ext>
              </a:extLst>
            </p:cNvPr>
            <p:cNvCxnSpPr>
              <a:cxnSpLocks/>
            </p:cNvCxnSpPr>
            <p:nvPr/>
          </p:nvCxnSpPr>
          <p:spPr>
            <a:xfrm>
              <a:off x="805529" y="2675955"/>
              <a:ext cx="528907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a:extLst>
                <a:ext uri="{FF2B5EF4-FFF2-40B4-BE49-F238E27FC236}">
                  <a16:creationId xmlns:a16="http://schemas.microsoft.com/office/drawing/2014/main" id="{A9C8B0F3-1956-4C76-BFD7-58E2A6B15B3B}"/>
                </a:ext>
              </a:extLst>
            </p:cNvPr>
            <p:cNvCxnSpPr>
              <a:cxnSpLocks/>
            </p:cNvCxnSpPr>
            <p:nvPr/>
          </p:nvCxnSpPr>
          <p:spPr>
            <a:xfrm>
              <a:off x="6094601" y="2663361"/>
              <a:ext cx="0" cy="14679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27A43D9-AC0E-4317-8088-8E8340069927}"/>
                </a:ext>
              </a:extLst>
            </p:cNvPr>
            <p:cNvCxnSpPr>
              <a:cxnSpLocks/>
            </p:cNvCxnSpPr>
            <p:nvPr/>
          </p:nvCxnSpPr>
          <p:spPr>
            <a:xfrm>
              <a:off x="815731" y="2663214"/>
              <a:ext cx="0" cy="14896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E66A9F57-827D-4A3F-8901-205671B8D877}"/>
                </a:ext>
              </a:extLst>
            </p:cNvPr>
            <p:cNvCxnSpPr>
              <a:cxnSpLocks/>
            </p:cNvCxnSpPr>
            <p:nvPr/>
          </p:nvCxnSpPr>
          <p:spPr>
            <a:xfrm>
              <a:off x="1871505"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68EEE20-B1FB-40B2-8843-F8240E8AE910}"/>
                </a:ext>
              </a:extLst>
            </p:cNvPr>
            <p:cNvCxnSpPr>
              <a:cxnSpLocks/>
            </p:cNvCxnSpPr>
            <p:nvPr/>
          </p:nvCxnSpPr>
          <p:spPr>
            <a:xfrm>
              <a:off x="2927279"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B58A0A7-BB30-49AE-9142-832177329B26}"/>
                </a:ext>
              </a:extLst>
            </p:cNvPr>
            <p:cNvCxnSpPr>
              <a:cxnSpLocks/>
            </p:cNvCxnSpPr>
            <p:nvPr/>
          </p:nvCxnSpPr>
          <p:spPr>
            <a:xfrm>
              <a:off x="3983053"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ACC190E-D95D-4443-91F4-97A9D9915486}"/>
                </a:ext>
              </a:extLst>
            </p:cNvPr>
            <p:cNvCxnSpPr>
              <a:cxnSpLocks/>
            </p:cNvCxnSpPr>
            <p:nvPr/>
          </p:nvCxnSpPr>
          <p:spPr>
            <a:xfrm>
              <a:off x="5038827"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a16="http://schemas.microsoft.com/office/drawing/2014/main" id="{CD86A663-5CAC-435F-B3CC-28C6D5DAE11D}"/>
                </a:ext>
              </a:extLst>
            </p:cNvPr>
            <p:cNvCxnSpPr>
              <a:cxnSpLocks/>
            </p:cNvCxnSpPr>
            <p:nvPr/>
          </p:nvCxnSpPr>
          <p:spPr>
            <a:xfrm>
              <a:off x="5566714" y="2663361"/>
              <a:ext cx="0" cy="146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a:extLst>
                <a:ext uri="{FF2B5EF4-FFF2-40B4-BE49-F238E27FC236}">
                  <a16:creationId xmlns:a16="http://schemas.microsoft.com/office/drawing/2014/main" id="{170481D1-011B-48FD-8A3B-7265E77CEF2E}"/>
                </a:ext>
              </a:extLst>
            </p:cNvPr>
            <p:cNvCxnSpPr>
              <a:cxnSpLocks/>
            </p:cNvCxnSpPr>
            <p:nvPr/>
          </p:nvCxnSpPr>
          <p:spPr>
            <a:xfrm>
              <a:off x="1343618"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a:extLst>
                <a:ext uri="{FF2B5EF4-FFF2-40B4-BE49-F238E27FC236}">
                  <a16:creationId xmlns:a16="http://schemas.microsoft.com/office/drawing/2014/main" id="{994A6404-A1B6-4848-A9CF-556F124F6DA9}"/>
                </a:ext>
              </a:extLst>
            </p:cNvPr>
            <p:cNvCxnSpPr>
              <a:cxnSpLocks/>
            </p:cNvCxnSpPr>
            <p:nvPr/>
          </p:nvCxnSpPr>
          <p:spPr>
            <a:xfrm>
              <a:off x="2399392"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a16="http://schemas.microsoft.com/office/drawing/2014/main" id="{177763FF-A06E-4BC0-9BFE-9272EB8E09CB}"/>
                </a:ext>
              </a:extLst>
            </p:cNvPr>
            <p:cNvCxnSpPr>
              <a:cxnSpLocks/>
            </p:cNvCxnSpPr>
            <p:nvPr/>
          </p:nvCxnSpPr>
          <p:spPr>
            <a:xfrm>
              <a:off x="3455166" y="2664031"/>
              <a:ext cx="0" cy="1481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id="{DE0B791E-E2AB-4AC5-9A28-AD0D55265C2D}"/>
                </a:ext>
              </a:extLst>
            </p:cNvPr>
            <p:cNvCxnSpPr>
              <a:cxnSpLocks/>
            </p:cNvCxnSpPr>
            <p:nvPr/>
          </p:nvCxnSpPr>
          <p:spPr>
            <a:xfrm>
              <a:off x="4510940"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D85B1E04-C14B-4F42-9C45-BACB3348034B}"/>
                </a:ext>
              </a:extLst>
            </p:cNvPr>
            <p:cNvSpPr txBox="1"/>
            <p:nvPr/>
          </p:nvSpPr>
          <p:spPr>
            <a:xfrm>
              <a:off x="1174076" y="2827571"/>
              <a:ext cx="327335" cy="400109"/>
            </a:xfrm>
            <a:prstGeom prst="rect">
              <a:avLst/>
            </a:prstGeom>
            <a:noFill/>
          </p:spPr>
          <p:txBody>
            <a:bodyPr wrap="none" rtlCol="0">
              <a:spAutoFit/>
            </a:bodyPr>
            <a:lstStyle/>
            <a:p>
              <a:pPr algn="ctr">
                <a:buNone/>
              </a:pPr>
              <a:r>
                <a:rPr lang="en-GB" sz="2000" dirty="0"/>
                <a:t>1</a:t>
              </a:r>
            </a:p>
          </p:txBody>
        </p:sp>
        <p:sp>
          <p:nvSpPr>
            <p:cNvPr id="8" name="TextBox 7">
              <a:extLst>
                <a:ext uri="{FF2B5EF4-FFF2-40B4-BE49-F238E27FC236}">
                  <a16:creationId xmlns:a16="http://schemas.microsoft.com/office/drawing/2014/main" id="{EEBB9E31-C9AE-4C16-A2B1-D12BE1AE423F}"/>
                </a:ext>
              </a:extLst>
            </p:cNvPr>
            <p:cNvSpPr txBox="1"/>
            <p:nvPr/>
          </p:nvSpPr>
          <p:spPr>
            <a:xfrm>
              <a:off x="1702697" y="2827571"/>
              <a:ext cx="327335" cy="400109"/>
            </a:xfrm>
            <a:prstGeom prst="rect">
              <a:avLst/>
            </a:prstGeom>
            <a:noFill/>
          </p:spPr>
          <p:txBody>
            <a:bodyPr wrap="none" rtlCol="0">
              <a:spAutoFit/>
            </a:bodyPr>
            <a:lstStyle/>
            <a:p>
              <a:pPr algn="ctr">
                <a:buNone/>
              </a:pPr>
              <a:r>
                <a:rPr lang="en-GB" sz="2000" dirty="0"/>
                <a:t>2</a:t>
              </a:r>
            </a:p>
          </p:txBody>
        </p:sp>
        <p:sp>
          <p:nvSpPr>
            <p:cNvPr id="9" name="TextBox 8">
              <a:extLst>
                <a:ext uri="{FF2B5EF4-FFF2-40B4-BE49-F238E27FC236}">
                  <a16:creationId xmlns:a16="http://schemas.microsoft.com/office/drawing/2014/main" id="{1FC15352-EC53-49AA-89EB-A7F814CC23CF}"/>
                </a:ext>
              </a:extLst>
            </p:cNvPr>
            <p:cNvSpPr txBox="1"/>
            <p:nvPr/>
          </p:nvSpPr>
          <p:spPr>
            <a:xfrm>
              <a:off x="2231318" y="2827571"/>
              <a:ext cx="327335" cy="400109"/>
            </a:xfrm>
            <a:prstGeom prst="rect">
              <a:avLst/>
            </a:prstGeom>
            <a:noFill/>
          </p:spPr>
          <p:txBody>
            <a:bodyPr wrap="none" rtlCol="0">
              <a:spAutoFit/>
            </a:bodyPr>
            <a:lstStyle/>
            <a:p>
              <a:pPr algn="ctr">
                <a:buNone/>
              </a:pPr>
              <a:r>
                <a:rPr lang="en-GB" sz="2000" dirty="0"/>
                <a:t>3</a:t>
              </a:r>
            </a:p>
          </p:txBody>
        </p:sp>
        <p:sp>
          <p:nvSpPr>
            <p:cNvPr id="10" name="TextBox 9">
              <a:extLst>
                <a:ext uri="{FF2B5EF4-FFF2-40B4-BE49-F238E27FC236}">
                  <a16:creationId xmlns:a16="http://schemas.microsoft.com/office/drawing/2014/main" id="{94451002-6DF9-4739-BD02-5AC470D11036}"/>
                </a:ext>
              </a:extLst>
            </p:cNvPr>
            <p:cNvSpPr txBox="1"/>
            <p:nvPr/>
          </p:nvSpPr>
          <p:spPr>
            <a:xfrm>
              <a:off x="2759939" y="2827571"/>
              <a:ext cx="327335" cy="400109"/>
            </a:xfrm>
            <a:prstGeom prst="rect">
              <a:avLst/>
            </a:prstGeom>
            <a:noFill/>
          </p:spPr>
          <p:txBody>
            <a:bodyPr wrap="none" rtlCol="0">
              <a:spAutoFit/>
            </a:bodyPr>
            <a:lstStyle/>
            <a:p>
              <a:pPr algn="ctr">
                <a:buNone/>
              </a:pPr>
              <a:r>
                <a:rPr lang="en-GB" sz="2000" dirty="0"/>
                <a:t>4</a:t>
              </a:r>
            </a:p>
          </p:txBody>
        </p:sp>
        <p:sp>
          <p:nvSpPr>
            <p:cNvPr id="16" name="TextBox 15">
              <a:extLst>
                <a:ext uri="{FF2B5EF4-FFF2-40B4-BE49-F238E27FC236}">
                  <a16:creationId xmlns:a16="http://schemas.microsoft.com/office/drawing/2014/main" id="{2F2A4597-0B27-4284-A4A7-E9502D881B40}"/>
                </a:ext>
              </a:extLst>
            </p:cNvPr>
            <p:cNvSpPr txBox="1"/>
            <p:nvPr/>
          </p:nvSpPr>
          <p:spPr>
            <a:xfrm>
              <a:off x="3288560" y="2827571"/>
              <a:ext cx="327335" cy="400109"/>
            </a:xfrm>
            <a:prstGeom prst="rect">
              <a:avLst/>
            </a:prstGeom>
            <a:noFill/>
          </p:spPr>
          <p:txBody>
            <a:bodyPr wrap="none" rtlCol="0">
              <a:spAutoFit/>
            </a:bodyPr>
            <a:lstStyle/>
            <a:p>
              <a:pPr algn="ctr">
                <a:buNone/>
              </a:pPr>
              <a:r>
                <a:rPr lang="en-GB" sz="2000" dirty="0"/>
                <a:t>5</a:t>
              </a:r>
            </a:p>
          </p:txBody>
        </p:sp>
        <p:sp>
          <p:nvSpPr>
            <p:cNvPr id="17" name="TextBox 16">
              <a:extLst>
                <a:ext uri="{FF2B5EF4-FFF2-40B4-BE49-F238E27FC236}">
                  <a16:creationId xmlns:a16="http://schemas.microsoft.com/office/drawing/2014/main" id="{A7129F00-1AA9-4943-B5AD-8CEA07976DF2}"/>
                </a:ext>
              </a:extLst>
            </p:cNvPr>
            <p:cNvSpPr txBox="1"/>
            <p:nvPr/>
          </p:nvSpPr>
          <p:spPr>
            <a:xfrm>
              <a:off x="3817181" y="2827571"/>
              <a:ext cx="327335" cy="400109"/>
            </a:xfrm>
            <a:prstGeom prst="rect">
              <a:avLst/>
            </a:prstGeom>
            <a:noFill/>
          </p:spPr>
          <p:txBody>
            <a:bodyPr wrap="none" rtlCol="0">
              <a:spAutoFit/>
            </a:bodyPr>
            <a:lstStyle/>
            <a:p>
              <a:pPr algn="ctr">
                <a:buNone/>
              </a:pPr>
              <a:r>
                <a:rPr lang="en-GB" sz="2000" dirty="0"/>
                <a:t>6</a:t>
              </a:r>
            </a:p>
          </p:txBody>
        </p:sp>
        <p:sp>
          <p:nvSpPr>
            <p:cNvPr id="18" name="TextBox 17">
              <a:extLst>
                <a:ext uri="{FF2B5EF4-FFF2-40B4-BE49-F238E27FC236}">
                  <a16:creationId xmlns:a16="http://schemas.microsoft.com/office/drawing/2014/main" id="{A5C1C44E-89D4-46FB-8961-110556715FBD}"/>
                </a:ext>
              </a:extLst>
            </p:cNvPr>
            <p:cNvSpPr txBox="1"/>
            <p:nvPr/>
          </p:nvSpPr>
          <p:spPr>
            <a:xfrm>
              <a:off x="4345802" y="2827571"/>
              <a:ext cx="327335" cy="400109"/>
            </a:xfrm>
            <a:prstGeom prst="rect">
              <a:avLst/>
            </a:prstGeom>
            <a:noFill/>
          </p:spPr>
          <p:txBody>
            <a:bodyPr wrap="none" rtlCol="0">
              <a:spAutoFit/>
            </a:bodyPr>
            <a:lstStyle/>
            <a:p>
              <a:pPr algn="ctr">
                <a:buNone/>
              </a:pPr>
              <a:r>
                <a:rPr lang="en-GB" sz="2000" dirty="0"/>
                <a:t>7</a:t>
              </a:r>
            </a:p>
          </p:txBody>
        </p:sp>
        <p:sp>
          <p:nvSpPr>
            <p:cNvPr id="19" name="TextBox 18">
              <a:extLst>
                <a:ext uri="{FF2B5EF4-FFF2-40B4-BE49-F238E27FC236}">
                  <a16:creationId xmlns:a16="http://schemas.microsoft.com/office/drawing/2014/main" id="{521EED36-5C1D-4686-A57C-47764FBB8BB6}"/>
                </a:ext>
              </a:extLst>
            </p:cNvPr>
            <p:cNvSpPr txBox="1"/>
            <p:nvPr/>
          </p:nvSpPr>
          <p:spPr>
            <a:xfrm>
              <a:off x="4874423" y="2827571"/>
              <a:ext cx="327335" cy="400109"/>
            </a:xfrm>
            <a:prstGeom prst="rect">
              <a:avLst/>
            </a:prstGeom>
            <a:noFill/>
          </p:spPr>
          <p:txBody>
            <a:bodyPr wrap="none" rtlCol="0">
              <a:spAutoFit/>
            </a:bodyPr>
            <a:lstStyle/>
            <a:p>
              <a:pPr algn="ctr">
                <a:buNone/>
              </a:pPr>
              <a:r>
                <a:rPr lang="en-GB" sz="2000" dirty="0"/>
                <a:t>8</a:t>
              </a:r>
            </a:p>
          </p:txBody>
        </p:sp>
        <p:sp>
          <p:nvSpPr>
            <p:cNvPr id="20" name="TextBox 19">
              <a:extLst>
                <a:ext uri="{FF2B5EF4-FFF2-40B4-BE49-F238E27FC236}">
                  <a16:creationId xmlns:a16="http://schemas.microsoft.com/office/drawing/2014/main" id="{BE601ACD-D487-4423-834B-BB86CA720815}"/>
                </a:ext>
              </a:extLst>
            </p:cNvPr>
            <p:cNvSpPr txBox="1"/>
            <p:nvPr/>
          </p:nvSpPr>
          <p:spPr>
            <a:xfrm>
              <a:off x="5403046" y="2827571"/>
              <a:ext cx="327335" cy="400109"/>
            </a:xfrm>
            <a:prstGeom prst="rect">
              <a:avLst/>
            </a:prstGeom>
            <a:noFill/>
          </p:spPr>
          <p:txBody>
            <a:bodyPr wrap="square" rtlCol="0">
              <a:spAutoFit/>
            </a:bodyPr>
            <a:lstStyle/>
            <a:p>
              <a:pPr algn="ctr">
                <a:buNone/>
              </a:pPr>
              <a:r>
                <a:rPr lang="en-GB" sz="2000" dirty="0"/>
                <a:t>9</a:t>
              </a:r>
            </a:p>
          </p:txBody>
        </p:sp>
      </p:grpSp>
      <p:grpSp>
        <p:nvGrpSpPr>
          <p:cNvPr id="26" name="Group 25">
            <a:extLst>
              <a:ext uri="{FF2B5EF4-FFF2-40B4-BE49-F238E27FC236}">
                <a16:creationId xmlns:a16="http://schemas.microsoft.com/office/drawing/2014/main" id="{C365F8D3-5CE8-440D-9667-4BE8D0BF7430}"/>
              </a:ext>
            </a:extLst>
          </p:cNvPr>
          <p:cNvGrpSpPr/>
          <p:nvPr/>
        </p:nvGrpSpPr>
        <p:grpSpPr>
          <a:xfrm>
            <a:off x="293842" y="3990788"/>
            <a:ext cx="5973822" cy="567936"/>
            <a:chOff x="469948" y="3990788"/>
            <a:chExt cx="5973822" cy="567936"/>
          </a:xfrm>
        </p:grpSpPr>
        <p:grpSp>
          <p:nvGrpSpPr>
            <p:cNvPr id="80" name="Group 79">
              <a:extLst>
                <a:ext uri="{FF2B5EF4-FFF2-40B4-BE49-F238E27FC236}">
                  <a16:creationId xmlns:a16="http://schemas.microsoft.com/office/drawing/2014/main" id="{D07AA0BD-3E18-4163-9A20-AE55D1FC450B}"/>
                </a:ext>
              </a:extLst>
            </p:cNvPr>
            <p:cNvGrpSpPr/>
            <p:nvPr/>
          </p:nvGrpSpPr>
          <p:grpSpPr>
            <a:xfrm>
              <a:off x="469948" y="4150035"/>
              <a:ext cx="5973822" cy="408689"/>
              <a:chOff x="650515" y="3676191"/>
              <a:chExt cx="4183341" cy="323951"/>
            </a:xfrm>
          </p:grpSpPr>
          <p:sp>
            <p:nvSpPr>
              <p:cNvPr id="104" name="TextBox 103">
                <a:extLst>
                  <a:ext uri="{FF2B5EF4-FFF2-40B4-BE49-F238E27FC236}">
                    <a16:creationId xmlns:a16="http://schemas.microsoft.com/office/drawing/2014/main" id="{F84258F4-C5D5-42F2-A22E-C28725988AA6}"/>
                  </a:ext>
                </a:extLst>
              </p:cNvPr>
              <p:cNvSpPr txBox="1"/>
              <p:nvPr/>
            </p:nvSpPr>
            <p:spPr>
              <a:xfrm>
                <a:off x="650515" y="3682991"/>
                <a:ext cx="510205" cy="317151"/>
              </a:xfrm>
              <a:prstGeom prst="rect">
                <a:avLst/>
              </a:prstGeom>
              <a:noFill/>
            </p:spPr>
            <p:txBody>
              <a:bodyPr wrap="square" rtlCol="0">
                <a:spAutoFit/>
              </a:bodyPr>
              <a:lstStyle/>
              <a:p>
                <a:pPr algn="ctr">
                  <a:buNone/>
                </a:pPr>
                <a:r>
                  <a:rPr lang="en-GB" sz="2000" dirty="0"/>
                  <a:t>10</a:t>
                </a:r>
              </a:p>
            </p:txBody>
          </p:sp>
          <p:sp>
            <p:nvSpPr>
              <p:cNvPr id="105" name="TextBox 104">
                <a:extLst>
                  <a:ext uri="{FF2B5EF4-FFF2-40B4-BE49-F238E27FC236}">
                    <a16:creationId xmlns:a16="http://schemas.microsoft.com/office/drawing/2014/main" id="{0F2086A1-27D6-42E1-89D3-6A05AAA13D79}"/>
                  </a:ext>
                </a:extLst>
              </p:cNvPr>
              <p:cNvSpPr txBox="1"/>
              <p:nvPr/>
            </p:nvSpPr>
            <p:spPr>
              <a:xfrm>
                <a:off x="4323651" y="3676191"/>
                <a:ext cx="510205" cy="317151"/>
              </a:xfrm>
              <a:prstGeom prst="rect">
                <a:avLst/>
              </a:prstGeom>
              <a:noFill/>
            </p:spPr>
            <p:txBody>
              <a:bodyPr wrap="square" rtlCol="0">
                <a:spAutoFit/>
              </a:bodyPr>
              <a:lstStyle/>
              <a:p>
                <a:pPr algn="ctr">
                  <a:buNone/>
                </a:pPr>
                <a:r>
                  <a:rPr lang="en-GB" sz="2000" dirty="0"/>
                  <a:t>20</a:t>
                </a:r>
              </a:p>
            </p:txBody>
          </p:sp>
        </p:grpSp>
        <p:grpSp>
          <p:nvGrpSpPr>
            <p:cNvPr id="21" name="Group 20">
              <a:extLst>
                <a:ext uri="{FF2B5EF4-FFF2-40B4-BE49-F238E27FC236}">
                  <a16:creationId xmlns:a16="http://schemas.microsoft.com/office/drawing/2014/main" id="{92095753-BF1F-4B14-9CFD-5D260938D2C0}"/>
                </a:ext>
              </a:extLst>
            </p:cNvPr>
            <p:cNvGrpSpPr/>
            <p:nvPr/>
          </p:nvGrpSpPr>
          <p:grpSpPr>
            <a:xfrm>
              <a:off x="805529" y="3990788"/>
              <a:ext cx="5290471" cy="148966"/>
              <a:chOff x="805529" y="3990788"/>
              <a:chExt cx="5290471" cy="148966"/>
            </a:xfrm>
          </p:grpSpPr>
          <p:cxnSp>
            <p:nvCxnSpPr>
              <p:cNvPr id="81" name="Straight Connector 80">
                <a:extLst>
                  <a:ext uri="{FF2B5EF4-FFF2-40B4-BE49-F238E27FC236}">
                    <a16:creationId xmlns:a16="http://schemas.microsoft.com/office/drawing/2014/main" id="{FA2B6E3F-843C-4ECA-9433-B0ACD3640967}"/>
                  </a:ext>
                </a:extLst>
              </p:cNvPr>
              <p:cNvCxnSpPr>
                <a:cxnSpLocks/>
              </p:cNvCxnSpPr>
              <p:nvPr/>
            </p:nvCxnSpPr>
            <p:spPr>
              <a:xfrm>
                <a:off x="805529" y="4003529"/>
                <a:ext cx="529047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5CEE72D9-E3EA-4B38-958C-FC48363B878A}"/>
                  </a:ext>
                </a:extLst>
              </p:cNvPr>
              <p:cNvCxnSpPr>
                <a:cxnSpLocks/>
              </p:cNvCxnSpPr>
              <p:nvPr/>
            </p:nvCxnSpPr>
            <p:spPr>
              <a:xfrm>
                <a:off x="6094601" y="3990935"/>
                <a:ext cx="0" cy="14679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939D31FE-5FD3-43C1-856A-0F1513EA7E52}"/>
                  </a:ext>
                </a:extLst>
              </p:cNvPr>
              <p:cNvCxnSpPr>
                <a:cxnSpLocks/>
              </p:cNvCxnSpPr>
              <p:nvPr/>
            </p:nvCxnSpPr>
            <p:spPr>
              <a:xfrm>
                <a:off x="815731" y="3990788"/>
                <a:ext cx="0" cy="14896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7CA197E1-B07A-4A6F-A2BD-5787A3DB08D6}"/>
                  </a:ext>
                </a:extLst>
              </p:cNvPr>
              <p:cNvCxnSpPr>
                <a:cxnSpLocks/>
              </p:cNvCxnSpPr>
              <p:nvPr/>
            </p:nvCxnSpPr>
            <p:spPr>
              <a:xfrm>
                <a:off x="1871505" y="3991605"/>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CAECB5DC-59E8-4249-8DE5-4D10FEDA65A3}"/>
                  </a:ext>
                </a:extLst>
              </p:cNvPr>
              <p:cNvCxnSpPr>
                <a:cxnSpLocks/>
              </p:cNvCxnSpPr>
              <p:nvPr/>
            </p:nvCxnSpPr>
            <p:spPr>
              <a:xfrm>
                <a:off x="2927279" y="3991605"/>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F6592AE0-A223-49B8-A660-3EFCD9C26B4C}"/>
                  </a:ext>
                </a:extLst>
              </p:cNvPr>
              <p:cNvCxnSpPr>
                <a:cxnSpLocks/>
              </p:cNvCxnSpPr>
              <p:nvPr/>
            </p:nvCxnSpPr>
            <p:spPr>
              <a:xfrm>
                <a:off x="3983053" y="3991605"/>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16FBE94E-8337-401E-89AE-31D1C9E4CCAD}"/>
                  </a:ext>
                </a:extLst>
              </p:cNvPr>
              <p:cNvCxnSpPr>
                <a:cxnSpLocks/>
              </p:cNvCxnSpPr>
              <p:nvPr/>
            </p:nvCxnSpPr>
            <p:spPr>
              <a:xfrm>
                <a:off x="5038827" y="3991605"/>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990AFC19-FE8F-48F3-B8A4-4A9E6D42F92D}"/>
                  </a:ext>
                </a:extLst>
              </p:cNvPr>
              <p:cNvCxnSpPr>
                <a:cxnSpLocks/>
              </p:cNvCxnSpPr>
              <p:nvPr/>
            </p:nvCxnSpPr>
            <p:spPr>
              <a:xfrm>
                <a:off x="5566714" y="3990935"/>
                <a:ext cx="0" cy="146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808AFC1D-4FEC-47FC-8C73-74DAD13659F6}"/>
                  </a:ext>
                </a:extLst>
              </p:cNvPr>
              <p:cNvCxnSpPr>
                <a:cxnSpLocks/>
              </p:cNvCxnSpPr>
              <p:nvPr/>
            </p:nvCxnSpPr>
            <p:spPr>
              <a:xfrm>
                <a:off x="1343618" y="3991605"/>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8840405D-AE58-46E0-B64D-D3372C437DE8}"/>
                  </a:ext>
                </a:extLst>
              </p:cNvPr>
              <p:cNvCxnSpPr>
                <a:cxnSpLocks/>
              </p:cNvCxnSpPr>
              <p:nvPr/>
            </p:nvCxnSpPr>
            <p:spPr>
              <a:xfrm>
                <a:off x="2399392" y="3991605"/>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D1ACADB3-5F63-41B1-961D-9B10EE2B1FD1}"/>
                  </a:ext>
                </a:extLst>
              </p:cNvPr>
              <p:cNvCxnSpPr>
                <a:cxnSpLocks/>
              </p:cNvCxnSpPr>
              <p:nvPr/>
            </p:nvCxnSpPr>
            <p:spPr>
              <a:xfrm>
                <a:off x="3455166" y="3991605"/>
                <a:ext cx="0" cy="1481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E5353262-5879-46C3-A881-AB89A66C77BD}"/>
                  </a:ext>
                </a:extLst>
              </p:cNvPr>
              <p:cNvCxnSpPr>
                <a:cxnSpLocks/>
              </p:cNvCxnSpPr>
              <p:nvPr/>
            </p:nvCxnSpPr>
            <p:spPr>
              <a:xfrm>
                <a:off x="4510940" y="3991605"/>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TextBox 61">
              <a:extLst>
                <a:ext uri="{FF2B5EF4-FFF2-40B4-BE49-F238E27FC236}">
                  <a16:creationId xmlns:a16="http://schemas.microsoft.com/office/drawing/2014/main" id="{62B2B45D-5C98-4D99-A508-ADDEE775E28E}"/>
                </a:ext>
              </a:extLst>
            </p:cNvPr>
            <p:cNvSpPr txBox="1"/>
            <p:nvPr/>
          </p:nvSpPr>
          <p:spPr>
            <a:xfrm>
              <a:off x="1111367" y="4155145"/>
              <a:ext cx="450957" cy="400110"/>
            </a:xfrm>
            <a:prstGeom prst="rect">
              <a:avLst/>
            </a:prstGeom>
            <a:noFill/>
          </p:spPr>
          <p:txBody>
            <a:bodyPr wrap="none" rtlCol="0">
              <a:spAutoFit/>
            </a:bodyPr>
            <a:lstStyle/>
            <a:p>
              <a:pPr algn="ctr">
                <a:buNone/>
              </a:pPr>
              <a:r>
                <a:rPr lang="en-GB" sz="2000" dirty="0"/>
                <a:t>11</a:t>
              </a:r>
            </a:p>
          </p:txBody>
        </p:sp>
        <p:sp>
          <p:nvSpPr>
            <p:cNvPr id="63" name="TextBox 62">
              <a:extLst>
                <a:ext uri="{FF2B5EF4-FFF2-40B4-BE49-F238E27FC236}">
                  <a16:creationId xmlns:a16="http://schemas.microsoft.com/office/drawing/2014/main" id="{6B587ABB-B3FB-4BB0-8B8A-4CC869429625}"/>
                </a:ext>
              </a:extLst>
            </p:cNvPr>
            <p:cNvSpPr txBox="1"/>
            <p:nvPr/>
          </p:nvSpPr>
          <p:spPr>
            <a:xfrm>
              <a:off x="1630467" y="4155145"/>
              <a:ext cx="470000" cy="400110"/>
            </a:xfrm>
            <a:prstGeom prst="rect">
              <a:avLst/>
            </a:prstGeom>
            <a:noFill/>
          </p:spPr>
          <p:txBody>
            <a:bodyPr wrap="none" rtlCol="0">
              <a:spAutoFit/>
            </a:bodyPr>
            <a:lstStyle/>
            <a:p>
              <a:pPr algn="ctr">
                <a:buNone/>
              </a:pPr>
              <a:r>
                <a:rPr lang="en-GB" sz="2000" dirty="0"/>
                <a:t>12</a:t>
              </a:r>
            </a:p>
          </p:txBody>
        </p:sp>
        <p:sp>
          <p:nvSpPr>
            <p:cNvPr id="64" name="TextBox 63">
              <a:extLst>
                <a:ext uri="{FF2B5EF4-FFF2-40B4-BE49-F238E27FC236}">
                  <a16:creationId xmlns:a16="http://schemas.microsoft.com/office/drawing/2014/main" id="{8B97E50F-7C47-49B7-8C16-73BD19A27632}"/>
                </a:ext>
              </a:extLst>
            </p:cNvPr>
            <p:cNvSpPr txBox="1"/>
            <p:nvPr/>
          </p:nvSpPr>
          <p:spPr>
            <a:xfrm>
              <a:off x="2159088" y="4155145"/>
              <a:ext cx="470000" cy="400110"/>
            </a:xfrm>
            <a:prstGeom prst="rect">
              <a:avLst/>
            </a:prstGeom>
            <a:noFill/>
          </p:spPr>
          <p:txBody>
            <a:bodyPr wrap="none" rtlCol="0">
              <a:spAutoFit/>
            </a:bodyPr>
            <a:lstStyle/>
            <a:p>
              <a:pPr algn="ctr">
                <a:buNone/>
              </a:pPr>
              <a:r>
                <a:rPr lang="en-GB" sz="2000" dirty="0"/>
                <a:t>13</a:t>
              </a:r>
            </a:p>
          </p:txBody>
        </p:sp>
        <p:sp>
          <p:nvSpPr>
            <p:cNvPr id="65" name="TextBox 64">
              <a:extLst>
                <a:ext uri="{FF2B5EF4-FFF2-40B4-BE49-F238E27FC236}">
                  <a16:creationId xmlns:a16="http://schemas.microsoft.com/office/drawing/2014/main" id="{939C7976-201C-4C01-8151-B789F6C0A8C4}"/>
                </a:ext>
              </a:extLst>
            </p:cNvPr>
            <p:cNvSpPr txBox="1"/>
            <p:nvPr/>
          </p:nvSpPr>
          <p:spPr>
            <a:xfrm>
              <a:off x="2687709" y="4155145"/>
              <a:ext cx="470000" cy="400110"/>
            </a:xfrm>
            <a:prstGeom prst="rect">
              <a:avLst/>
            </a:prstGeom>
            <a:noFill/>
          </p:spPr>
          <p:txBody>
            <a:bodyPr wrap="none" rtlCol="0">
              <a:spAutoFit/>
            </a:bodyPr>
            <a:lstStyle/>
            <a:p>
              <a:pPr algn="ctr">
                <a:buNone/>
              </a:pPr>
              <a:r>
                <a:rPr lang="en-GB" sz="2000" dirty="0"/>
                <a:t>14</a:t>
              </a:r>
            </a:p>
          </p:txBody>
        </p:sp>
        <p:sp>
          <p:nvSpPr>
            <p:cNvPr id="66" name="TextBox 65">
              <a:extLst>
                <a:ext uri="{FF2B5EF4-FFF2-40B4-BE49-F238E27FC236}">
                  <a16:creationId xmlns:a16="http://schemas.microsoft.com/office/drawing/2014/main" id="{A30F18DB-846A-4906-9885-BCF0058322A4}"/>
                </a:ext>
              </a:extLst>
            </p:cNvPr>
            <p:cNvSpPr txBox="1"/>
            <p:nvPr/>
          </p:nvSpPr>
          <p:spPr>
            <a:xfrm>
              <a:off x="3216330" y="4155145"/>
              <a:ext cx="470000" cy="400110"/>
            </a:xfrm>
            <a:prstGeom prst="rect">
              <a:avLst/>
            </a:prstGeom>
            <a:noFill/>
          </p:spPr>
          <p:txBody>
            <a:bodyPr wrap="none" rtlCol="0">
              <a:spAutoFit/>
            </a:bodyPr>
            <a:lstStyle/>
            <a:p>
              <a:pPr algn="ctr">
                <a:buNone/>
              </a:pPr>
              <a:r>
                <a:rPr lang="en-GB" sz="2000" dirty="0"/>
                <a:t>15</a:t>
              </a:r>
            </a:p>
          </p:txBody>
        </p:sp>
        <p:sp>
          <p:nvSpPr>
            <p:cNvPr id="67" name="TextBox 66">
              <a:extLst>
                <a:ext uri="{FF2B5EF4-FFF2-40B4-BE49-F238E27FC236}">
                  <a16:creationId xmlns:a16="http://schemas.microsoft.com/office/drawing/2014/main" id="{95AEC263-EFE6-4CC2-9CE6-6C21A1DF0615}"/>
                </a:ext>
              </a:extLst>
            </p:cNvPr>
            <p:cNvSpPr txBox="1"/>
            <p:nvPr/>
          </p:nvSpPr>
          <p:spPr>
            <a:xfrm>
              <a:off x="3744951" y="4155145"/>
              <a:ext cx="470000" cy="400110"/>
            </a:xfrm>
            <a:prstGeom prst="rect">
              <a:avLst/>
            </a:prstGeom>
            <a:noFill/>
          </p:spPr>
          <p:txBody>
            <a:bodyPr wrap="none" rtlCol="0">
              <a:spAutoFit/>
            </a:bodyPr>
            <a:lstStyle/>
            <a:p>
              <a:pPr algn="ctr">
                <a:buNone/>
              </a:pPr>
              <a:r>
                <a:rPr lang="en-GB" sz="2000" dirty="0"/>
                <a:t>16</a:t>
              </a:r>
            </a:p>
          </p:txBody>
        </p:sp>
        <p:sp>
          <p:nvSpPr>
            <p:cNvPr id="68" name="TextBox 67">
              <a:extLst>
                <a:ext uri="{FF2B5EF4-FFF2-40B4-BE49-F238E27FC236}">
                  <a16:creationId xmlns:a16="http://schemas.microsoft.com/office/drawing/2014/main" id="{01FE2064-607C-43AD-B94C-EA6A97F164AE}"/>
                </a:ext>
              </a:extLst>
            </p:cNvPr>
            <p:cNvSpPr txBox="1"/>
            <p:nvPr/>
          </p:nvSpPr>
          <p:spPr>
            <a:xfrm>
              <a:off x="4273572" y="4155145"/>
              <a:ext cx="470000" cy="400110"/>
            </a:xfrm>
            <a:prstGeom prst="rect">
              <a:avLst/>
            </a:prstGeom>
            <a:noFill/>
          </p:spPr>
          <p:txBody>
            <a:bodyPr wrap="none" rtlCol="0">
              <a:spAutoFit/>
            </a:bodyPr>
            <a:lstStyle/>
            <a:p>
              <a:pPr algn="ctr">
                <a:buNone/>
              </a:pPr>
              <a:r>
                <a:rPr lang="en-GB" sz="2000" dirty="0"/>
                <a:t>17</a:t>
              </a:r>
            </a:p>
          </p:txBody>
        </p:sp>
        <p:sp>
          <p:nvSpPr>
            <p:cNvPr id="78" name="TextBox 77">
              <a:extLst>
                <a:ext uri="{FF2B5EF4-FFF2-40B4-BE49-F238E27FC236}">
                  <a16:creationId xmlns:a16="http://schemas.microsoft.com/office/drawing/2014/main" id="{E9EFF357-17FF-4D96-8D19-25C8A53B0BB6}"/>
                </a:ext>
              </a:extLst>
            </p:cNvPr>
            <p:cNvSpPr txBox="1"/>
            <p:nvPr/>
          </p:nvSpPr>
          <p:spPr>
            <a:xfrm>
              <a:off x="4802193" y="4155145"/>
              <a:ext cx="470000" cy="400110"/>
            </a:xfrm>
            <a:prstGeom prst="rect">
              <a:avLst/>
            </a:prstGeom>
            <a:noFill/>
          </p:spPr>
          <p:txBody>
            <a:bodyPr wrap="none" rtlCol="0">
              <a:spAutoFit/>
            </a:bodyPr>
            <a:lstStyle/>
            <a:p>
              <a:pPr algn="ctr">
                <a:buNone/>
              </a:pPr>
              <a:r>
                <a:rPr lang="en-GB" sz="2000" dirty="0"/>
                <a:t>18</a:t>
              </a:r>
            </a:p>
          </p:txBody>
        </p:sp>
        <p:sp>
          <p:nvSpPr>
            <p:cNvPr id="79" name="TextBox 78">
              <a:extLst>
                <a:ext uri="{FF2B5EF4-FFF2-40B4-BE49-F238E27FC236}">
                  <a16:creationId xmlns:a16="http://schemas.microsoft.com/office/drawing/2014/main" id="{E6FC14B0-8173-4348-BEB3-80D08EFEA2AD}"/>
                </a:ext>
              </a:extLst>
            </p:cNvPr>
            <p:cNvSpPr txBox="1"/>
            <p:nvPr/>
          </p:nvSpPr>
          <p:spPr>
            <a:xfrm>
              <a:off x="5332248" y="4155145"/>
              <a:ext cx="467136" cy="400110"/>
            </a:xfrm>
            <a:prstGeom prst="rect">
              <a:avLst/>
            </a:prstGeom>
            <a:noFill/>
          </p:spPr>
          <p:txBody>
            <a:bodyPr wrap="square" rtlCol="0">
              <a:spAutoFit/>
            </a:bodyPr>
            <a:lstStyle/>
            <a:p>
              <a:pPr algn="ctr">
                <a:buNone/>
              </a:pPr>
              <a:r>
                <a:rPr lang="en-GB" sz="2000" dirty="0"/>
                <a:t>19</a:t>
              </a:r>
            </a:p>
          </p:txBody>
        </p:sp>
      </p:grpSp>
      <p:sp>
        <p:nvSpPr>
          <p:cNvPr id="28" name="Content Placeholder 2">
            <a:extLst>
              <a:ext uri="{FF2B5EF4-FFF2-40B4-BE49-F238E27FC236}">
                <a16:creationId xmlns:a16="http://schemas.microsoft.com/office/drawing/2014/main" id="{4B960F4F-7DA4-448A-8F59-D753ADA00A98}"/>
              </a:ext>
            </a:extLst>
          </p:cNvPr>
          <p:cNvSpPr txBox="1">
            <a:spLocks/>
          </p:cNvSpPr>
          <p:nvPr/>
        </p:nvSpPr>
        <p:spPr>
          <a:xfrm>
            <a:off x="6192011" y="1567970"/>
            <a:ext cx="5454557"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What do you notice about each number line?</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Can you remember the number which sits </a:t>
            </a:r>
            <a:r>
              <a:rPr lang="en-GB" sz="2000" i="1" dirty="0">
                <a:latin typeface="Arial" panose="020B0604020202020204" pitchFamily="34" charset="0"/>
                <a:cs typeface="Arial" panose="020B0604020202020204" pitchFamily="34" charset="0"/>
              </a:rPr>
              <a:t>half-way between </a:t>
            </a:r>
            <a:r>
              <a:rPr lang="en-GB" sz="2000" dirty="0">
                <a:latin typeface="Arial" panose="020B0604020202020204" pitchFamily="34" charset="0"/>
                <a:cs typeface="Arial" panose="020B0604020202020204" pitchFamily="34" charset="0"/>
              </a:rPr>
              <a:t>zero and ten?</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Which number sits </a:t>
            </a:r>
            <a:r>
              <a:rPr lang="en-GB" sz="2000" i="1" dirty="0">
                <a:latin typeface="Arial" panose="020B0604020202020204" pitchFamily="34" charset="0"/>
                <a:cs typeface="Arial" panose="020B0604020202020204" pitchFamily="34" charset="0"/>
              </a:rPr>
              <a:t>half-way between </a:t>
            </a:r>
            <a:r>
              <a:rPr lang="en-GB" sz="2000" dirty="0">
                <a:latin typeface="Arial" panose="020B0604020202020204" pitchFamily="34" charset="0"/>
                <a:cs typeface="Arial" panose="020B0604020202020204" pitchFamily="34" charset="0"/>
              </a:rPr>
              <a:t>ten and twenty?</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Look at 9 on the top line, then find 19 on the next line, what do you notice? Repeat for other ‘teen’ numbers.</a:t>
            </a:r>
          </a:p>
          <a:p>
            <a:pPr>
              <a:lnSpc>
                <a:spcPct val="120000"/>
              </a:lnSpc>
              <a:spcBef>
                <a:spcPts val="600"/>
              </a:spcBef>
              <a:spcAft>
                <a:spcPts val="600"/>
              </a:spcAft>
              <a:buClr>
                <a:srgbClr val="585858"/>
              </a:buClr>
              <a:buFont typeface="Arial" panose="020B0604020202020204" pitchFamily="34" charset="0"/>
              <a:buChar char="•"/>
            </a:pPr>
            <a:endParaRPr lang="en-GB" sz="2000" dirty="0"/>
          </a:p>
          <a:p>
            <a:pPr>
              <a:lnSpc>
                <a:spcPct val="120000"/>
              </a:lnSpc>
              <a:spcBef>
                <a:spcPts val="600"/>
              </a:spcBef>
              <a:spcAft>
                <a:spcPts val="600"/>
              </a:spcAft>
              <a:buClr>
                <a:srgbClr val="585858"/>
              </a:buClr>
              <a:buFont typeface="Arial" panose="020B0604020202020204" pitchFamily="34" charset="0"/>
              <a:buChar char="•"/>
            </a:pPr>
            <a:endParaRPr lang="en-GB" sz="2000" dirty="0"/>
          </a:p>
          <a:p>
            <a:pPr>
              <a:lnSpc>
                <a:spcPct val="120000"/>
              </a:lnSpc>
              <a:spcBef>
                <a:spcPts val="600"/>
              </a:spcBef>
              <a:spcAft>
                <a:spcPts val="600"/>
              </a:spcAft>
              <a:buFont typeface="Arial" panose="020B0604020202020204" pitchFamily="34" charset="0"/>
              <a:buChar char="•"/>
            </a:pPr>
            <a:endParaRPr lang="en-GB" sz="2000" dirty="0"/>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Tree>
    <p:custDataLst>
      <p:tags r:id="rId1"/>
    </p:custDataLst>
    <p:extLst>
      <p:ext uri="{BB962C8B-B14F-4D97-AF65-F5344CB8AC3E}">
        <p14:creationId xmlns:p14="http://schemas.microsoft.com/office/powerpoint/2010/main" val="561765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xmlns:aink="http://schemas.microsoft.com/office/drawing/2016/ink">
        <mc:Choice Requires="p14 aink">
          <p:contentPart p14:bwMode="auto" r:id="rId4">
            <p14:nvContentPartPr>
              <p14:cNvPr id="3" name="Ink 2">
                <a:extLst>
                  <a:ext uri="{FF2B5EF4-FFF2-40B4-BE49-F238E27FC236}">
                    <a16:creationId xmlns:a16="http://schemas.microsoft.com/office/drawing/2014/main" id="{126220D2-F0CE-459E-9A94-25510B7EC15B}"/>
                  </a:ext>
                </a:extLst>
              </p14:cNvPr>
              <p14:cNvContentPartPr/>
              <p14:nvPr/>
            </p14:nvContentPartPr>
            <p14:xfrm>
              <a:off x="-632960" y="4488116"/>
              <a:ext cx="270" cy="270"/>
            </p14:xfrm>
          </p:contentPart>
        </mc:Choice>
        <mc:Fallback xmlns="">
          <p:pic>
            <p:nvPicPr>
              <p:cNvPr id="3" name="Ink 2">
                <a:extLst>
                  <a:ext uri="{FF2B5EF4-FFF2-40B4-BE49-F238E27FC236}">
                    <a16:creationId xmlns:a16="http://schemas.microsoft.com/office/drawing/2014/main" id="{126220D2-F0CE-459E-9A94-25510B7EC15B}"/>
                  </a:ext>
                </a:extLst>
              </p:cNvPr>
              <p:cNvPicPr/>
              <p:nvPr/>
            </p:nvPicPr>
            <p:blipFill>
              <a:blip r:embed="rId5"/>
              <a:stretch>
                <a:fillRect/>
              </a:stretch>
            </p:blipFill>
            <p:spPr>
              <a:xfrm>
                <a:off x="-659960" y="4461116"/>
                <a:ext cx="54000" cy="54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6">
            <p14:nvContentPartPr>
              <p14:cNvPr id="5" name="Ink 4">
                <a:extLst>
                  <a:ext uri="{FF2B5EF4-FFF2-40B4-BE49-F238E27FC236}">
                    <a16:creationId xmlns:a16="http://schemas.microsoft.com/office/drawing/2014/main" id="{8B6534F5-CAD7-4CFA-B6B3-411C89AADB53}"/>
                  </a:ext>
                </a:extLst>
              </p14:cNvPr>
              <p14:cNvContentPartPr/>
              <p14:nvPr/>
            </p14:nvContentPartPr>
            <p14:xfrm>
              <a:off x="-398870" y="2898356"/>
              <a:ext cx="270" cy="270"/>
            </p14:xfrm>
          </p:contentPart>
        </mc:Choice>
        <mc:Fallback xmlns="">
          <p:pic>
            <p:nvPicPr>
              <p:cNvPr id="5" name="Ink 4">
                <a:extLst>
                  <a:ext uri="{FF2B5EF4-FFF2-40B4-BE49-F238E27FC236}">
                    <a16:creationId xmlns:a16="http://schemas.microsoft.com/office/drawing/2014/main" id="{8B6534F5-CAD7-4CFA-B6B3-411C89AADB53}"/>
                  </a:ext>
                </a:extLst>
              </p:cNvPr>
              <p:cNvPicPr/>
              <p:nvPr/>
            </p:nvPicPr>
            <p:blipFill>
              <a:blip r:embed="rId7"/>
              <a:stretch>
                <a:fillRect/>
              </a:stretch>
            </p:blipFill>
            <p:spPr>
              <a:xfrm>
                <a:off x="-412370" y="2884856"/>
                <a:ext cx="27000" cy="27000"/>
              </a:xfrm>
              <a:prstGeom prst="rect">
                <a:avLst/>
              </a:prstGeom>
            </p:spPr>
          </p:pic>
        </mc:Fallback>
      </mc:AlternateContent>
      <p:sp>
        <p:nvSpPr>
          <p:cNvPr id="4" name="Title 3">
            <a:extLst>
              <a:ext uri="{FF2B5EF4-FFF2-40B4-BE49-F238E27FC236}">
                <a16:creationId xmlns:a16="http://schemas.microsoft.com/office/drawing/2014/main" id="{3EE3B563-3CF5-4D7D-B5D4-47E592ECC085}"/>
              </a:ext>
            </a:extLst>
          </p:cNvPr>
          <p:cNvSpPr>
            <a:spLocks noGrp="1"/>
          </p:cNvSpPr>
          <p:nvPr>
            <p:ph type="title"/>
          </p:nvPr>
        </p:nvSpPr>
        <p:spPr/>
        <p:txBody>
          <a:bodyPr/>
          <a:lstStyle/>
          <a:p>
            <a:pPr>
              <a:buClrTx/>
              <a:buFontTx/>
              <a:buNone/>
            </a:pPr>
            <a:r>
              <a:rPr lang="en-GB" dirty="0"/>
              <a:t>1NPV-2 Numbers to 20 in the linear number system </a:t>
            </a:r>
          </a:p>
        </p:txBody>
      </p:sp>
      <p:pic>
        <p:nvPicPr>
          <p:cNvPr id="9" name="Picture 8" descr="A close up of a screen&#10;&#10;Description automatically generated">
            <a:extLst>
              <a:ext uri="{FF2B5EF4-FFF2-40B4-BE49-F238E27FC236}">
                <a16:creationId xmlns:a16="http://schemas.microsoft.com/office/drawing/2014/main" id="{F76D1A89-BF30-4A23-B211-C8234C7CE51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919195" y="2618896"/>
            <a:ext cx="10506402" cy="1861972"/>
          </a:xfrm>
          <a:prstGeom prst="rect">
            <a:avLst/>
          </a:prstGeom>
        </p:spPr>
      </p:pic>
      <p:sp>
        <p:nvSpPr>
          <p:cNvPr id="2" name="TextBox 19">
            <a:extLst>
              <a:ext uri="{FF2B5EF4-FFF2-40B4-BE49-F238E27FC236}">
                <a16:creationId xmlns:a16="http://schemas.microsoft.com/office/drawing/2014/main" id="{C7CA5EEC-7F70-4BFE-8E2C-2530DE7D8898}"/>
              </a:ext>
            </a:extLst>
          </p:cNvPr>
          <p:cNvSpPr txBox="1"/>
          <p:nvPr/>
        </p:nvSpPr>
        <p:spPr>
          <a:xfrm>
            <a:off x="6096000" y="4905309"/>
            <a:ext cx="5486401" cy="769441"/>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lgn="ctr">
              <a:buNone/>
            </a:pPr>
            <a:r>
              <a:rPr lang="en-US" sz="2000" i="1" dirty="0"/>
              <a:t>Five is half-way between zero and ten.</a:t>
            </a:r>
          </a:p>
          <a:p>
            <a:pPr algn="ctr">
              <a:buNone/>
            </a:pPr>
            <a:r>
              <a:rPr lang="en-GB" sz="2000" i="1" dirty="0"/>
              <a:t>Fifteen is half-way between ten and twenty.</a:t>
            </a:r>
          </a:p>
        </p:txBody>
      </p:sp>
      <p:sp>
        <p:nvSpPr>
          <p:cNvPr id="7" name="Content Placeholder 2">
            <a:extLst>
              <a:ext uri="{FF2B5EF4-FFF2-40B4-BE49-F238E27FC236}">
                <a16:creationId xmlns:a16="http://schemas.microsoft.com/office/drawing/2014/main" id="{BA462774-5FB5-43E7-9A0E-3B6DC3F77CCB}"/>
              </a:ext>
            </a:extLst>
          </p:cNvPr>
          <p:cNvSpPr txBox="1">
            <a:spLocks/>
          </p:cNvSpPr>
          <p:nvPr/>
        </p:nvSpPr>
        <p:spPr>
          <a:xfrm>
            <a:off x="6192012" y="1567970"/>
            <a:ext cx="5390389" cy="3305148"/>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What do you notice about the number line on the bottom?</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Which number do you think sits underneath six on the bottom number line?</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How do you think we could use the number line on the top to help us place other numbers on the bottom line?</a:t>
            </a:r>
          </a:p>
          <a:p>
            <a:pPr>
              <a:lnSpc>
                <a:spcPct val="120000"/>
              </a:lnSpc>
              <a:spcBef>
                <a:spcPts val="600"/>
              </a:spcBef>
              <a:spcAft>
                <a:spcPts val="600"/>
              </a:spcAft>
              <a:buFont typeface="Arial" panose="020B0604020202020204" pitchFamily="34" charset="0"/>
              <a:buChar char="•"/>
            </a:pPr>
            <a:endParaRPr lang="en-GB" sz="2000" dirty="0"/>
          </a:p>
        </p:txBody>
      </p:sp>
      <p:sp>
        <p:nvSpPr>
          <p:cNvPr id="10" name="Rectangle 9">
            <a:extLst>
              <a:ext uri="{FF2B5EF4-FFF2-40B4-BE49-F238E27FC236}">
                <a16:creationId xmlns:a16="http://schemas.microsoft.com/office/drawing/2014/main" id="{7F575888-B429-4973-9BEB-F772DB13D710}"/>
              </a:ext>
            </a:extLst>
          </p:cNvPr>
          <p:cNvSpPr/>
          <p:nvPr/>
        </p:nvSpPr>
        <p:spPr bwMode="auto">
          <a:xfrm>
            <a:off x="3420533" y="4133353"/>
            <a:ext cx="710120" cy="53347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11" name="Rectangle 10">
            <a:extLst>
              <a:ext uri="{FF2B5EF4-FFF2-40B4-BE49-F238E27FC236}">
                <a16:creationId xmlns:a16="http://schemas.microsoft.com/office/drawing/2014/main" id="{612D2F72-A578-4608-8AE7-DEF9AA849DD3}"/>
              </a:ext>
            </a:extLst>
          </p:cNvPr>
          <p:cNvSpPr/>
          <p:nvPr/>
        </p:nvSpPr>
        <p:spPr bwMode="auto">
          <a:xfrm>
            <a:off x="3705013" y="3909061"/>
            <a:ext cx="378037" cy="76411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12" name="Rectangle 11">
            <a:extLst>
              <a:ext uri="{FF2B5EF4-FFF2-40B4-BE49-F238E27FC236}">
                <a16:creationId xmlns:a16="http://schemas.microsoft.com/office/drawing/2014/main" id="{C69912DA-E83C-411D-9C1C-89DE7C0FB5CE}"/>
              </a:ext>
            </a:extLst>
          </p:cNvPr>
          <p:cNvSpPr/>
          <p:nvPr/>
        </p:nvSpPr>
        <p:spPr bwMode="auto">
          <a:xfrm>
            <a:off x="3705012" y="2911947"/>
            <a:ext cx="270935" cy="333328"/>
          </a:xfrm>
          <a:prstGeom prst="rect">
            <a:avLst/>
          </a:prstGeom>
          <a:noFill/>
          <a:ln w="76200">
            <a:solidFill>
              <a:schemeClr val="bg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Tree>
    <p:custDataLst>
      <p:tags r:id="rId1"/>
    </p:custDataLst>
    <p:extLst>
      <p:ext uri="{BB962C8B-B14F-4D97-AF65-F5344CB8AC3E}">
        <p14:creationId xmlns:p14="http://schemas.microsoft.com/office/powerpoint/2010/main" val="5208150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xmlns:aink="http://schemas.microsoft.com/office/drawing/2016/ink">
        <mc:Choice Requires="p14 aink">
          <p:contentPart p14:bwMode="auto" r:id="rId4">
            <p14:nvContentPartPr>
              <p14:cNvPr id="3" name="Ink 2">
                <a:extLst>
                  <a:ext uri="{FF2B5EF4-FFF2-40B4-BE49-F238E27FC236}">
                    <a16:creationId xmlns:a16="http://schemas.microsoft.com/office/drawing/2014/main" id="{126220D2-F0CE-459E-9A94-25510B7EC15B}"/>
                  </a:ext>
                </a:extLst>
              </p14:cNvPr>
              <p14:cNvContentPartPr/>
              <p14:nvPr/>
            </p14:nvContentPartPr>
            <p14:xfrm>
              <a:off x="-632960" y="4488116"/>
              <a:ext cx="270" cy="270"/>
            </p14:xfrm>
          </p:contentPart>
        </mc:Choice>
        <mc:Fallback xmlns="">
          <p:pic>
            <p:nvPicPr>
              <p:cNvPr id="3" name="Ink 2">
                <a:extLst>
                  <a:ext uri="{FF2B5EF4-FFF2-40B4-BE49-F238E27FC236}">
                    <a16:creationId xmlns:a16="http://schemas.microsoft.com/office/drawing/2014/main" id="{126220D2-F0CE-459E-9A94-25510B7EC15B}"/>
                  </a:ext>
                </a:extLst>
              </p:cNvPr>
              <p:cNvPicPr/>
              <p:nvPr/>
            </p:nvPicPr>
            <p:blipFill>
              <a:blip r:embed="rId5"/>
              <a:stretch>
                <a:fillRect/>
              </a:stretch>
            </p:blipFill>
            <p:spPr>
              <a:xfrm>
                <a:off x="-659960" y="4461116"/>
                <a:ext cx="54000" cy="54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6">
            <p14:nvContentPartPr>
              <p14:cNvPr id="5" name="Ink 4">
                <a:extLst>
                  <a:ext uri="{FF2B5EF4-FFF2-40B4-BE49-F238E27FC236}">
                    <a16:creationId xmlns:a16="http://schemas.microsoft.com/office/drawing/2014/main" id="{8B6534F5-CAD7-4CFA-B6B3-411C89AADB53}"/>
                  </a:ext>
                </a:extLst>
              </p14:cNvPr>
              <p14:cNvContentPartPr/>
              <p14:nvPr/>
            </p14:nvContentPartPr>
            <p14:xfrm>
              <a:off x="-398870" y="2739606"/>
              <a:ext cx="270" cy="270"/>
            </p14:xfrm>
          </p:contentPart>
        </mc:Choice>
        <mc:Fallback xmlns="">
          <p:pic>
            <p:nvPicPr>
              <p:cNvPr id="5" name="Ink 4">
                <a:extLst>
                  <a:ext uri="{FF2B5EF4-FFF2-40B4-BE49-F238E27FC236}">
                    <a16:creationId xmlns:a16="http://schemas.microsoft.com/office/drawing/2014/main" id="{8B6534F5-CAD7-4CFA-B6B3-411C89AADB53}"/>
                  </a:ext>
                </a:extLst>
              </p:cNvPr>
              <p:cNvPicPr/>
              <p:nvPr/>
            </p:nvPicPr>
            <p:blipFill>
              <a:blip r:embed="rId7"/>
              <a:stretch>
                <a:fillRect/>
              </a:stretch>
            </p:blipFill>
            <p:spPr>
              <a:xfrm>
                <a:off x="-412370" y="2726106"/>
                <a:ext cx="27000" cy="27000"/>
              </a:xfrm>
              <a:prstGeom prst="rect">
                <a:avLst/>
              </a:prstGeom>
            </p:spPr>
          </p:pic>
        </mc:Fallback>
      </mc:AlternateContent>
      <p:sp>
        <p:nvSpPr>
          <p:cNvPr id="4" name="Title 3">
            <a:extLst>
              <a:ext uri="{FF2B5EF4-FFF2-40B4-BE49-F238E27FC236}">
                <a16:creationId xmlns:a16="http://schemas.microsoft.com/office/drawing/2014/main" id="{3EE3B563-3CF5-4D7D-B5D4-47E592ECC085}"/>
              </a:ext>
            </a:extLst>
          </p:cNvPr>
          <p:cNvSpPr>
            <a:spLocks noGrp="1"/>
          </p:cNvSpPr>
          <p:nvPr>
            <p:ph type="title"/>
          </p:nvPr>
        </p:nvSpPr>
        <p:spPr/>
        <p:txBody>
          <a:bodyPr/>
          <a:lstStyle/>
          <a:p>
            <a:pPr>
              <a:buClrTx/>
              <a:buFontTx/>
              <a:buNone/>
            </a:pPr>
            <a:r>
              <a:rPr lang="en-GB" dirty="0"/>
              <a:t>1NPV-2 Numbers to 20 in the linear number system </a:t>
            </a:r>
            <a:endParaRPr lang="en-GB" kern="0" dirty="0"/>
          </a:p>
        </p:txBody>
      </p:sp>
      <p:grpSp>
        <p:nvGrpSpPr>
          <p:cNvPr id="258" name="Group 257">
            <a:extLst>
              <a:ext uri="{FF2B5EF4-FFF2-40B4-BE49-F238E27FC236}">
                <a16:creationId xmlns:a16="http://schemas.microsoft.com/office/drawing/2014/main" id="{EFF31BE3-53F0-4201-B928-0C32A0F84385}"/>
              </a:ext>
            </a:extLst>
          </p:cNvPr>
          <p:cNvGrpSpPr/>
          <p:nvPr/>
        </p:nvGrpSpPr>
        <p:grpSpPr>
          <a:xfrm>
            <a:off x="479376" y="2502440"/>
            <a:ext cx="11143490" cy="566491"/>
            <a:chOff x="479376" y="2661190"/>
            <a:chExt cx="11143490" cy="566491"/>
          </a:xfrm>
        </p:grpSpPr>
        <p:grpSp>
          <p:nvGrpSpPr>
            <p:cNvPr id="6" name="Group 5">
              <a:extLst>
                <a:ext uri="{FF2B5EF4-FFF2-40B4-BE49-F238E27FC236}">
                  <a16:creationId xmlns:a16="http://schemas.microsoft.com/office/drawing/2014/main" id="{94A92CF3-4886-4E21-9E84-5F52F5F00A07}"/>
                </a:ext>
              </a:extLst>
            </p:cNvPr>
            <p:cNvGrpSpPr/>
            <p:nvPr/>
          </p:nvGrpSpPr>
          <p:grpSpPr>
            <a:xfrm>
              <a:off x="479376" y="2661190"/>
              <a:ext cx="11143490" cy="561375"/>
              <a:chOff x="479376" y="2661190"/>
              <a:chExt cx="11143490" cy="561375"/>
            </a:xfrm>
          </p:grpSpPr>
          <p:grpSp>
            <p:nvGrpSpPr>
              <p:cNvPr id="287" name="Group 286">
                <a:extLst>
                  <a:ext uri="{FF2B5EF4-FFF2-40B4-BE49-F238E27FC236}">
                    <a16:creationId xmlns:a16="http://schemas.microsoft.com/office/drawing/2014/main" id="{BFAD5A78-EEE4-422A-B797-CD81C8E7BE5B}"/>
                  </a:ext>
                </a:extLst>
              </p:cNvPr>
              <p:cNvGrpSpPr/>
              <p:nvPr/>
            </p:nvGrpSpPr>
            <p:grpSpPr>
              <a:xfrm>
                <a:off x="479376" y="2812181"/>
                <a:ext cx="11143490" cy="410384"/>
                <a:chOff x="657117" y="3668047"/>
                <a:chExt cx="7803550" cy="325295"/>
              </a:xfrm>
            </p:grpSpPr>
            <p:sp>
              <p:nvSpPr>
                <p:cNvPr id="12" name="TextBox 11">
                  <a:extLst>
                    <a:ext uri="{FF2B5EF4-FFF2-40B4-BE49-F238E27FC236}">
                      <a16:creationId xmlns:a16="http://schemas.microsoft.com/office/drawing/2014/main" id="{2C1D9B05-1BC7-4586-AB5F-45C7A8D8D530}"/>
                    </a:ext>
                  </a:extLst>
                </p:cNvPr>
                <p:cNvSpPr txBox="1"/>
                <p:nvPr/>
              </p:nvSpPr>
              <p:spPr>
                <a:xfrm>
                  <a:off x="8109766" y="3676191"/>
                  <a:ext cx="350901" cy="317151"/>
                </a:xfrm>
                <a:prstGeom prst="rect">
                  <a:avLst/>
                </a:prstGeom>
                <a:noFill/>
              </p:spPr>
              <p:txBody>
                <a:bodyPr wrap="square" rtlCol="0">
                  <a:spAutoFit/>
                </a:bodyPr>
                <a:lstStyle/>
                <a:p>
                  <a:pPr algn="ctr">
                    <a:buNone/>
                  </a:pPr>
                  <a:r>
                    <a:rPr lang="en-GB" sz="2000" dirty="0"/>
                    <a:t>20</a:t>
                  </a:r>
                  <a:endParaRPr lang="en-GB" sz="2200" dirty="0"/>
                </a:p>
              </p:txBody>
            </p:sp>
            <p:sp>
              <p:nvSpPr>
                <p:cNvPr id="11" name="TextBox 10">
                  <a:extLst>
                    <a:ext uri="{FF2B5EF4-FFF2-40B4-BE49-F238E27FC236}">
                      <a16:creationId xmlns:a16="http://schemas.microsoft.com/office/drawing/2014/main" id="{870ED4B3-9907-43EC-8AD2-B8176DA071D3}"/>
                    </a:ext>
                  </a:extLst>
                </p:cNvPr>
                <p:cNvSpPr txBox="1"/>
                <p:nvPr/>
              </p:nvSpPr>
              <p:spPr>
                <a:xfrm>
                  <a:off x="657117" y="3668047"/>
                  <a:ext cx="475631" cy="317151"/>
                </a:xfrm>
                <a:prstGeom prst="rect">
                  <a:avLst/>
                </a:prstGeom>
                <a:noFill/>
              </p:spPr>
              <p:txBody>
                <a:bodyPr wrap="square" rtlCol="0">
                  <a:spAutoFit/>
                </a:bodyPr>
                <a:lstStyle/>
                <a:p>
                  <a:pPr algn="ctr">
                    <a:buNone/>
                  </a:pPr>
                  <a:r>
                    <a:rPr lang="en-GB" sz="2000" dirty="0"/>
                    <a:t>0</a:t>
                  </a:r>
                </a:p>
              </p:txBody>
            </p:sp>
            <p:sp>
              <p:nvSpPr>
                <p:cNvPr id="41" name="TextBox 40">
                  <a:extLst>
                    <a:ext uri="{FF2B5EF4-FFF2-40B4-BE49-F238E27FC236}">
                      <a16:creationId xmlns:a16="http://schemas.microsoft.com/office/drawing/2014/main" id="{A5EEF6DC-5BF2-4CFE-B07A-C2B3DB88D658}"/>
                    </a:ext>
                  </a:extLst>
                </p:cNvPr>
                <p:cNvSpPr txBox="1"/>
                <p:nvPr/>
              </p:nvSpPr>
              <p:spPr>
                <a:xfrm>
                  <a:off x="4323651" y="3676191"/>
                  <a:ext cx="510205" cy="317151"/>
                </a:xfrm>
                <a:prstGeom prst="rect">
                  <a:avLst/>
                </a:prstGeom>
                <a:noFill/>
              </p:spPr>
              <p:txBody>
                <a:bodyPr wrap="square" rtlCol="0">
                  <a:spAutoFit/>
                </a:bodyPr>
                <a:lstStyle/>
                <a:p>
                  <a:pPr algn="ctr">
                    <a:buNone/>
                  </a:pPr>
                  <a:r>
                    <a:rPr lang="en-GB" sz="2000" dirty="0"/>
                    <a:t>10</a:t>
                  </a:r>
                </a:p>
              </p:txBody>
            </p:sp>
          </p:grpSp>
          <p:cxnSp>
            <p:nvCxnSpPr>
              <p:cNvPr id="13" name="Straight Connector 12">
                <a:extLst>
                  <a:ext uri="{FF2B5EF4-FFF2-40B4-BE49-F238E27FC236}">
                    <a16:creationId xmlns:a16="http://schemas.microsoft.com/office/drawing/2014/main" id="{1BD1523D-A6A4-46CB-A31B-DCC2E82DAD05}"/>
                  </a:ext>
                </a:extLst>
              </p:cNvPr>
              <p:cNvCxnSpPr>
                <a:cxnSpLocks/>
              </p:cNvCxnSpPr>
              <p:nvPr/>
            </p:nvCxnSpPr>
            <p:spPr>
              <a:xfrm>
                <a:off x="805529" y="2675955"/>
                <a:ext cx="1057478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a:extLst>
                  <a:ext uri="{FF2B5EF4-FFF2-40B4-BE49-F238E27FC236}">
                    <a16:creationId xmlns:a16="http://schemas.microsoft.com/office/drawing/2014/main" id="{A9C8B0F3-1956-4C76-BFD7-58E2A6B15B3B}"/>
                  </a:ext>
                </a:extLst>
              </p:cNvPr>
              <p:cNvCxnSpPr>
                <a:cxnSpLocks/>
              </p:cNvCxnSpPr>
              <p:nvPr/>
            </p:nvCxnSpPr>
            <p:spPr>
              <a:xfrm>
                <a:off x="6094601" y="2663361"/>
                <a:ext cx="0" cy="14679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27A43D9-AC0E-4317-8088-8E8340069927}"/>
                  </a:ext>
                </a:extLst>
              </p:cNvPr>
              <p:cNvCxnSpPr>
                <a:cxnSpLocks/>
              </p:cNvCxnSpPr>
              <p:nvPr/>
            </p:nvCxnSpPr>
            <p:spPr>
              <a:xfrm>
                <a:off x="815731" y="2663214"/>
                <a:ext cx="0" cy="14896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ECE9383-1D67-4828-89D2-2483CAF54190}"/>
                  </a:ext>
                </a:extLst>
              </p:cNvPr>
              <p:cNvCxnSpPr/>
              <p:nvPr/>
            </p:nvCxnSpPr>
            <p:spPr>
              <a:xfrm>
                <a:off x="11373475" y="2661190"/>
                <a:ext cx="0" cy="14896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E66A9F57-827D-4A3F-8901-205671B8D877}"/>
                  </a:ext>
                </a:extLst>
              </p:cNvPr>
              <p:cNvCxnSpPr>
                <a:cxnSpLocks/>
              </p:cNvCxnSpPr>
              <p:nvPr/>
            </p:nvCxnSpPr>
            <p:spPr>
              <a:xfrm>
                <a:off x="1871505"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68EEE20-B1FB-40B2-8843-F8240E8AE910}"/>
                  </a:ext>
                </a:extLst>
              </p:cNvPr>
              <p:cNvCxnSpPr>
                <a:cxnSpLocks/>
              </p:cNvCxnSpPr>
              <p:nvPr/>
            </p:nvCxnSpPr>
            <p:spPr>
              <a:xfrm>
                <a:off x="2927279"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B58A0A7-BB30-49AE-9142-832177329B26}"/>
                  </a:ext>
                </a:extLst>
              </p:cNvPr>
              <p:cNvCxnSpPr>
                <a:cxnSpLocks/>
              </p:cNvCxnSpPr>
              <p:nvPr/>
            </p:nvCxnSpPr>
            <p:spPr>
              <a:xfrm>
                <a:off x="3983053"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ACC190E-D95D-4443-91F4-97A9D9915486}"/>
                  </a:ext>
                </a:extLst>
              </p:cNvPr>
              <p:cNvCxnSpPr>
                <a:cxnSpLocks/>
              </p:cNvCxnSpPr>
              <p:nvPr/>
            </p:nvCxnSpPr>
            <p:spPr>
              <a:xfrm>
                <a:off x="5038827"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a:extLst>
                  <a:ext uri="{FF2B5EF4-FFF2-40B4-BE49-F238E27FC236}">
                    <a16:creationId xmlns:a16="http://schemas.microsoft.com/office/drawing/2014/main" id="{1F2CB990-3C2C-4994-B12A-0A9A44CD46D2}"/>
                  </a:ext>
                </a:extLst>
              </p:cNvPr>
              <p:cNvCxnSpPr>
                <a:cxnSpLocks/>
              </p:cNvCxnSpPr>
              <p:nvPr/>
            </p:nvCxnSpPr>
            <p:spPr>
              <a:xfrm>
                <a:off x="7150375"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0" name="Straight Connector 219">
                <a:extLst>
                  <a:ext uri="{FF2B5EF4-FFF2-40B4-BE49-F238E27FC236}">
                    <a16:creationId xmlns:a16="http://schemas.microsoft.com/office/drawing/2014/main" id="{3A1741D9-8421-45F3-B68F-7EB3BD9AB97C}"/>
                  </a:ext>
                </a:extLst>
              </p:cNvPr>
              <p:cNvCxnSpPr>
                <a:cxnSpLocks/>
              </p:cNvCxnSpPr>
              <p:nvPr/>
            </p:nvCxnSpPr>
            <p:spPr>
              <a:xfrm>
                <a:off x="8206149"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a:extLst>
                  <a:ext uri="{FF2B5EF4-FFF2-40B4-BE49-F238E27FC236}">
                    <a16:creationId xmlns:a16="http://schemas.microsoft.com/office/drawing/2014/main" id="{ADF19899-D17E-4B3E-8012-188966E89954}"/>
                  </a:ext>
                </a:extLst>
              </p:cNvPr>
              <p:cNvCxnSpPr>
                <a:cxnSpLocks/>
              </p:cNvCxnSpPr>
              <p:nvPr/>
            </p:nvCxnSpPr>
            <p:spPr>
              <a:xfrm>
                <a:off x="9261923"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2" name="Straight Connector 221">
                <a:extLst>
                  <a:ext uri="{FF2B5EF4-FFF2-40B4-BE49-F238E27FC236}">
                    <a16:creationId xmlns:a16="http://schemas.microsoft.com/office/drawing/2014/main" id="{6A97FC24-F038-4285-A2D9-913B9000F77E}"/>
                  </a:ext>
                </a:extLst>
              </p:cNvPr>
              <p:cNvCxnSpPr>
                <a:cxnSpLocks/>
              </p:cNvCxnSpPr>
              <p:nvPr/>
            </p:nvCxnSpPr>
            <p:spPr>
              <a:xfrm>
                <a:off x="10317697"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a16="http://schemas.microsoft.com/office/drawing/2014/main" id="{CD86A663-5CAC-435F-B3CC-28C6D5DAE11D}"/>
                  </a:ext>
                </a:extLst>
              </p:cNvPr>
              <p:cNvCxnSpPr>
                <a:cxnSpLocks/>
              </p:cNvCxnSpPr>
              <p:nvPr/>
            </p:nvCxnSpPr>
            <p:spPr>
              <a:xfrm>
                <a:off x="5566714" y="2663361"/>
                <a:ext cx="0" cy="146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id="{921AEACF-DBC7-410D-9084-8BB1AF59567A}"/>
                  </a:ext>
                </a:extLst>
              </p:cNvPr>
              <p:cNvCxnSpPr/>
              <p:nvPr/>
            </p:nvCxnSpPr>
            <p:spPr>
              <a:xfrm>
                <a:off x="10845584" y="2666327"/>
                <a:ext cx="0" cy="1489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a:extLst>
                  <a:ext uri="{FF2B5EF4-FFF2-40B4-BE49-F238E27FC236}">
                    <a16:creationId xmlns:a16="http://schemas.microsoft.com/office/drawing/2014/main" id="{170481D1-011B-48FD-8A3B-7265E77CEF2E}"/>
                  </a:ext>
                </a:extLst>
              </p:cNvPr>
              <p:cNvCxnSpPr>
                <a:cxnSpLocks/>
              </p:cNvCxnSpPr>
              <p:nvPr/>
            </p:nvCxnSpPr>
            <p:spPr>
              <a:xfrm>
                <a:off x="1343618"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a:extLst>
                  <a:ext uri="{FF2B5EF4-FFF2-40B4-BE49-F238E27FC236}">
                    <a16:creationId xmlns:a16="http://schemas.microsoft.com/office/drawing/2014/main" id="{994A6404-A1B6-4848-A9CF-556F124F6DA9}"/>
                  </a:ext>
                </a:extLst>
              </p:cNvPr>
              <p:cNvCxnSpPr>
                <a:cxnSpLocks/>
              </p:cNvCxnSpPr>
              <p:nvPr/>
            </p:nvCxnSpPr>
            <p:spPr>
              <a:xfrm>
                <a:off x="2399392"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a16="http://schemas.microsoft.com/office/drawing/2014/main" id="{177763FF-A06E-4BC0-9BFE-9272EB8E09CB}"/>
                  </a:ext>
                </a:extLst>
              </p:cNvPr>
              <p:cNvCxnSpPr>
                <a:cxnSpLocks/>
              </p:cNvCxnSpPr>
              <p:nvPr/>
            </p:nvCxnSpPr>
            <p:spPr>
              <a:xfrm>
                <a:off x="3455166" y="2664031"/>
                <a:ext cx="0" cy="1481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id="{DE0B791E-E2AB-4AC5-9A28-AD0D55265C2D}"/>
                  </a:ext>
                </a:extLst>
              </p:cNvPr>
              <p:cNvCxnSpPr>
                <a:cxnSpLocks/>
              </p:cNvCxnSpPr>
              <p:nvPr/>
            </p:nvCxnSpPr>
            <p:spPr>
              <a:xfrm>
                <a:off x="4510940"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a16="http://schemas.microsoft.com/office/drawing/2014/main" id="{EF66313D-BC62-42DE-BB98-69486DC159D1}"/>
                  </a:ext>
                </a:extLst>
              </p:cNvPr>
              <p:cNvCxnSpPr>
                <a:cxnSpLocks/>
              </p:cNvCxnSpPr>
              <p:nvPr/>
            </p:nvCxnSpPr>
            <p:spPr>
              <a:xfrm>
                <a:off x="6622488"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a16="http://schemas.microsoft.com/office/drawing/2014/main" id="{83A73016-8926-4121-9CA2-BFB1CD579938}"/>
                  </a:ext>
                </a:extLst>
              </p:cNvPr>
              <p:cNvCxnSpPr>
                <a:cxnSpLocks/>
              </p:cNvCxnSpPr>
              <p:nvPr/>
            </p:nvCxnSpPr>
            <p:spPr>
              <a:xfrm>
                <a:off x="7678262"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a16="http://schemas.microsoft.com/office/drawing/2014/main" id="{7BA49205-71E1-4849-942D-3353308CA2BF}"/>
                  </a:ext>
                </a:extLst>
              </p:cNvPr>
              <p:cNvCxnSpPr>
                <a:cxnSpLocks/>
              </p:cNvCxnSpPr>
              <p:nvPr/>
            </p:nvCxnSpPr>
            <p:spPr>
              <a:xfrm>
                <a:off x="8734036" y="2664031"/>
                <a:ext cx="0" cy="1481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a:extLst>
                  <a:ext uri="{FF2B5EF4-FFF2-40B4-BE49-F238E27FC236}">
                    <a16:creationId xmlns:a16="http://schemas.microsoft.com/office/drawing/2014/main" id="{5FE7E3D2-136A-417D-AA26-46396B53618F}"/>
                  </a:ext>
                </a:extLst>
              </p:cNvPr>
              <p:cNvCxnSpPr>
                <a:cxnSpLocks/>
              </p:cNvCxnSpPr>
              <p:nvPr/>
            </p:nvCxnSpPr>
            <p:spPr>
              <a:xfrm>
                <a:off x="9789810" y="2664031"/>
                <a:ext cx="0" cy="148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 name="TextBox 6">
              <a:extLst>
                <a:ext uri="{FF2B5EF4-FFF2-40B4-BE49-F238E27FC236}">
                  <a16:creationId xmlns:a16="http://schemas.microsoft.com/office/drawing/2014/main" id="{D85B1E04-C14B-4F42-9C45-BACB3348034B}"/>
                </a:ext>
              </a:extLst>
            </p:cNvPr>
            <p:cNvSpPr txBox="1"/>
            <p:nvPr/>
          </p:nvSpPr>
          <p:spPr>
            <a:xfrm>
              <a:off x="1174076" y="2827571"/>
              <a:ext cx="327335" cy="400109"/>
            </a:xfrm>
            <a:prstGeom prst="rect">
              <a:avLst/>
            </a:prstGeom>
            <a:noFill/>
          </p:spPr>
          <p:txBody>
            <a:bodyPr wrap="none" rtlCol="0">
              <a:spAutoFit/>
            </a:bodyPr>
            <a:lstStyle/>
            <a:p>
              <a:pPr algn="ctr">
                <a:buNone/>
              </a:pPr>
              <a:r>
                <a:rPr lang="en-GB" sz="2000" dirty="0"/>
                <a:t>1</a:t>
              </a:r>
            </a:p>
          </p:txBody>
        </p:sp>
        <p:sp>
          <p:nvSpPr>
            <p:cNvPr id="8" name="TextBox 7">
              <a:extLst>
                <a:ext uri="{FF2B5EF4-FFF2-40B4-BE49-F238E27FC236}">
                  <a16:creationId xmlns:a16="http://schemas.microsoft.com/office/drawing/2014/main" id="{EEBB9E31-C9AE-4C16-A2B1-D12BE1AE423F}"/>
                </a:ext>
              </a:extLst>
            </p:cNvPr>
            <p:cNvSpPr txBox="1"/>
            <p:nvPr/>
          </p:nvSpPr>
          <p:spPr>
            <a:xfrm>
              <a:off x="1702697" y="2827571"/>
              <a:ext cx="327335" cy="400109"/>
            </a:xfrm>
            <a:prstGeom prst="rect">
              <a:avLst/>
            </a:prstGeom>
            <a:noFill/>
          </p:spPr>
          <p:txBody>
            <a:bodyPr wrap="none" rtlCol="0">
              <a:spAutoFit/>
            </a:bodyPr>
            <a:lstStyle/>
            <a:p>
              <a:pPr algn="ctr">
                <a:buNone/>
              </a:pPr>
              <a:r>
                <a:rPr lang="en-GB" sz="2000" dirty="0"/>
                <a:t>2</a:t>
              </a:r>
            </a:p>
          </p:txBody>
        </p:sp>
        <p:sp>
          <p:nvSpPr>
            <p:cNvPr id="9" name="TextBox 8">
              <a:extLst>
                <a:ext uri="{FF2B5EF4-FFF2-40B4-BE49-F238E27FC236}">
                  <a16:creationId xmlns:a16="http://schemas.microsoft.com/office/drawing/2014/main" id="{1FC15352-EC53-49AA-89EB-A7F814CC23CF}"/>
                </a:ext>
              </a:extLst>
            </p:cNvPr>
            <p:cNvSpPr txBox="1"/>
            <p:nvPr/>
          </p:nvSpPr>
          <p:spPr>
            <a:xfrm>
              <a:off x="2231318" y="2827571"/>
              <a:ext cx="327335" cy="400109"/>
            </a:xfrm>
            <a:prstGeom prst="rect">
              <a:avLst/>
            </a:prstGeom>
            <a:noFill/>
          </p:spPr>
          <p:txBody>
            <a:bodyPr wrap="none" rtlCol="0">
              <a:spAutoFit/>
            </a:bodyPr>
            <a:lstStyle/>
            <a:p>
              <a:pPr algn="ctr">
                <a:buNone/>
              </a:pPr>
              <a:r>
                <a:rPr lang="en-GB" sz="2000" dirty="0"/>
                <a:t>3</a:t>
              </a:r>
            </a:p>
          </p:txBody>
        </p:sp>
        <p:sp>
          <p:nvSpPr>
            <p:cNvPr id="10" name="TextBox 9">
              <a:extLst>
                <a:ext uri="{FF2B5EF4-FFF2-40B4-BE49-F238E27FC236}">
                  <a16:creationId xmlns:a16="http://schemas.microsoft.com/office/drawing/2014/main" id="{94451002-6DF9-4739-BD02-5AC470D11036}"/>
                </a:ext>
              </a:extLst>
            </p:cNvPr>
            <p:cNvSpPr txBox="1"/>
            <p:nvPr/>
          </p:nvSpPr>
          <p:spPr>
            <a:xfrm>
              <a:off x="2759939" y="2827571"/>
              <a:ext cx="327335" cy="400109"/>
            </a:xfrm>
            <a:prstGeom prst="rect">
              <a:avLst/>
            </a:prstGeom>
            <a:noFill/>
          </p:spPr>
          <p:txBody>
            <a:bodyPr wrap="none" rtlCol="0">
              <a:spAutoFit/>
            </a:bodyPr>
            <a:lstStyle/>
            <a:p>
              <a:pPr algn="ctr">
                <a:buNone/>
              </a:pPr>
              <a:r>
                <a:rPr lang="en-GB" sz="2000" dirty="0"/>
                <a:t>4</a:t>
              </a:r>
            </a:p>
          </p:txBody>
        </p:sp>
        <p:sp>
          <p:nvSpPr>
            <p:cNvPr id="16" name="TextBox 15">
              <a:extLst>
                <a:ext uri="{FF2B5EF4-FFF2-40B4-BE49-F238E27FC236}">
                  <a16:creationId xmlns:a16="http://schemas.microsoft.com/office/drawing/2014/main" id="{2F2A4597-0B27-4284-A4A7-E9502D881B40}"/>
                </a:ext>
              </a:extLst>
            </p:cNvPr>
            <p:cNvSpPr txBox="1"/>
            <p:nvPr/>
          </p:nvSpPr>
          <p:spPr>
            <a:xfrm>
              <a:off x="3288560" y="2827571"/>
              <a:ext cx="327335" cy="400109"/>
            </a:xfrm>
            <a:prstGeom prst="rect">
              <a:avLst/>
            </a:prstGeom>
            <a:noFill/>
          </p:spPr>
          <p:txBody>
            <a:bodyPr wrap="none" rtlCol="0">
              <a:spAutoFit/>
            </a:bodyPr>
            <a:lstStyle/>
            <a:p>
              <a:pPr algn="ctr">
                <a:buNone/>
              </a:pPr>
              <a:r>
                <a:rPr lang="en-GB" sz="2000" dirty="0"/>
                <a:t>5</a:t>
              </a:r>
            </a:p>
          </p:txBody>
        </p:sp>
        <p:sp>
          <p:nvSpPr>
            <p:cNvPr id="17" name="TextBox 16">
              <a:extLst>
                <a:ext uri="{FF2B5EF4-FFF2-40B4-BE49-F238E27FC236}">
                  <a16:creationId xmlns:a16="http://schemas.microsoft.com/office/drawing/2014/main" id="{A7129F00-1AA9-4943-B5AD-8CEA07976DF2}"/>
                </a:ext>
              </a:extLst>
            </p:cNvPr>
            <p:cNvSpPr txBox="1"/>
            <p:nvPr/>
          </p:nvSpPr>
          <p:spPr>
            <a:xfrm>
              <a:off x="3817181" y="2827571"/>
              <a:ext cx="327335" cy="400109"/>
            </a:xfrm>
            <a:prstGeom prst="rect">
              <a:avLst/>
            </a:prstGeom>
            <a:noFill/>
          </p:spPr>
          <p:txBody>
            <a:bodyPr wrap="none" rtlCol="0">
              <a:spAutoFit/>
            </a:bodyPr>
            <a:lstStyle/>
            <a:p>
              <a:pPr algn="ctr">
                <a:buNone/>
              </a:pPr>
              <a:r>
                <a:rPr lang="en-GB" sz="2000" dirty="0"/>
                <a:t>6</a:t>
              </a:r>
            </a:p>
          </p:txBody>
        </p:sp>
        <p:sp>
          <p:nvSpPr>
            <p:cNvPr id="18" name="TextBox 17">
              <a:extLst>
                <a:ext uri="{FF2B5EF4-FFF2-40B4-BE49-F238E27FC236}">
                  <a16:creationId xmlns:a16="http://schemas.microsoft.com/office/drawing/2014/main" id="{A5C1C44E-89D4-46FB-8961-110556715FBD}"/>
                </a:ext>
              </a:extLst>
            </p:cNvPr>
            <p:cNvSpPr txBox="1"/>
            <p:nvPr/>
          </p:nvSpPr>
          <p:spPr>
            <a:xfrm>
              <a:off x="4345802" y="2827571"/>
              <a:ext cx="327335" cy="400109"/>
            </a:xfrm>
            <a:prstGeom prst="rect">
              <a:avLst/>
            </a:prstGeom>
            <a:noFill/>
          </p:spPr>
          <p:txBody>
            <a:bodyPr wrap="none" rtlCol="0">
              <a:spAutoFit/>
            </a:bodyPr>
            <a:lstStyle/>
            <a:p>
              <a:pPr algn="ctr">
                <a:buNone/>
              </a:pPr>
              <a:r>
                <a:rPr lang="en-GB" sz="2000" dirty="0"/>
                <a:t>7</a:t>
              </a:r>
            </a:p>
          </p:txBody>
        </p:sp>
        <p:sp>
          <p:nvSpPr>
            <p:cNvPr id="19" name="TextBox 18">
              <a:extLst>
                <a:ext uri="{FF2B5EF4-FFF2-40B4-BE49-F238E27FC236}">
                  <a16:creationId xmlns:a16="http://schemas.microsoft.com/office/drawing/2014/main" id="{521EED36-5C1D-4686-A57C-47764FBB8BB6}"/>
                </a:ext>
              </a:extLst>
            </p:cNvPr>
            <p:cNvSpPr txBox="1"/>
            <p:nvPr/>
          </p:nvSpPr>
          <p:spPr>
            <a:xfrm>
              <a:off x="4874423" y="2827571"/>
              <a:ext cx="327335" cy="400109"/>
            </a:xfrm>
            <a:prstGeom prst="rect">
              <a:avLst/>
            </a:prstGeom>
            <a:noFill/>
          </p:spPr>
          <p:txBody>
            <a:bodyPr wrap="none" rtlCol="0">
              <a:spAutoFit/>
            </a:bodyPr>
            <a:lstStyle/>
            <a:p>
              <a:pPr algn="ctr">
                <a:buNone/>
              </a:pPr>
              <a:r>
                <a:rPr lang="en-GB" sz="2000" dirty="0"/>
                <a:t>8</a:t>
              </a:r>
            </a:p>
          </p:txBody>
        </p:sp>
        <p:sp>
          <p:nvSpPr>
            <p:cNvPr id="20" name="TextBox 19">
              <a:extLst>
                <a:ext uri="{FF2B5EF4-FFF2-40B4-BE49-F238E27FC236}">
                  <a16:creationId xmlns:a16="http://schemas.microsoft.com/office/drawing/2014/main" id="{BE601ACD-D487-4423-834B-BB86CA720815}"/>
                </a:ext>
              </a:extLst>
            </p:cNvPr>
            <p:cNvSpPr txBox="1"/>
            <p:nvPr/>
          </p:nvSpPr>
          <p:spPr>
            <a:xfrm>
              <a:off x="5403046" y="2827571"/>
              <a:ext cx="327335" cy="400109"/>
            </a:xfrm>
            <a:prstGeom prst="rect">
              <a:avLst/>
            </a:prstGeom>
            <a:noFill/>
          </p:spPr>
          <p:txBody>
            <a:bodyPr wrap="square" rtlCol="0">
              <a:spAutoFit/>
            </a:bodyPr>
            <a:lstStyle/>
            <a:p>
              <a:pPr algn="ctr">
                <a:buNone/>
              </a:pPr>
              <a:r>
                <a:rPr lang="en-GB" sz="2000" dirty="0"/>
                <a:t>9</a:t>
              </a:r>
            </a:p>
          </p:txBody>
        </p:sp>
        <p:sp>
          <p:nvSpPr>
            <p:cNvPr id="69" name="TextBox 68">
              <a:extLst>
                <a:ext uri="{FF2B5EF4-FFF2-40B4-BE49-F238E27FC236}">
                  <a16:creationId xmlns:a16="http://schemas.microsoft.com/office/drawing/2014/main" id="{EE18B822-78E9-4D66-9883-151D5CCA9508}"/>
                </a:ext>
              </a:extLst>
            </p:cNvPr>
            <p:cNvSpPr txBox="1"/>
            <p:nvPr/>
          </p:nvSpPr>
          <p:spPr>
            <a:xfrm>
              <a:off x="6399808" y="2827571"/>
              <a:ext cx="450957" cy="400110"/>
            </a:xfrm>
            <a:prstGeom prst="rect">
              <a:avLst/>
            </a:prstGeom>
            <a:noFill/>
          </p:spPr>
          <p:txBody>
            <a:bodyPr wrap="none" rtlCol="0">
              <a:spAutoFit/>
            </a:bodyPr>
            <a:lstStyle/>
            <a:p>
              <a:pPr algn="ctr">
                <a:buNone/>
              </a:pPr>
              <a:r>
                <a:rPr lang="en-GB" sz="2000" dirty="0"/>
                <a:t>11</a:t>
              </a:r>
            </a:p>
          </p:txBody>
        </p:sp>
        <p:sp>
          <p:nvSpPr>
            <p:cNvPr id="70" name="TextBox 69">
              <a:extLst>
                <a:ext uri="{FF2B5EF4-FFF2-40B4-BE49-F238E27FC236}">
                  <a16:creationId xmlns:a16="http://schemas.microsoft.com/office/drawing/2014/main" id="{BE9D6D6F-246E-4BE3-8771-A133B650AF43}"/>
                </a:ext>
              </a:extLst>
            </p:cNvPr>
            <p:cNvSpPr txBox="1"/>
            <p:nvPr/>
          </p:nvSpPr>
          <p:spPr>
            <a:xfrm>
              <a:off x="6918908" y="2827571"/>
              <a:ext cx="470000" cy="400110"/>
            </a:xfrm>
            <a:prstGeom prst="rect">
              <a:avLst/>
            </a:prstGeom>
            <a:noFill/>
          </p:spPr>
          <p:txBody>
            <a:bodyPr wrap="none" rtlCol="0">
              <a:spAutoFit/>
            </a:bodyPr>
            <a:lstStyle/>
            <a:p>
              <a:pPr algn="ctr">
                <a:buNone/>
              </a:pPr>
              <a:r>
                <a:rPr lang="en-GB" sz="2000" dirty="0"/>
                <a:t>12</a:t>
              </a:r>
            </a:p>
          </p:txBody>
        </p:sp>
        <p:sp>
          <p:nvSpPr>
            <p:cNvPr id="71" name="TextBox 70">
              <a:extLst>
                <a:ext uri="{FF2B5EF4-FFF2-40B4-BE49-F238E27FC236}">
                  <a16:creationId xmlns:a16="http://schemas.microsoft.com/office/drawing/2014/main" id="{507E43BC-9AC6-404F-82C9-79E8E55BC19D}"/>
                </a:ext>
              </a:extLst>
            </p:cNvPr>
            <p:cNvSpPr txBox="1"/>
            <p:nvPr/>
          </p:nvSpPr>
          <p:spPr>
            <a:xfrm>
              <a:off x="7447529" y="2827571"/>
              <a:ext cx="470000" cy="400110"/>
            </a:xfrm>
            <a:prstGeom prst="rect">
              <a:avLst/>
            </a:prstGeom>
            <a:noFill/>
          </p:spPr>
          <p:txBody>
            <a:bodyPr wrap="none" rtlCol="0">
              <a:spAutoFit/>
            </a:bodyPr>
            <a:lstStyle/>
            <a:p>
              <a:pPr algn="ctr">
                <a:buNone/>
              </a:pPr>
              <a:r>
                <a:rPr lang="en-GB" sz="2000" dirty="0"/>
                <a:t>13</a:t>
              </a:r>
            </a:p>
          </p:txBody>
        </p:sp>
        <p:sp>
          <p:nvSpPr>
            <p:cNvPr id="72" name="TextBox 71">
              <a:extLst>
                <a:ext uri="{FF2B5EF4-FFF2-40B4-BE49-F238E27FC236}">
                  <a16:creationId xmlns:a16="http://schemas.microsoft.com/office/drawing/2014/main" id="{BD82A0AD-45E5-4CBC-B424-8BB7D6F6D564}"/>
                </a:ext>
              </a:extLst>
            </p:cNvPr>
            <p:cNvSpPr txBox="1"/>
            <p:nvPr/>
          </p:nvSpPr>
          <p:spPr>
            <a:xfrm>
              <a:off x="7976150" y="2827571"/>
              <a:ext cx="470000" cy="400110"/>
            </a:xfrm>
            <a:prstGeom prst="rect">
              <a:avLst/>
            </a:prstGeom>
            <a:noFill/>
          </p:spPr>
          <p:txBody>
            <a:bodyPr wrap="none" rtlCol="0">
              <a:spAutoFit/>
            </a:bodyPr>
            <a:lstStyle/>
            <a:p>
              <a:pPr algn="ctr">
                <a:buNone/>
              </a:pPr>
              <a:r>
                <a:rPr lang="en-GB" sz="2000" dirty="0"/>
                <a:t>14</a:t>
              </a:r>
            </a:p>
          </p:txBody>
        </p:sp>
        <p:sp>
          <p:nvSpPr>
            <p:cNvPr id="73" name="TextBox 72">
              <a:extLst>
                <a:ext uri="{FF2B5EF4-FFF2-40B4-BE49-F238E27FC236}">
                  <a16:creationId xmlns:a16="http://schemas.microsoft.com/office/drawing/2014/main" id="{8585B638-1316-4A79-8E68-BEEB162F169C}"/>
                </a:ext>
              </a:extLst>
            </p:cNvPr>
            <p:cNvSpPr txBox="1"/>
            <p:nvPr/>
          </p:nvSpPr>
          <p:spPr>
            <a:xfrm>
              <a:off x="8504771" y="2827571"/>
              <a:ext cx="470000" cy="400110"/>
            </a:xfrm>
            <a:prstGeom prst="rect">
              <a:avLst/>
            </a:prstGeom>
            <a:noFill/>
          </p:spPr>
          <p:txBody>
            <a:bodyPr wrap="none" rtlCol="0">
              <a:spAutoFit/>
            </a:bodyPr>
            <a:lstStyle/>
            <a:p>
              <a:pPr algn="ctr">
                <a:buNone/>
              </a:pPr>
              <a:r>
                <a:rPr lang="en-GB" sz="2000" dirty="0"/>
                <a:t>15</a:t>
              </a:r>
            </a:p>
          </p:txBody>
        </p:sp>
        <p:sp>
          <p:nvSpPr>
            <p:cNvPr id="74" name="TextBox 73">
              <a:extLst>
                <a:ext uri="{FF2B5EF4-FFF2-40B4-BE49-F238E27FC236}">
                  <a16:creationId xmlns:a16="http://schemas.microsoft.com/office/drawing/2014/main" id="{2C31E143-147F-465A-BC28-38B21EB851D6}"/>
                </a:ext>
              </a:extLst>
            </p:cNvPr>
            <p:cNvSpPr txBox="1"/>
            <p:nvPr/>
          </p:nvSpPr>
          <p:spPr>
            <a:xfrm>
              <a:off x="9033392" y="2827571"/>
              <a:ext cx="470000" cy="400110"/>
            </a:xfrm>
            <a:prstGeom prst="rect">
              <a:avLst/>
            </a:prstGeom>
            <a:noFill/>
          </p:spPr>
          <p:txBody>
            <a:bodyPr wrap="none" rtlCol="0">
              <a:spAutoFit/>
            </a:bodyPr>
            <a:lstStyle/>
            <a:p>
              <a:pPr algn="ctr">
                <a:buNone/>
              </a:pPr>
              <a:r>
                <a:rPr lang="en-GB" sz="2000" dirty="0"/>
                <a:t>16</a:t>
              </a:r>
            </a:p>
          </p:txBody>
        </p:sp>
        <p:sp>
          <p:nvSpPr>
            <p:cNvPr id="75" name="TextBox 74">
              <a:extLst>
                <a:ext uri="{FF2B5EF4-FFF2-40B4-BE49-F238E27FC236}">
                  <a16:creationId xmlns:a16="http://schemas.microsoft.com/office/drawing/2014/main" id="{BADA23D6-6A34-494D-902E-81E77B206451}"/>
                </a:ext>
              </a:extLst>
            </p:cNvPr>
            <p:cNvSpPr txBox="1"/>
            <p:nvPr/>
          </p:nvSpPr>
          <p:spPr>
            <a:xfrm>
              <a:off x="9562013" y="2827571"/>
              <a:ext cx="470000" cy="400110"/>
            </a:xfrm>
            <a:prstGeom prst="rect">
              <a:avLst/>
            </a:prstGeom>
            <a:noFill/>
          </p:spPr>
          <p:txBody>
            <a:bodyPr wrap="none" rtlCol="0">
              <a:spAutoFit/>
            </a:bodyPr>
            <a:lstStyle/>
            <a:p>
              <a:pPr algn="ctr">
                <a:buNone/>
              </a:pPr>
              <a:r>
                <a:rPr lang="en-GB" sz="2000" dirty="0"/>
                <a:t>17</a:t>
              </a:r>
            </a:p>
          </p:txBody>
        </p:sp>
        <p:sp>
          <p:nvSpPr>
            <p:cNvPr id="76" name="TextBox 75">
              <a:extLst>
                <a:ext uri="{FF2B5EF4-FFF2-40B4-BE49-F238E27FC236}">
                  <a16:creationId xmlns:a16="http://schemas.microsoft.com/office/drawing/2014/main" id="{C07FC26E-07F9-4A12-AE2D-1081355FE639}"/>
                </a:ext>
              </a:extLst>
            </p:cNvPr>
            <p:cNvSpPr txBox="1"/>
            <p:nvPr/>
          </p:nvSpPr>
          <p:spPr>
            <a:xfrm>
              <a:off x="10090634" y="2827571"/>
              <a:ext cx="470000" cy="400110"/>
            </a:xfrm>
            <a:prstGeom prst="rect">
              <a:avLst/>
            </a:prstGeom>
            <a:noFill/>
          </p:spPr>
          <p:txBody>
            <a:bodyPr wrap="none" rtlCol="0">
              <a:spAutoFit/>
            </a:bodyPr>
            <a:lstStyle/>
            <a:p>
              <a:pPr algn="ctr">
                <a:buNone/>
              </a:pPr>
              <a:r>
                <a:rPr lang="en-GB" sz="2000" dirty="0"/>
                <a:t>18</a:t>
              </a:r>
            </a:p>
          </p:txBody>
        </p:sp>
        <p:sp>
          <p:nvSpPr>
            <p:cNvPr id="77" name="TextBox 76">
              <a:extLst>
                <a:ext uri="{FF2B5EF4-FFF2-40B4-BE49-F238E27FC236}">
                  <a16:creationId xmlns:a16="http://schemas.microsoft.com/office/drawing/2014/main" id="{10F18807-A5B5-4B98-9F26-198B6A47E0F7}"/>
                </a:ext>
              </a:extLst>
            </p:cNvPr>
            <p:cNvSpPr txBox="1"/>
            <p:nvPr/>
          </p:nvSpPr>
          <p:spPr>
            <a:xfrm>
              <a:off x="10620689" y="2827571"/>
              <a:ext cx="467136" cy="400110"/>
            </a:xfrm>
            <a:prstGeom prst="rect">
              <a:avLst/>
            </a:prstGeom>
            <a:noFill/>
          </p:spPr>
          <p:txBody>
            <a:bodyPr wrap="square" rtlCol="0">
              <a:spAutoFit/>
            </a:bodyPr>
            <a:lstStyle/>
            <a:p>
              <a:pPr algn="ctr">
                <a:buNone/>
              </a:pPr>
              <a:r>
                <a:rPr lang="en-GB" sz="2000" dirty="0"/>
                <a:t>19</a:t>
              </a:r>
            </a:p>
          </p:txBody>
        </p:sp>
      </p:grpSp>
      <p:sp>
        <p:nvSpPr>
          <p:cNvPr id="79" name="Rectangle 78">
            <a:extLst>
              <a:ext uri="{FF2B5EF4-FFF2-40B4-BE49-F238E27FC236}">
                <a16:creationId xmlns:a16="http://schemas.microsoft.com/office/drawing/2014/main" id="{69B7F7E7-E767-4470-80A7-CC1211CF758D}"/>
              </a:ext>
            </a:extLst>
          </p:cNvPr>
          <p:cNvSpPr/>
          <p:nvPr/>
        </p:nvSpPr>
        <p:spPr>
          <a:xfrm>
            <a:off x="3311054" y="1856510"/>
            <a:ext cx="378279" cy="5729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sz="1350" dirty="0"/>
          </a:p>
        </p:txBody>
      </p:sp>
      <p:sp>
        <p:nvSpPr>
          <p:cNvPr id="81" name="Rectangle 80">
            <a:extLst>
              <a:ext uri="{FF2B5EF4-FFF2-40B4-BE49-F238E27FC236}">
                <a16:creationId xmlns:a16="http://schemas.microsoft.com/office/drawing/2014/main" id="{AC6C9D54-AB9E-416F-B89B-3FA99A40284A}"/>
              </a:ext>
            </a:extLst>
          </p:cNvPr>
          <p:cNvSpPr/>
          <p:nvPr/>
        </p:nvSpPr>
        <p:spPr>
          <a:xfrm>
            <a:off x="10656444" y="1841976"/>
            <a:ext cx="378279" cy="5729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sz="1350" dirty="0"/>
          </a:p>
        </p:txBody>
      </p:sp>
      <p:sp>
        <p:nvSpPr>
          <p:cNvPr id="82" name="TextBox 81">
            <a:extLst>
              <a:ext uri="{FF2B5EF4-FFF2-40B4-BE49-F238E27FC236}">
                <a16:creationId xmlns:a16="http://schemas.microsoft.com/office/drawing/2014/main" id="{80B41464-C93C-4D30-89BD-2FADD52F9F4D}"/>
              </a:ext>
            </a:extLst>
          </p:cNvPr>
          <p:cNvSpPr txBox="1"/>
          <p:nvPr/>
        </p:nvSpPr>
        <p:spPr>
          <a:xfrm>
            <a:off x="3294523" y="1458562"/>
            <a:ext cx="341760" cy="430887"/>
          </a:xfrm>
          <a:prstGeom prst="rect">
            <a:avLst/>
          </a:prstGeom>
          <a:noFill/>
        </p:spPr>
        <p:txBody>
          <a:bodyPr wrap="none" rtlCol="0">
            <a:spAutoFit/>
          </a:bodyPr>
          <a:lstStyle/>
          <a:p>
            <a:pPr>
              <a:buNone/>
            </a:pPr>
            <a:r>
              <a:rPr lang="en-GB" sz="2200" b="1" dirty="0"/>
              <a:t>5</a:t>
            </a:r>
          </a:p>
        </p:txBody>
      </p:sp>
      <p:sp>
        <p:nvSpPr>
          <p:cNvPr id="83" name="TextBox 82">
            <a:extLst>
              <a:ext uri="{FF2B5EF4-FFF2-40B4-BE49-F238E27FC236}">
                <a16:creationId xmlns:a16="http://schemas.microsoft.com/office/drawing/2014/main" id="{11F594BA-7D8E-4731-A1E2-02C624FDB405}"/>
              </a:ext>
            </a:extLst>
          </p:cNvPr>
          <p:cNvSpPr txBox="1"/>
          <p:nvPr/>
        </p:nvSpPr>
        <p:spPr>
          <a:xfrm>
            <a:off x="10583387" y="1444028"/>
            <a:ext cx="498855" cy="430887"/>
          </a:xfrm>
          <a:prstGeom prst="rect">
            <a:avLst/>
          </a:prstGeom>
          <a:noFill/>
        </p:spPr>
        <p:txBody>
          <a:bodyPr wrap="none" rtlCol="0">
            <a:spAutoFit/>
          </a:bodyPr>
          <a:lstStyle/>
          <a:p>
            <a:pPr>
              <a:buNone/>
            </a:pPr>
            <a:r>
              <a:rPr lang="en-GB" sz="2200" b="1" dirty="0"/>
              <a:t>19</a:t>
            </a:r>
          </a:p>
        </p:txBody>
      </p:sp>
      <p:cxnSp>
        <p:nvCxnSpPr>
          <p:cNvPr id="84" name="Straight Arrow Connector 83">
            <a:extLst>
              <a:ext uri="{FF2B5EF4-FFF2-40B4-BE49-F238E27FC236}">
                <a16:creationId xmlns:a16="http://schemas.microsoft.com/office/drawing/2014/main" id="{7CB86339-DF94-4342-BB8B-9A9B8FF23C7B}"/>
              </a:ext>
            </a:extLst>
          </p:cNvPr>
          <p:cNvCxnSpPr>
            <a:cxnSpLocks/>
          </p:cNvCxnSpPr>
          <p:nvPr/>
        </p:nvCxnSpPr>
        <p:spPr>
          <a:xfrm>
            <a:off x="3461863" y="1899313"/>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5061AE38-7A7C-4373-94BA-67DB9F2554C1}"/>
              </a:ext>
            </a:extLst>
          </p:cNvPr>
          <p:cNvCxnSpPr>
            <a:cxnSpLocks/>
          </p:cNvCxnSpPr>
          <p:nvPr/>
        </p:nvCxnSpPr>
        <p:spPr>
          <a:xfrm>
            <a:off x="10829196" y="1884779"/>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86" name="Rectangle 85">
            <a:extLst>
              <a:ext uri="{FF2B5EF4-FFF2-40B4-BE49-F238E27FC236}">
                <a16:creationId xmlns:a16="http://schemas.microsoft.com/office/drawing/2014/main" id="{28FAD7F0-083C-4084-AB01-20AC9AFDEF9F}"/>
              </a:ext>
            </a:extLst>
          </p:cNvPr>
          <p:cNvSpPr/>
          <p:nvPr/>
        </p:nvSpPr>
        <p:spPr>
          <a:xfrm>
            <a:off x="1104175" y="2739607"/>
            <a:ext cx="4577068" cy="3030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87" name="Rectangle 86">
            <a:extLst>
              <a:ext uri="{FF2B5EF4-FFF2-40B4-BE49-F238E27FC236}">
                <a16:creationId xmlns:a16="http://schemas.microsoft.com/office/drawing/2014/main" id="{EE954145-7ABF-4C60-9831-E3A04C4D5911}"/>
              </a:ext>
            </a:extLst>
          </p:cNvPr>
          <p:cNvSpPr/>
          <p:nvPr/>
        </p:nvSpPr>
        <p:spPr>
          <a:xfrm>
            <a:off x="6465765" y="2743888"/>
            <a:ext cx="4568957" cy="298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2" name="Content Placeholder 2">
            <a:extLst>
              <a:ext uri="{FF2B5EF4-FFF2-40B4-BE49-F238E27FC236}">
                <a16:creationId xmlns:a16="http://schemas.microsoft.com/office/drawing/2014/main" id="{ABE70BA0-CB0E-4779-B033-8C380AFB6BC5}"/>
              </a:ext>
            </a:extLst>
          </p:cNvPr>
          <p:cNvSpPr txBox="1">
            <a:spLocks/>
          </p:cNvSpPr>
          <p:nvPr/>
        </p:nvSpPr>
        <p:spPr>
          <a:xfrm>
            <a:off x="623888" y="3429000"/>
            <a:ext cx="9466477" cy="2561916"/>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kern="0" dirty="0">
                <a:latin typeface="Arial" panose="020B0604020202020204" pitchFamily="34" charset="0"/>
                <a:cs typeface="Arial" panose="020B0604020202020204" pitchFamily="34" charset="0"/>
              </a:rPr>
              <a:t>Can you remember the numbers which sit </a:t>
            </a:r>
            <a:r>
              <a:rPr lang="en-GB" sz="2000" i="1" kern="0" dirty="0">
                <a:latin typeface="Arial" panose="020B0604020202020204" pitchFamily="34" charset="0"/>
                <a:cs typeface="Arial" panose="020B0604020202020204" pitchFamily="34" charset="0"/>
              </a:rPr>
              <a:t>half-way between </a:t>
            </a:r>
            <a:r>
              <a:rPr lang="en-GB" sz="2000" kern="0" dirty="0">
                <a:latin typeface="Arial" panose="020B0604020202020204" pitchFamily="34" charset="0"/>
                <a:cs typeface="Arial" panose="020B0604020202020204" pitchFamily="34" charset="0"/>
              </a:rPr>
              <a:t>zero and twenty, </a:t>
            </a:r>
            <a:r>
              <a:rPr lang="en-GB" sz="2000" i="1" kern="0" dirty="0">
                <a:latin typeface="Arial" panose="020B0604020202020204" pitchFamily="34" charset="0"/>
                <a:cs typeface="Arial" panose="020B0604020202020204" pitchFamily="34" charset="0"/>
              </a:rPr>
              <a:t>half-way between </a:t>
            </a:r>
            <a:r>
              <a:rPr lang="en-GB" sz="2000" kern="0" dirty="0">
                <a:latin typeface="Arial" panose="020B0604020202020204" pitchFamily="34" charset="0"/>
                <a:cs typeface="Arial" panose="020B0604020202020204" pitchFamily="34" charset="0"/>
              </a:rPr>
              <a:t>zero and ten, and </a:t>
            </a:r>
            <a:r>
              <a:rPr lang="en-GB" sz="2000" i="1" kern="0" dirty="0">
                <a:latin typeface="Arial" panose="020B0604020202020204" pitchFamily="34" charset="0"/>
                <a:cs typeface="Arial" panose="020B0604020202020204" pitchFamily="34" charset="0"/>
              </a:rPr>
              <a:t>half-way between </a:t>
            </a:r>
            <a:r>
              <a:rPr lang="en-GB" sz="2000" kern="0" dirty="0">
                <a:latin typeface="Arial" panose="020B0604020202020204" pitchFamily="34" charset="0"/>
                <a:cs typeface="Arial" panose="020B0604020202020204" pitchFamily="34" charset="0"/>
              </a:rPr>
              <a:t>ten and twenty? </a:t>
            </a:r>
          </a:p>
          <a:p>
            <a:pPr>
              <a:lnSpc>
                <a:spcPct val="120000"/>
              </a:lnSpc>
              <a:spcBef>
                <a:spcPts val="600"/>
              </a:spcBef>
              <a:spcAft>
                <a:spcPts val="600"/>
              </a:spcAft>
              <a:buClr>
                <a:srgbClr val="585858"/>
              </a:buClr>
              <a:buFont typeface="Arial" panose="020B0604020202020204" pitchFamily="34" charset="0"/>
              <a:buChar char="•"/>
            </a:pPr>
            <a:r>
              <a:rPr lang="en-GB" sz="2000" kern="0" dirty="0">
                <a:latin typeface="Arial" panose="020B0604020202020204" pitchFamily="34" charset="0"/>
                <a:cs typeface="Arial" panose="020B0604020202020204" pitchFamily="34" charset="0"/>
              </a:rPr>
              <a:t>Can you tell me some numbers which sit </a:t>
            </a:r>
            <a:r>
              <a:rPr lang="en-GB" sz="2000" i="1" kern="0" dirty="0">
                <a:latin typeface="Arial" panose="020B0604020202020204" pitchFamily="34" charset="0"/>
                <a:cs typeface="Arial" panose="020B0604020202020204" pitchFamily="34" charset="0"/>
              </a:rPr>
              <a:t>between</a:t>
            </a:r>
            <a:r>
              <a:rPr lang="en-GB" sz="2000" kern="0" dirty="0">
                <a:latin typeface="Arial" panose="020B0604020202020204" pitchFamily="34" charset="0"/>
                <a:cs typeface="Arial" panose="020B0604020202020204" pitchFamily="34" charset="0"/>
              </a:rPr>
              <a:t> zero and ten, and </a:t>
            </a:r>
            <a:r>
              <a:rPr lang="en-GB" sz="2000" i="1" kern="0" dirty="0">
                <a:latin typeface="Arial" panose="020B0604020202020204" pitchFamily="34" charset="0"/>
                <a:cs typeface="Arial" panose="020B0604020202020204" pitchFamily="34" charset="0"/>
              </a:rPr>
              <a:t>between</a:t>
            </a:r>
            <a:r>
              <a:rPr lang="en-GB" sz="2000" kern="0" dirty="0">
                <a:latin typeface="Arial" panose="020B0604020202020204" pitchFamily="34" charset="0"/>
                <a:cs typeface="Arial" panose="020B0604020202020204" pitchFamily="34" charset="0"/>
              </a:rPr>
              <a:t> ten and twenty?</a:t>
            </a:r>
          </a:p>
          <a:p>
            <a:pPr>
              <a:lnSpc>
                <a:spcPct val="120000"/>
              </a:lnSpc>
              <a:spcBef>
                <a:spcPts val="600"/>
              </a:spcBef>
              <a:spcAft>
                <a:spcPts val="600"/>
              </a:spcAft>
              <a:buClr>
                <a:srgbClr val="585858"/>
              </a:buClr>
              <a:buFont typeface="Arial" panose="020B0604020202020204" pitchFamily="34" charset="0"/>
              <a:buChar char="•"/>
            </a:pPr>
            <a:r>
              <a:rPr lang="en-GB" sz="2000" kern="0" dirty="0">
                <a:latin typeface="Arial" panose="020B0604020202020204" pitchFamily="34" charset="0"/>
                <a:cs typeface="Arial" panose="020B0604020202020204" pitchFamily="34" charset="0"/>
              </a:rPr>
              <a:t>Can you say which numbers sit where the arrow is pointing? Can you explain how you know, </a:t>
            </a:r>
            <a:r>
              <a:rPr lang="en-GB" sz="2000" i="1" kern="0" dirty="0">
                <a:latin typeface="Arial" panose="020B0604020202020204" pitchFamily="34" charset="0"/>
                <a:cs typeface="Arial" panose="020B0604020202020204" pitchFamily="34" charset="0"/>
              </a:rPr>
              <a:t>without needing to count from zero</a:t>
            </a:r>
            <a:r>
              <a:rPr lang="en-GB" sz="2000" kern="0" dirty="0">
                <a:latin typeface="Arial" panose="020B0604020202020204" pitchFamily="34" charset="0"/>
                <a:cs typeface="Arial" panose="020B0604020202020204" pitchFamily="34" charset="0"/>
              </a:rPr>
              <a:t>?</a:t>
            </a: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Tree>
    <p:custDataLst>
      <p:tags r:id="rId1"/>
    </p:custDataLst>
    <p:extLst>
      <p:ext uri="{BB962C8B-B14F-4D97-AF65-F5344CB8AC3E}">
        <p14:creationId xmlns:p14="http://schemas.microsoft.com/office/powerpoint/2010/main" val="28196311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8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2" nodeType="clickEffect">
                                  <p:stCondLst>
                                    <p:cond delay="0"/>
                                  </p:stCondLst>
                                  <p:childTnLst>
                                    <p:set>
                                      <p:cBhvr>
                                        <p:cTn id="26" dur="1" fill="hold">
                                          <p:stCondLst>
                                            <p:cond delay="0"/>
                                          </p:stCondLst>
                                        </p:cTn>
                                        <p:tgtEl>
                                          <p:spTgt spid="8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84"/>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82"/>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8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1" nodeType="clickEffect">
                                  <p:stCondLst>
                                    <p:cond delay="0"/>
                                  </p:stCondLst>
                                  <p:childTnLst>
                                    <p:set>
                                      <p:cBhvr>
                                        <p:cTn id="46" dur="1" fill="hold">
                                          <p:stCondLst>
                                            <p:cond delay="0"/>
                                          </p:stCondLst>
                                        </p:cTn>
                                        <p:tgtEl>
                                          <p:spTgt spid="87"/>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2" nodeType="clickEffect">
                                  <p:stCondLst>
                                    <p:cond delay="0"/>
                                  </p:stCondLst>
                                  <p:childTnLst>
                                    <p:set>
                                      <p:cBhvr>
                                        <p:cTn id="50" dur="1" fill="hold">
                                          <p:stCondLst>
                                            <p:cond delay="0"/>
                                          </p:stCondLst>
                                        </p:cTn>
                                        <p:tgtEl>
                                          <p:spTgt spid="8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grpId="1" nodeType="clickEffect">
                                  <p:stCondLst>
                                    <p:cond delay="0"/>
                                  </p:stCondLst>
                                  <p:childTnLst>
                                    <p:set>
                                      <p:cBhvr>
                                        <p:cTn id="54" dur="1" fill="hold">
                                          <p:stCondLst>
                                            <p:cond delay="0"/>
                                          </p:stCondLst>
                                        </p:cTn>
                                        <p:tgtEl>
                                          <p:spTgt spid="83"/>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nodeType="clickEffect">
                                  <p:stCondLst>
                                    <p:cond delay="0"/>
                                  </p:stCondLst>
                                  <p:childTnLst>
                                    <p:set>
                                      <p:cBhvr>
                                        <p:cTn id="58" dur="1" fill="hold">
                                          <p:stCondLst>
                                            <p:cond delay="0"/>
                                          </p:stCondLst>
                                        </p:cTn>
                                        <p:tgtEl>
                                          <p:spTgt spid="8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2" grpId="1"/>
      <p:bldP spid="83" grpId="0"/>
      <p:bldP spid="83" grpId="1"/>
      <p:bldP spid="86" grpId="0" animBg="1"/>
      <p:bldP spid="86" grpId="1" animBg="1"/>
      <p:bldP spid="86" grpId="2" animBg="1"/>
      <p:bldP spid="87" grpId="0" animBg="1"/>
      <p:bldP spid="87" grpId="1" animBg="1"/>
      <p:bldP spid="87" grpId="2"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D2BC496C-A047-4C00-A3D2-E9036952DF0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47082" y="2762442"/>
            <a:ext cx="5205774" cy="1298114"/>
          </a:xfrm>
          <a:prstGeom prst="rect">
            <a:avLst/>
          </a:prstGeom>
        </p:spPr>
      </p:pic>
      <p:sp>
        <p:nvSpPr>
          <p:cNvPr id="2" name="Title 1">
            <a:extLst>
              <a:ext uri="{FF2B5EF4-FFF2-40B4-BE49-F238E27FC236}">
                <a16:creationId xmlns:a16="http://schemas.microsoft.com/office/drawing/2014/main" id="{98D11F3E-65DF-4DE3-8489-E6C61B8C9146}"/>
              </a:ext>
            </a:extLst>
          </p:cNvPr>
          <p:cNvSpPr>
            <a:spLocks noGrp="1"/>
          </p:cNvSpPr>
          <p:nvPr>
            <p:ph type="title"/>
          </p:nvPr>
        </p:nvSpPr>
        <p:spPr/>
        <p:txBody>
          <a:bodyPr/>
          <a:lstStyle/>
          <a:p>
            <a:pPr>
              <a:buClrTx/>
              <a:buFontTx/>
              <a:buNone/>
            </a:pPr>
            <a:r>
              <a:rPr lang="en-GB" dirty="0"/>
              <a:t>1NPV-2 Numbers to 20 in the linear number system </a:t>
            </a:r>
            <a:endParaRPr lang="en-GB" kern="0" dirty="0"/>
          </a:p>
        </p:txBody>
      </p:sp>
      <p:sp>
        <p:nvSpPr>
          <p:cNvPr id="5" name="Content Placeholder 2">
            <a:extLst>
              <a:ext uri="{FF2B5EF4-FFF2-40B4-BE49-F238E27FC236}">
                <a16:creationId xmlns:a16="http://schemas.microsoft.com/office/drawing/2014/main" id="{AB874CB1-5F28-48AC-A2FA-EA933CFC02BD}"/>
              </a:ext>
            </a:extLst>
          </p:cNvPr>
          <p:cNvSpPr txBox="1">
            <a:spLocks/>
          </p:cNvSpPr>
          <p:nvPr/>
        </p:nvSpPr>
        <p:spPr>
          <a:xfrm>
            <a:off x="6177724" y="1360518"/>
            <a:ext cx="5390389" cy="458308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1800" dirty="0">
                <a:latin typeface="Arial" panose="020B0604020202020204" pitchFamily="34" charset="0"/>
                <a:cs typeface="Arial" panose="020B0604020202020204" pitchFamily="34" charset="0"/>
              </a:rPr>
              <a:t>What do you notice about the numbers on the picture of the ruler? How is the ruler similar to a number line?</a:t>
            </a:r>
          </a:p>
          <a:p>
            <a:pPr>
              <a:lnSpc>
                <a:spcPct val="120000"/>
              </a:lnSpc>
              <a:spcBef>
                <a:spcPts val="600"/>
              </a:spcBef>
              <a:spcAft>
                <a:spcPts val="600"/>
              </a:spcAft>
              <a:buClr>
                <a:srgbClr val="585858"/>
              </a:buClr>
              <a:buFont typeface="Arial" panose="020B0604020202020204" pitchFamily="34" charset="0"/>
              <a:buChar char="•"/>
            </a:pPr>
            <a:r>
              <a:rPr lang="en-GB" sz="1800" dirty="0">
                <a:latin typeface="Arial" panose="020B0604020202020204" pitchFamily="34" charset="0"/>
                <a:cs typeface="Arial" panose="020B0604020202020204" pitchFamily="34" charset="0"/>
              </a:rPr>
              <a:t>What does the ‘cm’ on the ruler mean?</a:t>
            </a:r>
          </a:p>
          <a:p>
            <a:pPr>
              <a:lnSpc>
                <a:spcPct val="120000"/>
              </a:lnSpc>
              <a:spcBef>
                <a:spcPts val="600"/>
              </a:spcBef>
              <a:spcAft>
                <a:spcPts val="600"/>
              </a:spcAft>
              <a:buClr>
                <a:srgbClr val="585858"/>
              </a:buClr>
              <a:buFont typeface="Arial" panose="020B0604020202020204" pitchFamily="34" charset="0"/>
              <a:buChar char="•"/>
            </a:pPr>
            <a:r>
              <a:rPr lang="en-GB" sz="1800" dirty="0">
                <a:latin typeface="Arial" panose="020B0604020202020204" pitchFamily="34" charset="0"/>
                <a:cs typeface="Arial" panose="020B0604020202020204" pitchFamily="34" charset="0"/>
              </a:rPr>
              <a:t>Can you describe </a:t>
            </a:r>
            <a:r>
              <a:rPr lang="en-GB" sz="1800" i="1" dirty="0">
                <a:latin typeface="Arial" panose="020B0604020202020204" pitchFamily="34" charset="0"/>
                <a:cs typeface="Arial" panose="020B0604020202020204" pitchFamily="34" charset="0"/>
              </a:rPr>
              <a:t>how </a:t>
            </a:r>
            <a:r>
              <a:rPr lang="en-GB" sz="1800" dirty="0">
                <a:latin typeface="Arial" panose="020B0604020202020204" pitchFamily="34" charset="0"/>
                <a:cs typeface="Arial" panose="020B0604020202020204" pitchFamily="34" charset="0"/>
              </a:rPr>
              <a:t>the leaf is placed against the ruler? Why? So, can you say how long the leaf is, using the word ‘centimetres’?</a:t>
            </a:r>
          </a:p>
          <a:p>
            <a:pPr>
              <a:lnSpc>
                <a:spcPct val="120000"/>
              </a:lnSpc>
              <a:spcBef>
                <a:spcPts val="600"/>
              </a:spcBef>
              <a:spcAft>
                <a:spcPts val="600"/>
              </a:spcAft>
              <a:buClr>
                <a:srgbClr val="585858"/>
              </a:buClr>
              <a:buFont typeface="Arial" panose="020B0604020202020204" pitchFamily="34" charset="0"/>
              <a:buChar char="•"/>
            </a:pPr>
            <a:r>
              <a:rPr lang="en-GB" sz="1800" dirty="0">
                <a:latin typeface="Arial" panose="020B0604020202020204" pitchFamily="34" charset="0"/>
                <a:cs typeface="Arial" panose="020B0604020202020204" pitchFamily="34" charset="0"/>
              </a:rPr>
              <a:t>Let’s look at our classroom rulers! What numbers can we see on them?</a:t>
            </a:r>
          </a:p>
          <a:p>
            <a:pPr>
              <a:lnSpc>
                <a:spcPct val="120000"/>
              </a:lnSpc>
              <a:spcBef>
                <a:spcPts val="600"/>
              </a:spcBef>
              <a:spcAft>
                <a:spcPts val="600"/>
              </a:spcAft>
              <a:buClr>
                <a:srgbClr val="585858"/>
              </a:buClr>
              <a:buFont typeface="Arial" panose="020B0604020202020204" pitchFamily="34" charset="0"/>
              <a:buChar char="•"/>
            </a:pPr>
            <a:r>
              <a:rPr lang="en-GB" sz="1800" dirty="0">
                <a:latin typeface="Arial" panose="020B0604020202020204" pitchFamily="34" charset="0"/>
                <a:cs typeface="Arial" panose="020B0604020202020204" pitchFamily="34" charset="0"/>
              </a:rPr>
              <a:t>Can we use our rulers to measure some things in our classroom? What must we remember to do and say?</a:t>
            </a:r>
            <a:endParaRPr lang="en-GB" sz="1800" dirty="0">
              <a:solidFill>
                <a:srgbClr val="FF0000"/>
              </a:solidFill>
              <a:latin typeface="Arial" panose="020B0604020202020204" pitchFamily="34" charset="0"/>
              <a:cs typeface="Arial" panose="020B0604020202020204" pitchFamily="34" charset="0"/>
            </a:endParaRPr>
          </a:p>
          <a:p>
            <a:pPr>
              <a:lnSpc>
                <a:spcPct val="120000"/>
              </a:lnSpc>
              <a:spcBef>
                <a:spcPts val="600"/>
              </a:spcBef>
              <a:spcAft>
                <a:spcPts val="600"/>
              </a:spcAft>
              <a:buFont typeface="Arial" panose="020B0604020202020204" pitchFamily="34" charset="0"/>
              <a:buChar char="•"/>
            </a:pPr>
            <a:endParaRPr lang="en-GB" sz="2000" dirty="0"/>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Tree>
    <p:custDataLst>
      <p:tags r:id="rId1"/>
    </p:custDataLst>
    <p:extLst>
      <p:ext uri="{BB962C8B-B14F-4D97-AF65-F5344CB8AC3E}">
        <p14:creationId xmlns:p14="http://schemas.microsoft.com/office/powerpoint/2010/main" val="13260684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0DAE5FCC-C65F-4677-8AFE-994BAC850759}"/>
              </a:ext>
            </a:extLst>
          </p:cNvPr>
          <p:cNvGrpSpPr/>
          <p:nvPr/>
        </p:nvGrpSpPr>
        <p:grpSpPr>
          <a:xfrm>
            <a:off x="2092405" y="1951077"/>
            <a:ext cx="8088576" cy="963759"/>
            <a:chOff x="588285" y="2556226"/>
            <a:chExt cx="8088576" cy="963759"/>
          </a:xfrm>
        </p:grpSpPr>
        <p:pic>
          <p:nvPicPr>
            <p:cNvPr id="10" name="Picture 9">
              <a:extLst>
                <a:ext uri="{FF2B5EF4-FFF2-40B4-BE49-F238E27FC236}">
                  <a16:creationId xmlns:a16="http://schemas.microsoft.com/office/drawing/2014/main" id="{B457190F-93B6-4794-93A4-3B5F38CCBC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8285" y="2556226"/>
              <a:ext cx="8088576" cy="882148"/>
            </a:xfrm>
            <a:prstGeom prst="rect">
              <a:avLst/>
            </a:prstGeom>
          </p:spPr>
        </p:pic>
        <p:sp>
          <p:nvSpPr>
            <p:cNvPr id="2" name="TextBox 1">
              <a:extLst>
                <a:ext uri="{FF2B5EF4-FFF2-40B4-BE49-F238E27FC236}">
                  <a16:creationId xmlns:a16="http://schemas.microsoft.com/office/drawing/2014/main" id="{D2B69C00-E9C2-44B5-A210-9A389A3C5BBE}"/>
                </a:ext>
              </a:extLst>
            </p:cNvPr>
            <p:cNvSpPr txBox="1"/>
            <p:nvPr/>
          </p:nvSpPr>
          <p:spPr>
            <a:xfrm>
              <a:off x="953566" y="3181431"/>
              <a:ext cx="298480" cy="338554"/>
            </a:xfrm>
            <a:prstGeom prst="rect">
              <a:avLst/>
            </a:prstGeom>
            <a:noFill/>
          </p:spPr>
          <p:txBody>
            <a:bodyPr wrap="none" rtlCol="0">
              <a:spAutoFit/>
            </a:bodyPr>
            <a:lstStyle/>
            <a:p>
              <a:pPr>
                <a:buNone/>
              </a:pPr>
              <a:r>
                <a:rPr lang="en-GB" sz="1600" dirty="0"/>
                <a:t>1</a:t>
              </a:r>
            </a:p>
          </p:txBody>
        </p:sp>
        <p:sp>
          <p:nvSpPr>
            <p:cNvPr id="12" name="TextBox 11">
              <a:extLst>
                <a:ext uri="{FF2B5EF4-FFF2-40B4-BE49-F238E27FC236}">
                  <a16:creationId xmlns:a16="http://schemas.microsoft.com/office/drawing/2014/main" id="{E4FBEF43-2D9B-49E4-87F2-EDDEDEFA0577}"/>
                </a:ext>
              </a:extLst>
            </p:cNvPr>
            <p:cNvSpPr txBox="1"/>
            <p:nvPr/>
          </p:nvSpPr>
          <p:spPr>
            <a:xfrm>
              <a:off x="1341611" y="3181431"/>
              <a:ext cx="298480" cy="338554"/>
            </a:xfrm>
            <a:prstGeom prst="rect">
              <a:avLst/>
            </a:prstGeom>
            <a:noFill/>
          </p:spPr>
          <p:txBody>
            <a:bodyPr wrap="none" rtlCol="0">
              <a:spAutoFit/>
            </a:bodyPr>
            <a:lstStyle/>
            <a:p>
              <a:pPr>
                <a:buNone/>
              </a:pPr>
              <a:r>
                <a:rPr lang="en-GB" sz="1600" dirty="0"/>
                <a:t>2</a:t>
              </a:r>
            </a:p>
          </p:txBody>
        </p:sp>
        <p:sp>
          <p:nvSpPr>
            <p:cNvPr id="13" name="TextBox 12">
              <a:extLst>
                <a:ext uri="{FF2B5EF4-FFF2-40B4-BE49-F238E27FC236}">
                  <a16:creationId xmlns:a16="http://schemas.microsoft.com/office/drawing/2014/main" id="{ED772375-1EBD-4CAF-BDFB-711E7EC62861}"/>
                </a:ext>
              </a:extLst>
            </p:cNvPr>
            <p:cNvSpPr txBox="1"/>
            <p:nvPr/>
          </p:nvSpPr>
          <p:spPr>
            <a:xfrm>
              <a:off x="1727416" y="3181431"/>
              <a:ext cx="298480" cy="338554"/>
            </a:xfrm>
            <a:prstGeom prst="rect">
              <a:avLst/>
            </a:prstGeom>
            <a:noFill/>
          </p:spPr>
          <p:txBody>
            <a:bodyPr wrap="none" rtlCol="0">
              <a:spAutoFit/>
            </a:bodyPr>
            <a:lstStyle/>
            <a:p>
              <a:pPr>
                <a:buNone/>
              </a:pPr>
              <a:r>
                <a:rPr lang="en-GB" sz="1600" dirty="0"/>
                <a:t>3</a:t>
              </a:r>
            </a:p>
          </p:txBody>
        </p:sp>
        <p:sp>
          <p:nvSpPr>
            <p:cNvPr id="14" name="TextBox 13">
              <a:extLst>
                <a:ext uri="{FF2B5EF4-FFF2-40B4-BE49-F238E27FC236}">
                  <a16:creationId xmlns:a16="http://schemas.microsoft.com/office/drawing/2014/main" id="{8F0D1167-F511-4A65-82BC-32F5FB676E26}"/>
                </a:ext>
              </a:extLst>
            </p:cNvPr>
            <p:cNvSpPr txBox="1"/>
            <p:nvPr/>
          </p:nvSpPr>
          <p:spPr>
            <a:xfrm>
              <a:off x="2110941" y="3181431"/>
              <a:ext cx="298480" cy="338554"/>
            </a:xfrm>
            <a:prstGeom prst="rect">
              <a:avLst/>
            </a:prstGeom>
            <a:noFill/>
          </p:spPr>
          <p:txBody>
            <a:bodyPr wrap="none" rtlCol="0">
              <a:spAutoFit/>
            </a:bodyPr>
            <a:lstStyle/>
            <a:p>
              <a:pPr>
                <a:buNone/>
              </a:pPr>
              <a:r>
                <a:rPr lang="en-GB" sz="1600" dirty="0"/>
                <a:t>4</a:t>
              </a:r>
            </a:p>
          </p:txBody>
        </p:sp>
        <p:sp>
          <p:nvSpPr>
            <p:cNvPr id="15" name="TextBox 14">
              <a:extLst>
                <a:ext uri="{FF2B5EF4-FFF2-40B4-BE49-F238E27FC236}">
                  <a16:creationId xmlns:a16="http://schemas.microsoft.com/office/drawing/2014/main" id="{C8AF7AD1-55A4-4A5B-A0BD-B5974B9E1BA0}"/>
                </a:ext>
              </a:extLst>
            </p:cNvPr>
            <p:cNvSpPr txBox="1"/>
            <p:nvPr/>
          </p:nvSpPr>
          <p:spPr>
            <a:xfrm>
              <a:off x="2496745" y="3181431"/>
              <a:ext cx="298480" cy="338554"/>
            </a:xfrm>
            <a:prstGeom prst="rect">
              <a:avLst/>
            </a:prstGeom>
            <a:noFill/>
          </p:spPr>
          <p:txBody>
            <a:bodyPr wrap="none" rtlCol="0">
              <a:spAutoFit/>
            </a:bodyPr>
            <a:lstStyle/>
            <a:p>
              <a:pPr>
                <a:buNone/>
              </a:pPr>
              <a:r>
                <a:rPr lang="en-GB" sz="1600" dirty="0"/>
                <a:t>5</a:t>
              </a:r>
            </a:p>
          </p:txBody>
        </p:sp>
        <p:sp>
          <p:nvSpPr>
            <p:cNvPr id="16" name="TextBox 15">
              <a:extLst>
                <a:ext uri="{FF2B5EF4-FFF2-40B4-BE49-F238E27FC236}">
                  <a16:creationId xmlns:a16="http://schemas.microsoft.com/office/drawing/2014/main" id="{E142412F-F01D-42C7-9AF7-10EC012330A8}"/>
                </a:ext>
              </a:extLst>
            </p:cNvPr>
            <p:cNvSpPr txBox="1"/>
            <p:nvPr/>
          </p:nvSpPr>
          <p:spPr>
            <a:xfrm>
              <a:off x="2884791" y="3181431"/>
              <a:ext cx="298480" cy="338554"/>
            </a:xfrm>
            <a:prstGeom prst="rect">
              <a:avLst/>
            </a:prstGeom>
            <a:noFill/>
          </p:spPr>
          <p:txBody>
            <a:bodyPr wrap="none" rtlCol="0">
              <a:spAutoFit/>
            </a:bodyPr>
            <a:lstStyle/>
            <a:p>
              <a:pPr>
                <a:buNone/>
              </a:pPr>
              <a:r>
                <a:rPr lang="en-GB" sz="1600" dirty="0"/>
                <a:t>6</a:t>
              </a:r>
            </a:p>
          </p:txBody>
        </p:sp>
        <p:sp>
          <p:nvSpPr>
            <p:cNvPr id="20" name="TextBox 19">
              <a:extLst>
                <a:ext uri="{FF2B5EF4-FFF2-40B4-BE49-F238E27FC236}">
                  <a16:creationId xmlns:a16="http://schemas.microsoft.com/office/drawing/2014/main" id="{E696A703-335F-4F88-8510-21CC9B993422}"/>
                </a:ext>
              </a:extLst>
            </p:cNvPr>
            <p:cNvSpPr txBox="1"/>
            <p:nvPr/>
          </p:nvSpPr>
          <p:spPr>
            <a:xfrm>
              <a:off x="3266032" y="3181431"/>
              <a:ext cx="298480" cy="338554"/>
            </a:xfrm>
            <a:prstGeom prst="rect">
              <a:avLst/>
            </a:prstGeom>
            <a:noFill/>
          </p:spPr>
          <p:txBody>
            <a:bodyPr wrap="none" rtlCol="0">
              <a:spAutoFit/>
            </a:bodyPr>
            <a:lstStyle/>
            <a:p>
              <a:pPr>
                <a:buNone/>
              </a:pPr>
              <a:r>
                <a:rPr lang="en-GB" sz="1600" dirty="0"/>
                <a:t>7</a:t>
              </a:r>
            </a:p>
          </p:txBody>
        </p:sp>
        <p:sp>
          <p:nvSpPr>
            <p:cNvPr id="21" name="TextBox 20">
              <a:extLst>
                <a:ext uri="{FF2B5EF4-FFF2-40B4-BE49-F238E27FC236}">
                  <a16:creationId xmlns:a16="http://schemas.microsoft.com/office/drawing/2014/main" id="{77F5E9A7-DD83-4F2B-BFAE-DE08C1A4979D}"/>
                </a:ext>
              </a:extLst>
            </p:cNvPr>
            <p:cNvSpPr txBox="1"/>
            <p:nvPr/>
          </p:nvSpPr>
          <p:spPr>
            <a:xfrm>
              <a:off x="3651837" y="3181431"/>
              <a:ext cx="298480" cy="338554"/>
            </a:xfrm>
            <a:prstGeom prst="rect">
              <a:avLst/>
            </a:prstGeom>
            <a:noFill/>
          </p:spPr>
          <p:txBody>
            <a:bodyPr wrap="none" rtlCol="0">
              <a:spAutoFit/>
            </a:bodyPr>
            <a:lstStyle/>
            <a:p>
              <a:pPr>
                <a:buNone/>
              </a:pPr>
              <a:r>
                <a:rPr lang="en-GB" sz="1600" dirty="0"/>
                <a:t>8</a:t>
              </a:r>
            </a:p>
          </p:txBody>
        </p:sp>
        <p:sp>
          <p:nvSpPr>
            <p:cNvPr id="22" name="TextBox 21">
              <a:extLst>
                <a:ext uri="{FF2B5EF4-FFF2-40B4-BE49-F238E27FC236}">
                  <a16:creationId xmlns:a16="http://schemas.microsoft.com/office/drawing/2014/main" id="{317A6229-07DA-4154-B77F-F1C2C754BFB5}"/>
                </a:ext>
              </a:extLst>
            </p:cNvPr>
            <p:cNvSpPr txBox="1"/>
            <p:nvPr/>
          </p:nvSpPr>
          <p:spPr>
            <a:xfrm>
              <a:off x="4039882" y="3181431"/>
              <a:ext cx="298480" cy="338554"/>
            </a:xfrm>
            <a:prstGeom prst="rect">
              <a:avLst/>
            </a:prstGeom>
            <a:noFill/>
          </p:spPr>
          <p:txBody>
            <a:bodyPr wrap="none" rtlCol="0">
              <a:spAutoFit/>
            </a:bodyPr>
            <a:lstStyle/>
            <a:p>
              <a:pPr>
                <a:buNone/>
              </a:pPr>
              <a:r>
                <a:rPr lang="en-GB" sz="1600" dirty="0"/>
                <a:t>9</a:t>
              </a:r>
            </a:p>
          </p:txBody>
        </p:sp>
        <p:sp>
          <p:nvSpPr>
            <p:cNvPr id="23" name="TextBox 22">
              <a:extLst>
                <a:ext uri="{FF2B5EF4-FFF2-40B4-BE49-F238E27FC236}">
                  <a16:creationId xmlns:a16="http://schemas.microsoft.com/office/drawing/2014/main" id="{6AA8217D-AE99-4D96-ACCF-D9872ED65504}"/>
                </a:ext>
              </a:extLst>
            </p:cNvPr>
            <p:cNvSpPr txBox="1"/>
            <p:nvPr/>
          </p:nvSpPr>
          <p:spPr>
            <a:xfrm>
              <a:off x="4722103" y="3175337"/>
              <a:ext cx="397032" cy="338554"/>
            </a:xfrm>
            <a:prstGeom prst="rect">
              <a:avLst/>
            </a:prstGeom>
            <a:noFill/>
          </p:spPr>
          <p:txBody>
            <a:bodyPr wrap="none" rtlCol="0">
              <a:spAutoFit/>
            </a:bodyPr>
            <a:lstStyle/>
            <a:p>
              <a:pPr algn="ctr">
                <a:buNone/>
              </a:pPr>
              <a:r>
                <a:rPr lang="en-GB" sz="1600" dirty="0"/>
                <a:t>11</a:t>
              </a:r>
            </a:p>
          </p:txBody>
        </p:sp>
        <p:sp>
          <p:nvSpPr>
            <p:cNvPr id="24" name="TextBox 23">
              <a:extLst>
                <a:ext uri="{FF2B5EF4-FFF2-40B4-BE49-F238E27FC236}">
                  <a16:creationId xmlns:a16="http://schemas.microsoft.com/office/drawing/2014/main" id="{3EE4B861-A8F9-47D4-B386-B4FF03C9B1E3}"/>
                </a:ext>
              </a:extLst>
            </p:cNvPr>
            <p:cNvSpPr txBox="1"/>
            <p:nvPr/>
          </p:nvSpPr>
          <p:spPr>
            <a:xfrm>
              <a:off x="5109242" y="3175337"/>
              <a:ext cx="412292" cy="338554"/>
            </a:xfrm>
            <a:prstGeom prst="rect">
              <a:avLst/>
            </a:prstGeom>
            <a:noFill/>
          </p:spPr>
          <p:txBody>
            <a:bodyPr wrap="none" rtlCol="0">
              <a:spAutoFit/>
            </a:bodyPr>
            <a:lstStyle/>
            <a:p>
              <a:pPr algn="ctr">
                <a:buNone/>
              </a:pPr>
              <a:r>
                <a:rPr lang="en-GB" sz="1600" dirty="0"/>
                <a:t>12</a:t>
              </a:r>
            </a:p>
          </p:txBody>
        </p:sp>
        <p:sp>
          <p:nvSpPr>
            <p:cNvPr id="25" name="TextBox 24">
              <a:extLst>
                <a:ext uri="{FF2B5EF4-FFF2-40B4-BE49-F238E27FC236}">
                  <a16:creationId xmlns:a16="http://schemas.microsoft.com/office/drawing/2014/main" id="{BD791DE4-F7E6-4321-92BF-46BFAF7D72DD}"/>
                </a:ext>
              </a:extLst>
            </p:cNvPr>
            <p:cNvSpPr txBox="1"/>
            <p:nvPr/>
          </p:nvSpPr>
          <p:spPr>
            <a:xfrm>
              <a:off x="5504011" y="3175337"/>
              <a:ext cx="412292" cy="338554"/>
            </a:xfrm>
            <a:prstGeom prst="rect">
              <a:avLst/>
            </a:prstGeom>
            <a:noFill/>
          </p:spPr>
          <p:txBody>
            <a:bodyPr wrap="none" rtlCol="0">
              <a:spAutoFit/>
            </a:bodyPr>
            <a:lstStyle/>
            <a:p>
              <a:pPr algn="ctr">
                <a:buNone/>
              </a:pPr>
              <a:r>
                <a:rPr lang="en-GB" sz="1600" dirty="0"/>
                <a:t>13</a:t>
              </a:r>
            </a:p>
          </p:txBody>
        </p:sp>
        <p:sp>
          <p:nvSpPr>
            <p:cNvPr id="26" name="TextBox 25">
              <a:extLst>
                <a:ext uri="{FF2B5EF4-FFF2-40B4-BE49-F238E27FC236}">
                  <a16:creationId xmlns:a16="http://schemas.microsoft.com/office/drawing/2014/main" id="{A57FDEC9-8A7C-4EDC-9AC8-214EDF3354FF}"/>
                </a:ext>
              </a:extLst>
            </p:cNvPr>
            <p:cNvSpPr txBox="1"/>
            <p:nvPr/>
          </p:nvSpPr>
          <p:spPr>
            <a:xfrm>
              <a:off x="5876330" y="3175337"/>
              <a:ext cx="412292" cy="338554"/>
            </a:xfrm>
            <a:prstGeom prst="rect">
              <a:avLst/>
            </a:prstGeom>
            <a:noFill/>
          </p:spPr>
          <p:txBody>
            <a:bodyPr wrap="none" rtlCol="0">
              <a:spAutoFit/>
            </a:bodyPr>
            <a:lstStyle/>
            <a:p>
              <a:pPr algn="ctr">
                <a:buNone/>
              </a:pPr>
              <a:r>
                <a:rPr lang="en-GB" sz="1600" dirty="0"/>
                <a:t>14</a:t>
              </a:r>
            </a:p>
          </p:txBody>
        </p:sp>
        <p:sp>
          <p:nvSpPr>
            <p:cNvPr id="27" name="TextBox 26">
              <a:extLst>
                <a:ext uri="{FF2B5EF4-FFF2-40B4-BE49-F238E27FC236}">
                  <a16:creationId xmlns:a16="http://schemas.microsoft.com/office/drawing/2014/main" id="{EAA7D288-E963-4C41-8768-5C6461D88E7E}"/>
                </a:ext>
              </a:extLst>
            </p:cNvPr>
            <p:cNvSpPr txBox="1"/>
            <p:nvPr/>
          </p:nvSpPr>
          <p:spPr>
            <a:xfrm>
              <a:off x="6271099" y="3175337"/>
              <a:ext cx="412292" cy="338554"/>
            </a:xfrm>
            <a:prstGeom prst="rect">
              <a:avLst/>
            </a:prstGeom>
            <a:noFill/>
          </p:spPr>
          <p:txBody>
            <a:bodyPr wrap="none" rtlCol="0">
              <a:spAutoFit/>
            </a:bodyPr>
            <a:lstStyle/>
            <a:p>
              <a:pPr algn="ctr">
                <a:buNone/>
              </a:pPr>
              <a:r>
                <a:rPr lang="en-GB" sz="1600" dirty="0"/>
                <a:t>15</a:t>
              </a:r>
            </a:p>
          </p:txBody>
        </p:sp>
        <p:sp>
          <p:nvSpPr>
            <p:cNvPr id="28" name="TextBox 27">
              <a:extLst>
                <a:ext uri="{FF2B5EF4-FFF2-40B4-BE49-F238E27FC236}">
                  <a16:creationId xmlns:a16="http://schemas.microsoft.com/office/drawing/2014/main" id="{54AE086B-FDD2-40EE-BF55-F674019F60C8}"/>
                </a:ext>
              </a:extLst>
            </p:cNvPr>
            <p:cNvSpPr txBox="1"/>
            <p:nvPr/>
          </p:nvSpPr>
          <p:spPr>
            <a:xfrm>
              <a:off x="6665868" y="3175337"/>
              <a:ext cx="412292" cy="338554"/>
            </a:xfrm>
            <a:prstGeom prst="rect">
              <a:avLst/>
            </a:prstGeom>
            <a:noFill/>
          </p:spPr>
          <p:txBody>
            <a:bodyPr wrap="none" rtlCol="0">
              <a:spAutoFit/>
            </a:bodyPr>
            <a:lstStyle/>
            <a:p>
              <a:pPr algn="ctr">
                <a:buNone/>
              </a:pPr>
              <a:r>
                <a:rPr lang="en-GB" sz="1600" dirty="0"/>
                <a:t>16</a:t>
              </a:r>
            </a:p>
          </p:txBody>
        </p:sp>
        <p:sp>
          <p:nvSpPr>
            <p:cNvPr id="29" name="TextBox 28">
              <a:extLst>
                <a:ext uri="{FF2B5EF4-FFF2-40B4-BE49-F238E27FC236}">
                  <a16:creationId xmlns:a16="http://schemas.microsoft.com/office/drawing/2014/main" id="{279812EB-4ED3-466B-9880-E04B2DF29BF0}"/>
                </a:ext>
              </a:extLst>
            </p:cNvPr>
            <p:cNvSpPr txBox="1"/>
            <p:nvPr/>
          </p:nvSpPr>
          <p:spPr>
            <a:xfrm>
              <a:off x="7029182" y="3175337"/>
              <a:ext cx="412292" cy="338554"/>
            </a:xfrm>
            <a:prstGeom prst="rect">
              <a:avLst/>
            </a:prstGeom>
            <a:noFill/>
          </p:spPr>
          <p:txBody>
            <a:bodyPr wrap="none" rtlCol="0">
              <a:spAutoFit/>
            </a:bodyPr>
            <a:lstStyle/>
            <a:p>
              <a:pPr algn="ctr">
                <a:buNone/>
              </a:pPr>
              <a:r>
                <a:rPr lang="en-GB" sz="1600" dirty="0"/>
                <a:t>17</a:t>
              </a:r>
            </a:p>
          </p:txBody>
        </p:sp>
        <p:sp>
          <p:nvSpPr>
            <p:cNvPr id="30" name="TextBox 29">
              <a:extLst>
                <a:ext uri="{FF2B5EF4-FFF2-40B4-BE49-F238E27FC236}">
                  <a16:creationId xmlns:a16="http://schemas.microsoft.com/office/drawing/2014/main" id="{924DD777-0F8B-4027-87F8-79215B30861D}"/>
                </a:ext>
              </a:extLst>
            </p:cNvPr>
            <p:cNvSpPr txBox="1"/>
            <p:nvPr/>
          </p:nvSpPr>
          <p:spPr>
            <a:xfrm>
              <a:off x="7341657" y="3175337"/>
              <a:ext cx="576879" cy="338554"/>
            </a:xfrm>
            <a:prstGeom prst="rect">
              <a:avLst/>
            </a:prstGeom>
            <a:noFill/>
          </p:spPr>
          <p:txBody>
            <a:bodyPr wrap="square" rtlCol="0">
              <a:spAutoFit/>
            </a:bodyPr>
            <a:lstStyle/>
            <a:p>
              <a:pPr algn="ctr">
                <a:buNone/>
              </a:pPr>
              <a:r>
                <a:rPr lang="en-GB" sz="1600" dirty="0"/>
                <a:t>18</a:t>
              </a:r>
            </a:p>
          </p:txBody>
        </p:sp>
        <p:sp>
          <p:nvSpPr>
            <p:cNvPr id="31" name="TextBox 30">
              <a:extLst>
                <a:ext uri="{FF2B5EF4-FFF2-40B4-BE49-F238E27FC236}">
                  <a16:creationId xmlns:a16="http://schemas.microsoft.com/office/drawing/2014/main" id="{D0D9B754-BC77-46EA-893B-380768717CF7}"/>
                </a:ext>
              </a:extLst>
            </p:cNvPr>
            <p:cNvSpPr txBox="1"/>
            <p:nvPr/>
          </p:nvSpPr>
          <p:spPr>
            <a:xfrm>
              <a:off x="7818719" y="3175337"/>
              <a:ext cx="412292" cy="338554"/>
            </a:xfrm>
            <a:prstGeom prst="rect">
              <a:avLst/>
            </a:prstGeom>
            <a:noFill/>
          </p:spPr>
          <p:txBody>
            <a:bodyPr wrap="none" rtlCol="0">
              <a:spAutoFit/>
            </a:bodyPr>
            <a:lstStyle/>
            <a:p>
              <a:pPr algn="ctr">
                <a:buNone/>
              </a:pPr>
              <a:r>
                <a:rPr lang="en-GB" sz="1600" dirty="0"/>
                <a:t>19</a:t>
              </a:r>
            </a:p>
          </p:txBody>
        </p:sp>
      </p:grpSp>
      <p:sp>
        <p:nvSpPr>
          <p:cNvPr id="4" name="Rectangle 3">
            <a:extLst>
              <a:ext uri="{FF2B5EF4-FFF2-40B4-BE49-F238E27FC236}">
                <a16:creationId xmlns:a16="http://schemas.microsoft.com/office/drawing/2014/main" id="{F801951F-DCE7-4C41-99B2-48A8C77B8D57}"/>
              </a:ext>
            </a:extLst>
          </p:cNvPr>
          <p:cNvSpPr/>
          <p:nvPr/>
        </p:nvSpPr>
        <p:spPr>
          <a:xfrm>
            <a:off x="3999490" y="1890105"/>
            <a:ext cx="378279" cy="5729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sz="1350" dirty="0"/>
          </a:p>
        </p:txBody>
      </p:sp>
      <p:sp>
        <p:nvSpPr>
          <p:cNvPr id="32" name="Rectangle 31">
            <a:extLst>
              <a:ext uri="{FF2B5EF4-FFF2-40B4-BE49-F238E27FC236}">
                <a16:creationId xmlns:a16="http://schemas.microsoft.com/office/drawing/2014/main" id="{452CD85F-81F1-48D7-B282-7E41C75F74E7}"/>
              </a:ext>
            </a:extLst>
          </p:cNvPr>
          <p:cNvSpPr/>
          <p:nvPr/>
        </p:nvSpPr>
        <p:spPr>
          <a:xfrm>
            <a:off x="6671303" y="1885135"/>
            <a:ext cx="378279" cy="5729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sz="1350" dirty="0"/>
          </a:p>
        </p:txBody>
      </p:sp>
      <p:sp>
        <p:nvSpPr>
          <p:cNvPr id="33" name="Rectangle 32">
            <a:extLst>
              <a:ext uri="{FF2B5EF4-FFF2-40B4-BE49-F238E27FC236}">
                <a16:creationId xmlns:a16="http://schemas.microsoft.com/office/drawing/2014/main" id="{4C6EE6D6-66FE-42B4-84EB-40C077A8DC1A}"/>
              </a:ext>
            </a:extLst>
          </p:cNvPr>
          <p:cNvSpPr/>
          <p:nvPr/>
        </p:nvSpPr>
        <p:spPr>
          <a:xfrm>
            <a:off x="9374569" y="1890105"/>
            <a:ext cx="378279" cy="5729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sz="1350" dirty="0"/>
          </a:p>
        </p:txBody>
      </p:sp>
      <p:sp>
        <p:nvSpPr>
          <p:cNvPr id="11" name="Title 10">
            <a:extLst>
              <a:ext uri="{FF2B5EF4-FFF2-40B4-BE49-F238E27FC236}">
                <a16:creationId xmlns:a16="http://schemas.microsoft.com/office/drawing/2014/main" id="{A45B87CA-B2E3-4EDD-8E41-660E4004911E}"/>
              </a:ext>
            </a:extLst>
          </p:cNvPr>
          <p:cNvSpPr>
            <a:spLocks noGrp="1"/>
          </p:cNvSpPr>
          <p:nvPr>
            <p:ph type="title"/>
          </p:nvPr>
        </p:nvSpPr>
        <p:spPr/>
        <p:txBody>
          <a:bodyPr/>
          <a:lstStyle/>
          <a:p>
            <a:pPr>
              <a:buClrTx/>
              <a:buFontTx/>
              <a:buNone/>
            </a:pPr>
            <a:r>
              <a:rPr lang="en-GB" dirty="0"/>
              <a:t>1NPV-2 Numbers to 20 in the linear number system </a:t>
            </a:r>
          </a:p>
        </p:txBody>
      </p:sp>
      <p:grpSp>
        <p:nvGrpSpPr>
          <p:cNvPr id="39" name="Group 38">
            <a:extLst>
              <a:ext uri="{FF2B5EF4-FFF2-40B4-BE49-F238E27FC236}">
                <a16:creationId xmlns:a16="http://schemas.microsoft.com/office/drawing/2014/main" id="{D991B048-0854-42F3-B38F-6914E457E734}"/>
              </a:ext>
            </a:extLst>
          </p:cNvPr>
          <p:cNvGrpSpPr/>
          <p:nvPr/>
        </p:nvGrpSpPr>
        <p:grpSpPr>
          <a:xfrm>
            <a:off x="8133406" y="1561730"/>
            <a:ext cx="498855" cy="830421"/>
            <a:chOff x="6609405" y="2166879"/>
            <a:chExt cx="498855" cy="830421"/>
          </a:xfrm>
        </p:grpSpPr>
        <p:sp>
          <p:nvSpPr>
            <p:cNvPr id="41" name="TextBox 40">
              <a:extLst>
                <a:ext uri="{FF2B5EF4-FFF2-40B4-BE49-F238E27FC236}">
                  <a16:creationId xmlns:a16="http://schemas.microsoft.com/office/drawing/2014/main" id="{6A176552-26DC-4F0A-B33C-92514A519A5D}"/>
                </a:ext>
              </a:extLst>
            </p:cNvPr>
            <p:cNvSpPr txBox="1"/>
            <p:nvPr/>
          </p:nvSpPr>
          <p:spPr>
            <a:xfrm>
              <a:off x="6609405" y="2166879"/>
              <a:ext cx="498855" cy="430887"/>
            </a:xfrm>
            <a:prstGeom prst="rect">
              <a:avLst/>
            </a:prstGeom>
            <a:noFill/>
          </p:spPr>
          <p:txBody>
            <a:bodyPr wrap="none" rtlCol="0">
              <a:spAutoFit/>
            </a:bodyPr>
            <a:lstStyle/>
            <a:p>
              <a:pPr>
                <a:buNone/>
              </a:pPr>
              <a:r>
                <a:rPr lang="en-GB" sz="2200" b="1" dirty="0"/>
                <a:t>16</a:t>
              </a:r>
            </a:p>
          </p:txBody>
        </p:sp>
        <p:cxnSp>
          <p:nvCxnSpPr>
            <p:cNvPr id="55" name="Straight Arrow Connector 54">
              <a:extLst>
                <a:ext uri="{FF2B5EF4-FFF2-40B4-BE49-F238E27FC236}">
                  <a16:creationId xmlns:a16="http://schemas.microsoft.com/office/drawing/2014/main" id="{0082635A-40F6-4865-B511-62ABC2AF6139}"/>
                </a:ext>
              </a:extLst>
            </p:cNvPr>
            <p:cNvCxnSpPr>
              <a:cxnSpLocks/>
            </p:cNvCxnSpPr>
            <p:nvPr/>
          </p:nvCxnSpPr>
          <p:spPr>
            <a:xfrm>
              <a:off x="6864805" y="2538058"/>
              <a:ext cx="0" cy="459242"/>
            </a:xfrm>
            <a:prstGeom prst="straightConnector1">
              <a:avLst/>
            </a:prstGeom>
            <a:ln w="19050">
              <a:solidFill>
                <a:srgbClr val="C00000"/>
              </a:solidFill>
              <a:tailEnd type="triangle" w="lg" len="lg"/>
            </a:ln>
          </p:spPr>
          <p:style>
            <a:lnRef idx="1">
              <a:schemeClr val="accent1"/>
            </a:lnRef>
            <a:fillRef idx="0">
              <a:schemeClr val="accent1"/>
            </a:fillRef>
            <a:effectRef idx="0">
              <a:schemeClr val="accent1"/>
            </a:effectRef>
            <a:fontRef idx="minor">
              <a:schemeClr val="tx1"/>
            </a:fontRef>
          </p:style>
        </p:cxnSp>
      </p:grpSp>
      <p:sp>
        <p:nvSpPr>
          <p:cNvPr id="17" name="Rectangle 16">
            <a:extLst>
              <a:ext uri="{FF2B5EF4-FFF2-40B4-BE49-F238E27FC236}">
                <a16:creationId xmlns:a16="http://schemas.microsoft.com/office/drawing/2014/main" id="{A8F42E89-76B2-421E-9673-7C477CB04777}"/>
              </a:ext>
            </a:extLst>
          </p:cNvPr>
          <p:cNvSpPr/>
          <p:nvPr/>
        </p:nvSpPr>
        <p:spPr>
          <a:xfrm>
            <a:off x="2476447" y="2653633"/>
            <a:ext cx="3362340" cy="3404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61" name="Rectangle 60">
            <a:extLst>
              <a:ext uri="{FF2B5EF4-FFF2-40B4-BE49-F238E27FC236}">
                <a16:creationId xmlns:a16="http://schemas.microsoft.com/office/drawing/2014/main" id="{0B91B00E-BF38-4184-89FE-C5A76CADF54B}"/>
              </a:ext>
            </a:extLst>
          </p:cNvPr>
          <p:cNvSpPr/>
          <p:nvPr/>
        </p:nvSpPr>
        <p:spPr>
          <a:xfrm>
            <a:off x="6326895" y="2662804"/>
            <a:ext cx="3362340" cy="3404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62" name="Rectangle 61">
            <a:extLst>
              <a:ext uri="{FF2B5EF4-FFF2-40B4-BE49-F238E27FC236}">
                <a16:creationId xmlns:a16="http://schemas.microsoft.com/office/drawing/2014/main" id="{59C2B87C-947C-4CC5-A48D-44D82F3A1D75}"/>
              </a:ext>
            </a:extLst>
          </p:cNvPr>
          <p:cNvSpPr/>
          <p:nvPr/>
        </p:nvSpPr>
        <p:spPr>
          <a:xfrm>
            <a:off x="2321717" y="2490370"/>
            <a:ext cx="7307437" cy="4484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dirty="0"/>
              <a:t>v</a:t>
            </a:r>
          </a:p>
        </p:txBody>
      </p:sp>
      <p:grpSp>
        <p:nvGrpSpPr>
          <p:cNvPr id="36" name="Group 35">
            <a:extLst>
              <a:ext uri="{FF2B5EF4-FFF2-40B4-BE49-F238E27FC236}">
                <a16:creationId xmlns:a16="http://schemas.microsoft.com/office/drawing/2014/main" id="{CB68606B-55D5-4FE2-8A66-144D51501401}"/>
              </a:ext>
            </a:extLst>
          </p:cNvPr>
          <p:cNvGrpSpPr/>
          <p:nvPr/>
        </p:nvGrpSpPr>
        <p:grpSpPr>
          <a:xfrm>
            <a:off x="5905964" y="2475137"/>
            <a:ext cx="428322" cy="477660"/>
            <a:chOff x="4633098" y="3739287"/>
            <a:chExt cx="428322" cy="477660"/>
          </a:xfrm>
        </p:grpSpPr>
        <p:sp>
          <p:nvSpPr>
            <p:cNvPr id="45" name="TextBox 44">
              <a:extLst>
                <a:ext uri="{FF2B5EF4-FFF2-40B4-BE49-F238E27FC236}">
                  <a16:creationId xmlns:a16="http://schemas.microsoft.com/office/drawing/2014/main" id="{A0F13631-A305-43C2-9529-A106AE8A1109}"/>
                </a:ext>
              </a:extLst>
            </p:cNvPr>
            <p:cNvSpPr txBox="1"/>
            <p:nvPr/>
          </p:nvSpPr>
          <p:spPr>
            <a:xfrm>
              <a:off x="4633098" y="3863004"/>
              <a:ext cx="428322" cy="353943"/>
            </a:xfrm>
            <a:prstGeom prst="rect">
              <a:avLst/>
            </a:prstGeom>
            <a:noFill/>
          </p:spPr>
          <p:txBody>
            <a:bodyPr wrap="none" rtlCol="0">
              <a:spAutoFit/>
            </a:bodyPr>
            <a:lstStyle/>
            <a:p>
              <a:pPr>
                <a:buNone/>
              </a:pPr>
              <a:r>
                <a:rPr lang="en-GB" sz="1700" dirty="0"/>
                <a:t>10</a:t>
              </a:r>
            </a:p>
          </p:txBody>
        </p:sp>
        <p:cxnSp>
          <p:nvCxnSpPr>
            <p:cNvPr id="49" name="Straight Connector 48">
              <a:extLst>
                <a:ext uri="{FF2B5EF4-FFF2-40B4-BE49-F238E27FC236}">
                  <a16:creationId xmlns:a16="http://schemas.microsoft.com/office/drawing/2014/main" id="{E61FA3E0-63F8-4863-ABA2-4231AC31BB64}"/>
                </a:ext>
              </a:extLst>
            </p:cNvPr>
            <p:cNvCxnSpPr/>
            <p:nvPr/>
          </p:nvCxnSpPr>
          <p:spPr>
            <a:xfrm>
              <a:off x="4839011" y="3739287"/>
              <a:ext cx="0" cy="150434"/>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43" name="Group 42">
            <a:extLst>
              <a:ext uri="{FF2B5EF4-FFF2-40B4-BE49-F238E27FC236}">
                <a16:creationId xmlns:a16="http://schemas.microsoft.com/office/drawing/2014/main" id="{18BA497C-420F-4BF9-9B37-8935C53C6088}"/>
              </a:ext>
            </a:extLst>
          </p:cNvPr>
          <p:cNvGrpSpPr/>
          <p:nvPr/>
        </p:nvGrpSpPr>
        <p:grpSpPr>
          <a:xfrm>
            <a:off x="7801535" y="1561730"/>
            <a:ext cx="498855" cy="830421"/>
            <a:chOff x="6609405" y="2166879"/>
            <a:chExt cx="498855" cy="830421"/>
          </a:xfrm>
        </p:grpSpPr>
        <p:sp>
          <p:nvSpPr>
            <p:cNvPr id="44" name="TextBox 43">
              <a:extLst>
                <a:ext uri="{FF2B5EF4-FFF2-40B4-BE49-F238E27FC236}">
                  <a16:creationId xmlns:a16="http://schemas.microsoft.com/office/drawing/2014/main" id="{4FE95D48-6A71-44EF-BAC4-C1E349645063}"/>
                </a:ext>
              </a:extLst>
            </p:cNvPr>
            <p:cNvSpPr txBox="1"/>
            <p:nvPr/>
          </p:nvSpPr>
          <p:spPr>
            <a:xfrm>
              <a:off x="6609405" y="2166879"/>
              <a:ext cx="498855" cy="430887"/>
            </a:xfrm>
            <a:prstGeom prst="rect">
              <a:avLst/>
            </a:prstGeom>
            <a:noFill/>
          </p:spPr>
          <p:txBody>
            <a:bodyPr wrap="none" rtlCol="0">
              <a:spAutoFit/>
            </a:bodyPr>
            <a:lstStyle/>
            <a:p>
              <a:pPr>
                <a:buNone/>
              </a:pPr>
              <a:r>
                <a:rPr lang="en-GB" sz="2200" b="1" dirty="0"/>
                <a:t>16</a:t>
              </a:r>
            </a:p>
          </p:txBody>
        </p:sp>
        <p:cxnSp>
          <p:nvCxnSpPr>
            <p:cNvPr id="46" name="Straight Arrow Connector 45">
              <a:extLst>
                <a:ext uri="{FF2B5EF4-FFF2-40B4-BE49-F238E27FC236}">
                  <a16:creationId xmlns:a16="http://schemas.microsoft.com/office/drawing/2014/main" id="{61D51453-CB67-472C-A802-8C99C91E99F4}"/>
                </a:ext>
              </a:extLst>
            </p:cNvPr>
            <p:cNvCxnSpPr>
              <a:cxnSpLocks/>
            </p:cNvCxnSpPr>
            <p:nvPr/>
          </p:nvCxnSpPr>
          <p:spPr>
            <a:xfrm>
              <a:off x="6864805" y="2538058"/>
              <a:ext cx="0" cy="459242"/>
            </a:xfrm>
            <a:prstGeom prst="straightConnector1">
              <a:avLst/>
            </a:prstGeom>
            <a:ln w="19050">
              <a:solidFill>
                <a:srgbClr val="C00000"/>
              </a:solidFill>
              <a:tailEnd type="triangle" w="lg" len="lg"/>
            </a:ln>
          </p:spPr>
          <p:style>
            <a:lnRef idx="1">
              <a:schemeClr val="accent1"/>
            </a:lnRef>
            <a:fillRef idx="0">
              <a:schemeClr val="accent1"/>
            </a:fillRef>
            <a:effectRef idx="0">
              <a:schemeClr val="accent1"/>
            </a:effectRef>
            <a:fontRef idx="minor">
              <a:schemeClr val="tx1"/>
            </a:fontRef>
          </p:style>
        </p:cxnSp>
      </p:grpSp>
      <p:grpSp>
        <p:nvGrpSpPr>
          <p:cNvPr id="50" name="Group 49">
            <a:extLst>
              <a:ext uri="{FF2B5EF4-FFF2-40B4-BE49-F238E27FC236}">
                <a16:creationId xmlns:a16="http://schemas.microsoft.com/office/drawing/2014/main" id="{2446ADCC-4F20-4EBA-B300-BDD60F07FC4E}"/>
              </a:ext>
            </a:extLst>
          </p:cNvPr>
          <p:cNvGrpSpPr/>
          <p:nvPr/>
        </p:nvGrpSpPr>
        <p:grpSpPr>
          <a:xfrm>
            <a:off x="8492284" y="1557338"/>
            <a:ext cx="498855" cy="830421"/>
            <a:chOff x="6609405" y="2166879"/>
            <a:chExt cx="498855" cy="830421"/>
          </a:xfrm>
        </p:grpSpPr>
        <p:sp>
          <p:nvSpPr>
            <p:cNvPr id="51" name="TextBox 50">
              <a:extLst>
                <a:ext uri="{FF2B5EF4-FFF2-40B4-BE49-F238E27FC236}">
                  <a16:creationId xmlns:a16="http://schemas.microsoft.com/office/drawing/2014/main" id="{9D4A52B3-5E86-4478-A6BD-3B77332A4209}"/>
                </a:ext>
              </a:extLst>
            </p:cNvPr>
            <p:cNvSpPr txBox="1"/>
            <p:nvPr/>
          </p:nvSpPr>
          <p:spPr>
            <a:xfrm>
              <a:off x="6609405" y="2166879"/>
              <a:ext cx="498855" cy="430887"/>
            </a:xfrm>
            <a:prstGeom prst="rect">
              <a:avLst/>
            </a:prstGeom>
            <a:noFill/>
          </p:spPr>
          <p:txBody>
            <a:bodyPr wrap="none" rtlCol="0">
              <a:spAutoFit/>
            </a:bodyPr>
            <a:lstStyle/>
            <a:p>
              <a:pPr>
                <a:buNone/>
              </a:pPr>
              <a:r>
                <a:rPr lang="en-GB" sz="2200" b="1" dirty="0"/>
                <a:t>16</a:t>
              </a:r>
            </a:p>
          </p:txBody>
        </p:sp>
        <p:cxnSp>
          <p:nvCxnSpPr>
            <p:cNvPr id="52" name="Straight Arrow Connector 51">
              <a:extLst>
                <a:ext uri="{FF2B5EF4-FFF2-40B4-BE49-F238E27FC236}">
                  <a16:creationId xmlns:a16="http://schemas.microsoft.com/office/drawing/2014/main" id="{B38AFE32-B668-4B2D-8757-49E1027D5367}"/>
                </a:ext>
              </a:extLst>
            </p:cNvPr>
            <p:cNvCxnSpPr>
              <a:cxnSpLocks/>
            </p:cNvCxnSpPr>
            <p:nvPr/>
          </p:nvCxnSpPr>
          <p:spPr>
            <a:xfrm>
              <a:off x="6864805" y="2538058"/>
              <a:ext cx="0" cy="459242"/>
            </a:xfrm>
            <a:prstGeom prst="straightConnector1">
              <a:avLst/>
            </a:prstGeom>
            <a:ln w="19050">
              <a:solidFill>
                <a:srgbClr val="C00000"/>
              </a:solidFill>
              <a:tailEnd type="triangle" w="lg" len="lg"/>
            </a:ln>
          </p:spPr>
          <p:style>
            <a:lnRef idx="1">
              <a:schemeClr val="accent1"/>
            </a:lnRef>
            <a:fillRef idx="0">
              <a:schemeClr val="accent1"/>
            </a:fillRef>
            <a:effectRef idx="0">
              <a:schemeClr val="accent1"/>
            </a:effectRef>
            <a:fontRef idx="minor">
              <a:schemeClr val="tx1"/>
            </a:fontRef>
          </p:style>
        </p:cxnSp>
      </p:grpSp>
      <p:sp>
        <p:nvSpPr>
          <p:cNvPr id="3" name="Content Placeholder 2">
            <a:extLst>
              <a:ext uri="{FF2B5EF4-FFF2-40B4-BE49-F238E27FC236}">
                <a16:creationId xmlns:a16="http://schemas.microsoft.com/office/drawing/2014/main" id="{0B46EC01-9407-4AF4-8DCF-A2B1C858AD6F}"/>
              </a:ext>
            </a:extLst>
          </p:cNvPr>
          <p:cNvSpPr txBox="1">
            <a:spLocks/>
          </p:cNvSpPr>
          <p:nvPr/>
        </p:nvSpPr>
        <p:spPr>
          <a:xfrm>
            <a:off x="594009" y="3120474"/>
            <a:ext cx="9283918" cy="229808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What do you notice about the number line? </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Can you remember which number sits </a:t>
            </a:r>
            <a:r>
              <a:rPr lang="en-GB" sz="2000" i="1" dirty="0">
                <a:latin typeface="Arial" panose="020B0604020202020204" pitchFamily="34" charset="0"/>
                <a:cs typeface="Arial" panose="020B0604020202020204" pitchFamily="34" charset="0"/>
              </a:rPr>
              <a:t>half-way between </a:t>
            </a:r>
            <a:r>
              <a:rPr lang="en-GB" sz="2000" dirty="0">
                <a:latin typeface="Arial" panose="020B0604020202020204" pitchFamily="34" charset="0"/>
                <a:cs typeface="Arial" panose="020B0604020202020204" pitchFamily="34" charset="0"/>
              </a:rPr>
              <a:t>zero and twenty?</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How can we use what we know about the numbers between 10 and 20 to place 16 on the number line? </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Where do you think these numbers sit: 19, 9, 11, 2? Can you explain why?</a:t>
            </a:r>
          </a:p>
          <a:p>
            <a:pPr>
              <a:lnSpc>
                <a:spcPct val="120000"/>
              </a:lnSpc>
              <a:spcBef>
                <a:spcPts val="600"/>
              </a:spcBef>
              <a:spcAft>
                <a:spcPts val="600"/>
              </a:spcAft>
              <a:buClr>
                <a:srgbClr val="585858"/>
              </a:buClr>
              <a:buFont typeface="Arial" panose="020B0604020202020204" pitchFamily="34" charset="0"/>
              <a:buChar char="•"/>
            </a:pPr>
            <a:endParaRPr lang="en-GB" sz="2000" dirty="0"/>
          </a:p>
          <a:p>
            <a:pPr>
              <a:lnSpc>
                <a:spcPct val="120000"/>
              </a:lnSpc>
              <a:spcBef>
                <a:spcPts val="600"/>
              </a:spcBef>
              <a:spcAft>
                <a:spcPts val="600"/>
              </a:spcAft>
              <a:buClr>
                <a:srgbClr val="585858"/>
              </a:buClr>
              <a:buFont typeface="Arial" panose="020B0604020202020204" pitchFamily="34" charset="0"/>
              <a:buChar char="•"/>
            </a:pPr>
            <a:endParaRPr lang="en-GB" sz="2000" dirty="0"/>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
        <p:nvSpPr>
          <p:cNvPr id="5" name="TextBox 19">
            <a:extLst>
              <a:ext uri="{FF2B5EF4-FFF2-40B4-BE49-F238E27FC236}">
                <a16:creationId xmlns:a16="http://schemas.microsoft.com/office/drawing/2014/main" id="{D4EA4977-DA2D-43A8-9535-9EFCB3F3E775}"/>
              </a:ext>
            </a:extLst>
          </p:cNvPr>
          <p:cNvSpPr txBox="1"/>
          <p:nvPr/>
        </p:nvSpPr>
        <p:spPr>
          <a:xfrm>
            <a:off x="623888" y="5680064"/>
            <a:ext cx="10101367"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lgn="ctr">
              <a:buNone/>
            </a:pPr>
            <a:r>
              <a:rPr lang="en-GB" sz="2000" i="1" dirty="0"/>
              <a:t>Ten is half-way between zero </a:t>
            </a:r>
            <a:r>
              <a:rPr lang="en-GB" sz="2000" i="1"/>
              <a:t>and twenty.</a:t>
            </a:r>
            <a:endParaRPr lang="en-GB" sz="2000" i="1" dirty="0"/>
          </a:p>
        </p:txBody>
      </p:sp>
    </p:spTree>
    <p:custDataLst>
      <p:tags r:id="rId1"/>
    </p:custDataLst>
    <p:extLst>
      <p:ext uri="{BB962C8B-B14F-4D97-AF65-F5344CB8AC3E}">
        <p14:creationId xmlns:p14="http://schemas.microsoft.com/office/powerpoint/2010/main" val="39241515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par>
                          <p:cTn id="11" fill="hold">
                            <p:stCondLst>
                              <p:cond delay="0"/>
                            </p:stCondLst>
                            <p:childTnLst>
                              <p:par>
                                <p:cTn id="12" presetID="35" presetClass="path" presetSubtype="0" accel="50000" decel="50000" fill="hold" nodeType="afterEffect">
                                  <p:stCondLst>
                                    <p:cond delay="0"/>
                                  </p:stCondLst>
                                  <p:childTnLst>
                                    <p:animMotion origin="layout" path="M 1.11022E-16 -4.44444E-6 L -0.03607 -4.44444E-6 " pathEditMode="relative" rAng="0" ptsTypes="AA">
                                      <p:cBhvr>
                                        <p:cTn id="13" dur="1000" fill="hold"/>
                                        <p:tgtEl>
                                          <p:spTgt spid="39"/>
                                        </p:tgtEl>
                                        <p:attrNameLst>
                                          <p:attrName>ppt_x</p:attrName>
                                          <p:attrName>ppt_y</p:attrName>
                                        </p:attrNameLst>
                                      </p:cBhvr>
                                      <p:rCtr x="-1810" y="0"/>
                                    </p:animMotion>
                                  </p:childTnLst>
                                </p:cTn>
                              </p:par>
                            </p:childTnLst>
                          </p:cTn>
                        </p:par>
                        <p:par>
                          <p:cTn id="14" fill="hold">
                            <p:stCondLst>
                              <p:cond delay="1000"/>
                            </p:stCondLst>
                            <p:childTnLst>
                              <p:par>
                                <p:cTn id="15" presetID="1" presetClass="exit" presetSubtype="0" fill="hold" nodeType="afterEffect">
                                  <p:stCondLst>
                                    <p:cond delay="0"/>
                                  </p:stCondLst>
                                  <p:childTnLst>
                                    <p:set>
                                      <p:cBhvr>
                                        <p:cTn id="16" dur="1" fill="hold">
                                          <p:stCondLst>
                                            <p:cond delay="0"/>
                                          </p:stCondLst>
                                        </p:cTn>
                                        <p:tgtEl>
                                          <p:spTgt spid="39"/>
                                        </p:tgtEl>
                                        <p:attrNameLst>
                                          <p:attrName>style.visibility</p:attrName>
                                        </p:attrNameLst>
                                      </p:cBhvr>
                                      <p:to>
                                        <p:strVal val="hidden"/>
                                      </p:to>
                                    </p:set>
                                  </p:childTnLst>
                                </p:cTn>
                              </p:par>
                            </p:childTnLst>
                          </p:cTn>
                        </p:par>
                        <p:par>
                          <p:cTn id="17" fill="hold">
                            <p:stCondLst>
                              <p:cond delay="1000"/>
                            </p:stCondLst>
                            <p:childTnLst>
                              <p:par>
                                <p:cTn id="18" presetID="1" presetClass="entr" presetSubtype="0" fill="hold" nodeType="afterEffect">
                                  <p:stCondLst>
                                    <p:cond delay="0"/>
                                  </p:stCondLst>
                                  <p:childTnLst>
                                    <p:set>
                                      <p:cBhvr>
                                        <p:cTn id="19" dur="1" fill="hold">
                                          <p:stCondLst>
                                            <p:cond delay="0"/>
                                          </p:stCondLst>
                                        </p:cTn>
                                        <p:tgtEl>
                                          <p:spTgt spid="43"/>
                                        </p:tgtEl>
                                        <p:attrNameLst>
                                          <p:attrName>style.visibility</p:attrName>
                                        </p:attrNameLst>
                                      </p:cBhvr>
                                      <p:to>
                                        <p:strVal val="visible"/>
                                      </p:to>
                                    </p:set>
                                  </p:childTnLst>
                                </p:cTn>
                              </p:par>
                            </p:childTnLst>
                          </p:cTn>
                        </p:par>
                        <p:par>
                          <p:cTn id="20" fill="hold">
                            <p:stCondLst>
                              <p:cond delay="1000"/>
                            </p:stCondLst>
                            <p:childTnLst>
                              <p:par>
                                <p:cTn id="21" presetID="35" presetClass="path" presetSubtype="0" accel="50000" decel="50000" fill="hold" nodeType="afterEffect">
                                  <p:stCondLst>
                                    <p:cond delay="0"/>
                                  </p:stCondLst>
                                  <p:childTnLst>
                                    <p:animMotion origin="layout" path="M 3.54167E-6 -4.44444E-6 L 0.07617 -0.00046 " pathEditMode="relative" rAng="0" ptsTypes="AA">
                                      <p:cBhvr>
                                        <p:cTn id="22" dur="1000" fill="hold"/>
                                        <p:tgtEl>
                                          <p:spTgt spid="43"/>
                                        </p:tgtEl>
                                        <p:attrNameLst>
                                          <p:attrName>ppt_x</p:attrName>
                                          <p:attrName>ppt_y</p:attrName>
                                        </p:attrNameLst>
                                      </p:cBhvr>
                                      <p:rCtr x="3802" y="-23"/>
                                    </p:animMotion>
                                  </p:childTnLst>
                                </p:cTn>
                              </p:par>
                            </p:childTnLst>
                          </p:cTn>
                        </p:par>
                        <p:par>
                          <p:cTn id="23" fill="hold">
                            <p:stCondLst>
                              <p:cond delay="2000"/>
                            </p:stCondLst>
                            <p:childTnLst>
                              <p:par>
                                <p:cTn id="24" presetID="1" presetClass="exit" presetSubtype="0" fill="hold" nodeType="afterEffect">
                                  <p:stCondLst>
                                    <p:cond delay="0"/>
                                  </p:stCondLst>
                                  <p:childTnLst>
                                    <p:set>
                                      <p:cBhvr>
                                        <p:cTn id="25" dur="1" fill="hold">
                                          <p:stCondLst>
                                            <p:cond delay="0"/>
                                          </p:stCondLst>
                                        </p:cTn>
                                        <p:tgtEl>
                                          <p:spTgt spid="43"/>
                                        </p:tgtEl>
                                        <p:attrNameLst>
                                          <p:attrName>style.visibility</p:attrName>
                                        </p:attrNameLst>
                                      </p:cBhvr>
                                      <p:to>
                                        <p:strVal val="hidden"/>
                                      </p:to>
                                    </p:set>
                                  </p:childTnLst>
                                </p:cTn>
                              </p:par>
                            </p:childTnLst>
                          </p:cTn>
                        </p:par>
                        <p:par>
                          <p:cTn id="26" fill="hold">
                            <p:stCondLst>
                              <p:cond delay="2000"/>
                            </p:stCondLst>
                            <p:childTnLst>
                              <p:par>
                                <p:cTn id="27" presetID="1" presetClass="entr" presetSubtype="0" fill="hold" nodeType="afterEffect">
                                  <p:stCondLst>
                                    <p:cond delay="0"/>
                                  </p:stCondLst>
                                  <p:childTnLst>
                                    <p:set>
                                      <p:cBhvr>
                                        <p:cTn id="28" dur="1" fill="hold">
                                          <p:stCondLst>
                                            <p:cond delay="0"/>
                                          </p:stCondLst>
                                        </p:cTn>
                                        <p:tgtEl>
                                          <p:spTgt spid="50"/>
                                        </p:tgtEl>
                                        <p:attrNameLst>
                                          <p:attrName>style.visibility</p:attrName>
                                        </p:attrNameLst>
                                      </p:cBhvr>
                                      <p:to>
                                        <p:strVal val="visible"/>
                                      </p:to>
                                    </p:set>
                                  </p:childTnLst>
                                </p:cTn>
                              </p:par>
                            </p:childTnLst>
                          </p:cTn>
                        </p:par>
                        <p:par>
                          <p:cTn id="29" fill="hold">
                            <p:stCondLst>
                              <p:cond delay="2000"/>
                            </p:stCondLst>
                            <p:childTnLst>
                              <p:par>
                                <p:cTn id="30" presetID="35" presetClass="path" presetSubtype="0" accel="50000" decel="50000" fill="hold" nodeType="afterEffect">
                                  <p:stCondLst>
                                    <p:cond delay="0"/>
                                  </p:stCondLst>
                                  <p:childTnLst>
                                    <p:animMotion origin="layout" path="M 2.91667E-6 0 L -0.0392 0.00023 " pathEditMode="relative" rAng="0" ptsTypes="AA">
                                      <p:cBhvr>
                                        <p:cTn id="31" dur="1000" fill="hold"/>
                                        <p:tgtEl>
                                          <p:spTgt spid="50"/>
                                        </p:tgtEl>
                                        <p:attrNameLst>
                                          <p:attrName>ppt_x</p:attrName>
                                          <p:attrName>ppt_y</p:attrName>
                                        </p:attrNameLst>
                                      </p:cBhvr>
                                      <p:rCtr x="-196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11F3E-65DF-4DE3-8489-E6C61B8C9146}"/>
              </a:ext>
            </a:extLst>
          </p:cNvPr>
          <p:cNvSpPr>
            <a:spLocks noGrp="1"/>
          </p:cNvSpPr>
          <p:nvPr>
            <p:ph type="title"/>
          </p:nvPr>
        </p:nvSpPr>
        <p:spPr/>
        <p:txBody>
          <a:bodyPr/>
          <a:lstStyle/>
          <a:p>
            <a:pPr>
              <a:buClrTx/>
              <a:buFontTx/>
              <a:buNone/>
            </a:pPr>
            <a:r>
              <a:rPr lang="en-GB" dirty="0"/>
              <a:t>1NPV-2 Numbers to 20 in the linear number system </a:t>
            </a:r>
            <a:endParaRPr lang="en-GB" kern="0" dirty="0"/>
          </a:p>
        </p:txBody>
      </p:sp>
      <p:grpSp>
        <p:nvGrpSpPr>
          <p:cNvPr id="9" name="Group 8">
            <a:extLst>
              <a:ext uri="{FF2B5EF4-FFF2-40B4-BE49-F238E27FC236}">
                <a16:creationId xmlns:a16="http://schemas.microsoft.com/office/drawing/2014/main" id="{234C6304-8545-4906-B0CD-4E6EC980174A}"/>
              </a:ext>
            </a:extLst>
          </p:cNvPr>
          <p:cNvGrpSpPr/>
          <p:nvPr/>
        </p:nvGrpSpPr>
        <p:grpSpPr>
          <a:xfrm>
            <a:off x="1847528" y="1557338"/>
            <a:ext cx="4238459" cy="576064"/>
            <a:chOff x="1847528" y="1983596"/>
            <a:chExt cx="4238459" cy="576064"/>
          </a:xfrm>
        </p:grpSpPr>
        <p:sp>
          <p:nvSpPr>
            <p:cNvPr id="7" name="Rectangle 6">
              <a:extLst>
                <a:ext uri="{FF2B5EF4-FFF2-40B4-BE49-F238E27FC236}">
                  <a16:creationId xmlns:a16="http://schemas.microsoft.com/office/drawing/2014/main" id="{F3364291-A64D-45A5-8DFE-30AD38F53F24}"/>
                </a:ext>
              </a:extLst>
            </p:cNvPr>
            <p:cNvSpPr/>
            <p:nvPr/>
          </p:nvSpPr>
          <p:spPr bwMode="auto">
            <a:xfrm>
              <a:off x="1847528" y="1983596"/>
              <a:ext cx="4238459" cy="576064"/>
            </a:xfrm>
            <a:prstGeom prst="rect">
              <a:avLst/>
            </a:prstGeom>
            <a:solidFill>
              <a:schemeClr val="accent2"/>
            </a:solidFill>
            <a:ln w="19050">
              <a:solidFill>
                <a:schemeClr val="accent6">
                  <a:lumMod val="50000"/>
                </a:schemeClr>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8" name="TextBox 7">
              <a:extLst>
                <a:ext uri="{FF2B5EF4-FFF2-40B4-BE49-F238E27FC236}">
                  <a16:creationId xmlns:a16="http://schemas.microsoft.com/office/drawing/2014/main" id="{C1F34ED2-0F85-4A68-9E66-6DB0BA24B8DF}"/>
                </a:ext>
              </a:extLst>
            </p:cNvPr>
            <p:cNvSpPr txBox="1"/>
            <p:nvPr/>
          </p:nvSpPr>
          <p:spPr>
            <a:xfrm>
              <a:off x="3513748" y="2038184"/>
              <a:ext cx="906017" cy="430887"/>
            </a:xfrm>
            <a:prstGeom prst="rect">
              <a:avLst/>
            </a:prstGeom>
            <a:noFill/>
          </p:spPr>
          <p:txBody>
            <a:bodyPr wrap="none" rtlCol="0">
              <a:spAutoFit/>
            </a:bodyPr>
            <a:lstStyle/>
            <a:p>
              <a:pPr>
                <a:buNone/>
              </a:pPr>
              <a:r>
                <a:rPr lang="en-GB" sz="2200" b="1" dirty="0"/>
                <a:t>10cm</a:t>
              </a:r>
            </a:p>
          </p:txBody>
        </p:sp>
      </p:grpSp>
      <p:grpSp>
        <p:nvGrpSpPr>
          <p:cNvPr id="12" name="Group 11">
            <a:extLst>
              <a:ext uri="{FF2B5EF4-FFF2-40B4-BE49-F238E27FC236}">
                <a16:creationId xmlns:a16="http://schemas.microsoft.com/office/drawing/2014/main" id="{9CB5D6ED-8584-4C14-9972-282771145521}"/>
              </a:ext>
            </a:extLst>
          </p:cNvPr>
          <p:cNvGrpSpPr/>
          <p:nvPr/>
        </p:nvGrpSpPr>
        <p:grpSpPr>
          <a:xfrm>
            <a:off x="6078684" y="1557338"/>
            <a:ext cx="4238459" cy="576064"/>
            <a:chOff x="1847528" y="1983596"/>
            <a:chExt cx="4238459" cy="576064"/>
          </a:xfrm>
        </p:grpSpPr>
        <p:sp>
          <p:nvSpPr>
            <p:cNvPr id="13" name="Rectangle 12">
              <a:extLst>
                <a:ext uri="{FF2B5EF4-FFF2-40B4-BE49-F238E27FC236}">
                  <a16:creationId xmlns:a16="http://schemas.microsoft.com/office/drawing/2014/main" id="{336C76E5-1BD2-41FD-AEE2-F58144F82F30}"/>
                </a:ext>
              </a:extLst>
            </p:cNvPr>
            <p:cNvSpPr/>
            <p:nvPr/>
          </p:nvSpPr>
          <p:spPr bwMode="auto">
            <a:xfrm>
              <a:off x="1847528" y="1983596"/>
              <a:ext cx="4238459" cy="576064"/>
            </a:xfrm>
            <a:prstGeom prst="rect">
              <a:avLst/>
            </a:prstGeom>
            <a:solidFill>
              <a:schemeClr val="accent2"/>
            </a:solidFill>
            <a:ln w="19050">
              <a:solidFill>
                <a:schemeClr val="accent6">
                  <a:lumMod val="50000"/>
                </a:schemeClr>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14" name="TextBox 13">
              <a:extLst>
                <a:ext uri="{FF2B5EF4-FFF2-40B4-BE49-F238E27FC236}">
                  <a16:creationId xmlns:a16="http://schemas.microsoft.com/office/drawing/2014/main" id="{DE74F922-CA59-4ACD-8688-19B4694939C8}"/>
                </a:ext>
              </a:extLst>
            </p:cNvPr>
            <p:cNvSpPr txBox="1"/>
            <p:nvPr/>
          </p:nvSpPr>
          <p:spPr>
            <a:xfrm>
              <a:off x="3513748" y="2038184"/>
              <a:ext cx="906017" cy="430887"/>
            </a:xfrm>
            <a:prstGeom prst="rect">
              <a:avLst/>
            </a:prstGeom>
            <a:noFill/>
          </p:spPr>
          <p:txBody>
            <a:bodyPr wrap="none" rtlCol="0">
              <a:spAutoFit/>
            </a:bodyPr>
            <a:lstStyle/>
            <a:p>
              <a:pPr>
                <a:buNone/>
              </a:pPr>
              <a:r>
                <a:rPr lang="en-GB" sz="2200" b="1" dirty="0"/>
                <a:t>10cm</a:t>
              </a:r>
            </a:p>
          </p:txBody>
        </p:sp>
      </p:grpSp>
      <p:pic>
        <p:nvPicPr>
          <p:cNvPr id="10" name="Picture 9">
            <a:extLst>
              <a:ext uri="{FF2B5EF4-FFF2-40B4-BE49-F238E27FC236}">
                <a16:creationId xmlns:a16="http://schemas.microsoft.com/office/drawing/2014/main" id="{C526D42D-0B32-41F1-9880-72125C7CF7C0}"/>
              </a:ext>
            </a:extLst>
          </p:cNvPr>
          <p:cNvPicPr>
            <a:picLocks noChangeAspect="1"/>
          </p:cNvPicPr>
          <p:nvPr/>
        </p:nvPicPr>
        <p:blipFill>
          <a:blip r:embed="rId4"/>
          <a:stretch>
            <a:fillRect/>
          </a:stretch>
        </p:blipFill>
        <p:spPr>
          <a:xfrm>
            <a:off x="1778823" y="2238550"/>
            <a:ext cx="1252484" cy="698287"/>
          </a:xfrm>
          <a:prstGeom prst="rect">
            <a:avLst/>
          </a:prstGeom>
        </p:spPr>
      </p:pic>
      <p:sp>
        <p:nvSpPr>
          <p:cNvPr id="4" name="Content Placeholder 2">
            <a:extLst>
              <a:ext uri="{FF2B5EF4-FFF2-40B4-BE49-F238E27FC236}">
                <a16:creationId xmlns:a16="http://schemas.microsoft.com/office/drawing/2014/main" id="{9EAC89BB-F917-4255-8D03-456C78D6079B}"/>
              </a:ext>
            </a:extLst>
          </p:cNvPr>
          <p:cNvSpPr txBox="1">
            <a:spLocks/>
          </p:cNvSpPr>
          <p:nvPr/>
        </p:nvSpPr>
        <p:spPr>
          <a:xfrm>
            <a:off x="594009" y="3022459"/>
            <a:ext cx="10210350" cy="229808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Someone has lost their ruler! But they have two strips of paper to use to measure things. What do you notice about the paper strips? How can they use their number knowledge to help them?</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Why do you think they might have placed the rubber where they did?</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So, </a:t>
            </a:r>
            <a:r>
              <a:rPr lang="en-GB" sz="2000" i="1" dirty="0">
                <a:latin typeface="Arial" panose="020B0604020202020204" pitchFamily="34" charset="0"/>
                <a:cs typeface="Arial" panose="020B0604020202020204" pitchFamily="34" charset="0"/>
              </a:rPr>
              <a:t>about </a:t>
            </a:r>
            <a:r>
              <a:rPr lang="en-GB" sz="2000" dirty="0">
                <a:latin typeface="Arial" panose="020B0604020202020204" pitchFamily="34" charset="0"/>
                <a:cs typeface="Arial" panose="020B0604020202020204" pitchFamily="34" charset="0"/>
              </a:rPr>
              <a:t>how long is the rubber, do you think? How could they check with a ruler?</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Can you use two paper strips to say </a:t>
            </a:r>
            <a:r>
              <a:rPr lang="en-GB" sz="2000" i="1" dirty="0">
                <a:latin typeface="Arial" panose="020B0604020202020204" pitchFamily="34" charset="0"/>
                <a:cs typeface="Arial" panose="020B0604020202020204" pitchFamily="34" charset="0"/>
              </a:rPr>
              <a:t>about </a:t>
            </a:r>
            <a:r>
              <a:rPr lang="en-GB" sz="2000" dirty="0">
                <a:latin typeface="Arial" panose="020B0604020202020204" pitchFamily="34" charset="0"/>
                <a:cs typeface="Arial" panose="020B0604020202020204" pitchFamily="34" charset="0"/>
              </a:rPr>
              <a:t>how long some classroom objects are? </a:t>
            </a:r>
          </a:p>
        </p:txBody>
      </p:sp>
      <p:sp>
        <p:nvSpPr>
          <p:cNvPr id="5" name="TextBox 19">
            <a:extLst>
              <a:ext uri="{FF2B5EF4-FFF2-40B4-BE49-F238E27FC236}">
                <a16:creationId xmlns:a16="http://schemas.microsoft.com/office/drawing/2014/main" id="{0760E4D3-4C8E-4B99-B499-55E4FD5D7725}"/>
              </a:ext>
            </a:extLst>
          </p:cNvPr>
          <p:cNvSpPr txBox="1"/>
          <p:nvPr/>
        </p:nvSpPr>
        <p:spPr>
          <a:xfrm>
            <a:off x="839788" y="5730841"/>
            <a:ext cx="10101367"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lgn="ctr">
              <a:buNone/>
            </a:pPr>
            <a:r>
              <a:rPr lang="en-GB" sz="2000" i="1" dirty="0"/>
              <a:t>My [object] is about ____ centimetres long.</a:t>
            </a:r>
          </a:p>
        </p:txBody>
      </p:sp>
    </p:spTree>
    <p:custDataLst>
      <p:tags r:id="rId1"/>
    </p:custDataLst>
    <p:extLst>
      <p:ext uri="{BB962C8B-B14F-4D97-AF65-F5344CB8AC3E}">
        <p14:creationId xmlns:p14="http://schemas.microsoft.com/office/powerpoint/2010/main" val="5716942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6ED8F-715F-482C-A9F6-228FC08B635A}"/>
              </a:ext>
            </a:extLst>
          </p:cNvPr>
          <p:cNvSpPr>
            <a:spLocks noGrp="1"/>
          </p:cNvSpPr>
          <p:nvPr>
            <p:ph type="title"/>
          </p:nvPr>
        </p:nvSpPr>
        <p:spPr>
          <a:xfrm>
            <a:off x="911424" y="332656"/>
            <a:ext cx="10297144" cy="1800200"/>
          </a:xfrm>
          <a:ln>
            <a:solidFill>
              <a:schemeClr val="accent1">
                <a:lumMod val="50000"/>
              </a:schemeClr>
            </a:solidFill>
          </a:ln>
        </p:spPr>
        <p:txBody>
          <a:bodyPr>
            <a:noAutofit/>
          </a:bodyPr>
          <a:lstStyle/>
          <a:p>
            <a:pPr>
              <a:lnSpc>
                <a:spcPct val="120000"/>
              </a:lnSpc>
            </a:pPr>
            <a:r>
              <a:rPr lang="en-GB" sz="2400" dirty="0"/>
              <a:t>1NPV-2</a:t>
            </a:r>
            <a:br>
              <a:rPr lang="en-GB" sz="2400" dirty="0"/>
            </a:br>
            <a:r>
              <a:rPr lang="en-GB" sz="2400" i="1" dirty="0"/>
              <a:t>Reason about the location of numbers to 20 within the linear number system, including comparing using &lt; &gt; and = .</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911424" y="2650150"/>
            <a:ext cx="10295896" cy="2820208"/>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materials in this pack have been collated and written to support the teaching of 1NPV-2. Before planning and teaching the content in 1NPV-2, read the teaching guidance and example assessment questions in the non-statutory guidance itself, which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2"/>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 video summarising all of the ready-to-progress criteria for Year 1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3"/>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2985715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318BEF09-7019-48B2-9AD9-C840302375DF}"/>
              </a:ext>
            </a:extLst>
          </p:cNvPr>
          <p:cNvSpPr>
            <a:spLocks noGrp="1"/>
          </p:cNvSpPr>
          <p:nvPr>
            <p:ph sz="half" idx="2"/>
          </p:nvPr>
        </p:nvSpPr>
        <p:spPr/>
        <p:txBody>
          <a:bodyPr>
            <a:normAutofit fontScale="85000" lnSpcReduction="20000"/>
          </a:bodyPr>
          <a:lstStyle/>
          <a:p>
            <a:pPr marL="342900" indent="-342900">
              <a:lnSpc>
                <a:spcPct val="120000"/>
              </a:lnSpc>
              <a:buClr>
                <a:srgbClr val="585858"/>
              </a:buClr>
              <a:buFont typeface="Arial" panose="020B0604020202020204" pitchFamily="34" charset="0"/>
              <a:buChar char="•"/>
            </a:pPr>
            <a:r>
              <a:rPr lang="en-GB" sz="2400" dirty="0"/>
              <a:t>Additional pedagogical subject knowledge support can be found in the Mastery Professional Development </a:t>
            </a:r>
            <a:r>
              <a:rPr lang="en-GB" sz="2400" dirty="0">
                <a:solidFill>
                  <a:schemeClr val="tx1"/>
                </a:solidFill>
              </a:rPr>
              <a:t>Ma</a:t>
            </a:r>
            <a:r>
              <a:rPr lang="en-GB" sz="2400" dirty="0"/>
              <a:t>terials:</a:t>
            </a:r>
          </a:p>
          <a:p>
            <a:pPr marL="342900" indent="-342900">
              <a:lnSpc>
                <a:spcPct val="120000"/>
              </a:lnSpc>
              <a:buClr>
                <a:srgbClr val="585858"/>
              </a:buClr>
              <a:buFont typeface="Arial" panose="020B0604020202020204" pitchFamily="34" charset="0"/>
              <a:buChar char="•"/>
            </a:pPr>
            <a:r>
              <a:rPr lang="en-GB" sz="2400" dirty="0">
                <a:solidFill>
                  <a:schemeClr val="accent2">
                    <a:lumMod val="50000"/>
                  </a:schemeClr>
                </a:solidFill>
                <a:hlinkClick r:id="rId3">
                  <a:extLst>
                    <a:ext uri="{A12FA001-AC4F-418D-AE19-62706E023703}">
                      <ahyp:hlinkClr xmlns:ahyp="http://schemas.microsoft.com/office/drawing/2018/hyperlinkcolor" val="tx"/>
                    </a:ext>
                  </a:extLst>
                </a:hlinkClick>
              </a:rPr>
              <a:t>1.1 Comparison of quantities and measures</a:t>
            </a:r>
            <a:endParaRPr lang="en-GB" sz="2400" dirty="0">
              <a:solidFill>
                <a:schemeClr val="accent2">
                  <a:lumMod val="50000"/>
                </a:schemeClr>
              </a:solidFill>
            </a:endParaRPr>
          </a:p>
          <a:p>
            <a:pPr marL="342900" indent="-342900">
              <a:lnSpc>
                <a:spcPct val="120000"/>
              </a:lnSpc>
              <a:buClr>
                <a:srgbClr val="585858"/>
              </a:buClr>
              <a:buFont typeface="Arial" panose="020B0604020202020204" pitchFamily="34" charset="0"/>
              <a:buChar char="•"/>
            </a:pPr>
            <a:r>
              <a:rPr lang="en-GB" sz="2400" u="sng" dirty="0">
                <a:solidFill>
                  <a:schemeClr val="accent2">
                    <a:lumMod val="50000"/>
                  </a:schemeClr>
                </a:solidFill>
              </a:rPr>
              <a:t>1.3 Composition of numbers: 0 – 5 </a:t>
            </a:r>
          </a:p>
          <a:p>
            <a:pPr marL="342900" indent="-342900">
              <a:lnSpc>
                <a:spcPct val="120000"/>
              </a:lnSpc>
              <a:buClr>
                <a:srgbClr val="585858"/>
              </a:buClr>
              <a:buFont typeface="Arial" panose="020B0604020202020204" pitchFamily="34" charset="0"/>
              <a:buChar char="•"/>
            </a:pPr>
            <a:r>
              <a:rPr lang="en-GB" sz="2400" u="sng" dirty="0">
                <a:solidFill>
                  <a:schemeClr val="accent2">
                    <a:lumMod val="50000"/>
                  </a:schemeClr>
                </a:solidFill>
              </a:rPr>
              <a:t>1.4 Composition of numbers: 6 – 10 </a:t>
            </a:r>
          </a:p>
          <a:p>
            <a:pPr marL="342900" indent="-342900">
              <a:lnSpc>
                <a:spcPct val="120000"/>
              </a:lnSpc>
              <a:buClr>
                <a:srgbClr val="585858"/>
              </a:buClr>
              <a:buFont typeface="Arial" panose="020B0604020202020204" pitchFamily="34" charset="0"/>
              <a:buChar char="•"/>
            </a:pPr>
            <a:r>
              <a:rPr lang="en-GB" sz="2400" dirty="0">
                <a:solidFill>
                  <a:schemeClr val="accent2">
                    <a:lumMod val="50000"/>
                  </a:schemeClr>
                </a:solidFill>
                <a:hlinkClick r:id="rId4">
                  <a:extLst>
                    <a:ext uri="{A12FA001-AC4F-418D-AE19-62706E023703}">
                      <ahyp:hlinkClr xmlns:ahyp="http://schemas.microsoft.com/office/drawing/2018/hyperlinkcolor" val="tx"/>
                    </a:ext>
                  </a:extLst>
                </a:hlinkClick>
              </a:rPr>
              <a:t>1.10 Composition of numbers: 11 – 19</a:t>
            </a:r>
            <a:endParaRPr lang="en-GB" sz="2400" dirty="0">
              <a:solidFill>
                <a:schemeClr val="accent2">
                  <a:lumMod val="50000"/>
                </a:schemeClr>
              </a:solidFill>
            </a:endParaRPr>
          </a:p>
          <a:p>
            <a:pPr marL="342900" indent="-342900">
              <a:lnSpc>
                <a:spcPct val="120000"/>
              </a:lnSpc>
              <a:buClr>
                <a:srgbClr val="585858"/>
              </a:buClr>
              <a:buFont typeface="Arial" panose="020B0604020202020204" pitchFamily="34" charset="0"/>
              <a:buChar char="•"/>
            </a:pPr>
            <a:r>
              <a:rPr lang="en-GB" sz="2400" dirty="0"/>
              <a:t> Several of the activity slides have been taken from these materials.</a:t>
            </a:r>
          </a:p>
          <a:p>
            <a:pPr marL="257175" indent="-257175">
              <a:lnSpc>
                <a:spcPct val="120000"/>
              </a:lnSpc>
              <a:buFont typeface="Arial" panose="020B0604020202020204" pitchFamily="34" charset="0"/>
              <a:buChar char="•"/>
            </a:pPr>
            <a:endParaRPr lang="en-GB" sz="1200" dirty="0">
              <a:solidFill>
                <a:srgbClr val="FF0000"/>
              </a:solidFill>
            </a:endParaRPr>
          </a:p>
        </p:txBody>
      </p:sp>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a:xfrm>
            <a:off x="908575" y="265845"/>
            <a:ext cx="10425325" cy="736588"/>
          </a:xfrm>
        </p:spPr>
        <p:txBody>
          <a:bodyPr/>
          <a:lstStyle/>
          <a:p>
            <a:r>
              <a:rPr lang="en-GB" sz="2400" dirty="0"/>
              <a:t>1NPV-2: Linked mastery PD materials</a:t>
            </a:r>
          </a:p>
        </p:txBody>
      </p:sp>
      <p:pic>
        <p:nvPicPr>
          <p:cNvPr id="6" name="Picture 5">
            <a:hlinkClick r:id="rId5"/>
            <a:extLst>
              <a:ext uri="{FF2B5EF4-FFF2-40B4-BE49-F238E27FC236}">
                <a16:creationId xmlns:a16="http://schemas.microsoft.com/office/drawing/2014/main" id="{7EF12D79-28AD-4E19-B390-11189A24EFF7}"/>
              </a:ext>
            </a:extLst>
          </p:cNvPr>
          <p:cNvPicPr>
            <a:picLocks noChangeAspect="1"/>
          </p:cNvPicPr>
          <p:nvPr/>
        </p:nvPicPr>
        <p:blipFill>
          <a:blip r:embed="rId6"/>
          <a:stretch>
            <a:fillRect/>
          </a:stretch>
        </p:blipFill>
        <p:spPr>
          <a:xfrm>
            <a:off x="3406319" y="1124046"/>
            <a:ext cx="1773804" cy="2470485"/>
          </a:xfrm>
          <a:prstGeom prst="rect">
            <a:avLst/>
          </a:prstGeom>
        </p:spPr>
      </p:pic>
      <p:pic>
        <p:nvPicPr>
          <p:cNvPr id="8" name="Picture 7">
            <a:hlinkClick r:id="rId7"/>
            <a:extLst>
              <a:ext uri="{FF2B5EF4-FFF2-40B4-BE49-F238E27FC236}">
                <a16:creationId xmlns:a16="http://schemas.microsoft.com/office/drawing/2014/main" id="{ABCB527C-9115-43D6-8ADD-68DB1BA6E65D}"/>
              </a:ext>
            </a:extLst>
          </p:cNvPr>
          <p:cNvPicPr>
            <a:picLocks noChangeAspect="1"/>
          </p:cNvPicPr>
          <p:nvPr/>
        </p:nvPicPr>
        <p:blipFill>
          <a:blip r:embed="rId8"/>
          <a:stretch>
            <a:fillRect/>
          </a:stretch>
        </p:blipFill>
        <p:spPr>
          <a:xfrm>
            <a:off x="949344" y="3843586"/>
            <a:ext cx="1796521" cy="2509016"/>
          </a:xfrm>
          <a:prstGeom prst="rect">
            <a:avLst/>
          </a:prstGeom>
        </p:spPr>
      </p:pic>
      <p:pic>
        <p:nvPicPr>
          <p:cNvPr id="10" name="Picture 9">
            <a:hlinkClick r:id="rId4"/>
            <a:extLst>
              <a:ext uri="{FF2B5EF4-FFF2-40B4-BE49-F238E27FC236}">
                <a16:creationId xmlns:a16="http://schemas.microsoft.com/office/drawing/2014/main" id="{7CEB6D54-CA57-4596-888D-641AB91D7B8B}"/>
              </a:ext>
            </a:extLst>
          </p:cNvPr>
          <p:cNvPicPr>
            <a:picLocks noChangeAspect="1"/>
          </p:cNvPicPr>
          <p:nvPr/>
        </p:nvPicPr>
        <p:blipFill>
          <a:blip r:embed="rId9"/>
          <a:stretch>
            <a:fillRect/>
          </a:stretch>
        </p:blipFill>
        <p:spPr>
          <a:xfrm>
            <a:off x="3406319" y="3843586"/>
            <a:ext cx="1784085" cy="2509016"/>
          </a:xfrm>
          <a:prstGeom prst="rect">
            <a:avLst/>
          </a:prstGeom>
        </p:spPr>
      </p:pic>
      <p:pic>
        <p:nvPicPr>
          <p:cNvPr id="13" name="Content Placeholder 12">
            <a:extLst>
              <a:ext uri="{FF2B5EF4-FFF2-40B4-BE49-F238E27FC236}">
                <a16:creationId xmlns:a16="http://schemas.microsoft.com/office/drawing/2014/main" id="{3584A082-6F98-42A8-8191-728D5002D648}"/>
              </a:ext>
            </a:extLst>
          </p:cNvPr>
          <p:cNvPicPr>
            <a:picLocks noGrp="1" noChangeAspect="1"/>
          </p:cNvPicPr>
          <p:nvPr>
            <p:ph sz="half" idx="1"/>
          </p:nvPr>
        </p:nvPicPr>
        <p:blipFill>
          <a:blip r:embed="rId10"/>
          <a:stretch>
            <a:fillRect/>
          </a:stretch>
        </p:blipFill>
        <p:spPr>
          <a:xfrm>
            <a:off x="908575" y="1124045"/>
            <a:ext cx="1837290" cy="247048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7084B135-39A4-4D7A-AC35-232D309A07C0}"/>
              </a:ext>
            </a:extLst>
          </p:cNvPr>
          <p:cNvSpPr>
            <a:spLocks noGrp="1"/>
          </p:cNvSpPr>
          <p:nvPr>
            <p:ph type="body" sz="quarter" idx="12"/>
          </p:nvPr>
        </p:nvSpPr>
        <p:spPr/>
        <p:txBody>
          <a:bodyPr/>
          <a:lstStyle/>
          <a:p>
            <a:pPr>
              <a:buClrTx/>
              <a:buFontTx/>
              <a:buNone/>
            </a:pPr>
            <a:r>
              <a:rPr lang="en-GB" dirty="0"/>
              <a:t>Numbers to 20 in the linear number system </a:t>
            </a:r>
            <a:endParaRPr lang="en-GB" kern="0" dirty="0"/>
          </a:p>
          <a:p>
            <a:endParaRPr lang="en-GB" dirty="0"/>
          </a:p>
        </p:txBody>
      </p:sp>
      <p:sp>
        <p:nvSpPr>
          <p:cNvPr id="4" name="Text Placeholder 3">
            <a:extLst>
              <a:ext uri="{FF2B5EF4-FFF2-40B4-BE49-F238E27FC236}">
                <a16:creationId xmlns:a16="http://schemas.microsoft.com/office/drawing/2014/main" id="{7FA04951-9539-4E2B-88AC-8F57C8FE57BC}"/>
              </a:ext>
            </a:extLst>
          </p:cNvPr>
          <p:cNvSpPr>
            <a:spLocks noGrp="1"/>
          </p:cNvSpPr>
          <p:nvPr>
            <p:ph type="body" sz="quarter" idx="13"/>
          </p:nvPr>
        </p:nvSpPr>
        <p:spPr>
          <a:xfrm>
            <a:off x="2400490" y="490628"/>
            <a:ext cx="1191720" cy="301224"/>
          </a:xfrm>
        </p:spPr>
        <p:txBody>
          <a:bodyPr/>
          <a:lstStyle/>
          <a:p>
            <a:r>
              <a:rPr lang="en-GB" dirty="0"/>
              <a:t>1NPV-2</a:t>
            </a:r>
          </a:p>
        </p:txBody>
      </p:sp>
    </p:spTree>
    <p:extLst>
      <p:ext uri="{BB962C8B-B14F-4D97-AF65-F5344CB8AC3E}">
        <p14:creationId xmlns:p14="http://schemas.microsoft.com/office/powerpoint/2010/main" val="3442327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EEBC35-F1A1-4969-B407-FDD63776A95B}"/>
              </a:ext>
            </a:extLst>
          </p:cNvPr>
          <p:cNvSpPr>
            <a:spLocks noGrp="1"/>
          </p:cNvSpPr>
          <p:nvPr>
            <p:ph idx="1"/>
          </p:nvPr>
        </p:nvSpPr>
        <p:spPr>
          <a:xfrm>
            <a:off x="662018" y="688985"/>
            <a:ext cx="10972800" cy="3888432"/>
          </a:xfrm>
        </p:spPr>
        <p:txBody>
          <a:bodyPr>
            <a:noAutofit/>
          </a:bodyPr>
          <a:lstStyle/>
          <a:p>
            <a:pPr marL="0" indent="0">
              <a:lnSpc>
                <a:spcPct val="120000"/>
              </a:lnSpc>
              <a:spcBef>
                <a:spcPts val="450"/>
              </a:spcBef>
              <a:spcAft>
                <a:spcPts val="450"/>
              </a:spcAft>
            </a:pPr>
            <a:r>
              <a:rPr lang="en-GB" dirty="0">
                <a:solidFill>
                  <a:schemeClr val="tx1"/>
                </a:solidFill>
              </a:rPr>
              <a:t>The following slides contain activities that can be used within the context of pre-teaching, intervention, or as supplementary material integrated into teaching. They do not represent complete lessons and should not be used as such. Also they should not be used all at once, but over the period of a teaching unit. It would be valuable to use many of the activities more than once to build fluency in understanding and application. Also many of them would benefit from the use of manipulatives to support interaction with the ideas. Ensure you engage in rich discussion with the children, asking them to reason and explain the ideas presented. Note that when working with a small group, pupils should also have access to the main teaching delivered by the class teacher and the focus should be directly linked so that the learning is connected and fluency is built.</a:t>
            </a:r>
          </a:p>
        </p:txBody>
      </p:sp>
    </p:spTree>
    <p:extLst>
      <p:ext uri="{BB962C8B-B14F-4D97-AF65-F5344CB8AC3E}">
        <p14:creationId xmlns:p14="http://schemas.microsoft.com/office/powerpoint/2010/main" val="508218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812379" cy="3888432"/>
          </a:xfrm>
        </p:spPr>
        <p:txBody>
          <a:bodyPr>
            <a:normAutofit/>
          </a:bodyPr>
          <a:lstStyle/>
          <a:p>
            <a:pPr marL="342900" indent="-342900">
              <a:buClr>
                <a:srgbClr val="585858"/>
              </a:buClr>
              <a:buFont typeface="Arial" panose="020B0604020202020204" pitchFamily="34" charset="0"/>
              <a:buChar char="•"/>
            </a:pPr>
            <a:r>
              <a:rPr lang="en-GB" dirty="0"/>
              <a:t>Take time to build understanding of the key idea</a:t>
            </a:r>
            <a:r>
              <a:rPr lang="en-GB" dirty="0">
                <a:solidFill>
                  <a:schemeClr val="tx1"/>
                </a:solidFill>
              </a:rPr>
              <a:t>.</a:t>
            </a:r>
            <a:r>
              <a:rPr lang="en-GB" dirty="0"/>
              <a:t> </a:t>
            </a:r>
            <a:r>
              <a:rPr lang="en-GB" dirty="0">
                <a:solidFill>
                  <a:schemeClr val="tx1"/>
                </a:solidFill>
              </a:rPr>
              <a:t>We </a:t>
            </a:r>
            <a:r>
              <a:rPr lang="en-GB" dirty="0"/>
              <a:t>would recommend no more than </a:t>
            </a:r>
            <a:r>
              <a:rPr lang="en-GB" dirty="0">
                <a:solidFill>
                  <a:schemeClr val="tx1"/>
                </a:solidFill>
              </a:rPr>
              <a:t>four </a:t>
            </a:r>
            <a:r>
              <a:rPr lang="en-GB" dirty="0"/>
              <a:t>slides in any one session, and probably fewer. </a:t>
            </a:r>
          </a:p>
          <a:p>
            <a:pPr marL="342900" indent="-342900">
              <a:buClr>
                <a:srgbClr val="585858"/>
              </a:buClr>
              <a:buFont typeface="Arial" panose="020B0604020202020204" pitchFamily="34" charset="0"/>
              <a:buChar char="•"/>
            </a:pPr>
            <a:r>
              <a:rPr lang="en-GB" dirty="0"/>
              <a:t>In subsequent sessions</a:t>
            </a:r>
            <a:r>
              <a:rPr lang="en-GB" dirty="0">
                <a:solidFill>
                  <a:schemeClr val="tx1"/>
                </a:solidFill>
              </a:rPr>
              <a:t>, </a:t>
            </a:r>
            <a:r>
              <a:rPr lang="en-GB" dirty="0"/>
              <a:t>review and </a:t>
            </a:r>
            <a:r>
              <a:rPr lang="en-GB" dirty="0">
                <a:solidFill>
                  <a:schemeClr val="tx1"/>
                </a:solidFill>
              </a:rPr>
              <a:t>practise </a:t>
            </a:r>
            <a:r>
              <a:rPr lang="en-GB" dirty="0"/>
              <a:t>previous learning before moving on</a:t>
            </a:r>
            <a:r>
              <a:rPr lang="en-GB" dirty="0">
                <a:solidFill>
                  <a:schemeClr val="tx1"/>
                </a:solidFill>
              </a:rPr>
              <a:t>.</a:t>
            </a:r>
          </a:p>
          <a:p>
            <a:pPr marL="342900" indent="-342900">
              <a:buClr>
                <a:srgbClr val="585858"/>
              </a:buClr>
              <a:buFont typeface="Arial" panose="020B0604020202020204" pitchFamily="34" charset="0"/>
              <a:buChar char="•"/>
            </a:pPr>
            <a:r>
              <a:rPr lang="en-GB" dirty="0"/>
              <a:t>Play the </a:t>
            </a:r>
            <a:r>
              <a:rPr lang="en-GB" dirty="0">
                <a:solidFill>
                  <a:schemeClr val="tx1"/>
                </a:solidFill>
              </a:rPr>
              <a:t>animation/observe </a:t>
            </a:r>
            <a:r>
              <a:rPr lang="en-GB" dirty="0"/>
              <a:t>the image and ask pupils “What do you notice?”.</a:t>
            </a:r>
          </a:p>
          <a:p>
            <a:pPr marL="342900" indent="-342900">
              <a:buClr>
                <a:srgbClr val="585858"/>
              </a:buClr>
              <a:buFont typeface="Arial" panose="020B0604020202020204" pitchFamily="34" charset="0"/>
              <a:buChar char="•"/>
            </a:pPr>
            <a:r>
              <a:rPr lang="en-GB" dirty="0"/>
              <a:t>Encourage pupils to explain what they see, what is happening and </a:t>
            </a:r>
            <a:r>
              <a:rPr lang="en-GB" dirty="0">
                <a:solidFill>
                  <a:schemeClr val="tx1"/>
                </a:solidFill>
              </a:rPr>
              <a:t>why.</a:t>
            </a:r>
          </a:p>
          <a:p>
            <a:pPr marL="342900" indent="-342900">
              <a:buClr>
                <a:srgbClr val="585858"/>
              </a:buClr>
              <a:buFont typeface="Arial" panose="020B0604020202020204" pitchFamily="34" charset="0"/>
              <a:buChar char="•"/>
            </a:pPr>
            <a:r>
              <a:rPr lang="en-GB" dirty="0"/>
              <a:t>Where there is a highlighted sentence, draw out the meaning of this from the image and repeat together and individually.</a:t>
            </a:r>
          </a:p>
        </p:txBody>
      </p:sp>
    </p:spTree>
    <p:extLst>
      <p:ext uri="{BB962C8B-B14F-4D97-AF65-F5344CB8AC3E}">
        <p14:creationId xmlns:p14="http://schemas.microsoft.com/office/powerpoint/2010/main" val="2819374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972800" cy="3888432"/>
          </a:xfrm>
        </p:spPr>
        <p:txBody>
          <a:bodyPr/>
          <a:lstStyle/>
          <a:p>
            <a:pPr marL="342900" indent="-342900">
              <a:buClr>
                <a:srgbClr val="585858"/>
              </a:buClr>
              <a:buFont typeface="Arial" panose="020B0604020202020204" pitchFamily="34" charset="0"/>
              <a:buChar char="•"/>
            </a:pPr>
            <a:r>
              <a:rPr lang="en-GB" dirty="0"/>
              <a:t>Engage in the suggested activities, using manipulatives where appropriate, to enhance the interaction and stimulate discussion. </a:t>
            </a:r>
            <a:r>
              <a:rPr lang="en-GB" dirty="0">
                <a:solidFill>
                  <a:schemeClr val="tx1"/>
                </a:solidFill>
              </a:rPr>
              <a:t>However, </a:t>
            </a:r>
            <a:r>
              <a:rPr lang="en-GB" dirty="0"/>
              <a:t>note that the ultimate aim is to develop fluency in the mathematical ideas such that resources are no longer needed. </a:t>
            </a:r>
          </a:p>
          <a:p>
            <a:pPr marL="342900" indent="-342900">
              <a:buClr>
                <a:srgbClr val="585858"/>
              </a:buClr>
              <a:buFont typeface="Arial" panose="020B0604020202020204" pitchFamily="34" charset="0"/>
              <a:buChar char="•"/>
            </a:pPr>
            <a:r>
              <a:rPr lang="en-GB" dirty="0"/>
              <a:t>Repeat questions, using other numbers/examples where relevant.</a:t>
            </a:r>
          </a:p>
          <a:p>
            <a:pPr marL="342900" indent="-342900">
              <a:buClr>
                <a:srgbClr val="585858"/>
              </a:buClr>
              <a:buFont typeface="Arial" panose="020B0604020202020204" pitchFamily="34" charset="0"/>
              <a:buChar char="•"/>
            </a:pPr>
            <a:r>
              <a:rPr lang="en-GB" dirty="0"/>
              <a:t>Repeat the highlighted language structures wherever relevant to build fluency with the key idea and connect the learning. For example:</a:t>
            </a:r>
          </a:p>
          <a:p>
            <a:endParaRPr lang="en-GB" dirty="0"/>
          </a:p>
          <a:p>
            <a:pPr marL="0" indent="0"/>
            <a:endParaRPr lang="en-GB" dirty="0"/>
          </a:p>
        </p:txBody>
      </p:sp>
      <p:sp>
        <p:nvSpPr>
          <p:cNvPr id="5" name="TextBox 19">
            <a:extLst>
              <a:ext uri="{FF2B5EF4-FFF2-40B4-BE49-F238E27FC236}">
                <a16:creationId xmlns:a16="http://schemas.microsoft.com/office/drawing/2014/main" id="{9E99F201-5AC6-4933-B5C1-2B91B0DC1203}"/>
              </a:ext>
            </a:extLst>
          </p:cNvPr>
          <p:cNvSpPr txBox="1"/>
          <p:nvPr/>
        </p:nvSpPr>
        <p:spPr>
          <a:xfrm>
            <a:off x="2997523" y="4418337"/>
            <a:ext cx="5486401" cy="400110"/>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10 hundreds are equivalent to 1,000.</a:t>
            </a:r>
          </a:p>
        </p:txBody>
      </p:sp>
    </p:spTree>
    <p:extLst>
      <p:ext uri="{BB962C8B-B14F-4D97-AF65-F5344CB8AC3E}">
        <p14:creationId xmlns:p14="http://schemas.microsoft.com/office/powerpoint/2010/main" val="1762984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D24704-EDE4-4CA5-ADAB-2B740C5F9CA2}"/>
              </a:ext>
            </a:extLst>
          </p:cNvPr>
          <p:cNvSpPr/>
          <p:nvPr/>
        </p:nvSpPr>
        <p:spPr bwMode="auto">
          <a:xfrm>
            <a:off x="0" y="3068960"/>
            <a:ext cx="12216680" cy="720080"/>
          </a:xfrm>
          <a:prstGeom prst="rect">
            <a:avLst/>
          </a:prstGeom>
          <a:solidFill>
            <a:schemeClr val="accent6">
              <a:lumMod val="50000"/>
            </a:schemeClr>
          </a:solidFill>
          <a:ln>
            <a:no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42" name="Title 3">
            <a:extLst>
              <a:ext uri="{FF2B5EF4-FFF2-40B4-BE49-F238E27FC236}">
                <a16:creationId xmlns:a16="http://schemas.microsoft.com/office/drawing/2014/main" id="{9FA756B9-D3A2-4838-BAE4-37F02EFEBA50}"/>
              </a:ext>
            </a:extLst>
          </p:cNvPr>
          <p:cNvSpPr txBox="1">
            <a:spLocks/>
          </p:cNvSpPr>
          <p:nvPr/>
        </p:nvSpPr>
        <p:spPr bwMode="auto">
          <a:xfrm>
            <a:off x="594008" y="3215915"/>
            <a:ext cx="11262632" cy="42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000" b="0">
                <a:solidFill>
                  <a:schemeClr val="bg1"/>
                </a:solidFill>
                <a:latin typeface="+mn-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a:lstStyle>
          <a:p>
            <a:pPr>
              <a:buClrTx/>
              <a:buFontTx/>
              <a:buNone/>
            </a:pPr>
            <a:r>
              <a:rPr lang="en-GB" dirty="0">
                <a:latin typeface="Arial" panose="020B0604020202020204" pitchFamily="34" charset="0"/>
                <a:cs typeface="Arial" panose="020B0604020202020204" pitchFamily="34" charset="0"/>
              </a:rPr>
              <a:t>1NPV-2 Numbers to 20 in the linear number system </a:t>
            </a:r>
            <a:endParaRPr lang="en-GB" kern="0"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3441958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757C92B-9D14-4588-A5EC-37EA86439386}"/>
              </a:ext>
            </a:extLst>
          </p:cNvPr>
          <p:cNvSpPr>
            <a:spLocks noGrp="1"/>
          </p:cNvSpPr>
          <p:nvPr>
            <p:ph type="title"/>
          </p:nvPr>
        </p:nvSpPr>
        <p:spPr/>
        <p:txBody>
          <a:bodyPr>
            <a:normAutofit fontScale="90000"/>
          </a:bodyPr>
          <a:lstStyle/>
          <a:p>
            <a:r>
              <a:rPr lang="en-GB" sz="2200" dirty="0"/>
              <a:t>1NPV-2 Numbers to 20 in the linear number system </a:t>
            </a:r>
            <a:br>
              <a:rPr lang="en-GB" kern="0" dirty="0"/>
            </a:br>
            <a:endParaRPr lang="en-GB" dirty="0"/>
          </a:p>
        </p:txBody>
      </p:sp>
      <p:pic>
        <p:nvPicPr>
          <p:cNvPr id="4" name="Picture 3">
            <a:extLst>
              <a:ext uri="{FF2B5EF4-FFF2-40B4-BE49-F238E27FC236}">
                <a16:creationId xmlns:a16="http://schemas.microsoft.com/office/drawing/2014/main" id="{FAD248F4-87D4-4133-863B-9A7F184A332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666240" y="2046256"/>
            <a:ext cx="8859520" cy="618656"/>
          </a:xfrm>
          <a:prstGeom prst="rect">
            <a:avLst/>
          </a:prstGeom>
        </p:spPr>
      </p:pic>
      <p:pic>
        <p:nvPicPr>
          <p:cNvPr id="11" name="Picture 10">
            <a:extLst>
              <a:ext uri="{FF2B5EF4-FFF2-40B4-BE49-F238E27FC236}">
                <a16:creationId xmlns:a16="http://schemas.microsoft.com/office/drawing/2014/main" id="{6D18D259-6C0D-4792-946A-9CFBF6D055A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9991"/>
          <a:stretch/>
        </p:blipFill>
        <p:spPr>
          <a:xfrm>
            <a:off x="4439993" y="2797403"/>
            <a:ext cx="672059" cy="588063"/>
          </a:xfrm>
          <a:prstGeom prst="rect">
            <a:avLst/>
          </a:prstGeom>
        </p:spPr>
      </p:pic>
      <p:pic>
        <p:nvPicPr>
          <p:cNvPr id="12" name="Picture 11">
            <a:extLst>
              <a:ext uri="{FF2B5EF4-FFF2-40B4-BE49-F238E27FC236}">
                <a16:creationId xmlns:a16="http://schemas.microsoft.com/office/drawing/2014/main" id="{B008A238-2FFC-4A0F-AB21-A6151088809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9991"/>
          <a:stretch/>
        </p:blipFill>
        <p:spPr>
          <a:xfrm>
            <a:off x="5278853" y="2797403"/>
            <a:ext cx="587998" cy="588063"/>
          </a:xfrm>
          <a:prstGeom prst="rect">
            <a:avLst/>
          </a:prstGeom>
        </p:spPr>
      </p:pic>
      <p:pic>
        <p:nvPicPr>
          <p:cNvPr id="13" name="Picture 12">
            <a:extLst>
              <a:ext uri="{FF2B5EF4-FFF2-40B4-BE49-F238E27FC236}">
                <a16:creationId xmlns:a16="http://schemas.microsoft.com/office/drawing/2014/main" id="{764FF235-D296-45AB-9DD2-A69A9D430FD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9991"/>
          <a:stretch/>
        </p:blipFill>
        <p:spPr>
          <a:xfrm>
            <a:off x="6214957" y="2797403"/>
            <a:ext cx="587998" cy="588063"/>
          </a:xfrm>
          <a:prstGeom prst="rect">
            <a:avLst/>
          </a:prstGeom>
        </p:spPr>
      </p:pic>
      <p:sp>
        <p:nvSpPr>
          <p:cNvPr id="16" name="TextBox 15">
            <a:extLst>
              <a:ext uri="{FF2B5EF4-FFF2-40B4-BE49-F238E27FC236}">
                <a16:creationId xmlns:a16="http://schemas.microsoft.com/office/drawing/2014/main" id="{0081EFD5-C87F-48D1-BDAA-441A48AF0F0C}"/>
              </a:ext>
            </a:extLst>
          </p:cNvPr>
          <p:cNvSpPr txBox="1"/>
          <p:nvPr/>
        </p:nvSpPr>
        <p:spPr bwMode="auto">
          <a:xfrm>
            <a:off x="2462534" y="2294164"/>
            <a:ext cx="335288"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a:t>
            </a:r>
          </a:p>
        </p:txBody>
      </p:sp>
      <p:sp>
        <p:nvSpPr>
          <p:cNvPr id="17" name="TextBox 16">
            <a:extLst>
              <a:ext uri="{FF2B5EF4-FFF2-40B4-BE49-F238E27FC236}">
                <a16:creationId xmlns:a16="http://schemas.microsoft.com/office/drawing/2014/main" id="{CF6076BA-46C6-4169-B8A1-ABE96CDE7C70}"/>
              </a:ext>
            </a:extLst>
          </p:cNvPr>
          <p:cNvSpPr txBox="1"/>
          <p:nvPr/>
        </p:nvSpPr>
        <p:spPr bwMode="auto">
          <a:xfrm>
            <a:off x="3285948" y="2297978"/>
            <a:ext cx="335288"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2</a:t>
            </a:r>
          </a:p>
        </p:txBody>
      </p:sp>
      <p:sp>
        <p:nvSpPr>
          <p:cNvPr id="20" name="TextBox 19">
            <a:extLst>
              <a:ext uri="{FF2B5EF4-FFF2-40B4-BE49-F238E27FC236}">
                <a16:creationId xmlns:a16="http://schemas.microsoft.com/office/drawing/2014/main" id="{704E3E07-0656-4699-B766-62302E2C144D}"/>
              </a:ext>
            </a:extLst>
          </p:cNvPr>
          <p:cNvSpPr txBox="1"/>
          <p:nvPr/>
        </p:nvSpPr>
        <p:spPr bwMode="auto">
          <a:xfrm>
            <a:off x="4993324" y="2294163"/>
            <a:ext cx="335288"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4</a:t>
            </a:r>
          </a:p>
        </p:txBody>
      </p:sp>
      <p:sp>
        <p:nvSpPr>
          <p:cNvPr id="22" name="TextBox 21">
            <a:extLst>
              <a:ext uri="{FF2B5EF4-FFF2-40B4-BE49-F238E27FC236}">
                <a16:creationId xmlns:a16="http://schemas.microsoft.com/office/drawing/2014/main" id="{4154F81D-181A-4F98-98E1-40F2BE3E1EA1}"/>
              </a:ext>
            </a:extLst>
          </p:cNvPr>
          <p:cNvSpPr txBox="1"/>
          <p:nvPr/>
        </p:nvSpPr>
        <p:spPr bwMode="auto">
          <a:xfrm>
            <a:off x="6735236" y="2294163"/>
            <a:ext cx="335288"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6</a:t>
            </a:r>
          </a:p>
        </p:txBody>
      </p:sp>
      <p:sp>
        <p:nvSpPr>
          <p:cNvPr id="23" name="TextBox 22">
            <a:extLst>
              <a:ext uri="{FF2B5EF4-FFF2-40B4-BE49-F238E27FC236}">
                <a16:creationId xmlns:a16="http://schemas.microsoft.com/office/drawing/2014/main" id="{08271D01-EEF8-4702-92FB-E4F3D3D55C49}"/>
              </a:ext>
            </a:extLst>
          </p:cNvPr>
          <p:cNvSpPr txBox="1"/>
          <p:nvPr/>
        </p:nvSpPr>
        <p:spPr bwMode="auto">
          <a:xfrm>
            <a:off x="8430963" y="2294162"/>
            <a:ext cx="335288"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8</a:t>
            </a:r>
          </a:p>
        </p:txBody>
      </p:sp>
      <p:sp>
        <p:nvSpPr>
          <p:cNvPr id="24" name="TextBox 23">
            <a:extLst>
              <a:ext uri="{FF2B5EF4-FFF2-40B4-BE49-F238E27FC236}">
                <a16:creationId xmlns:a16="http://schemas.microsoft.com/office/drawing/2014/main" id="{2F1B2E39-4822-4E58-96BC-AC4CB45282E3}"/>
              </a:ext>
            </a:extLst>
          </p:cNvPr>
          <p:cNvSpPr txBox="1"/>
          <p:nvPr/>
        </p:nvSpPr>
        <p:spPr bwMode="auto">
          <a:xfrm>
            <a:off x="9310717" y="2294162"/>
            <a:ext cx="335288"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9</a:t>
            </a:r>
          </a:p>
        </p:txBody>
      </p:sp>
      <p:grpSp>
        <p:nvGrpSpPr>
          <p:cNvPr id="7" name="Group 6">
            <a:extLst>
              <a:ext uri="{FF2B5EF4-FFF2-40B4-BE49-F238E27FC236}">
                <a16:creationId xmlns:a16="http://schemas.microsoft.com/office/drawing/2014/main" id="{440DD9F7-1E09-4DFF-95AA-E272C870A800}"/>
              </a:ext>
            </a:extLst>
          </p:cNvPr>
          <p:cNvGrpSpPr/>
          <p:nvPr/>
        </p:nvGrpSpPr>
        <p:grpSpPr>
          <a:xfrm>
            <a:off x="1092975" y="2246456"/>
            <a:ext cx="9781758" cy="1182544"/>
            <a:chOff x="1132732" y="4868130"/>
            <a:chExt cx="9781758" cy="1182544"/>
          </a:xfrm>
        </p:grpSpPr>
        <p:sp>
          <p:nvSpPr>
            <p:cNvPr id="6" name="Rectangle 5">
              <a:extLst>
                <a:ext uri="{FF2B5EF4-FFF2-40B4-BE49-F238E27FC236}">
                  <a16:creationId xmlns:a16="http://schemas.microsoft.com/office/drawing/2014/main" id="{70A44285-2DE2-42F7-93C4-24B4C809BB2C}"/>
                </a:ext>
              </a:extLst>
            </p:cNvPr>
            <p:cNvSpPr/>
            <p:nvPr/>
          </p:nvSpPr>
          <p:spPr bwMode="auto">
            <a:xfrm>
              <a:off x="1132732" y="4959045"/>
              <a:ext cx="9690873" cy="109162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grpSp>
          <p:nvGrpSpPr>
            <p:cNvPr id="5" name="Group 4">
              <a:extLst>
                <a:ext uri="{FF2B5EF4-FFF2-40B4-BE49-F238E27FC236}">
                  <a16:creationId xmlns:a16="http://schemas.microsoft.com/office/drawing/2014/main" id="{2F27D826-CD0B-4FCF-997B-8E549D5ADCC6}"/>
                </a:ext>
              </a:extLst>
            </p:cNvPr>
            <p:cNvGrpSpPr/>
            <p:nvPr/>
          </p:nvGrpSpPr>
          <p:grpSpPr>
            <a:xfrm>
              <a:off x="1277509" y="4868130"/>
              <a:ext cx="9636981" cy="481854"/>
              <a:chOff x="1248355" y="2293769"/>
              <a:chExt cx="9636981" cy="481854"/>
            </a:xfrm>
          </p:grpSpPr>
          <p:grpSp>
            <p:nvGrpSpPr>
              <p:cNvPr id="15" name="Group 14">
                <a:extLst>
                  <a:ext uri="{FF2B5EF4-FFF2-40B4-BE49-F238E27FC236}">
                    <a16:creationId xmlns:a16="http://schemas.microsoft.com/office/drawing/2014/main" id="{944D478C-B6D4-4024-808D-5AA0D6A91F0C}"/>
                  </a:ext>
                </a:extLst>
              </p:cNvPr>
              <p:cNvGrpSpPr/>
              <p:nvPr/>
            </p:nvGrpSpPr>
            <p:grpSpPr>
              <a:xfrm>
                <a:off x="1248355" y="2293769"/>
                <a:ext cx="9636981" cy="475138"/>
                <a:chOff x="657117" y="3668047"/>
                <a:chExt cx="4176739" cy="287216"/>
              </a:xfrm>
            </p:grpSpPr>
            <p:sp>
              <p:nvSpPr>
                <p:cNvPr id="43" name="TextBox 42">
                  <a:extLst>
                    <a:ext uri="{FF2B5EF4-FFF2-40B4-BE49-F238E27FC236}">
                      <a16:creationId xmlns:a16="http://schemas.microsoft.com/office/drawing/2014/main" id="{3C9AE6AA-1C4A-44D6-AB66-7CE937A97BA0}"/>
                    </a:ext>
                  </a:extLst>
                </p:cNvPr>
                <p:cNvSpPr txBox="1"/>
                <p:nvPr/>
              </p:nvSpPr>
              <p:spPr>
                <a:xfrm>
                  <a:off x="657117" y="3668047"/>
                  <a:ext cx="475631" cy="279072"/>
                </a:xfrm>
                <a:prstGeom prst="rect">
                  <a:avLst/>
                </a:prstGeom>
                <a:noFill/>
              </p:spPr>
              <p:txBody>
                <a:bodyPr wrap="square" rtlCol="0">
                  <a:spAutoFit/>
                </a:bodyPr>
                <a:lstStyle/>
                <a:p>
                  <a:pPr algn="ctr">
                    <a:buNone/>
                  </a:pPr>
                  <a:r>
                    <a:rPr lang="en-GB" sz="2400" dirty="0"/>
                    <a:t>0</a:t>
                  </a:r>
                </a:p>
              </p:txBody>
            </p:sp>
            <p:sp>
              <p:nvSpPr>
                <p:cNvPr id="44" name="TextBox 43">
                  <a:extLst>
                    <a:ext uri="{FF2B5EF4-FFF2-40B4-BE49-F238E27FC236}">
                      <a16:creationId xmlns:a16="http://schemas.microsoft.com/office/drawing/2014/main" id="{F76D5518-6A89-479D-93AB-00CCF7218641}"/>
                    </a:ext>
                  </a:extLst>
                </p:cNvPr>
                <p:cNvSpPr txBox="1"/>
                <p:nvPr/>
              </p:nvSpPr>
              <p:spPr>
                <a:xfrm>
                  <a:off x="4323651" y="3676191"/>
                  <a:ext cx="510205" cy="279072"/>
                </a:xfrm>
                <a:prstGeom prst="rect">
                  <a:avLst/>
                </a:prstGeom>
                <a:noFill/>
              </p:spPr>
              <p:txBody>
                <a:bodyPr wrap="square" rtlCol="0">
                  <a:spAutoFit/>
                </a:bodyPr>
                <a:lstStyle/>
                <a:p>
                  <a:pPr algn="ctr">
                    <a:buNone/>
                  </a:pPr>
                  <a:r>
                    <a:rPr lang="en-GB" sz="2400" dirty="0"/>
                    <a:t>10</a:t>
                  </a:r>
                </a:p>
              </p:txBody>
            </p:sp>
          </p:grpSp>
          <p:sp>
            <p:nvSpPr>
              <p:cNvPr id="34" name="TextBox 33">
                <a:extLst>
                  <a:ext uri="{FF2B5EF4-FFF2-40B4-BE49-F238E27FC236}">
                    <a16:creationId xmlns:a16="http://schemas.microsoft.com/office/drawing/2014/main" id="{90D44335-E0E0-4F62-A33C-8AE22E58BAB4}"/>
                  </a:ext>
                </a:extLst>
              </p:cNvPr>
              <p:cNvSpPr txBox="1"/>
              <p:nvPr/>
            </p:nvSpPr>
            <p:spPr>
              <a:xfrm>
                <a:off x="2457170" y="2313958"/>
                <a:ext cx="356188" cy="461665"/>
              </a:xfrm>
              <a:prstGeom prst="rect">
                <a:avLst/>
              </a:prstGeom>
              <a:noFill/>
            </p:spPr>
            <p:txBody>
              <a:bodyPr wrap="none" rtlCol="0">
                <a:spAutoFit/>
              </a:bodyPr>
              <a:lstStyle/>
              <a:p>
                <a:pPr algn="ctr">
                  <a:buNone/>
                </a:pPr>
                <a:r>
                  <a:rPr lang="en-GB" sz="2400" dirty="0"/>
                  <a:t>1</a:t>
                </a:r>
              </a:p>
            </p:txBody>
          </p:sp>
          <p:sp>
            <p:nvSpPr>
              <p:cNvPr id="35" name="TextBox 34">
                <a:extLst>
                  <a:ext uri="{FF2B5EF4-FFF2-40B4-BE49-F238E27FC236}">
                    <a16:creationId xmlns:a16="http://schemas.microsoft.com/office/drawing/2014/main" id="{E8160B34-EEE1-4833-8FC8-D019726E7EE5}"/>
                  </a:ext>
                </a:extLst>
              </p:cNvPr>
              <p:cNvSpPr txBox="1"/>
              <p:nvPr/>
            </p:nvSpPr>
            <p:spPr>
              <a:xfrm>
                <a:off x="3311290" y="2313958"/>
                <a:ext cx="356188" cy="461665"/>
              </a:xfrm>
              <a:prstGeom prst="rect">
                <a:avLst/>
              </a:prstGeom>
              <a:noFill/>
            </p:spPr>
            <p:txBody>
              <a:bodyPr wrap="none" rtlCol="0">
                <a:spAutoFit/>
              </a:bodyPr>
              <a:lstStyle/>
              <a:p>
                <a:pPr algn="ctr">
                  <a:buNone/>
                </a:pPr>
                <a:r>
                  <a:rPr lang="en-GB" sz="2400" dirty="0"/>
                  <a:t>2</a:t>
                </a:r>
              </a:p>
            </p:txBody>
          </p:sp>
          <p:sp>
            <p:nvSpPr>
              <p:cNvPr id="36" name="TextBox 35">
                <a:extLst>
                  <a:ext uri="{FF2B5EF4-FFF2-40B4-BE49-F238E27FC236}">
                    <a16:creationId xmlns:a16="http://schemas.microsoft.com/office/drawing/2014/main" id="{FE4F1380-0BE5-4AC6-A897-48CFCE5D6F3B}"/>
                  </a:ext>
                </a:extLst>
              </p:cNvPr>
              <p:cNvSpPr txBox="1"/>
              <p:nvPr/>
            </p:nvSpPr>
            <p:spPr>
              <a:xfrm>
                <a:off x="4165411" y="2313958"/>
                <a:ext cx="356188" cy="461665"/>
              </a:xfrm>
              <a:prstGeom prst="rect">
                <a:avLst/>
              </a:prstGeom>
              <a:noFill/>
            </p:spPr>
            <p:txBody>
              <a:bodyPr wrap="none" rtlCol="0">
                <a:spAutoFit/>
              </a:bodyPr>
              <a:lstStyle/>
              <a:p>
                <a:pPr algn="ctr">
                  <a:buNone/>
                </a:pPr>
                <a:r>
                  <a:rPr lang="en-GB" sz="2400" dirty="0"/>
                  <a:t>3</a:t>
                </a:r>
              </a:p>
            </p:txBody>
          </p:sp>
          <p:sp>
            <p:nvSpPr>
              <p:cNvPr id="37" name="TextBox 36">
                <a:extLst>
                  <a:ext uri="{FF2B5EF4-FFF2-40B4-BE49-F238E27FC236}">
                    <a16:creationId xmlns:a16="http://schemas.microsoft.com/office/drawing/2014/main" id="{10D90590-B1E0-432C-86A8-44BF5F762C05}"/>
                  </a:ext>
                </a:extLst>
              </p:cNvPr>
              <p:cNvSpPr txBox="1"/>
              <p:nvPr/>
            </p:nvSpPr>
            <p:spPr>
              <a:xfrm>
                <a:off x="5019531" y="2313958"/>
                <a:ext cx="356188" cy="461665"/>
              </a:xfrm>
              <a:prstGeom prst="rect">
                <a:avLst/>
              </a:prstGeom>
              <a:noFill/>
            </p:spPr>
            <p:txBody>
              <a:bodyPr wrap="none" rtlCol="0">
                <a:spAutoFit/>
              </a:bodyPr>
              <a:lstStyle/>
              <a:p>
                <a:pPr algn="ctr">
                  <a:buNone/>
                </a:pPr>
                <a:r>
                  <a:rPr lang="en-GB" sz="2400" dirty="0"/>
                  <a:t>4</a:t>
                </a:r>
              </a:p>
            </p:txBody>
          </p:sp>
          <p:sp>
            <p:nvSpPr>
              <p:cNvPr id="38" name="TextBox 37">
                <a:extLst>
                  <a:ext uri="{FF2B5EF4-FFF2-40B4-BE49-F238E27FC236}">
                    <a16:creationId xmlns:a16="http://schemas.microsoft.com/office/drawing/2014/main" id="{B61FE9B7-2E6D-466B-A7C5-E1645EC23060}"/>
                  </a:ext>
                </a:extLst>
              </p:cNvPr>
              <p:cNvSpPr txBox="1"/>
              <p:nvPr/>
            </p:nvSpPr>
            <p:spPr>
              <a:xfrm>
                <a:off x="5873652" y="2313958"/>
                <a:ext cx="356188" cy="461665"/>
              </a:xfrm>
              <a:prstGeom prst="rect">
                <a:avLst/>
              </a:prstGeom>
              <a:noFill/>
            </p:spPr>
            <p:txBody>
              <a:bodyPr wrap="none" rtlCol="0">
                <a:spAutoFit/>
              </a:bodyPr>
              <a:lstStyle/>
              <a:p>
                <a:pPr algn="ctr">
                  <a:buNone/>
                </a:pPr>
                <a:r>
                  <a:rPr lang="en-GB" sz="2400" dirty="0"/>
                  <a:t>5</a:t>
                </a:r>
              </a:p>
            </p:txBody>
          </p:sp>
          <p:sp>
            <p:nvSpPr>
              <p:cNvPr id="39" name="TextBox 38">
                <a:extLst>
                  <a:ext uri="{FF2B5EF4-FFF2-40B4-BE49-F238E27FC236}">
                    <a16:creationId xmlns:a16="http://schemas.microsoft.com/office/drawing/2014/main" id="{498AD8D1-6E8E-4289-A220-EDA689C9087B}"/>
                  </a:ext>
                </a:extLst>
              </p:cNvPr>
              <p:cNvSpPr txBox="1"/>
              <p:nvPr/>
            </p:nvSpPr>
            <p:spPr>
              <a:xfrm>
                <a:off x="6727772" y="2313958"/>
                <a:ext cx="356188" cy="461665"/>
              </a:xfrm>
              <a:prstGeom prst="rect">
                <a:avLst/>
              </a:prstGeom>
              <a:noFill/>
            </p:spPr>
            <p:txBody>
              <a:bodyPr wrap="none" rtlCol="0">
                <a:spAutoFit/>
              </a:bodyPr>
              <a:lstStyle/>
              <a:p>
                <a:pPr algn="ctr">
                  <a:buNone/>
                </a:pPr>
                <a:r>
                  <a:rPr lang="en-GB" sz="2400" dirty="0"/>
                  <a:t>6</a:t>
                </a:r>
              </a:p>
            </p:txBody>
          </p:sp>
          <p:sp>
            <p:nvSpPr>
              <p:cNvPr id="40" name="TextBox 39">
                <a:extLst>
                  <a:ext uri="{FF2B5EF4-FFF2-40B4-BE49-F238E27FC236}">
                    <a16:creationId xmlns:a16="http://schemas.microsoft.com/office/drawing/2014/main" id="{336336C0-18A1-4F2F-BC26-9EF5CD49A8A7}"/>
                  </a:ext>
                </a:extLst>
              </p:cNvPr>
              <p:cNvSpPr txBox="1"/>
              <p:nvPr/>
            </p:nvSpPr>
            <p:spPr>
              <a:xfrm>
                <a:off x="7581892" y="2313958"/>
                <a:ext cx="356188" cy="461665"/>
              </a:xfrm>
              <a:prstGeom prst="rect">
                <a:avLst/>
              </a:prstGeom>
              <a:noFill/>
            </p:spPr>
            <p:txBody>
              <a:bodyPr wrap="none" rtlCol="0">
                <a:spAutoFit/>
              </a:bodyPr>
              <a:lstStyle/>
              <a:p>
                <a:pPr algn="ctr">
                  <a:buNone/>
                </a:pPr>
                <a:r>
                  <a:rPr lang="en-GB" sz="2400" dirty="0"/>
                  <a:t>7</a:t>
                </a:r>
              </a:p>
            </p:txBody>
          </p:sp>
          <p:sp>
            <p:nvSpPr>
              <p:cNvPr id="41" name="TextBox 40">
                <a:extLst>
                  <a:ext uri="{FF2B5EF4-FFF2-40B4-BE49-F238E27FC236}">
                    <a16:creationId xmlns:a16="http://schemas.microsoft.com/office/drawing/2014/main" id="{029465DB-5DDF-4BA3-9CEF-755369AC99E9}"/>
                  </a:ext>
                </a:extLst>
              </p:cNvPr>
              <p:cNvSpPr txBox="1"/>
              <p:nvPr/>
            </p:nvSpPr>
            <p:spPr>
              <a:xfrm>
                <a:off x="8436013" y="2313958"/>
                <a:ext cx="356188" cy="461665"/>
              </a:xfrm>
              <a:prstGeom prst="rect">
                <a:avLst/>
              </a:prstGeom>
              <a:noFill/>
            </p:spPr>
            <p:txBody>
              <a:bodyPr wrap="none" rtlCol="0">
                <a:spAutoFit/>
              </a:bodyPr>
              <a:lstStyle/>
              <a:p>
                <a:pPr algn="ctr">
                  <a:buNone/>
                </a:pPr>
                <a:r>
                  <a:rPr lang="en-GB" sz="2400" dirty="0"/>
                  <a:t>8</a:t>
                </a:r>
              </a:p>
            </p:txBody>
          </p:sp>
          <p:sp>
            <p:nvSpPr>
              <p:cNvPr id="42" name="TextBox 41">
                <a:extLst>
                  <a:ext uri="{FF2B5EF4-FFF2-40B4-BE49-F238E27FC236}">
                    <a16:creationId xmlns:a16="http://schemas.microsoft.com/office/drawing/2014/main" id="{E742F2B3-D6CF-49E0-BDB3-2900C12C532B}"/>
                  </a:ext>
                </a:extLst>
              </p:cNvPr>
              <p:cNvSpPr txBox="1"/>
              <p:nvPr/>
            </p:nvSpPr>
            <p:spPr>
              <a:xfrm>
                <a:off x="9203784" y="2313958"/>
                <a:ext cx="528892" cy="461665"/>
              </a:xfrm>
              <a:prstGeom prst="rect">
                <a:avLst/>
              </a:prstGeom>
              <a:noFill/>
            </p:spPr>
            <p:txBody>
              <a:bodyPr wrap="square" rtlCol="0">
                <a:spAutoFit/>
              </a:bodyPr>
              <a:lstStyle/>
              <a:p>
                <a:pPr algn="ctr">
                  <a:buNone/>
                </a:pPr>
                <a:r>
                  <a:rPr lang="en-GB" sz="2400" dirty="0"/>
                  <a:t>9</a:t>
                </a:r>
              </a:p>
            </p:txBody>
          </p:sp>
        </p:grpSp>
      </p:grpSp>
      <p:sp>
        <p:nvSpPr>
          <p:cNvPr id="2" name="Content Placeholder 2">
            <a:extLst>
              <a:ext uri="{FF2B5EF4-FFF2-40B4-BE49-F238E27FC236}">
                <a16:creationId xmlns:a16="http://schemas.microsoft.com/office/drawing/2014/main" id="{A3705B48-3E0F-4CE8-9B80-4E8212B39393}"/>
              </a:ext>
            </a:extLst>
          </p:cNvPr>
          <p:cNvSpPr txBox="1">
            <a:spLocks/>
          </p:cNvSpPr>
          <p:nvPr/>
        </p:nvSpPr>
        <p:spPr>
          <a:xfrm>
            <a:off x="623888" y="3429000"/>
            <a:ext cx="9690873" cy="1749915"/>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1800" kern="0" dirty="0">
                <a:latin typeface="Arial" panose="020B0604020202020204" pitchFamily="34" charset="0"/>
                <a:cs typeface="Arial" panose="020B0604020202020204" pitchFamily="34" charset="0"/>
              </a:rPr>
              <a:t>What is the smallest number shown on the number line? What is the largest?</a:t>
            </a:r>
          </a:p>
          <a:p>
            <a:pPr>
              <a:lnSpc>
                <a:spcPct val="120000"/>
              </a:lnSpc>
              <a:spcBef>
                <a:spcPts val="600"/>
              </a:spcBef>
              <a:spcAft>
                <a:spcPts val="600"/>
              </a:spcAft>
              <a:buClr>
                <a:srgbClr val="585858"/>
              </a:buClr>
              <a:buFont typeface="Arial" panose="020B0604020202020204" pitchFamily="34" charset="0"/>
              <a:buChar char="•"/>
            </a:pPr>
            <a:r>
              <a:rPr lang="en-GB" sz="1800" kern="0" dirty="0">
                <a:latin typeface="Arial" panose="020B0604020202020204" pitchFamily="34" charset="0"/>
                <a:cs typeface="Arial" panose="020B0604020202020204" pitchFamily="34" charset="0"/>
              </a:rPr>
              <a:t>Which number is </a:t>
            </a:r>
            <a:r>
              <a:rPr lang="en-GB" sz="1800" i="1" kern="0" dirty="0">
                <a:latin typeface="Arial" panose="020B0604020202020204" pitchFamily="34" charset="0"/>
                <a:cs typeface="Arial" panose="020B0604020202020204" pitchFamily="34" charset="0"/>
              </a:rPr>
              <a:t>half-way between </a:t>
            </a:r>
            <a:r>
              <a:rPr lang="en-GB" sz="1800" kern="0" dirty="0">
                <a:latin typeface="Arial" panose="020B0604020202020204" pitchFamily="34" charset="0"/>
                <a:cs typeface="Arial" panose="020B0604020202020204" pitchFamily="34" charset="0"/>
              </a:rPr>
              <a:t>zero and ten?</a:t>
            </a:r>
          </a:p>
          <a:p>
            <a:pPr>
              <a:lnSpc>
                <a:spcPct val="120000"/>
              </a:lnSpc>
              <a:spcBef>
                <a:spcPts val="600"/>
              </a:spcBef>
              <a:spcAft>
                <a:spcPts val="600"/>
              </a:spcAft>
              <a:buClr>
                <a:srgbClr val="585858"/>
              </a:buClr>
              <a:buFont typeface="Arial" panose="020B0604020202020204" pitchFamily="34" charset="0"/>
              <a:buChar char="•"/>
            </a:pPr>
            <a:r>
              <a:rPr lang="en-GB" sz="1800" kern="0" dirty="0">
                <a:latin typeface="Arial" panose="020B0604020202020204" pitchFamily="34" charset="0"/>
                <a:cs typeface="Arial" panose="020B0604020202020204" pitchFamily="34" charset="0"/>
              </a:rPr>
              <a:t>Can you join in with me as we count forwards and backwards?</a:t>
            </a:r>
          </a:p>
          <a:p>
            <a:pPr>
              <a:lnSpc>
                <a:spcPct val="120000"/>
              </a:lnSpc>
              <a:spcBef>
                <a:spcPts val="600"/>
              </a:spcBef>
              <a:spcAft>
                <a:spcPts val="600"/>
              </a:spcAft>
              <a:buClr>
                <a:srgbClr val="585858"/>
              </a:buClr>
              <a:buFont typeface="Arial" panose="020B0604020202020204" pitchFamily="34" charset="0"/>
              <a:buChar char="•"/>
            </a:pPr>
            <a:r>
              <a:rPr lang="en-GB" sz="1800" kern="0" dirty="0">
                <a:latin typeface="Arial" panose="020B0604020202020204" pitchFamily="34" charset="0"/>
                <a:cs typeface="Arial" panose="020B0604020202020204" pitchFamily="34" charset="0"/>
              </a:rPr>
              <a:t>Can you tell me some of the numbers </a:t>
            </a:r>
            <a:r>
              <a:rPr lang="en-GB" sz="1800" i="1" kern="0" dirty="0">
                <a:latin typeface="Arial" panose="020B0604020202020204" pitchFamily="34" charset="0"/>
                <a:cs typeface="Arial" panose="020B0604020202020204" pitchFamily="34" charset="0"/>
              </a:rPr>
              <a:t>between </a:t>
            </a:r>
            <a:r>
              <a:rPr lang="en-GB" sz="1800" kern="0" dirty="0">
                <a:latin typeface="Arial" panose="020B0604020202020204" pitchFamily="34" charset="0"/>
                <a:cs typeface="Arial" panose="020B0604020202020204" pitchFamily="34" charset="0"/>
              </a:rPr>
              <a:t>one and five? And those </a:t>
            </a:r>
            <a:r>
              <a:rPr lang="en-GB" sz="1800" i="1" kern="0" dirty="0">
                <a:latin typeface="Arial" panose="020B0604020202020204" pitchFamily="34" charset="0"/>
                <a:cs typeface="Arial" panose="020B0604020202020204" pitchFamily="34" charset="0"/>
              </a:rPr>
              <a:t>between </a:t>
            </a:r>
            <a:r>
              <a:rPr lang="en-GB" sz="1800" kern="0" dirty="0">
                <a:latin typeface="Arial" panose="020B0604020202020204" pitchFamily="34" charset="0"/>
                <a:cs typeface="Arial" panose="020B0604020202020204" pitchFamily="34" charset="0"/>
              </a:rPr>
              <a:t>five and ten? Where do 7, 3 and 5 sit on the number line? How do you know?</a:t>
            </a: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
        <p:nvSpPr>
          <p:cNvPr id="9" name="TextBox 19">
            <a:extLst>
              <a:ext uri="{FF2B5EF4-FFF2-40B4-BE49-F238E27FC236}">
                <a16:creationId xmlns:a16="http://schemas.microsoft.com/office/drawing/2014/main" id="{4D19A48B-328F-4FBD-A619-1B41BA868ED1}"/>
              </a:ext>
            </a:extLst>
          </p:cNvPr>
          <p:cNvSpPr txBox="1"/>
          <p:nvPr/>
        </p:nvSpPr>
        <p:spPr>
          <a:xfrm>
            <a:off x="623888" y="5852088"/>
            <a:ext cx="10101367"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lgn="ctr">
              <a:buNone/>
            </a:pPr>
            <a:r>
              <a:rPr lang="en-US" sz="2000" i="1" dirty="0"/>
              <a:t>Five</a:t>
            </a:r>
            <a:r>
              <a:rPr lang="en-GB" sz="2000" i="1" dirty="0"/>
              <a:t> is half-way between zero and ten.</a:t>
            </a:r>
          </a:p>
        </p:txBody>
      </p:sp>
    </p:spTree>
    <p:extLst>
      <p:ext uri="{BB962C8B-B14F-4D97-AF65-F5344CB8AC3E}">
        <p14:creationId xmlns:p14="http://schemas.microsoft.com/office/powerpoint/2010/main" val="14894510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4.16667E-6 -4.44444E-6 L -0.03645 -0.08564 " pathEditMode="relative" rAng="0" ptsTypes="AA">
                                      <p:cBhvr>
                                        <p:cTn id="10" dur="1000" fill="hold"/>
                                        <p:tgtEl>
                                          <p:spTgt spid="13"/>
                                        </p:tgtEl>
                                        <p:attrNameLst>
                                          <p:attrName>ppt_x</p:attrName>
                                          <p:attrName>ppt_y</p:attrName>
                                        </p:attrNameLst>
                                      </p:cBhvr>
                                      <p:rCtr x="-1823" y="-4282"/>
                                    </p:animMotion>
                                  </p:childTnLst>
                                </p:cTn>
                              </p:par>
                            </p:childTnLst>
                          </p:cTn>
                        </p:par>
                      </p:childTnLst>
                    </p:cTn>
                  </p:par>
                  <p:par>
                    <p:cTn id="11" fill="hold">
                      <p:stCondLst>
                        <p:cond delay="indefinite"/>
                      </p:stCondLst>
                      <p:childTnLst>
                        <p:par>
                          <p:cTn id="12" fill="hold">
                            <p:stCondLst>
                              <p:cond delay="0"/>
                            </p:stCondLst>
                            <p:childTnLst>
                              <p:par>
                                <p:cTn id="13" presetID="56" presetClass="path" presetSubtype="0" accel="50000" decel="50000" fill="hold" nodeType="clickEffect">
                                  <p:stCondLst>
                                    <p:cond delay="0"/>
                                  </p:stCondLst>
                                  <p:childTnLst>
                                    <p:animMotion origin="layout" path="M 3.33333E-6 -4.44444E-6 L 0.24492 -0.08564 " pathEditMode="relative" rAng="0" ptsTypes="AA">
                                      <p:cBhvr>
                                        <p:cTn id="14" dur="1000" fill="hold"/>
                                        <p:tgtEl>
                                          <p:spTgt spid="11"/>
                                        </p:tgtEl>
                                        <p:attrNameLst>
                                          <p:attrName>ppt_x</p:attrName>
                                          <p:attrName>ppt_y</p:attrName>
                                        </p:attrNameLst>
                                      </p:cBhvr>
                                      <p:rCtr x="12240" y="-4282"/>
                                    </p:animMotion>
                                  </p:childTnLst>
                                </p:cTn>
                              </p:par>
                            </p:childTnLst>
                          </p:cTn>
                        </p:par>
                      </p:childTnLst>
                    </p:cTn>
                  </p:par>
                  <p:par>
                    <p:cTn id="15" fill="hold">
                      <p:stCondLst>
                        <p:cond delay="indefinite"/>
                      </p:stCondLst>
                      <p:childTnLst>
                        <p:par>
                          <p:cTn id="16" fill="hold">
                            <p:stCondLst>
                              <p:cond delay="0"/>
                            </p:stCondLst>
                            <p:childTnLst>
                              <p:par>
                                <p:cTn id="17" presetID="35" presetClass="path" presetSubtype="0" accel="50000" decel="50000" fill="hold" nodeType="clickEffect">
                                  <p:stCondLst>
                                    <p:cond delay="0"/>
                                  </p:stCondLst>
                                  <p:childTnLst>
                                    <p:animMotion origin="layout" path="M -1.25E-6 -4.44444E-6 L -0.10039 -0.0831 " pathEditMode="relative" rAng="0" ptsTypes="AA">
                                      <p:cBhvr>
                                        <p:cTn id="18" dur="1000" fill="hold"/>
                                        <p:tgtEl>
                                          <p:spTgt spid="12"/>
                                        </p:tgtEl>
                                        <p:attrNameLst>
                                          <p:attrName>ppt_x</p:attrName>
                                          <p:attrName>ppt_y</p:attrName>
                                        </p:attrNameLst>
                                      </p:cBhvr>
                                      <p:rCtr x="-5026" y="-4167"/>
                                    </p:animMotion>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0" grpId="0"/>
      <p:bldP spid="22" grpId="0"/>
      <p:bldP spid="23" grpId="0"/>
      <p:bldP spid="24"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2|1.6"/>
</p:tagLst>
</file>

<file path=ppt/tags/tag2.xml><?xml version="1.0" encoding="utf-8"?>
<p:tagLst xmlns:a="http://schemas.openxmlformats.org/drawingml/2006/main" xmlns:r="http://schemas.openxmlformats.org/officeDocument/2006/relationships" xmlns:p="http://schemas.openxmlformats.org/presentationml/2006/main">
  <p:tag name="TIMING" val="|11.5"/>
</p:tagLst>
</file>

<file path=ppt/tags/tag3.xml><?xml version="1.0" encoding="utf-8"?>
<p:tagLst xmlns:a="http://schemas.openxmlformats.org/drawingml/2006/main" xmlns:r="http://schemas.openxmlformats.org/officeDocument/2006/relationships" xmlns:p="http://schemas.openxmlformats.org/presentationml/2006/main">
  <p:tag name="TIMING" val="|11.5"/>
</p:tagLst>
</file>

<file path=ppt/tags/tag4.xml><?xml version="1.0" encoding="utf-8"?>
<p:tagLst xmlns:a="http://schemas.openxmlformats.org/drawingml/2006/main" xmlns:r="http://schemas.openxmlformats.org/officeDocument/2006/relationships" xmlns:p="http://schemas.openxmlformats.org/presentationml/2006/main">
  <p:tag name="TIMING" val="|11.5"/>
</p:tagLst>
</file>

<file path=ppt/tags/tag5.xml><?xml version="1.0" encoding="utf-8"?>
<p:tagLst xmlns:a="http://schemas.openxmlformats.org/drawingml/2006/main" xmlns:r="http://schemas.openxmlformats.org/officeDocument/2006/relationships" xmlns:p="http://schemas.openxmlformats.org/presentationml/2006/main">
  <p:tag name="TIMING" val="|11.5"/>
</p:tagLst>
</file>

<file path=ppt/tags/tag6.xml><?xml version="1.0" encoding="utf-8"?>
<p:tagLst xmlns:a="http://schemas.openxmlformats.org/drawingml/2006/main" xmlns:r="http://schemas.openxmlformats.org/officeDocument/2006/relationships" xmlns:p="http://schemas.openxmlformats.org/presentationml/2006/main">
  <p:tag name="TIMING" val="|13.2|0.6"/>
</p:tagLst>
</file>

<file path=ppt/tags/tag7.xml><?xml version="1.0" encoding="utf-8"?>
<p:tagLst xmlns:a="http://schemas.openxmlformats.org/drawingml/2006/main" xmlns:r="http://schemas.openxmlformats.org/officeDocument/2006/relationships" xmlns:p="http://schemas.openxmlformats.org/presentationml/2006/main">
  <p:tag name="TIMING" val="|8.2|7.9|4.8|2.7|3.4|6.7|1.1|5.1|4"/>
</p:tagLst>
</file>

<file path=ppt/tags/tag8.xml><?xml version="1.0" encoding="utf-8"?>
<p:tagLst xmlns:a="http://schemas.openxmlformats.org/drawingml/2006/main" xmlns:r="http://schemas.openxmlformats.org/officeDocument/2006/relationships" xmlns:p="http://schemas.openxmlformats.org/presentationml/2006/main">
  <p:tag name="TIMING" val="|13.2|0.6"/>
</p:tagLst>
</file>

<file path=ppt/theme/theme1.xml><?xml version="1.0" encoding="utf-8"?>
<a:theme xmlns:a="http://schemas.openxmlformats.org/drawingml/2006/main" name="Custom Design">
  <a:themeElements>
    <a:clrScheme name="Custom 8">
      <a:dk1>
        <a:srgbClr val="585858"/>
      </a:dk1>
      <a:lt1>
        <a:srgbClr val="FFFFFF"/>
      </a:lt1>
      <a:dk2>
        <a:srgbClr val="585858"/>
      </a:dk2>
      <a:lt2>
        <a:srgbClr val="5F5F5F"/>
      </a:lt2>
      <a:accent1>
        <a:srgbClr val="585858"/>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52F4355-41EF-4DA9-B998-C6511E367AD2}">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e2f7c1fb-8b39-4d5b-953e-de45d1606e4d"/>
    <ds:schemaRef ds:uri="http://www.w3.org/XML/1998/namespace"/>
    <ds:schemaRef ds:uri="http://purl.org/dc/dcmitype/"/>
  </ds:schemaRefs>
</ds:datastoreItem>
</file>

<file path=customXml/itemProps2.xml><?xml version="1.0" encoding="utf-8"?>
<ds:datastoreItem xmlns:ds="http://schemas.openxmlformats.org/officeDocument/2006/customXml" ds:itemID="{D11BB6E5-525A-4E3F-9917-5C7071F347D0}"/>
</file>

<file path=customXml/itemProps3.xml><?xml version="1.0" encoding="utf-8"?>
<ds:datastoreItem xmlns:ds="http://schemas.openxmlformats.org/officeDocument/2006/customXml" ds:itemID="{382AB53F-2365-4221-B52E-1FAB7194DEC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133</TotalTime>
  <Words>1356</Words>
  <Application>Microsoft Office PowerPoint</Application>
  <PresentationFormat>Widescreen</PresentationFormat>
  <Paragraphs>202</Paragraphs>
  <Slides>17</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Calibri Light</vt:lpstr>
      <vt:lpstr>Myriad Pro Semibold</vt:lpstr>
      <vt:lpstr>Custom Design</vt:lpstr>
      <vt:lpstr>PowerPoint Presentation</vt:lpstr>
      <vt:lpstr>1NPV-2 Reason about the location of numbers to 20 within the linear number system, including comparing using &lt; &gt; and = .</vt:lpstr>
      <vt:lpstr>1NPV-2: Linked mastery PD materials</vt:lpstr>
      <vt:lpstr>PowerPoint Presentation</vt:lpstr>
      <vt:lpstr>PowerPoint Presentation</vt:lpstr>
      <vt:lpstr>Guidance for working with a small pre-teaching or intervention group</vt:lpstr>
      <vt:lpstr>Guidance for working with a small pre-teaching or intervention group</vt:lpstr>
      <vt:lpstr>PowerPoint Presentation</vt:lpstr>
      <vt:lpstr>1NPV-2 Numbers to 20 in the linear number system  </vt:lpstr>
      <vt:lpstr>1NPV-2 Numbers to 20 in the linear number system </vt:lpstr>
      <vt:lpstr>1NPV-2 Numbers to 20 in the linear number system </vt:lpstr>
      <vt:lpstr>1NPV-2 Numbers to 20 in the linear number system </vt:lpstr>
      <vt:lpstr>1NPV-2 Numbers to 20 in the linear number system </vt:lpstr>
      <vt:lpstr>1NPV-2 Numbers to 20 in the linear number system </vt:lpstr>
      <vt:lpstr>1NPV-2 Numbers to 20 in the linear number system </vt:lpstr>
      <vt:lpstr>1NPV-2 Numbers to 20 in the linear number system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Rachel J Houghton</cp:lastModifiedBy>
  <cp:revision>3</cp:revision>
  <dcterms:created xsi:type="dcterms:W3CDTF">2020-08-07T06:29:50Z</dcterms:created>
  <dcterms:modified xsi:type="dcterms:W3CDTF">2020-08-18T11:47:42Z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