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5.xml" ContentType="application/vnd.openxmlformats-officedocument.presentationml.tags+xml"/>
  <Override PartName="/ppt/notesSlides/notesSlide10.xml" ContentType="application/vnd.openxmlformats-officedocument.presentationml.notesSlide+xml"/>
  <Override PartName="/ppt/tags/tag6.xml" ContentType="application/vnd.openxmlformats-officedocument.presentationml.tags+xml"/>
  <Override PartName="/ppt/notesSlides/notesSlide11.xml" ContentType="application/vnd.openxmlformats-officedocument.presentationml.notesSlide+xml"/>
  <Override PartName="/ppt/tags/tag7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8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9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7" r:id="rId4"/>
  </p:sldMasterIdLst>
  <p:notesMasterIdLst>
    <p:notesMasterId r:id="rId29"/>
  </p:notesMasterIdLst>
  <p:sldIdLst>
    <p:sldId id="257" r:id="rId5"/>
    <p:sldId id="260" r:id="rId6"/>
    <p:sldId id="261" r:id="rId7"/>
    <p:sldId id="262" r:id="rId8"/>
    <p:sldId id="258" r:id="rId9"/>
    <p:sldId id="282" r:id="rId10"/>
    <p:sldId id="263" r:id="rId11"/>
    <p:sldId id="259" r:id="rId12"/>
    <p:sldId id="267" r:id="rId13"/>
    <p:sldId id="272" r:id="rId14"/>
    <p:sldId id="268" r:id="rId15"/>
    <p:sldId id="273" r:id="rId16"/>
    <p:sldId id="281" r:id="rId17"/>
    <p:sldId id="274" r:id="rId18"/>
    <p:sldId id="283" r:id="rId19"/>
    <p:sldId id="275" r:id="rId20"/>
    <p:sldId id="276" r:id="rId21"/>
    <p:sldId id="264" r:id="rId22"/>
    <p:sldId id="270" r:id="rId23"/>
    <p:sldId id="265" r:id="rId24"/>
    <p:sldId id="277" r:id="rId25"/>
    <p:sldId id="278" r:id="rId26"/>
    <p:sldId id="279" r:id="rId27"/>
    <p:sldId id="280" r:id="rId28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Calibri Light" panose="020F0302020204030204" pitchFamily="34" charset="0"/>
      <p:regular r:id="rId34"/>
      <p:italic r:id="rId3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  <p:ext uri="http://customooxmlschemas.google.com/">
      <go:slidesCustomData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9" roundtripDataSignature="AMtx7mjBcNAeV9yVFRItAzzAqOM4rhQBZ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5858"/>
    <a:srgbClr val="82CBDD"/>
    <a:srgbClr val="FFFFFF"/>
    <a:srgbClr val="FBF5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52" autoAdjust="0"/>
    <p:restoredTop sz="85155" autoAdjust="0"/>
  </p:normalViewPr>
  <p:slideViewPr>
    <p:cSldViewPr snapToGrid="0">
      <p:cViewPr varScale="1">
        <p:scale>
          <a:sx n="61" d="100"/>
          <a:sy n="61" d="100"/>
        </p:scale>
        <p:origin x="167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118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customschemas.google.com/relationships/presentationmetadata" Target="metadata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font" Target="fonts/font5.fntdata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4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3.fntdata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2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38643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201524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511690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362326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984630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474987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204914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422145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915571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725147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11127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373080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80342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124748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2686311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080343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389751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301228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584283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662275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856069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94967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userDrawn="1">
  <p:cSld name="Content with title and body tex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54D5CC16-CD65-46CA-81D0-9DF40D8228FE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360000"/>
            <a:ext cx="9143999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FC66AF-5095-45DB-A588-B96230861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000" y="424344"/>
            <a:ext cx="8164800" cy="45680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en-GB" sz="2000" dirty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DF0D911-4410-43CD-8F14-99D1C7656A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2288" y="1304925"/>
            <a:ext cx="8164512" cy="424815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585858"/>
                </a:solidFill>
              </a:defRPr>
            </a:lvl1pPr>
            <a:lvl2pPr>
              <a:defRPr sz="1800">
                <a:solidFill>
                  <a:srgbClr val="585858"/>
                </a:solidFill>
              </a:defRPr>
            </a:lvl2pPr>
            <a:lvl3pPr>
              <a:defRPr sz="1600">
                <a:solidFill>
                  <a:srgbClr val="585858"/>
                </a:solidFill>
              </a:defRPr>
            </a:lvl3pPr>
            <a:lvl4pPr>
              <a:defRPr sz="1400">
                <a:solidFill>
                  <a:srgbClr val="585858"/>
                </a:solidFill>
              </a:defRPr>
            </a:lvl4pPr>
            <a:lvl5pPr>
              <a:defRPr sz="1400">
                <a:solidFill>
                  <a:srgbClr val="585858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5427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Content with title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54D5CC16-CD65-46CA-81D0-9DF40D8228FE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360000"/>
            <a:ext cx="9143999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FC66AF-5095-45DB-A588-B96230861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000" y="424344"/>
            <a:ext cx="8164800" cy="45680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6947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5C026-08C9-4B34-900E-A796AD91033C}" type="datetimeFigureOut">
              <a:rPr lang="en-GB" smtClean="0"/>
              <a:t>18/01/2021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56067-5DCC-4FA4-963E-25DDD588CA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1971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Constructions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CF115CEC-8E0E-47E5-AA94-3938796AA9E2}"/>
              </a:ext>
            </a:extLst>
          </p:cNvPr>
          <p:cNvSpPr txBox="1">
            <a:spLocks/>
          </p:cNvSpPr>
          <p:nvPr/>
        </p:nvSpPr>
        <p:spPr>
          <a:xfrm>
            <a:off x="522288" y="1304925"/>
            <a:ext cx="8164512" cy="424815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Part 1 – The big idea</a:t>
            </a:r>
          </a:p>
          <a:p>
            <a:r>
              <a:rPr lang="en-GB" dirty="0"/>
              <a:t>Part 2 – Prerequisites</a:t>
            </a:r>
          </a:p>
          <a:p>
            <a:r>
              <a:rPr lang="en-GB" dirty="0"/>
              <a:t>Part 3 – Key teaching aspects</a:t>
            </a:r>
          </a:p>
          <a:p>
            <a:r>
              <a:rPr lang="en-GB" dirty="0"/>
              <a:t>Part 4 – Why is this important? Where does it lead? </a:t>
            </a:r>
          </a:p>
          <a:p>
            <a:endParaRPr lang="en-GB" dirty="0"/>
          </a:p>
          <a:p>
            <a:pPr marL="0" indent="0">
              <a:buFont typeface="Arial" panose="020B0604020202020204" pitchFamily="34" charset="0"/>
              <a:buNone/>
            </a:pPr>
            <a:endParaRPr lang="en-GB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8E8CC5-34D6-4883-B11D-C254922C0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The property of a circle and the construction of special shapes </a:t>
            </a:r>
            <a:endParaRPr lang="en-GB" dirty="0">
              <a:solidFill>
                <a:srgbClr val="00B0F0"/>
              </a:solidFill>
            </a:endParaRPr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03C4A432-6419-4243-9469-C982DDFB46FD}"/>
              </a:ext>
            </a:extLst>
          </p:cNvPr>
          <p:cNvSpPr/>
          <p:nvPr/>
        </p:nvSpPr>
        <p:spPr>
          <a:xfrm>
            <a:off x="2144485" y="2601685"/>
            <a:ext cx="2525486" cy="2525486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021BA1DB-B818-471B-95DB-451257252809}"/>
              </a:ext>
            </a:extLst>
          </p:cNvPr>
          <p:cNvSpPr/>
          <p:nvPr/>
        </p:nvSpPr>
        <p:spPr>
          <a:xfrm flipH="1">
            <a:off x="3352800" y="3810000"/>
            <a:ext cx="108856" cy="10885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30243F8F-579A-4F38-B98C-89EBDD042478}"/>
              </a:ext>
            </a:extLst>
          </p:cNvPr>
          <p:cNvSpPr/>
          <p:nvPr/>
        </p:nvSpPr>
        <p:spPr>
          <a:xfrm>
            <a:off x="4125685" y="2601685"/>
            <a:ext cx="2525486" cy="2525486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22101A48-5680-435A-B266-9E39D1E89ABF}"/>
              </a:ext>
            </a:extLst>
          </p:cNvPr>
          <p:cNvSpPr/>
          <p:nvPr/>
        </p:nvSpPr>
        <p:spPr>
          <a:xfrm flipH="1">
            <a:off x="5334000" y="3810000"/>
            <a:ext cx="108856" cy="10885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C1E9EFD-3C86-4013-93D2-DEB1E5EB7D12}"/>
              </a:ext>
            </a:extLst>
          </p:cNvPr>
          <p:cNvSpPr txBox="1"/>
          <p:nvPr/>
        </p:nvSpPr>
        <p:spPr>
          <a:xfrm>
            <a:off x="3352800" y="3876096"/>
            <a:ext cx="620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C32923E-DE44-4AC5-9B35-66C407547CD9}"/>
              </a:ext>
            </a:extLst>
          </p:cNvPr>
          <p:cNvSpPr txBox="1"/>
          <p:nvPr/>
        </p:nvSpPr>
        <p:spPr>
          <a:xfrm>
            <a:off x="5257801" y="3941801"/>
            <a:ext cx="620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128DC669-39CE-4E7A-8A6F-BA0648C0087B}"/>
              </a:ext>
            </a:extLst>
          </p:cNvPr>
          <p:cNvCxnSpPr>
            <a:cxnSpLocks/>
          </p:cNvCxnSpPr>
          <p:nvPr/>
        </p:nvCxnSpPr>
        <p:spPr>
          <a:xfrm flipH="1" flipV="1">
            <a:off x="3393624" y="3864428"/>
            <a:ext cx="998463" cy="788280"/>
          </a:xfrm>
          <a:prstGeom prst="lin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9648E26E-5D16-4C5D-9D9E-9596144B6100}"/>
              </a:ext>
            </a:extLst>
          </p:cNvPr>
          <p:cNvCxnSpPr>
            <a:cxnSpLocks/>
          </p:cNvCxnSpPr>
          <p:nvPr/>
        </p:nvCxnSpPr>
        <p:spPr>
          <a:xfrm flipH="1">
            <a:off x="3401595" y="3075750"/>
            <a:ext cx="990492" cy="789216"/>
          </a:xfrm>
          <a:prstGeom prst="lin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68506714-82E4-4422-866F-2C83DC914BB7}"/>
              </a:ext>
            </a:extLst>
          </p:cNvPr>
          <p:cNvCxnSpPr>
            <a:cxnSpLocks/>
          </p:cNvCxnSpPr>
          <p:nvPr/>
        </p:nvCxnSpPr>
        <p:spPr>
          <a:xfrm flipH="1">
            <a:off x="4392087" y="3850820"/>
            <a:ext cx="992502" cy="796774"/>
          </a:xfrm>
          <a:prstGeom prst="lin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E7EC63E3-59F3-4B1E-9BF1-90AFA738FDD5}"/>
              </a:ext>
            </a:extLst>
          </p:cNvPr>
          <p:cNvSpPr txBox="1"/>
          <p:nvPr/>
        </p:nvSpPr>
        <p:spPr>
          <a:xfrm>
            <a:off x="4234070" y="4652708"/>
            <a:ext cx="620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D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2A1B4BE-1A53-4379-8D19-9D986A7D1B5B}"/>
              </a:ext>
            </a:extLst>
          </p:cNvPr>
          <p:cNvSpPr txBox="1"/>
          <p:nvPr/>
        </p:nvSpPr>
        <p:spPr>
          <a:xfrm>
            <a:off x="4236621" y="2753476"/>
            <a:ext cx="620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31990534-6B15-4345-820B-9B4A35385F1F}"/>
              </a:ext>
            </a:extLst>
          </p:cNvPr>
          <p:cNvCxnSpPr>
            <a:cxnSpLocks/>
          </p:cNvCxnSpPr>
          <p:nvPr/>
        </p:nvCxnSpPr>
        <p:spPr>
          <a:xfrm flipH="1" flipV="1">
            <a:off x="4392087" y="3075750"/>
            <a:ext cx="992502" cy="788678"/>
          </a:xfrm>
          <a:prstGeom prst="lin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27006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6" grpId="0" animBg="1"/>
      <p:bldP spid="43" grpId="0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8E8CC5-34D6-4883-B11D-C254922C0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The property of a circle and the construction of special shapes </a:t>
            </a:r>
            <a:endParaRPr lang="en-GB" dirty="0">
              <a:solidFill>
                <a:srgbClr val="00B0F0"/>
              </a:solidFill>
            </a:endParaRPr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4DF916E7-9C85-4176-9F3B-9527FDA4051B}"/>
              </a:ext>
            </a:extLst>
          </p:cNvPr>
          <p:cNvSpPr/>
          <p:nvPr/>
        </p:nvSpPr>
        <p:spPr>
          <a:xfrm>
            <a:off x="2231721" y="2766144"/>
            <a:ext cx="2525486" cy="2525486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072E9AC8-74BD-4308-B72B-9316CC1C97C4}"/>
              </a:ext>
            </a:extLst>
          </p:cNvPr>
          <p:cNvSpPr/>
          <p:nvPr/>
        </p:nvSpPr>
        <p:spPr>
          <a:xfrm flipH="1">
            <a:off x="3440036" y="3974459"/>
            <a:ext cx="108856" cy="10885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149FFDC6-F2AD-41D4-B1F0-D53EAAB20095}"/>
              </a:ext>
            </a:extLst>
          </p:cNvPr>
          <p:cNvSpPr/>
          <p:nvPr/>
        </p:nvSpPr>
        <p:spPr>
          <a:xfrm>
            <a:off x="3684964" y="2238187"/>
            <a:ext cx="3581400" cy="3581400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ED2B6484-511F-4AC1-870E-EF21488112D7}"/>
              </a:ext>
            </a:extLst>
          </p:cNvPr>
          <p:cNvSpPr/>
          <p:nvPr/>
        </p:nvSpPr>
        <p:spPr>
          <a:xfrm flipH="1">
            <a:off x="5421236" y="3974459"/>
            <a:ext cx="108856" cy="10885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6889743-7E80-4A88-BAD6-CFCB70ACDBB9}"/>
              </a:ext>
            </a:extLst>
          </p:cNvPr>
          <p:cNvSpPr txBox="1"/>
          <p:nvPr/>
        </p:nvSpPr>
        <p:spPr>
          <a:xfrm>
            <a:off x="3166541" y="3898649"/>
            <a:ext cx="620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094BFD2-0045-4A2B-8C15-479080B99C1F}"/>
              </a:ext>
            </a:extLst>
          </p:cNvPr>
          <p:cNvSpPr txBox="1"/>
          <p:nvPr/>
        </p:nvSpPr>
        <p:spPr>
          <a:xfrm>
            <a:off x="5345037" y="4106260"/>
            <a:ext cx="620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A45BBA44-E3F1-4D92-90D1-0EDA30A3465C}"/>
              </a:ext>
            </a:extLst>
          </p:cNvPr>
          <p:cNvCxnSpPr>
            <a:cxnSpLocks/>
          </p:cNvCxnSpPr>
          <p:nvPr/>
        </p:nvCxnSpPr>
        <p:spPr>
          <a:xfrm flipH="1" flipV="1">
            <a:off x="3480861" y="4028887"/>
            <a:ext cx="595081" cy="1111250"/>
          </a:xfrm>
          <a:prstGeom prst="lin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091A415B-90D4-4ACA-8EA2-EE7A7DFFF7B1}"/>
              </a:ext>
            </a:extLst>
          </p:cNvPr>
          <p:cNvCxnSpPr>
            <a:cxnSpLocks/>
          </p:cNvCxnSpPr>
          <p:nvPr/>
        </p:nvCxnSpPr>
        <p:spPr>
          <a:xfrm flipH="1">
            <a:off x="3488831" y="2904937"/>
            <a:ext cx="587111" cy="1124488"/>
          </a:xfrm>
          <a:prstGeom prst="lin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E37A0DF0-BBD4-43FD-9F47-D01993B6C4AE}"/>
              </a:ext>
            </a:extLst>
          </p:cNvPr>
          <p:cNvCxnSpPr>
            <a:cxnSpLocks/>
          </p:cNvCxnSpPr>
          <p:nvPr/>
        </p:nvCxnSpPr>
        <p:spPr>
          <a:xfrm flipH="1">
            <a:off x="4075942" y="4015279"/>
            <a:ext cx="1395883" cy="1139146"/>
          </a:xfrm>
          <a:prstGeom prst="lin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0839023E-0882-4F94-9C24-5BBFDCC8CBBE}"/>
              </a:ext>
            </a:extLst>
          </p:cNvPr>
          <p:cNvSpPr txBox="1"/>
          <p:nvPr/>
        </p:nvSpPr>
        <p:spPr>
          <a:xfrm>
            <a:off x="3901771" y="5125332"/>
            <a:ext cx="620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D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3EDA7AC-8405-400B-9DB4-BA14D6DFCECD}"/>
              </a:ext>
            </a:extLst>
          </p:cNvPr>
          <p:cNvSpPr txBox="1"/>
          <p:nvPr/>
        </p:nvSpPr>
        <p:spPr>
          <a:xfrm>
            <a:off x="3855613" y="2535067"/>
            <a:ext cx="620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</a:t>
            </a: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D7BBC22B-99D2-4582-948E-0F80FB4A17AB}"/>
              </a:ext>
            </a:extLst>
          </p:cNvPr>
          <p:cNvCxnSpPr>
            <a:cxnSpLocks/>
          </p:cNvCxnSpPr>
          <p:nvPr/>
        </p:nvCxnSpPr>
        <p:spPr>
          <a:xfrm flipH="1" flipV="1">
            <a:off x="4075942" y="2904937"/>
            <a:ext cx="1395883" cy="1123950"/>
          </a:xfrm>
          <a:prstGeom prst="lin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555959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8" grpId="0" animBg="1"/>
      <p:bldP spid="55" grpId="0"/>
      <p:bldP spid="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8E8CC5-34D6-4883-B11D-C254922C0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The property of a circle and the construction of special shapes </a:t>
            </a:r>
            <a:endParaRPr lang="en-GB" dirty="0">
              <a:solidFill>
                <a:srgbClr val="00B0F0"/>
              </a:solidFill>
            </a:endParaRPr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0C2F4B5-D461-49F2-ABE5-163A254D774B}"/>
              </a:ext>
            </a:extLst>
          </p:cNvPr>
          <p:cNvSpPr/>
          <p:nvPr/>
        </p:nvSpPr>
        <p:spPr>
          <a:xfrm>
            <a:off x="1658468" y="2213639"/>
            <a:ext cx="3954722" cy="3954722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02C6102B-F126-4EAE-AFDA-25690619F394}"/>
              </a:ext>
            </a:extLst>
          </p:cNvPr>
          <p:cNvSpPr/>
          <p:nvPr/>
        </p:nvSpPr>
        <p:spPr>
          <a:xfrm flipH="1">
            <a:off x="3581401" y="4136572"/>
            <a:ext cx="108856" cy="10885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8BA636E-0723-498F-B83A-32AE36EF2EE6}"/>
              </a:ext>
            </a:extLst>
          </p:cNvPr>
          <p:cNvSpPr/>
          <p:nvPr/>
        </p:nvSpPr>
        <p:spPr>
          <a:xfrm>
            <a:off x="3649140" y="2223111"/>
            <a:ext cx="3935778" cy="3935778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C19E614C-F19F-49D5-BEF0-DC4190F8DEF1}"/>
              </a:ext>
            </a:extLst>
          </p:cNvPr>
          <p:cNvSpPr/>
          <p:nvPr/>
        </p:nvSpPr>
        <p:spPr>
          <a:xfrm flipH="1">
            <a:off x="5562601" y="4136572"/>
            <a:ext cx="108856" cy="10885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7C84EC1-0BD5-4F81-ACDE-0F91EBB2833B}"/>
              </a:ext>
            </a:extLst>
          </p:cNvPr>
          <p:cNvSpPr txBox="1"/>
          <p:nvPr/>
        </p:nvSpPr>
        <p:spPr>
          <a:xfrm>
            <a:off x="3307906" y="4060762"/>
            <a:ext cx="620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7A2C1C4-089F-4B89-800D-B8B48DD9C492}"/>
              </a:ext>
            </a:extLst>
          </p:cNvPr>
          <p:cNvSpPr txBox="1"/>
          <p:nvPr/>
        </p:nvSpPr>
        <p:spPr>
          <a:xfrm>
            <a:off x="5486402" y="4268373"/>
            <a:ext cx="620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D6E05BA-B61A-4A18-BF05-C653D2AA0075}"/>
              </a:ext>
            </a:extLst>
          </p:cNvPr>
          <p:cNvCxnSpPr>
            <a:cxnSpLocks/>
          </p:cNvCxnSpPr>
          <p:nvPr/>
        </p:nvCxnSpPr>
        <p:spPr>
          <a:xfrm flipH="1">
            <a:off x="3630197" y="2490788"/>
            <a:ext cx="1010591" cy="1700750"/>
          </a:xfrm>
          <a:prstGeom prst="lin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C78FB3-1BA3-4607-88C7-C23C612D04E7}"/>
              </a:ext>
            </a:extLst>
          </p:cNvPr>
          <p:cNvCxnSpPr>
            <a:cxnSpLocks/>
          </p:cNvCxnSpPr>
          <p:nvPr/>
        </p:nvCxnSpPr>
        <p:spPr>
          <a:xfrm flipH="1">
            <a:off x="4637050" y="4177392"/>
            <a:ext cx="976141" cy="1715408"/>
          </a:xfrm>
          <a:prstGeom prst="lin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F436ABCE-A5C4-4A31-BDC2-919DFF709407}"/>
              </a:ext>
            </a:extLst>
          </p:cNvPr>
          <p:cNvSpPr txBox="1"/>
          <p:nvPr/>
        </p:nvSpPr>
        <p:spPr>
          <a:xfrm>
            <a:off x="4443109" y="5859766"/>
            <a:ext cx="620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3F035B9-8830-40A3-88A2-E0C8790CF2CB}"/>
              </a:ext>
            </a:extLst>
          </p:cNvPr>
          <p:cNvSpPr txBox="1"/>
          <p:nvPr/>
        </p:nvSpPr>
        <p:spPr>
          <a:xfrm>
            <a:off x="4443109" y="2121456"/>
            <a:ext cx="620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073E5276-CEB2-46DE-8123-F458E2453B3E}"/>
              </a:ext>
            </a:extLst>
          </p:cNvPr>
          <p:cNvCxnSpPr>
            <a:cxnSpLocks/>
          </p:cNvCxnSpPr>
          <p:nvPr/>
        </p:nvCxnSpPr>
        <p:spPr>
          <a:xfrm flipH="1" flipV="1">
            <a:off x="4640788" y="2500260"/>
            <a:ext cx="972403" cy="1690740"/>
          </a:xfrm>
          <a:prstGeom prst="lin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5AC7264-2577-4234-ACAD-7F1C6B3DBEC5}"/>
              </a:ext>
            </a:extLst>
          </p:cNvPr>
          <p:cNvCxnSpPr>
            <a:cxnSpLocks/>
          </p:cNvCxnSpPr>
          <p:nvPr/>
        </p:nvCxnSpPr>
        <p:spPr>
          <a:xfrm flipH="1" flipV="1">
            <a:off x="3622227" y="4191000"/>
            <a:ext cx="1018561" cy="1701800"/>
          </a:xfrm>
          <a:prstGeom prst="lin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61CB5AA-E10D-4197-9890-AA9915AC79DB}"/>
              </a:ext>
            </a:extLst>
          </p:cNvPr>
          <p:cNvCxnSpPr>
            <a:cxnSpLocks/>
          </p:cNvCxnSpPr>
          <p:nvPr/>
        </p:nvCxnSpPr>
        <p:spPr>
          <a:xfrm flipH="1">
            <a:off x="3630196" y="4191000"/>
            <a:ext cx="1986733" cy="0"/>
          </a:xfrm>
          <a:prstGeom prst="lin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52432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8E8CC5-34D6-4883-B11D-C254922C0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The property of a circle</a:t>
            </a:r>
          </a:p>
          <a:p>
            <a:endParaRPr lang="en-GB" dirty="0"/>
          </a:p>
          <a:p>
            <a:r>
              <a:rPr lang="en-GB" dirty="0"/>
              <a:t>We can spend some time looking a careful variations of the two main diagrams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D1CAE589-1EA8-484B-85A3-197A136F2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5538" y="3295650"/>
            <a:ext cx="1879744" cy="206375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174F1D5B-3674-408F-9753-2B70E00DFD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9564" y="2750656"/>
            <a:ext cx="3878311" cy="368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0117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8E8CC5-34D6-4883-B11D-C254922C0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Can you describe how to construct a rhombus? How do you know it is a rhombus?</a:t>
            </a:r>
          </a:p>
          <a:p>
            <a:endParaRPr lang="en-GB" dirty="0">
              <a:solidFill>
                <a:schemeClr val="tx1"/>
              </a:solidFill>
            </a:endParaRPr>
          </a:p>
          <a:p>
            <a:r>
              <a:rPr lang="en-GB" dirty="0"/>
              <a:t>At this stage, the teacher may do the construction, following student instructions, on the visualiser</a:t>
            </a:r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73519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8E8CC5-34D6-4883-B11D-C254922C0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421" y="406464"/>
            <a:ext cx="8164800" cy="456807"/>
          </a:xfrm>
        </p:spPr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9744" y="1304925"/>
            <a:ext cx="8164512" cy="4248150"/>
          </a:xfrm>
        </p:spPr>
        <p:txBody>
          <a:bodyPr>
            <a:normAutofit/>
          </a:bodyPr>
          <a:lstStyle/>
          <a:p>
            <a:r>
              <a:rPr lang="en-GB" dirty="0"/>
              <a:t>The property of a circle and standard constructions</a:t>
            </a:r>
          </a:p>
          <a:p>
            <a:pPr marL="0" indent="0">
              <a:buNone/>
            </a:pPr>
            <a:endParaRPr lang="en-GB" dirty="0">
              <a:solidFill>
                <a:srgbClr val="00B0F0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10ACDE5-ACF4-4BA0-9E53-5DF1A3FA243B}"/>
              </a:ext>
            </a:extLst>
          </p:cNvPr>
          <p:cNvSpPr/>
          <p:nvPr/>
        </p:nvSpPr>
        <p:spPr>
          <a:xfrm>
            <a:off x="2380968" y="2317906"/>
            <a:ext cx="2525486" cy="2525486"/>
          </a:xfrm>
          <a:prstGeom prst="ellipse">
            <a:avLst/>
          </a:prstGeom>
          <a:noFill/>
          <a:ln w="19050">
            <a:solidFill>
              <a:schemeClr val="bg2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196D013-F767-4B9B-9F27-E6A7EA9C65B0}"/>
              </a:ext>
            </a:extLst>
          </p:cNvPr>
          <p:cNvSpPr/>
          <p:nvPr/>
        </p:nvSpPr>
        <p:spPr>
          <a:xfrm flipH="1">
            <a:off x="3589283" y="3526221"/>
            <a:ext cx="108856" cy="10885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C62A6A7F-7F99-49AC-A982-661EA767B9A6}"/>
              </a:ext>
            </a:extLst>
          </p:cNvPr>
          <p:cNvSpPr/>
          <p:nvPr/>
        </p:nvSpPr>
        <p:spPr>
          <a:xfrm>
            <a:off x="4362168" y="2317906"/>
            <a:ext cx="2525486" cy="2525486"/>
          </a:xfrm>
          <a:prstGeom prst="ellipse">
            <a:avLst/>
          </a:prstGeom>
          <a:noFill/>
          <a:ln w="19050">
            <a:solidFill>
              <a:schemeClr val="bg2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1A042E0-96B6-4B5D-AF39-65925424060F}"/>
              </a:ext>
            </a:extLst>
          </p:cNvPr>
          <p:cNvSpPr/>
          <p:nvPr/>
        </p:nvSpPr>
        <p:spPr>
          <a:xfrm flipH="1">
            <a:off x="5570483" y="3526221"/>
            <a:ext cx="108856" cy="10885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8BC752E-663F-4DD4-B5A4-E4564B745F9D}"/>
              </a:ext>
            </a:extLst>
          </p:cNvPr>
          <p:cNvSpPr txBox="1"/>
          <p:nvPr/>
        </p:nvSpPr>
        <p:spPr>
          <a:xfrm>
            <a:off x="3589283" y="3592317"/>
            <a:ext cx="620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B263BEA-407A-4DCA-AE17-212D2F1B8F88}"/>
              </a:ext>
            </a:extLst>
          </p:cNvPr>
          <p:cNvSpPr txBox="1"/>
          <p:nvPr/>
        </p:nvSpPr>
        <p:spPr>
          <a:xfrm>
            <a:off x="5494284" y="3658022"/>
            <a:ext cx="620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BACA55A-B22B-468D-B71E-4221DFE66AEA}"/>
              </a:ext>
            </a:extLst>
          </p:cNvPr>
          <p:cNvCxnSpPr>
            <a:cxnSpLocks/>
          </p:cNvCxnSpPr>
          <p:nvPr/>
        </p:nvCxnSpPr>
        <p:spPr>
          <a:xfrm flipH="1" flipV="1">
            <a:off x="3630107" y="3580649"/>
            <a:ext cx="998463" cy="788280"/>
          </a:xfrm>
          <a:prstGeom prst="lin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0DEA973-3683-4340-A1BE-1DB98985F3A2}"/>
              </a:ext>
            </a:extLst>
          </p:cNvPr>
          <p:cNvCxnSpPr>
            <a:cxnSpLocks/>
          </p:cNvCxnSpPr>
          <p:nvPr/>
        </p:nvCxnSpPr>
        <p:spPr>
          <a:xfrm flipH="1">
            <a:off x="3638078" y="2791971"/>
            <a:ext cx="990492" cy="789216"/>
          </a:xfrm>
          <a:prstGeom prst="lin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90B82DA-8A93-4ED7-9AE9-0D37ADC8D1C0}"/>
              </a:ext>
            </a:extLst>
          </p:cNvPr>
          <p:cNvCxnSpPr>
            <a:cxnSpLocks/>
          </p:cNvCxnSpPr>
          <p:nvPr/>
        </p:nvCxnSpPr>
        <p:spPr>
          <a:xfrm flipH="1">
            <a:off x="4628570" y="3567041"/>
            <a:ext cx="992502" cy="796774"/>
          </a:xfrm>
          <a:prstGeom prst="lin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E13A5A7E-5599-4676-9B35-6F2B00727732}"/>
              </a:ext>
            </a:extLst>
          </p:cNvPr>
          <p:cNvCxnSpPr>
            <a:cxnSpLocks/>
          </p:cNvCxnSpPr>
          <p:nvPr/>
        </p:nvCxnSpPr>
        <p:spPr>
          <a:xfrm flipH="1" flipV="1">
            <a:off x="4628570" y="2791971"/>
            <a:ext cx="992502" cy="788678"/>
          </a:xfrm>
          <a:prstGeom prst="lin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BF1E382-AC11-4598-A44C-AC7B3A77896D}"/>
              </a:ext>
            </a:extLst>
          </p:cNvPr>
          <p:cNvCxnSpPr>
            <a:cxnSpLocks/>
          </p:cNvCxnSpPr>
          <p:nvPr/>
        </p:nvCxnSpPr>
        <p:spPr>
          <a:xfrm>
            <a:off x="3638078" y="3580649"/>
            <a:ext cx="2041261" cy="0"/>
          </a:xfrm>
          <a:prstGeom prst="lin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7C34C9E-AD77-4362-ABCF-B5EB97392EAF}"/>
              </a:ext>
            </a:extLst>
          </p:cNvPr>
          <p:cNvCxnSpPr>
            <a:cxnSpLocks/>
          </p:cNvCxnSpPr>
          <p:nvPr/>
        </p:nvCxnSpPr>
        <p:spPr>
          <a:xfrm>
            <a:off x="4628570" y="2277388"/>
            <a:ext cx="0" cy="2675466"/>
          </a:xfrm>
          <a:prstGeom prst="line">
            <a:avLst/>
          </a:prstGeom>
          <a:ln w="19050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>
            <a:extLst>
              <a:ext uri="{FF2B5EF4-FFF2-40B4-BE49-F238E27FC236}">
                <a16:creationId xmlns:a16="http://schemas.microsoft.com/office/drawing/2014/main" id="{A0D0AEC6-7EB7-47BA-A295-9E9129BABD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885" y="4667836"/>
            <a:ext cx="2577340" cy="17708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21615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8E8CC5-34D6-4883-B11D-C254922C0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dirty="0"/>
              <a:t>The property of a circle and standard constructions</a:t>
            </a:r>
          </a:p>
          <a:p>
            <a:pPr marL="0" indent="0">
              <a:buNone/>
            </a:pPr>
            <a:endParaRPr lang="en-GB" dirty="0">
              <a:solidFill>
                <a:srgbClr val="00B0F0"/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9AB73CA6-185C-4E57-AB17-B656A82A355C}"/>
              </a:ext>
            </a:extLst>
          </p:cNvPr>
          <p:cNvSpPr/>
          <p:nvPr/>
        </p:nvSpPr>
        <p:spPr>
          <a:xfrm flipH="1">
            <a:off x="5142594" y="3476172"/>
            <a:ext cx="108856" cy="10885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9CC373A-A553-4281-BD51-1E94BD8E4279}"/>
              </a:ext>
            </a:extLst>
          </p:cNvPr>
          <p:cNvSpPr txBox="1"/>
          <p:nvPr/>
        </p:nvSpPr>
        <p:spPr>
          <a:xfrm>
            <a:off x="5066395" y="3607973"/>
            <a:ext cx="6204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X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46E5E4E-B3F4-4A26-B3A4-06FA56C12597}"/>
              </a:ext>
            </a:extLst>
          </p:cNvPr>
          <p:cNvCxnSpPr>
            <a:cxnSpLocks/>
          </p:cNvCxnSpPr>
          <p:nvPr/>
        </p:nvCxnSpPr>
        <p:spPr>
          <a:xfrm>
            <a:off x="3210189" y="3530600"/>
            <a:ext cx="2917561" cy="0"/>
          </a:xfrm>
          <a:prstGeom prst="lin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26974966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8E8CC5-34D6-4883-B11D-C254922C0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dirty="0"/>
              <a:t>The property of a circle and standard constructions</a:t>
            </a:r>
          </a:p>
          <a:p>
            <a:pPr marL="0" indent="0">
              <a:buNone/>
            </a:pPr>
            <a:endParaRPr lang="en-GB" dirty="0">
              <a:solidFill>
                <a:srgbClr val="00B0F0"/>
              </a:solidFill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660F1C3-0534-45BD-A775-D0D252F71051}"/>
              </a:ext>
            </a:extLst>
          </p:cNvPr>
          <p:cNvCxnSpPr/>
          <p:nvPr/>
        </p:nvCxnSpPr>
        <p:spPr>
          <a:xfrm flipV="1">
            <a:off x="1299387" y="2695645"/>
            <a:ext cx="2646947" cy="81814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A33F2FD-FAD8-4D1F-879C-0B32D5770D2F}"/>
              </a:ext>
            </a:extLst>
          </p:cNvPr>
          <p:cNvCxnSpPr>
            <a:cxnSpLocks/>
          </p:cNvCxnSpPr>
          <p:nvPr/>
        </p:nvCxnSpPr>
        <p:spPr>
          <a:xfrm>
            <a:off x="1299387" y="3513792"/>
            <a:ext cx="1684421" cy="1729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6669BD6F-540A-4DDB-B520-41DEA781B399}"/>
              </a:ext>
            </a:extLst>
          </p:cNvPr>
          <p:cNvSpPr/>
          <p:nvPr/>
        </p:nvSpPr>
        <p:spPr>
          <a:xfrm>
            <a:off x="2141597" y="4106986"/>
            <a:ext cx="306360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/>
              <a:t>Use the property of a circle to mark out points on each line that are the same distance from A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E0136F2-6709-44BD-A260-27B85E5B6365}"/>
              </a:ext>
            </a:extLst>
          </p:cNvPr>
          <p:cNvSpPr/>
          <p:nvPr/>
        </p:nvSpPr>
        <p:spPr>
          <a:xfrm>
            <a:off x="908462" y="3330975"/>
            <a:ext cx="317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A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3F93A40-4B62-41BC-A3F2-A83EB6904B46}"/>
              </a:ext>
            </a:extLst>
          </p:cNvPr>
          <p:cNvSpPr/>
          <p:nvPr/>
        </p:nvSpPr>
        <p:spPr>
          <a:xfrm>
            <a:off x="336861" y="2551266"/>
            <a:ext cx="1925052" cy="192505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Multiplication Sign 13">
            <a:extLst>
              <a:ext uri="{FF2B5EF4-FFF2-40B4-BE49-F238E27FC236}">
                <a16:creationId xmlns:a16="http://schemas.microsoft.com/office/drawing/2014/main" id="{A1EA6C40-CA58-4577-80EA-C8F3B621B4FC}"/>
              </a:ext>
            </a:extLst>
          </p:cNvPr>
          <p:cNvSpPr/>
          <p:nvPr/>
        </p:nvSpPr>
        <p:spPr>
          <a:xfrm>
            <a:off x="2104992" y="3118763"/>
            <a:ext cx="193525" cy="226257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Multiplication Sign 14">
            <a:extLst>
              <a:ext uri="{FF2B5EF4-FFF2-40B4-BE49-F238E27FC236}">
                <a16:creationId xmlns:a16="http://schemas.microsoft.com/office/drawing/2014/main" id="{AE980E51-71FB-46CA-8EC9-060CB1AA8CCD}"/>
              </a:ext>
            </a:extLst>
          </p:cNvPr>
          <p:cNvSpPr/>
          <p:nvPr/>
        </p:nvSpPr>
        <p:spPr>
          <a:xfrm>
            <a:off x="2151974" y="3508518"/>
            <a:ext cx="193525" cy="226257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E557817-3248-4912-B317-4367687F3EF9}"/>
              </a:ext>
            </a:extLst>
          </p:cNvPr>
          <p:cNvCxnSpPr/>
          <p:nvPr/>
        </p:nvCxnSpPr>
        <p:spPr>
          <a:xfrm flipV="1">
            <a:off x="5668552" y="2762542"/>
            <a:ext cx="2646947" cy="81814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0BED445-7E6B-4A5E-BAA5-28066C24A2BC}"/>
              </a:ext>
            </a:extLst>
          </p:cNvPr>
          <p:cNvCxnSpPr>
            <a:cxnSpLocks/>
          </p:cNvCxnSpPr>
          <p:nvPr/>
        </p:nvCxnSpPr>
        <p:spPr>
          <a:xfrm>
            <a:off x="5668552" y="3580689"/>
            <a:ext cx="1684421" cy="1729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1C602793-D9A5-4BE9-85E8-EC29E24C455B}"/>
              </a:ext>
            </a:extLst>
          </p:cNvPr>
          <p:cNvSpPr/>
          <p:nvPr/>
        </p:nvSpPr>
        <p:spPr>
          <a:xfrm>
            <a:off x="5743532" y="4135442"/>
            <a:ext cx="30636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/>
              <a:t>Then construct the perpendicular bisector of these points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B4FCF72-6B2A-4E7B-865E-7C54170D4F57}"/>
              </a:ext>
            </a:extLst>
          </p:cNvPr>
          <p:cNvSpPr/>
          <p:nvPr/>
        </p:nvSpPr>
        <p:spPr>
          <a:xfrm>
            <a:off x="5277627" y="3397872"/>
            <a:ext cx="317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A</a:t>
            </a:r>
          </a:p>
        </p:txBody>
      </p:sp>
      <p:sp>
        <p:nvSpPr>
          <p:cNvPr id="24" name="Multiplication Sign 23">
            <a:extLst>
              <a:ext uri="{FF2B5EF4-FFF2-40B4-BE49-F238E27FC236}">
                <a16:creationId xmlns:a16="http://schemas.microsoft.com/office/drawing/2014/main" id="{F432C77F-771C-4303-91C2-81CB2A4878DE}"/>
              </a:ext>
            </a:extLst>
          </p:cNvPr>
          <p:cNvSpPr/>
          <p:nvPr/>
        </p:nvSpPr>
        <p:spPr>
          <a:xfrm>
            <a:off x="6474157" y="3185660"/>
            <a:ext cx="193525" cy="226257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Multiplication Sign 24">
            <a:extLst>
              <a:ext uri="{FF2B5EF4-FFF2-40B4-BE49-F238E27FC236}">
                <a16:creationId xmlns:a16="http://schemas.microsoft.com/office/drawing/2014/main" id="{3F7A32EB-F8F3-484D-9F4D-285A5AD0DE83}"/>
              </a:ext>
            </a:extLst>
          </p:cNvPr>
          <p:cNvSpPr/>
          <p:nvPr/>
        </p:nvSpPr>
        <p:spPr>
          <a:xfrm>
            <a:off x="6521139" y="3575415"/>
            <a:ext cx="193525" cy="226257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A34E369-0A1A-4D6C-8593-8637D29E7EF6}"/>
              </a:ext>
            </a:extLst>
          </p:cNvPr>
          <p:cNvCxnSpPr>
            <a:cxnSpLocks/>
          </p:cNvCxnSpPr>
          <p:nvPr/>
        </p:nvCxnSpPr>
        <p:spPr>
          <a:xfrm flipV="1">
            <a:off x="5668552" y="3343613"/>
            <a:ext cx="2318084" cy="239192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575823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 animBg="1"/>
      <p:bldP spid="14" grpId="0" animBg="1"/>
      <p:bldP spid="15" grpId="0" animBg="1"/>
      <p:bldP spid="22" grpId="0"/>
      <p:bldP spid="23" grpId="0"/>
      <p:bldP spid="24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8E8CC5-34D6-4883-B11D-C254922C0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We haven’t yet done any drawing; this helps with AFL.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98040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8E8CC5-34D6-4883-B11D-C254922C0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Compasses are about distance</a:t>
            </a:r>
          </a:p>
          <a:p>
            <a:endParaRPr lang="en-GB" dirty="0"/>
          </a:p>
          <a:p>
            <a:r>
              <a:rPr lang="en-GB" dirty="0"/>
              <a:t>This might come after you have looked at the property of a circle, so that students can make sense of what are they are doing</a:t>
            </a:r>
          </a:p>
          <a:p>
            <a:endParaRPr lang="en-GB" dirty="0"/>
          </a:p>
          <a:p>
            <a:r>
              <a:rPr lang="en-GB" dirty="0"/>
              <a:t>Or, you might do this first, as a way of establishing the property of a circle.</a:t>
            </a:r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65552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1 – The big idea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CF115CEC-8E0E-47E5-AA94-3938796AA9E2}"/>
              </a:ext>
            </a:extLst>
          </p:cNvPr>
          <p:cNvSpPr txBox="1">
            <a:spLocks/>
          </p:cNvSpPr>
          <p:nvPr/>
        </p:nvSpPr>
        <p:spPr>
          <a:xfrm>
            <a:off x="522288" y="1304925"/>
            <a:ext cx="8164512" cy="424815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What do we want students to be able to do?</a:t>
            </a:r>
          </a:p>
          <a:p>
            <a:r>
              <a:rPr lang="en-GB" dirty="0"/>
              <a:t>From the KS3 national curriculum</a:t>
            </a:r>
          </a:p>
          <a:p>
            <a:endParaRPr lang="en-GB" dirty="0"/>
          </a:p>
          <a:p>
            <a:pPr lvl="1"/>
            <a:r>
              <a:rPr lang="en-US" dirty="0"/>
              <a:t>derive and use the standard ruler and compass constructions (perpendicular bisector of a line segment, constructing a perpendicular to a given line from/at a given point, bisecting a given angle); </a:t>
            </a:r>
            <a:r>
              <a:rPr lang="en-US" dirty="0" err="1"/>
              <a:t>recognise</a:t>
            </a:r>
            <a:r>
              <a:rPr lang="en-US" dirty="0"/>
              <a:t> and use the perpendicular distance from a point to a line as the shortest distance to the line</a:t>
            </a:r>
            <a:r>
              <a:rPr lang="en-GB" dirty="0"/>
              <a:t> 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derive and illustrate properties of triangles, quadrilaterals, circles, and other plane figures [for example, equal lengths and angles] using appropriate language and technologies 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identify and construct congruent triangles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124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8E8CC5-34D6-4883-B11D-C254922C0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Compasses are about distance</a:t>
            </a:r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8918C2C-BB01-4712-99CF-4577190330ED}"/>
              </a:ext>
            </a:extLst>
          </p:cNvPr>
          <p:cNvSpPr txBox="1"/>
          <p:nvPr/>
        </p:nvSpPr>
        <p:spPr>
          <a:xfrm>
            <a:off x="4055284" y="3026249"/>
            <a:ext cx="4342778" cy="25442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defTabSz="91440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Use compasses to show that B and C are both the same distance from A</a:t>
            </a:r>
          </a:p>
          <a:p>
            <a:r>
              <a:rPr lang="en-GB" dirty="0"/>
              <a:t>How can we show our working?</a:t>
            </a:r>
          </a:p>
          <a:p>
            <a:r>
              <a:rPr lang="en-GB" dirty="0"/>
              <a:t>Find five more points that are the same distance from A as B and C</a:t>
            </a:r>
          </a:p>
          <a:p>
            <a:endParaRPr lang="en-GB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D4D04CC-622E-4E49-960E-1C84B5AA2031}"/>
              </a:ext>
            </a:extLst>
          </p:cNvPr>
          <p:cNvSpPr/>
          <p:nvPr/>
        </p:nvSpPr>
        <p:spPr>
          <a:xfrm>
            <a:off x="2002720" y="3664235"/>
            <a:ext cx="49253" cy="4925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C1DC1FF-F989-4B68-B272-2A9475D658AF}"/>
              </a:ext>
            </a:extLst>
          </p:cNvPr>
          <p:cNvSpPr/>
          <p:nvPr/>
        </p:nvSpPr>
        <p:spPr>
          <a:xfrm>
            <a:off x="1334354" y="2960380"/>
            <a:ext cx="45720" cy="4572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5A5C12C-8819-49F3-9F1B-CC9B054497EB}"/>
              </a:ext>
            </a:extLst>
          </p:cNvPr>
          <p:cNvSpPr/>
          <p:nvPr/>
        </p:nvSpPr>
        <p:spPr>
          <a:xfrm>
            <a:off x="1486754" y="4514860"/>
            <a:ext cx="45720" cy="4572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5C08E4F-7014-4214-B256-7B4DFD0CE8E8}"/>
              </a:ext>
            </a:extLst>
          </p:cNvPr>
          <p:cNvSpPr/>
          <p:nvPr/>
        </p:nvSpPr>
        <p:spPr>
          <a:xfrm>
            <a:off x="1952690" y="3664235"/>
            <a:ext cx="3930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A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8A354FD-63D6-4329-8E98-907C97038678}"/>
              </a:ext>
            </a:extLst>
          </p:cNvPr>
          <p:cNvSpPr/>
          <p:nvPr/>
        </p:nvSpPr>
        <p:spPr>
          <a:xfrm>
            <a:off x="1255714" y="2985301"/>
            <a:ext cx="3802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B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CEE9DEC-DDB7-4E09-A8AD-9E7694B4F9F5}"/>
              </a:ext>
            </a:extLst>
          </p:cNvPr>
          <p:cNvSpPr/>
          <p:nvPr/>
        </p:nvSpPr>
        <p:spPr>
          <a:xfrm>
            <a:off x="1380074" y="4559313"/>
            <a:ext cx="3754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8018116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8E8CC5-34D6-4883-B11D-C254922C0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Compasses are about distance</a:t>
            </a:r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A0CF55B-3C9B-4D08-A655-B5C63186C400}"/>
              </a:ext>
            </a:extLst>
          </p:cNvPr>
          <p:cNvSpPr txBox="1"/>
          <p:nvPr/>
        </p:nvSpPr>
        <p:spPr>
          <a:xfrm>
            <a:off x="5446859" y="4908743"/>
            <a:ext cx="33426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Show that C is closer to A than D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57FCDC09-7845-4D02-9136-7E90D53DFD9F}"/>
              </a:ext>
            </a:extLst>
          </p:cNvPr>
          <p:cNvSpPr/>
          <p:nvPr/>
        </p:nvSpPr>
        <p:spPr>
          <a:xfrm rot="5400000">
            <a:off x="2455059" y="3034909"/>
            <a:ext cx="49253" cy="4925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8DD088E-8C3D-47AD-9BB4-6BA668D1DE23}"/>
              </a:ext>
            </a:extLst>
          </p:cNvPr>
          <p:cNvSpPr/>
          <p:nvPr/>
        </p:nvSpPr>
        <p:spPr>
          <a:xfrm>
            <a:off x="3849701" y="2485208"/>
            <a:ext cx="49253" cy="4925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1087C82-9A76-42F9-ADA4-C4D9E95EE527}"/>
              </a:ext>
            </a:extLst>
          </p:cNvPr>
          <p:cNvSpPr/>
          <p:nvPr/>
        </p:nvSpPr>
        <p:spPr>
          <a:xfrm>
            <a:off x="3971665" y="2325168"/>
            <a:ext cx="317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A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83B3BF5-4525-4393-8919-88DA164155FC}"/>
              </a:ext>
            </a:extLst>
          </p:cNvPr>
          <p:cNvSpPr/>
          <p:nvPr/>
        </p:nvSpPr>
        <p:spPr>
          <a:xfrm>
            <a:off x="696925" y="2353605"/>
            <a:ext cx="327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D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A4731865-56D8-4DC8-901C-01F412535F33}"/>
              </a:ext>
            </a:extLst>
          </p:cNvPr>
          <p:cNvSpPr/>
          <p:nvPr/>
        </p:nvSpPr>
        <p:spPr>
          <a:xfrm>
            <a:off x="1014634" y="2623734"/>
            <a:ext cx="49253" cy="4925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EF7FDDE-04E6-4622-8D5C-3343371263FB}"/>
              </a:ext>
            </a:extLst>
          </p:cNvPr>
          <p:cNvSpPr txBox="1"/>
          <p:nvPr/>
        </p:nvSpPr>
        <p:spPr>
          <a:xfrm>
            <a:off x="1186699" y="4908648"/>
            <a:ext cx="27849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Show that A and D are both the same distance from B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0DCDFD4-CB10-4379-9BEC-A61396939231}"/>
              </a:ext>
            </a:extLst>
          </p:cNvPr>
          <p:cNvSpPr/>
          <p:nvPr/>
        </p:nvSpPr>
        <p:spPr>
          <a:xfrm>
            <a:off x="2345454" y="3084162"/>
            <a:ext cx="317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B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FE903F1-DE39-417C-868F-1BC233F31DCB}"/>
              </a:ext>
            </a:extLst>
          </p:cNvPr>
          <p:cNvSpPr/>
          <p:nvPr/>
        </p:nvSpPr>
        <p:spPr>
          <a:xfrm rot="5400000">
            <a:off x="6840738" y="2894408"/>
            <a:ext cx="49253" cy="4925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C3F33CC-6A36-4B8A-8348-5746CFD54BCD}"/>
              </a:ext>
            </a:extLst>
          </p:cNvPr>
          <p:cNvSpPr/>
          <p:nvPr/>
        </p:nvSpPr>
        <p:spPr>
          <a:xfrm>
            <a:off x="5859971" y="2349795"/>
            <a:ext cx="327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D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0DB6D7A8-A7FD-481E-A113-249CEE93DE7A}"/>
              </a:ext>
            </a:extLst>
          </p:cNvPr>
          <p:cNvSpPr/>
          <p:nvPr/>
        </p:nvSpPr>
        <p:spPr>
          <a:xfrm>
            <a:off x="6233299" y="2449172"/>
            <a:ext cx="49253" cy="4925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0836579-59AE-4A62-BFE8-E7448C5E8FC7}"/>
              </a:ext>
            </a:extLst>
          </p:cNvPr>
          <p:cNvSpPr/>
          <p:nvPr/>
        </p:nvSpPr>
        <p:spPr>
          <a:xfrm>
            <a:off x="7068946" y="3490009"/>
            <a:ext cx="49253" cy="4925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1AFD9EA-B7ED-4803-94A5-E8EB61DFD72A}"/>
              </a:ext>
            </a:extLst>
          </p:cNvPr>
          <p:cNvSpPr/>
          <p:nvPr/>
        </p:nvSpPr>
        <p:spPr>
          <a:xfrm>
            <a:off x="6562657" y="2758995"/>
            <a:ext cx="317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A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99488DD-684E-4393-999B-FA5263ABAE62}"/>
              </a:ext>
            </a:extLst>
          </p:cNvPr>
          <p:cNvSpPr/>
          <p:nvPr/>
        </p:nvSpPr>
        <p:spPr>
          <a:xfrm>
            <a:off x="6865364" y="3556822"/>
            <a:ext cx="3080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9515952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8E8CC5-34D6-4883-B11D-C254922C0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Compasses are about distance</a:t>
            </a:r>
          </a:p>
          <a:p>
            <a:r>
              <a:rPr lang="en-GB" dirty="0"/>
              <a:t>When practising drawing, we can ask students to check distances to see if they are equal, and we can encourage them to notice equal distances</a:t>
            </a:r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27" name="Oval 14">
            <a:extLst>
              <a:ext uri="{FF2B5EF4-FFF2-40B4-BE49-F238E27FC236}">
                <a16:creationId xmlns:a16="http://schemas.microsoft.com/office/drawing/2014/main" id="{5AC2B30D-EB02-411F-8D25-D9FA0BFC0C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0742" y="4306887"/>
            <a:ext cx="88900" cy="889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8" name="Oval 15">
            <a:extLst>
              <a:ext uri="{FF2B5EF4-FFF2-40B4-BE49-F238E27FC236}">
                <a16:creationId xmlns:a16="http://schemas.microsoft.com/office/drawing/2014/main" id="{8C3B410E-E823-4E01-A8FC-56F2F98905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5180" y="2973387"/>
            <a:ext cx="2741612" cy="2741613"/>
          </a:xfrm>
          <a:prstGeom prst="ellipse">
            <a:avLst/>
          </a:pr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29" name="Arc 16">
            <a:extLst>
              <a:ext uri="{FF2B5EF4-FFF2-40B4-BE49-F238E27FC236}">
                <a16:creationId xmlns:a16="http://schemas.microsoft.com/office/drawing/2014/main" id="{976E0ECE-4730-4D0F-92AC-538D2E5CAD05}"/>
              </a:ext>
            </a:extLst>
          </p:cNvPr>
          <p:cNvSpPr>
            <a:spLocks/>
          </p:cNvSpPr>
          <p:nvPr/>
        </p:nvSpPr>
        <p:spPr bwMode="auto">
          <a:xfrm>
            <a:off x="2310042" y="2944812"/>
            <a:ext cx="1371600" cy="1390650"/>
          </a:xfrm>
          <a:custGeom>
            <a:avLst/>
            <a:gdLst>
              <a:gd name="T0" fmla="*/ 1363345 w 21600"/>
              <a:gd name="T1" fmla="*/ 0 h 21888"/>
              <a:gd name="T2" fmla="*/ 586931 w 21600"/>
              <a:gd name="T3" fmla="*/ 1390650 h 21888"/>
              <a:gd name="T4" fmla="*/ 0 w 21600"/>
              <a:gd name="T5" fmla="*/ 150260 h 218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888" fill="none" extrusionOk="0">
                <a:moveTo>
                  <a:pt x="21470" y="-1"/>
                </a:moveTo>
                <a:cubicBezTo>
                  <a:pt x="21556" y="785"/>
                  <a:pt x="21600" y="1574"/>
                  <a:pt x="21600" y="2365"/>
                </a:cubicBezTo>
                <a:cubicBezTo>
                  <a:pt x="21600" y="10713"/>
                  <a:pt x="16788" y="18315"/>
                  <a:pt x="9242" y="21887"/>
                </a:cubicBezTo>
              </a:path>
              <a:path w="21600" h="21888" stroke="0" extrusionOk="0">
                <a:moveTo>
                  <a:pt x="21470" y="-1"/>
                </a:moveTo>
                <a:cubicBezTo>
                  <a:pt x="21556" y="785"/>
                  <a:pt x="21600" y="1574"/>
                  <a:pt x="21600" y="2365"/>
                </a:cubicBezTo>
                <a:cubicBezTo>
                  <a:pt x="21600" y="10713"/>
                  <a:pt x="16788" y="18315"/>
                  <a:pt x="9242" y="21887"/>
                </a:cubicBezTo>
                <a:lnTo>
                  <a:pt x="0" y="2365"/>
                </a:lnTo>
                <a:lnTo>
                  <a:pt x="21470" y="-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0" name="Oval 17">
            <a:extLst>
              <a:ext uri="{FF2B5EF4-FFF2-40B4-BE49-F238E27FC236}">
                <a16:creationId xmlns:a16="http://schemas.microsoft.com/office/drawing/2014/main" id="{A28F199B-47D1-4F84-B118-39B80B2D79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1942" y="3046412"/>
            <a:ext cx="88900" cy="889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1" name="Arc 18">
            <a:extLst>
              <a:ext uri="{FF2B5EF4-FFF2-40B4-BE49-F238E27FC236}">
                <a16:creationId xmlns:a16="http://schemas.microsoft.com/office/drawing/2014/main" id="{1D2B4BCA-0902-4DA0-A119-C495B917D7B6}"/>
              </a:ext>
            </a:extLst>
          </p:cNvPr>
          <p:cNvSpPr>
            <a:spLocks/>
          </p:cNvSpPr>
          <p:nvPr/>
        </p:nvSpPr>
        <p:spPr bwMode="auto">
          <a:xfrm>
            <a:off x="3668942" y="3221037"/>
            <a:ext cx="788988" cy="1330325"/>
          </a:xfrm>
          <a:custGeom>
            <a:avLst/>
            <a:gdLst>
              <a:gd name="T0" fmla="*/ 788988 w 12421"/>
              <a:gd name="T1" fmla="*/ 1122162 h 20949"/>
              <a:gd name="T2" fmla="*/ 334181 w 12421"/>
              <a:gd name="T3" fmla="*/ 1330325 h 20949"/>
              <a:gd name="T4" fmla="*/ 0 w 12421"/>
              <a:gd name="T5" fmla="*/ 0 h 2094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2421" h="20949" fill="none" extrusionOk="0">
                <a:moveTo>
                  <a:pt x="12421" y="17671"/>
                </a:moveTo>
                <a:cubicBezTo>
                  <a:pt x="10255" y="19193"/>
                  <a:pt x="7828" y="20304"/>
                  <a:pt x="5261" y="20949"/>
                </a:cubicBezTo>
              </a:path>
              <a:path w="12421" h="20949" stroke="0" extrusionOk="0">
                <a:moveTo>
                  <a:pt x="12421" y="17671"/>
                </a:moveTo>
                <a:cubicBezTo>
                  <a:pt x="10255" y="19193"/>
                  <a:pt x="7828" y="20304"/>
                  <a:pt x="5261" y="20949"/>
                </a:cubicBezTo>
                <a:lnTo>
                  <a:pt x="0" y="0"/>
                </a:lnTo>
                <a:lnTo>
                  <a:pt x="12421" y="1767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2" name="Arc 19">
            <a:extLst>
              <a:ext uri="{FF2B5EF4-FFF2-40B4-BE49-F238E27FC236}">
                <a16:creationId xmlns:a16="http://schemas.microsoft.com/office/drawing/2014/main" id="{CC06D56D-5C8A-481E-AEBA-0635E9519496}"/>
              </a:ext>
            </a:extLst>
          </p:cNvPr>
          <p:cNvSpPr>
            <a:spLocks/>
          </p:cNvSpPr>
          <p:nvPr/>
        </p:nvSpPr>
        <p:spPr bwMode="auto">
          <a:xfrm>
            <a:off x="3254605" y="4471987"/>
            <a:ext cx="979487" cy="1265238"/>
          </a:xfrm>
          <a:custGeom>
            <a:avLst/>
            <a:gdLst>
              <a:gd name="T0" fmla="*/ 449199 w 15425"/>
              <a:gd name="T1" fmla="*/ 1265238 h 19921"/>
              <a:gd name="T2" fmla="*/ 0 w 15425"/>
              <a:gd name="T3" fmla="*/ 960377 h 19921"/>
              <a:gd name="T4" fmla="*/ 979487 w 15425"/>
              <a:gd name="T5" fmla="*/ 0 h 19921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425" h="19921" fill="none" extrusionOk="0">
                <a:moveTo>
                  <a:pt x="7074" y="19920"/>
                </a:moveTo>
                <a:cubicBezTo>
                  <a:pt x="4420" y="18807"/>
                  <a:pt x="2014" y="17175"/>
                  <a:pt x="0" y="15120"/>
                </a:cubicBezTo>
              </a:path>
              <a:path w="15425" h="19921" stroke="0" extrusionOk="0">
                <a:moveTo>
                  <a:pt x="7074" y="19920"/>
                </a:moveTo>
                <a:cubicBezTo>
                  <a:pt x="4420" y="18807"/>
                  <a:pt x="2014" y="17175"/>
                  <a:pt x="0" y="15120"/>
                </a:cubicBezTo>
                <a:lnTo>
                  <a:pt x="15425" y="0"/>
                </a:lnTo>
                <a:lnTo>
                  <a:pt x="7074" y="1992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3" name="Arc 20">
            <a:extLst>
              <a:ext uri="{FF2B5EF4-FFF2-40B4-BE49-F238E27FC236}">
                <a16:creationId xmlns:a16="http://schemas.microsoft.com/office/drawing/2014/main" id="{7EB5D6F4-911E-4FC0-BAD3-A9A3DB0F130E}"/>
              </a:ext>
            </a:extLst>
          </p:cNvPr>
          <p:cNvSpPr>
            <a:spLocks/>
          </p:cNvSpPr>
          <p:nvPr/>
        </p:nvSpPr>
        <p:spPr bwMode="auto">
          <a:xfrm>
            <a:off x="2068742" y="5199062"/>
            <a:ext cx="1371600" cy="555625"/>
          </a:xfrm>
          <a:custGeom>
            <a:avLst/>
            <a:gdLst>
              <a:gd name="T0" fmla="*/ 10668 w 21600"/>
              <a:gd name="T1" fmla="*/ 555625 h 8739"/>
              <a:gd name="T2" fmla="*/ 54864 w 21600"/>
              <a:gd name="T3" fmla="*/ 0 h 8739"/>
              <a:gd name="T4" fmla="*/ 1371600 w 21600"/>
              <a:gd name="T5" fmla="*/ 384531 h 873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8739" fill="none" extrusionOk="0">
                <a:moveTo>
                  <a:pt x="168" y="8738"/>
                </a:moveTo>
                <a:cubicBezTo>
                  <a:pt x="56" y="7846"/>
                  <a:pt x="0" y="6947"/>
                  <a:pt x="0" y="6048"/>
                </a:cubicBezTo>
                <a:cubicBezTo>
                  <a:pt x="0" y="4001"/>
                  <a:pt x="290" y="1964"/>
                  <a:pt x="864" y="-1"/>
                </a:cubicBezTo>
              </a:path>
              <a:path w="21600" h="8739" stroke="0" extrusionOk="0">
                <a:moveTo>
                  <a:pt x="168" y="8738"/>
                </a:moveTo>
                <a:cubicBezTo>
                  <a:pt x="56" y="7846"/>
                  <a:pt x="0" y="6947"/>
                  <a:pt x="0" y="6048"/>
                </a:cubicBezTo>
                <a:cubicBezTo>
                  <a:pt x="0" y="4001"/>
                  <a:pt x="290" y="1964"/>
                  <a:pt x="864" y="-1"/>
                </a:cubicBezTo>
                <a:lnTo>
                  <a:pt x="21600" y="6048"/>
                </a:lnTo>
                <a:lnTo>
                  <a:pt x="168" y="8738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4" name="Arc 21">
            <a:extLst>
              <a:ext uri="{FF2B5EF4-FFF2-40B4-BE49-F238E27FC236}">
                <a16:creationId xmlns:a16="http://schemas.microsoft.com/office/drawing/2014/main" id="{A96EC2B6-B580-4535-8316-615AEE6FA83A}"/>
              </a:ext>
            </a:extLst>
          </p:cNvPr>
          <p:cNvSpPr>
            <a:spLocks/>
          </p:cNvSpPr>
          <p:nvPr/>
        </p:nvSpPr>
        <p:spPr bwMode="auto">
          <a:xfrm>
            <a:off x="1271817" y="4116387"/>
            <a:ext cx="803275" cy="1339850"/>
          </a:xfrm>
          <a:custGeom>
            <a:avLst/>
            <a:gdLst>
              <a:gd name="T0" fmla="*/ 0 w 12650"/>
              <a:gd name="T1" fmla="*/ 227987 h 21098"/>
              <a:gd name="T2" fmla="*/ 509334 w 12650"/>
              <a:gd name="T3" fmla="*/ 0 h 21098"/>
              <a:gd name="T4" fmla="*/ 803275 w 12650"/>
              <a:gd name="T5" fmla="*/ 1339850 h 2109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2650" h="21098" fill="none" extrusionOk="0">
                <a:moveTo>
                  <a:pt x="-1" y="3589"/>
                </a:moveTo>
                <a:cubicBezTo>
                  <a:pt x="2399" y="1856"/>
                  <a:pt x="5129" y="634"/>
                  <a:pt x="8020" y="-1"/>
                </a:cubicBezTo>
              </a:path>
              <a:path w="12650" h="21098" stroke="0" extrusionOk="0">
                <a:moveTo>
                  <a:pt x="-1" y="3589"/>
                </a:moveTo>
                <a:cubicBezTo>
                  <a:pt x="2399" y="1856"/>
                  <a:pt x="5129" y="634"/>
                  <a:pt x="8020" y="-1"/>
                </a:cubicBezTo>
                <a:lnTo>
                  <a:pt x="12650" y="21098"/>
                </a:lnTo>
                <a:lnTo>
                  <a:pt x="-1" y="358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5" name="Arc 22">
            <a:extLst>
              <a:ext uri="{FF2B5EF4-FFF2-40B4-BE49-F238E27FC236}">
                <a16:creationId xmlns:a16="http://schemas.microsoft.com/office/drawing/2014/main" id="{05C02B1F-6170-435A-947E-698EED987085}"/>
              </a:ext>
            </a:extLst>
          </p:cNvPr>
          <p:cNvSpPr>
            <a:spLocks/>
          </p:cNvSpPr>
          <p:nvPr/>
        </p:nvSpPr>
        <p:spPr bwMode="auto">
          <a:xfrm>
            <a:off x="1509942" y="2946400"/>
            <a:ext cx="1006475" cy="1258887"/>
          </a:xfrm>
          <a:custGeom>
            <a:avLst/>
            <a:gdLst>
              <a:gd name="T0" fmla="*/ 543232 w 15854"/>
              <a:gd name="T1" fmla="*/ 0 h 19833"/>
              <a:gd name="T2" fmla="*/ 1006475 w 15854"/>
              <a:gd name="T3" fmla="*/ 327655 h 19833"/>
              <a:gd name="T4" fmla="*/ 0 w 15854"/>
              <a:gd name="T5" fmla="*/ 1258887 h 1983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54" h="19833" fill="none" extrusionOk="0">
                <a:moveTo>
                  <a:pt x="8556" y="0"/>
                </a:moveTo>
                <a:cubicBezTo>
                  <a:pt x="11322" y="1193"/>
                  <a:pt x="13807" y="2951"/>
                  <a:pt x="15853" y="5162"/>
                </a:cubicBezTo>
              </a:path>
              <a:path w="15854" h="19833" stroke="0" extrusionOk="0">
                <a:moveTo>
                  <a:pt x="8556" y="0"/>
                </a:moveTo>
                <a:cubicBezTo>
                  <a:pt x="11322" y="1193"/>
                  <a:pt x="13807" y="2951"/>
                  <a:pt x="15853" y="5162"/>
                </a:cubicBezTo>
                <a:lnTo>
                  <a:pt x="0" y="19833"/>
                </a:lnTo>
                <a:lnTo>
                  <a:pt x="8556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6" name="Text Box 14">
            <a:extLst>
              <a:ext uri="{FF2B5EF4-FFF2-40B4-BE49-F238E27FC236}">
                <a16:creationId xmlns:a16="http://schemas.microsoft.com/office/drawing/2014/main" id="{78956F7A-DAC3-4AAF-AFC9-F8ABCEA39A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7736" y="4454525"/>
            <a:ext cx="32573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dirty="0"/>
              <a:t>F</a:t>
            </a:r>
            <a:endParaRPr lang="en-US" altLang="en-US" dirty="0"/>
          </a:p>
        </p:txBody>
      </p:sp>
      <p:sp>
        <p:nvSpPr>
          <p:cNvPr id="37" name="Text Box 14">
            <a:extLst>
              <a:ext uri="{FF2B5EF4-FFF2-40B4-BE49-F238E27FC236}">
                <a16:creationId xmlns:a16="http://schemas.microsoft.com/office/drawing/2014/main" id="{EECDE638-E148-4BC9-B960-97006C78AB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4186" y="2985822"/>
            <a:ext cx="349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dirty="0"/>
              <a:t>A</a:t>
            </a:r>
            <a:endParaRPr lang="en-US" altLang="en-US" dirty="0"/>
          </a:p>
        </p:txBody>
      </p:sp>
      <p:sp>
        <p:nvSpPr>
          <p:cNvPr id="38" name="Text Box 14">
            <a:extLst>
              <a:ext uri="{FF2B5EF4-FFF2-40B4-BE49-F238E27FC236}">
                <a16:creationId xmlns:a16="http://schemas.microsoft.com/office/drawing/2014/main" id="{3EF6EF1E-8B44-41A2-8242-ECE46D91DD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1057" y="3831759"/>
            <a:ext cx="349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dirty="0"/>
              <a:t>C</a:t>
            </a:r>
            <a:endParaRPr lang="en-US" altLang="en-US" dirty="0"/>
          </a:p>
        </p:txBody>
      </p:sp>
      <p:sp>
        <p:nvSpPr>
          <p:cNvPr id="39" name="Text Box 14">
            <a:extLst>
              <a:ext uri="{FF2B5EF4-FFF2-40B4-BE49-F238E27FC236}">
                <a16:creationId xmlns:a16="http://schemas.microsoft.com/office/drawing/2014/main" id="{486B1FA3-9E8E-4C51-9FDB-084484C49F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0644" y="5596888"/>
            <a:ext cx="349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dirty="0"/>
              <a:t>D</a:t>
            </a:r>
            <a:endParaRPr lang="en-US" altLang="en-US" dirty="0"/>
          </a:p>
        </p:txBody>
      </p:sp>
      <p:sp>
        <p:nvSpPr>
          <p:cNvPr id="40" name="Text Box 14">
            <a:extLst>
              <a:ext uri="{FF2B5EF4-FFF2-40B4-BE49-F238E27FC236}">
                <a16:creationId xmlns:a16="http://schemas.microsoft.com/office/drawing/2014/main" id="{F0320ECF-517B-4782-BFE1-561299B4E0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5757" y="5869520"/>
            <a:ext cx="349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dirty="0"/>
              <a:t>E</a:t>
            </a:r>
            <a:endParaRPr lang="en-US" altLang="en-US" dirty="0"/>
          </a:p>
        </p:txBody>
      </p:sp>
      <p:sp>
        <p:nvSpPr>
          <p:cNvPr id="41" name="Text Box 14">
            <a:extLst>
              <a:ext uri="{FF2B5EF4-FFF2-40B4-BE49-F238E27FC236}">
                <a16:creationId xmlns:a16="http://schemas.microsoft.com/office/drawing/2014/main" id="{C4F843CD-145F-46CF-8F18-6C9418FFA6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8845" y="2682289"/>
            <a:ext cx="349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dirty="0"/>
              <a:t>B</a:t>
            </a:r>
            <a:endParaRPr lang="en-US" altLang="en-US" dirty="0"/>
          </a:p>
        </p:txBody>
      </p:sp>
      <p:sp>
        <p:nvSpPr>
          <p:cNvPr id="42" name="Text Box 14">
            <a:extLst>
              <a:ext uri="{FF2B5EF4-FFF2-40B4-BE49-F238E27FC236}">
                <a16:creationId xmlns:a16="http://schemas.microsoft.com/office/drawing/2014/main" id="{72BC9A93-8918-477C-8C9A-4FD208D748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3983" y="4381081"/>
            <a:ext cx="36420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dirty="0"/>
              <a:t>O</a:t>
            </a:r>
            <a:endParaRPr lang="en-US" altLang="en-US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B234519-DBA1-4656-9FD5-2FEC4743EB31}"/>
              </a:ext>
            </a:extLst>
          </p:cNvPr>
          <p:cNvSpPr txBox="1"/>
          <p:nvPr/>
        </p:nvSpPr>
        <p:spPr>
          <a:xfrm>
            <a:off x="5265838" y="3577362"/>
            <a:ext cx="36514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Draw the circle.</a:t>
            </a:r>
          </a:p>
          <a:p>
            <a:r>
              <a:rPr lang="en-GB" dirty="0"/>
              <a:t>Now draw the longer arc, and then the shorter ones</a:t>
            </a:r>
          </a:p>
          <a:p>
            <a:endParaRPr lang="en-GB" dirty="0"/>
          </a:p>
          <a:p>
            <a:r>
              <a:rPr lang="en-GB" dirty="0"/>
              <a:t>Draw AB, BC, CD, DE, EF and FA </a:t>
            </a:r>
          </a:p>
          <a:p>
            <a:r>
              <a:rPr lang="en-GB" dirty="0"/>
              <a:t>What shape is this?</a:t>
            </a:r>
          </a:p>
        </p:txBody>
      </p:sp>
    </p:spTree>
    <p:extLst>
      <p:ext uri="{BB962C8B-B14F-4D97-AF65-F5344CB8AC3E}">
        <p14:creationId xmlns:p14="http://schemas.microsoft.com/office/powerpoint/2010/main" val="35065686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8E8CC5-34D6-4883-B11D-C254922C0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Compasses are about distance</a:t>
            </a:r>
          </a:p>
          <a:p>
            <a:r>
              <a:rPr lang="en-GB" dirty="0"/>
              <a:t>When practising drawing, we can ask students to check distances to see if they are equal, and we can encourage them to notice equal distances</a:t>
            </a:r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AEDDD8D8-C2ED-4896-9532-D1E1B12D3D65}"/>
              </a:ext>
            </a:extLst>
          </p:cNvPr>
          <p:cNvSpPr/>
          <p:nvPr/>
        </p:nvSpPr>
        <p:spPr>
          <a:xfrm>
            <a:off x="2790975" y="3926843"/>
            <a:ext cx="49253" cy="4925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4F7B766-2180-4498-9801-8372CB05EA5A}"/>
              </a:ext>
            </a:extLst>
          </p:cNvPr>
          <p:cNvSpPr/>
          <p:nvPr/>
        </p:nvSpPr>
        <p:spPr>
          <a:xfrm>
            <a:off x="2184160" y="4309698"/>
            <a:ext cx="2387840" cy="2387840"/>
          </a:xfrm>
          <a:prstGeom prst="ellipse">
            <a:avLst/>
          </a:prstGeom>
          <a:noFill/>
          <a:ln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B9DD1B31-8587-40BF-BEE9-E43662A80DB4}"/>
              </a:ext>
            </a:extLst>
          </p:cNvPr>
          <p:cNvSpPr/>
          <p:nvPr/>
        </p:nvSpPr>
        <p:spPr>
          <a:xfrm>
            <a:off x="3378079" y="5454364"/>
            <a:ext cx="49253" cy="4925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302C4C6A-EAF8-4A5F-9E6A-BBE367C13F07}"/>
              </a:ext>
            </a:extLst>
          </p:cNvPr>
          <p:cNvSpPr/>
          <p:nvPr/>
        </p:nvSpPr>
        <p:spPr>
          <a:xfrm>
            <a:off x="1621681" y="2754315"/>
            <a:ext cx="2387840" cy="2387840"/>
          </a:xfrm>
          <a:prstGeom prst="ellipse">
            <a:avLst/>
          </a:prstGeom>
          <a:noFill/>
          <a:ln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78045F7-1B4F-495E-98A1-ADD46D6AA079}"/>
              </a:ext>
            </a:extLst>
          </p:cNvPr>
          <p:cNvSpPr/>
          <p:nvPr/>
        </p:nvSpPr>
        <p:spPr>
          <a:xfrm>
            <a:off x="5611814" y="3927777"/>
            <a:ext cx="262309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Use your compasses to draw the circles. </a:t>
            </a:r>
          </a:p>
          <a:p>
            <a:endParaRPr lang="en-GB" dirty="0"/>
          </a:p>
          <a:p>
            <a:r>
              <a:rPr lang="en-GB" dirty="0"/>
              <a:t>Finish by drawing the quadrilateral ABCD</a:t>
            </a:r>
          </a:p>
          <a:p>
            <a:endParaRPr lang="en-GB" dirty="0"/>
          </a:p>
          <a:p>
            <a:r>
              <a:rPr lang="en-GB" dirty="0"/>
              <a:t>What do you notice?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4B7553B-190A-409A-950F-885F9721475F}"/>
              </a:ext>
            </a:extLst>
          </p:cNvPr>
          <p:cNvSpPr/>
          <p:nvPr/>
        </p:nvSpPr>
        <p:spPr>
          <a:xfrm>
            <a:off x="3319300" y="5544968"/>
            <a:ext cx="317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A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10FA0D54-2410-4264-AA7E-E7375CEF7060}"/>
              </a:ext>
            </a:extLst>
          </p:cNvPr>
          <p:cNvSpPr/>
          <p:nvPr/>
        </p:nvSpPr>
        <p:spPr>
          <a:xfrm>
            <a:off x="3973044" y="4193290"/>
            <a:ext cx="317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B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4B38878-3533-46FA-BC2B-A78E688F343B}"/>
              </a:ext>
            </a:extLst>
          </p:cNvPr>
          <p:cNvSpPr/>
          <p:nvPr/>
        </p:nvSpPr>
        <p:spPr>
          <a:xfrm>
            <a:off x="2603214" y="3648115"/>
            <a:ext cx="2810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C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6EA8B5C8-0673-47A5-97E7-CAD600A43AE6}"/>
              </a:ext>
            </a:extLst>
          </p:cNvPr>
          <p:cNvSpPr/>
          <p:nvPr/>
        </p:nvSpPr>
        <p:spPr>
          <a:xfrm>
            <a:off x="1984633" y="4868360"/>
            <a:ext cx="1987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35443615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8E8CC5-34D6-4883-B11D-C254922C0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4 – Why is this important? Where does it lead?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Loci</a:t>
            </a:r>
          </a:p>
          <a:p>
            <a:r>
              <a:rPr lang="en-GB" dirty="0"/>
              <a:t>Establish the congruence criteria</a:t>
            </a:r>
          </a:p>
          <a:p>
            <a:r>
              <a:rPr lang="en-GB" dirty="0"/>
              <a:t>Use congruence criteria to prove that the constructions work</a:t>
            </a:r>
          </a:p>
          <a:p>
            <a:r>
              <a:rPr lang="en-GB" dirty="0"/>
              <a:t>Prove non-standard results using the congruence criteria, where identification of equal lengths is crucial</a:t>
            </a:r>
          </a:p>
          <a:p>
            <a:r>
              <a:rPr lang="en-GB" dirty="0"/>
              <a:t>Strengthen prior knowledge before circle theorems; two radii and a chord make an isosceles triangle</a:t>
            </a:r>
          </a:p>
        </p:txBody>
      </p:sp>
    </p:spTree>
    <p:extLst>
      <p:ext uri="{BB962C8B-B14F-4D97-AF65-F5344CB8AC3E}">
        <p14:creationId xmlns:p14="http://schemas.microsoft.com/office/powerpoint/2010/main" val="25552320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1 – The big idea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CF115CEC-8E0E-47E5-AA94-3938796AA9E2}"/>
              </a:ext>
            </a:extLst>
          </p:cNvPr>
          <p:cNvSpPr txBox="1">
            <a:spLocks/>
          </p:cNvSpPr>
          <p:nvPr/>
        </p:nvSpPr>
        <p:spPr>
          <a:xfrm>
            <a:off x="522288" y="1304925"/>
            <a:ext cx="8164512" cy="424815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Misconceptions and difficulties</a:t>
            </a:r>
          </a:p>
          <a:p>
            <a:pPr lvl="1"/>
            <a:r>
              <a:rPr lang="en-GB" sz="1800" dirty="0"/>
              <a:t>Difficulty using compasses accurately</a:t>
            </a:r>
          </a:p>
          <a:p>
            <a:pPr lvl="1"/>
            <a:endParaRPr lang="en-GB" sz="1800" dirty="0"/>
          </a:p>
          <a:p>
            <a:pPr lvl="1"/>
            <a:r>
              <a:rPr lang="en-GB" sz="1800" dirty="0"/>
              <a:t>Seeing compasses as just tools for drawing circles; and missing that the way you use compasses shows that each point drawn is the same distance from the fixed point</a:t>
            </a:r>
          </a:p>
          <a:p>
            <a:pPr lvl="1"/>
            <a:endParaRPr lang="en-GB" sz="1800" dirty="0"/>
          </a:p>
          <a:p>
            <a:pPr lvl="1"/>
            <a:r>
              <a:rPr lang="en-GB" sz="1800" dirty="0"/>
              <a:t>Seeing constructions as collections of random steps, to be memorised</a:t>
            </a:r>
          </a:p>
          <a:p>
            <a:pPr lvl="1"/>
            <a:endParaRPr lang="en-GB" sz="1800" dirty="0"/>
          </a:p>
          <a:p>
            <a:pPr lvl="1"/>
            <a:r>
              <a:rPr lang="en-GB" sz="1800" dirty="0"/>
              <a:t>Being unable to make connections with prior knowledge or with students’ spatial intuition; what you show them will be quickly forgotten.</a:t>
            </a:r>
          </a:p>
          <a:p>
            <a:pPr lvl="1"/>
            <a:endParaRPr lang="en-GB" sz="1800" dirty="0"/>
          </a:p>
          <a:p>
            <a:pPr lvl="1"/>
            <a:r>
              <a:rPr lang="en-GB" sz="1800" dirty="0"/>
              <a:t>Even for those who learn ‘the steps’, it’s very hard to check that answers make sense, or to tackle non-standard problems, or to reason clearly.</a:t>
            </a:r>
          </a:p>
          <a:p>
            <a:endParaRPr lang="en-GB" sz="1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08145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2 – Prerequisites 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CF115CEC-8E0E-47E5-AA94-3938796AA9E2}"/>
              </a:ext>
            </a:extLst>
          </p:cNvPr>
          <p:cNvSpPr txBox="1">
            <a:spLocks/>
          </p:cNvSpPr>
          <p:nvPr/>
        </p:nvSpPr>
        <p:spPr>
          <a:xfrm>
            <a:off x="522288" y="1304925"/>
            <a:ext cx="8164512" cy="424815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From the PD Materials</a:t>
            </a:r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en-GB" sz="2000" dirty="0"/>
              <a:t>The idea of constructing equal lengths, without measuring or knowing the actual length, is new and likely to be challenging</a:t>
            </a:r>
          </a:p>
          <a:p>
            <a:endParaRPr lang="en-GB" sz="2000" dirty="0"/>
          </a:p>
          <a:p>
            <a:r>
              <a:rPr lang="en-GB" sz="2000" dirty="0"/>
              <a:t>Need to revisit the properties of special shapes: isosceles triangles, equilateral triangles, kites, rhombuses, parallelograms</a:t>
            </a:r>
          </a:p>
          <a:p>
            <a:endParaRPr lang="en-GB" sz="2000" dirty="0"/>
          </a:p>
          <a:p>
            <a:r>
              <a:rPr lang="en-GB" sz="2000" dirty="0"/>
              <a:t>The idea of diagonals is likely to be new (and is important for later)  </a:t>
            </a:r>
          </a:p>
          <a:p>
            <a:endParaRPr lang="en-GB" sz="18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7549DF5-8EFC-442B-81B5-7DAEEE172297}"/>
              </a:ext>
            </a:extLst>
          </p:cNvPr>
          <p:cNvGrpSpPr/>
          <p:nvPr/>
        </p:nvGrpSpPr>
        <p:grpSpPr>
          <a:xfrm>
            <a:off x="313398" y="1949379"/>
            <a:ext cx="8582004" cy="935335"/>
            <a:chOff x="812074" y="5008264"/>
            <a:chExt cx="10896600" cy="1187598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43E066AF-83F6-4CB8-8228-BAD36EE506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10788" b="61929"/>
            <a:stretch/>
          </p:blipFill>
          <p:spPr>
            <a:xfrm>
              <a:off x="812074" y="5008264"/>
              <a:ext cx="10896600" cy="1187598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924AE38-1674-481B-86EF-981A76DC36A5}"/>
                </a:ext>
              </a:extLst>
            </p:cNvPr>
            <p:cNvSpPr/>
            <p:nvPr/>
          </p:nvSpPr>
          <p:spPr>
            <a:xfrm>
              <a:off x="1632857" y="5903611"/>
              <a:ext cx="7985760" cy="29225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93676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8E8CC5-34D6-4883-B11D-C254922C0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2 – Prerequisites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dirty="0"/>
              <a:t>This is a key image (from the PD Materials)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1292CF8-FAB4-4CDF-A359-BAD780F8ED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3941" y="2289014"/>
            <a:ext cx="4602831" cy="316248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8E8CC5-34D6-4883-B11D-C254922C0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2 – Prerequisites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dirty="0"/>
              <a:t>We could ask: “What features do parallelograms and rhombuses share?” and “How are they different?”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CEF97AE-5BEC-4C1A-A1C7-B43DE04FADD8}"/>
              </a:ext>
            </a:extLst>
          </p:cNvPr>
          <p:cNvGrpSpPr/>
          <p:nvPr/>
        </p:nvGrpSpPr>
        <p:grpSpPr>
          <a:xfrm>
            <a:off x="1524242" y="2677886"/>
            <a:ext cx="1795253" cy="908392"/>
            <a:chOff x="1328300" y="1063780"/>
            <a:chExt cx="1795253" cy="908392"/>
          </a:xfrm>
        </p:grpSpPr>
        <p:sp>
          <p:nvSpPr>
            <p:cNvPr id="5" name="Parallelogram 4">
              <a:extLst>
                <a:ext uri="{FF2B5EF4-FFF2-40B4-BE49-F238E27FC236}">
                  <a16:creationId xmlns:a16="http://schemas.microsoft.com/office/drawing/2014/main" id="{D329DF3E-D705-4790-B1B4-1683557C9A5E}"/>
                </a:ext>
              </a:extLst>
            </p:cNvPr>
            <p:cNvSpPr/>
            <p:nvPr/>
          </p:nvSpPr>
          <p:spPr>
            <a:xfrm>
              <a:off x="1333113" y="1063780"/>
              <a:ext cx="1790440" cy="908392"/>
            </a:xfrm>
            <a:prstGeom prst="parallelogram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343FF201-3D02-455E-882A-FF81283DE24C}"/>
                </a:ext>
              </a:extLst>
            </p:cNvPr>
            <p:cNvCxnSpPr/>
            <p:nvPr/>
          </p:nvCxnSpPr>
          <p:spPr>
            <a:xfrm>
              <a:off x="1558040" y="1063780"/>
              <a:ext cx="1330960" cy="9083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8C3F74AA-B560-4BCA-84BE-3A2D2D4EED7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28300" y="1063780"/>
              <a:ext cx="1795253" cy="90369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0" name="Parallelogram 9">
            <a:extLst>
              <a:ext uri="{FF2B5EF4-FFF2-40B4-BE49-F238E27FC236}">
                <a16:creationId xmlns:a16="http://schemas.microsoft.com/office/drawing/2014/main" id="{D3B59003-AB54-417E-A256-21998B6E51DC}"/>
              </a:ext>
            </a:extLst>
          </p:cNvPr>
          <p:cNvSpPr/>
          <p:nvPr/>
        </p:nvSpPr>
        <p:spPr>
          <a:xfrm>
            <a:off x="5313932" y="2520205"/>
            <a:ext cx="1628802" cy="1224663"/>
          </a:xfrm>
          <a:prstGeom prst="parallelogram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36F8516-68D6-4D95-ABD0-778DE324F1A6}"/>
              </a:ext>
            </a:extLst>
          </p:cNvPr>
          <p:cNvCxnSpPr>
            <a:cxnSpLocks/>
          </p:cNvCxnSpPr>
          <p:nvPr/>
        </p:nvCxnSpPr>
        <p:spPr>
          <a:xfrm>
            <a:off x="5621320" y="2520205"/>
            <a:ext cx="1014976" cy="1224663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9515B90-9ADE-48E1-A3AA-7A34770098C1}"/>
              </a:ext>
            </a:extLst>
          </p:cNvPr>
          <p:cNvCxnSpPr>
            <a:cxnSpLocks/>
          </p:cNvCxnSpPr>
          <p:nvPr/>
        </p:nvCxnSpPr>
        <p:spPr>
          <a:xfrm flipV="1">
            <a:off x="5313932" y="2520206"/>
            <a:ext cx="1628802" cy="1224662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366C08B0-89AE-4C23-8657-009B9C26D25D}"/>
              </a:ext>
            </a:extLst>
          </p:cNvPr>
          <p:cNvSpPr/>
          <p:nvPr/>
        </p:nvSpPr>
        <p:spPr>
          <a:xfrm rot="2975710">
            <a:off x="6091024" y="3146806"/>
            <a:ext cx="61913" cy="61913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82983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8E8CC5-34D6-4883-B11D-C254922C0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2 – Prerequisites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We could ask: “What features do parallelograms and kites share?” and “How are they different?”</a:t>
            </a:r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CEF97AE-5BEC-4C1A-A1C7-B43DE04FADD8}"/>
              </a:ext>
            </a:extLst>
          </p:cNvPr>
          <p:cNvGrpSpPr/>
          <p:nvPr/>
        </p:nvGrpSpPr>
        <p:grpSpPr>
          <a:xfrm>
            <a:off x="1524242" y="2677886"/>
            <a:ext cx="1795253" cy="908392"/>
            <a:chOff x="1328300" y="1063780"/>
            <a:chExt cx="1795253" cy="908392"/>
          </a:xfrm>
        </p:grpSpPr>
        <p:sp>
          <p:nvSpPr>
            <p:cNvPr id="5" name="Parallelogram 4">
              <a:extLst>
                <a:ext uri="{FF2B5EF4-FFF2-40B4-BE49-F238E27FC236}">
                  <a16:creationId xmlns:a16="http://schemas.microsoft.com/office/drawing/2014/main" id="{D329DF3E-D705-4790-B1B4-1683557C9A5E}"/>
                </a:ext>
              </a:extLst>
            </p:cNvPr>
            <p:cNvSpPr/>
            <p:nvPr/>
          </p:nvSpPr>
          <p:spPr>
            <a:xfrm>
              <a:off x="1333113" y="1063780"/>
              <a:ext cx="1790440" cy="908392"/>
            </a:xfrm>
            <a:prstGeom prst="parallelogram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343FF201-3D02-455E-882A-FF81283DE24C}"/>
                </a:ext>
              </a:extLst>
            </p:cNvPr>
            <p:cNvCxnSpPr/>
            <p:nvPr/>
          </p:nvCxnSpPr>
          <p:spPr>
            <a:xfrm>
              <a:off x="1558040" y="1063780"/>
              <a:ext cx="1330960" cy="9083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8C3F74AA-B560-4BCA-84BE-3A2D2D4EED7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28300" y="1063780"/>
              <a:ext cx="1795253" cy="90369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B2786351-41EC-41B7-8ADA-81CCB355343A}"/>
              </a:ext>
            </a:extLst>
          </p:cNvPr>
          <p:cNvSpPr/>
          <p:nvPr/>
        </p:nvSpPr>
        <p:spPr>
          <a:xfrm>
            <a:off x="5171911" y="2667183"/>
            <a:ext cx="1985434" cy="1062567"/>
          </a:xfrm>
          <a:custGeom>
            <a:avLst/>
            <a:gdLst>
              <a:gd name="connsiteX0" fmla="*/ 1183217 w 1985434"/>
              <a:gd name="connsiteY0" fmla="*/ 0 h 1062567"/>
              <a:gd name="connsiteX1" fmla="*/ 1985434 w 1985434"/>
              <a:gd name="connsiteY1" fmla="*/ 529167 h 1062567"/>
              <a:gd name="connsiteX2" fmla="*/ 1187450 w 1985434"/>
              <a:gd name="connsiteY2" fmla="*/ 1062567 h 1062567"/>
              <a:gd name="connsiteX3" fmla="*/ 0 w 1985434"/>
              <a:gd name="connsiteY3" fmla="*/ 529167 h 1062567"/>
              <a:gd name="connsiteX4" fmla="*/ 1183217 w 1985434"/>
              <a:gd name="connsiteY4" fmla="*/ 0 h 1062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5434" h="1062567">
                <a:moveTo>
                  <a:pt x="1183217" y="0"/>
                </a:moveTo>
                <a:lnTo>
                  <a:pt x="1985434" y="529167"/>
                </a:lnTo>
                <a:lnTo>
                  <a:pt x="1187450" y="1062567"/>
                </a:lnTo>
                <a:lnTo>
                  <a:pt x="0" y="529167"/>
                </a:lnTo>
                <a:lnTo>
                  <a:pt x="1183217" y="0"/>
                </a:lnTo>
                <a:close/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3956AE0-0CAE-4242-ACCB-1500A5C5D13D}"/>
              </a:ext>
            </a:extLst>
          </p:cNvPr>
          <p:cNvCxnSpPr>
            <a:cxnSpLocks/>
            <a:stCxn id="14" idx="2"/>
            <a:endCxn id="14" idx="0"/>
          </p:cNvCxnSpPr>
          <p:nvPr/>
        </p:nvCxnSpPr>
        <p:spPr>
          <a:xfrm flipH="1" flipV="1">
            <a:off x="6355128" y="2667183"/>
            <a:ext cx="4233" cy="1062567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DDE6661-92B8-4C77-A091-59BE7F8457D7}"/>
              </a:ext>
            </a:extLst>
          </p:cNvPr>
          <p:cNvCxnSpPr>
            <a:cxnSpLocks/>
            <a:endCxn id="14" idx="3"/>
          </p:cNvCxnSpPr>
          <p:nvPr/>
        </p:nvCxnSpPr>
        <p:spPr>
          <a:xfrm flipH="1" flipV="1">
            <a:off x="5171911" y="3196350"/>
            <a:ext cx="1985432" cy="2116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FA957FB9-2A49-4CEB-B668-6AD4985D00F6}"/>
              </a:ext>
            </a:extLst>
          </p:cNvPr>
          <p:cNvSpPr/>
          <p:nvPr/>
        </p:nvSpPr>
        <p:spPr>
          <a:xfrm>
            <a:off x="6355128" y="3196350"/>
            <a:ext cx="61913" cy="61913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00365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8E8CC5-34D6-4883-B11D-C254922C0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The property of a circle</a:t>
            </a:r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01AE0A-206E-4698-BE0C-9D9770E07D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157" y="1905199"/>
            <a:ext cx="7182375" cy="452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9917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8E8CC5-34D6-4883-B11D-C254922C0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600" y="441108"/>
            <a:ext cx="8164800" cy="456807"/>
          </a:xfrm>
        </p:spPr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0199" y="1036911"/>
            <a:ext cx="8164512" cy="4248150"/>
          </a:xfrm>
        </p:spPr>
        <p:txBody>
          <a:bodyPr/>
          <a:lstStyle/>
          <a:p>
            <a:r>
              <a:rPr lang="en-GB" dirty="0"/>
              <a:t>The property of a circle, some AFL</a:t>
            </a:r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69ADD75-408C-4224-B3F9-633B6972A1D7}"/>
              </a:ext>
            </a:extLst>
          </p:cNvPr>
          <p:cNvSpPr/>
          <p:nvPr/>
        </p:nvSpPr>
        <p:spPr>
          <a:xfrm>
            <a:off x="855994" y="2769126"/>
            <a:ext cx="2983960" cy="2983960"/>
          </a:xfrm>
          <a:prstGeom prst="ellipse">
            <a:avLst/>
          </a:prstGeom>
          <a:noFill/>
          <a:ln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49FD238-A7DC-4322-B02D-758EDEE334AA}"/>
              </a:ext>
            </a:extLst>
          </p:cNvPr>
          <p:cNvSpPr/>
          <p:nvPr/>
        </p:nvSpPr>
        <p:spPr>
          <a:xfrm rot="5400000">
            <a:off x="2323348" y="4239855"/>
            <a:ext cx="49253" cy="4925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1D0B9F-83AB-442B-AF8C-9224AA289839}"/>
              </a:ext>
            </a:extLst>
          </p:cNvPr>
          <p:cNvSpPr txBox="1"/>
          <p:nvPr/>
        </p:nvSpPr>
        <p:spPr>
          <a:xfrm>
            <a:off x="5134225" y="4111252"/>
            <a:ext cx="555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Q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BE392BA-96AF-4084-A372-91ED9227DFFC}"/>
              </a:ext>
            </a:extLst>
          </p:cNvPr>
          <p:cNvSpPr txBox="1"/>
          <p:nvPr/>
        </p:nvSpPr>
        <p:spPr>
          <a:xfrm>
            <a:off x="3024595" y="5545740"/>
            <a:ext cx="555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67E9D48-E5FE-4886-8823-7EEDDAD1C5B1}"/>
              </a:ext>
            </a:extLst>
          </p:cNvPr>
          <p:cNvSpPr txBox="1"/>
          <p:nvPr/>
        </p:nvSpPr>
        <p:spPr>
          <a:xfrm>
            <a:off x="2045763" y="4022130"/>
            <a:ext cx="27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P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54536FD9-EB75-4A8F-AEBF-AF32FD0B046D}"/>
              </a:ext>
            </a:extLst>
          </p:cNvPr>
          <p:cNvSpPr/>
          <p:nvPr/>
        </p:nvSpPr>
        <p:spPr>
          <a:xfrm rot="5400000">
            <a:off x="1231148" y="2395427"/>
            <a:ext cx="49253" cy="4925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39D0F56-9A6C-4BD6-847F-4A5EF7FAB351}"/>
              </a:ext>
            </a:extLst>
          </p:cNvPr>
          <p:cNvSpPr/>
          <p:nvPr/>
        </p:nvSpPr>
        <p:spPr>
          <a:xfrm rot="5400000">
            <a:off x="3016768" y="5560655"/>
            <a:ext cx="49253" cy="4925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6FB11DE-1DD0-45CD-A02E-62C112BCFC80}"/>
              </a:ext>
            </a:extLst>
          </p:cNvPr>
          <p:cNvSpPr/>
          <p:nvPr/>
        </p:nvSpPr>
        <p:spPr>
          <a:xfrm>
            <a:off x="2978962" y="1675028"/>
            <a:ext cx="4816444" cy="4816444"/>
          </a:xfrm>
          <a:prstGeom prst="ellipse">
            <a:avLst/>
          </a:prstGeom>
          <a:noFill/>
          <a:ln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C662426-CDD6-4887-9744-911BAF90CBC8}"/>
              </a:ext>
            </a:extLst>
          </p:cNvPr>
          <p:cNvSpPr/>
          <p:nvPr/>
        </p:nvSpPr>
        <p:spPr>
          <a:xfrm rot="5400000">
            <a:off x="5362558" y="4061999"/>
            <a:ext cx="49253" cy="4925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0D23D3B9-2F5F-4E46-99E1-25FC2655F9C5}"/>
              </a:ext>
            </a:extLst>
          </p:cNvPr>
          <p:cNvCxnSpPr>
            <a:cxnSpLocks/>
            <a:stCxn id="6" idx="1"/>
          </p:cNvCxnSpPr>
          <p:nvPr/>
        </p:nvCxnSpPr>
        <p:spPr>
          <a:xfrm flipH="1" flipV="1">
            <a:off x="1996510" y="2796999"/>
            <a:ext cx="368878" cy="145006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564B7F80-5FA5-40EB-9C96-29C4CDACC3C8}"/>
              </a:ext>
            </a:extLst>
          </p:cNvPr>
          <p:cNvSpPr/>
          <p:nvPr/>
        </p:nvSpPr>
        <p:spPr>
          <a:xfrm>
            <a:off x="1515010" y="3398242"/>
            <a:ext cx="7152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/>
              <a:t>3cm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CB1F00C7-6FCE-47C9-9A0C-B69329B15FCF}"/>
              </a:ext>
            </a:extLst>
          </p:cNvPr>
          <p:cNvCxnSpPr>
            <a:cxnSpLocks/>
            <a:stCxn id="14" idx="6"/>
          </p:cNvCxnSpPr>
          <p:nvPr/>
        </p:nvCxnSpPr>
        <p:spPr>
          <a:xfrm flipH="1">
            <a:off x="5393784" y="4083250"/>
            <a:ext cx="2401622" cy="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42E971E0-E922-4423-8BB5-0F4925E95CD6}"/>
              </a:ext>
            </a:extLst>
          </p:cNvPr>
          <p:cNvSpPr/>
          <p:nvPr/>
        </p:nvSpPr>
        <p:spPr>
          <a:xfrm>
            <a:off x="6224739" y="4111252"/>
            <a:ext cx="7152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/>
              <a:t>5cm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6613CD59-8855-4A4D-B493-D3D2F47AC81F}"/>
              </a:ext>
            </a:extLst>
          </p:cNvPr>
          <p:cNvSpPr/>
          <p:nvPr/>
        </p:nvSpPr>
        <p:spPr>
          <a:xfrm rot="5400000">
            <a:off x="3407085" y="3208228"/>
            <a:ext cx="49253" cy="4925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B1ADD38C-D561-4626-AB6B-74C99900D1DF}"/>
              </a:ext>
            </a:extLst>
          </p:cNvPr>
          <p:cNvSpPr/>
          <p:nvPr/>
        </p:nvSpPr>
        <p:spPr>
          <a:xfrm rot="5400000">
            <a:off x="3906623" y="2116027"/>
            <a:ext cx="49253" cy="4925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6F4CC609-21D0-4741-94E7-6A69F5756305}"/>
              </a:ext>
            </a:extLst>
          </p:cNvPr>
          <p:cNvSpPr/>
          <p:nvPr/>
        </p:nvSpPr>
        <p:spPr>
          <a:xfrm rot="5400000">
            <a:off x="5049620" y="2894960"/>
            <a:ext cx="49253" cy="4925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A58F9365-E3A5-4FF1-9B19-B844BD47E778}"/>
              </a:ext>
            </a:extLst>
          </p:cNvPr>
          <p:cNvSpPr/>
          <p:nvPr/>
        </p:nvSpPr>
        <p:spPr>
          <a:xfrm rot="5400000">
            <a:off x="3178485" y="3021962"/>
            <a:ext cx="49253" cy="4925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A9104A35-1CCE-47B2-8C11-FCEB778AF1AC}"/>
              </a:ext>
            </a:extLst>
          </p:cNvPr>
          <p:cNvSpPr/>
          <p:nvPr/>
        </p:nvSpPr>
        <p:spPr>
          <a:xfrm rot="5400000">
            <a:off x="3584886" y="5697433"/>
            <a:ext cx="49253" cy="4925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062ED326-45B6-42CB-8D92-EF8EE6C0C597}"/>
              </a:ext>
            </a:extLst>
          </p:cNvPr>
          <p:cNvSpPr/>
          <p:nvPr/>
        </p:nvSpPr>
        <p:spPr>
          <a:xfrm rot="5400000">
            <a:off x="7200160" y="6310745"/>
            <a:ext cx="49253" cy="4925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36B1EF3-8AEA-4293-BDA7-894F00D53D5D}"/>
              </a:ext>
            </a:extLst>
          </p:cNvPr>
          <p:cNvSpPr txBox="1"/>
          <p:nvPr/>
        </p:nvSpPr>
        <p:spPr>
          <a:xfrm>
            <a:off x="854556" y="2235387"/>
            <a:ext cx="27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D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C68F73B-2816-417D-802E-158E6482E5D8}"/>
              </a:ext>
            </a:extLst>
          </p:cNvPr>
          <p:cNvSpPr txBox="1"/>
          <p:nvPr/>
        </p:nvSpPr>
        <p:spPr>
          <a:xfrm>
            <a:off x="4856639" y="2501002"/>
            <a:ext cx="27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B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7EE5D-E377-40C5-BB6B-DB17EF2A2E36}"/>
              </a:ext>
            </a:extLst>
          </p:cNvPr>
          <p:cNvSpPr txBox="1"/>
          <p:nvPr/>
        </p:nvSpPr>
        <p:spPr>
          <a:xfrm>
            <a:off x="7249414" y="6051058"/>
            <a:ext cx="27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H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DF8F71F-6355-4E76-A20D-B5276303C78E}"/>
              </a:ext>
            </a:extLst>
          </p:cNvPr>
          <p:cNvSpPr txBox="1"/>
          <p:nvPr/>
        </p:nvSpPr>
        <p:spPr>
          <a:xfrm>
            <a:off x="3438498" y="2965745"/>
            <a:ext cx="27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F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61E4395-7330-45DA-BCDF-338E402DC8E3}"/>
              </a:ext>
            </a:extLst>
          </p:cNvPr>
          <p:cNvSpPr txBox="1"/>
          <p:nvPr/>
        </p:nvSpPr>
        <p:spPr>
          <a:xfrm>
            <a:off x="2996918" y="2605554"/>
            <a:ext cx="27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AF7F846-1927-4213-B09F-6B6866DDDD7A}"/>
              </a:ext>
            </a:extLst>
          </p:cNvPr>
          <p:cNvSpPr txBox="1"/>
          <p:nvPr/>
        </p:nvSpPr>
        <p:spPr>
          <a:xfrm>
            <a:off x="3653663" y="1669124"/>
            <a:ext cx="27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A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883DAA1-6962-4C16-9CD9-C9494AD608C1}"/>
              </a:ext>
            </a:extLst>
          </p:cNvPr>
          <p:cNvSpPr txBox="1"/>
          <p:nvPr/>
        </p:nvSpPr>
        <p:spPr>
          <a:xfrm>
            <a:off x="3625400" y="5512767"/>
            <a:ext cx="27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G</a:t>
            </a:r>
          </a:p>
        </p:txBody>
      </p:sp>
    </p:spTree>
    <p:extLst>
      <p:ext uri="{BB962C8B-B14F-4D97-AF65-F5344CB8AC3E}">
        <p14:creationId xmlns:p14="http://schemas.microsoft.com/office/powerpoint/2010/main" val="108084083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9|1.7|1.1|1.1|1.5|1|11.8|1|1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9|1.7|1.1|1.1|1.5|1|11.8|1|1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9|1.7|1.1|1.1|1.5|1|11.8|1|1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9|1.7|1.1|1.1|1.5|1|11.8|1|1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7|0.8|0.7|1.2|0.7|1.3|0.9|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3|0.5|1.5|1.2|1.4|1.2|11.1|1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1.4|23.1|1|0.6|1.2|0.5|0.5|1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3|0.8|0.8|11.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74AF5EC72D8DB4BBD68844986FCC4F3" ma:contentTypeVersion="10" ma:contentTypeDescription="Create a new document." ma:contentTypeScope="" ma:versionID="56daa28109d0c9ebe9cc30e7b0cf1625">
  <xsd:schema xmlns:xsd="http://www.w3.org/2001/XMLSchema" xmlns:xs="http://www.w3.org/2001/XMLSchema" xmlns:p="http://schemas.microsoft.com/office/2006/metadata/properties" xmlns:ns3="4682f752-cf74-438a-bebb-9c890ba775ba" targetNamespace="http://schemas.microsoft.com/office/2006/metadata/properties" ma:root="true" ma:fieldsID="f23371f4aef352ff593220449162b12d" ns3:_="">
    <xsd:import namespace="4682f752-cf74-438a-bebb-9c890ba775b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682f752-cf74-438a-bebb-9c890ba775b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F1F9975-6DAF-4A61-9A31-54C7EE237A40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dcmitype/"/>
    <ds:schemaRef ds:uri="4682f752-cf74-438a-bebb-9c890ba775ba"/>
    <ds:schemaRef ds:uri="http://purl.org/dc/elements/1.1/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CD9F0419-7B35-4AB9-ACCD-05783433431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0B8820A-A648-4003-9D31-D3BCDF489B1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682f752-cf74-438a-bebb-9c890ba775b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1688</TotalTime>
  <Words>998</Words>
  <Application>Microsoft Office PowerPoint</Application>
  <PresentationFormat>On-screen Show (4:3)</PresentationFormat>
  <Paragraphs>199</Paragraphs>
  <Slides>24</Slides>
  <Notes>24</Notes>
  <HiddenSlides>1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Arial</vt:lpstr>
      <vt:lpstr>Calibri Light</vt:lpstr>
      <vt:lpstr>Calibri</vt:lpstr>
      <vt:lpstr>Custom Design</vt:lpstr>
      <vt:lpstr>Constructions</vt:lpstr>
      <vt:lpstr>Part 1 – The big idea</vt:lpstr>
      <vt:lpstr>Part 1 – The big idea</vt:lpstr>
      <vt:lpstr>Part 2 – Prerequisites </vt:lpstr>
      <vt:lpstr>Part 2 – Prerequisites </vt:lpstr>
      <vt:lpstr>Part 2 – Prerequisites </vt:lpstr>
      <vt:lpstr>Part 2 – Prerequisites </vt:lpstr>
      <vt:lpstr>Part 3 – Key teaching aspects</vt:lpstr>
      <vt:lpstr>Part 3 – Key teaching aspects</vt:lpstr>
      <vt:lpstr>Part 3 – Key teaching aspects</vt:lpstr>
      <vt:lpstr>Part 3 – Key teaching aspects</vt:lpstr>
      <vt:lpstr>Part 3 – Key teaching aspects</vt:lpstr>
      <vt:lpstr>Part 3 – Key teaching aspects</vt:lpstr>
      <vt:lpstr>Part 3 – Key teaching aspects</vt:lpstr>
      <vt:lpstr>Part 3 – Key teaching aspects</vt:lpstr>
      <vt:lpstr>Part 3 – Key teaching aspects</vt:lpstr>
      <vt:lpstr>Part 3 – Key teaching aspects</vt:lpstr>
      <vt:lpstr>Part 3 – Key teaching aspects</vt:lpstr>
      <vt:lpstr>Part 3 – Key teaching aspects</vt:lpstr>
      <vt:lpstr>Part 3 – Key teaching aspects</vt:lpstr>
      <vt:lpstr>Part 3 – Key teaching aspects</vt:lpstr>
      <vt:lpstr>Part 3 – Key teaching aspects</vt:lpstr>
      <vt:lpstr>Part 3 – Key teaching aspects</vt:lpstr>
      <vt:lpstr>Part 4 – Why is this important? Where does it lead?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Primary maths lessons during school closures</dc:title>
  <dc:creator>Debbie Morgan</dc:creator>
  <cp:lastModifiedBy>Bethanie Goodliff</cp:lastModifiedBy>
  <cp:revision>96</cp:revision>
  <dcterms:created xsi:type="dcterms:W3CDTF">2020-04-15T07:07:39Z</dcterms:created>
  <dcterms:modified xsi:type="dcterms:W3CDTF">2021-01-18T09:41:14Z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0x010100B74AF5EC72D8DB4BBD68844986FCC4F3</vt:lpwstr>
  </property>
</Properties>
</file>