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comments/comment2.xml" ContentType="application/vnd.openxmlformats-officedocument.presentationml.comments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24"/>
  </p:notesMasterIdLst>
  <p:sldIdLst>
    <p:sldId id="295" r:id="rId5"/>
    <p:sldId id="358" r:id="rId6"/>
    <p:sldId id="340" r:id="rId7"/>
    <p:sldId id="304" r:id="rId8"/>
    <p:sldId id="339" r:id="rId9"/>
    <p:sldId id="342" r:id="rId10"/>
    <p:sldId id="349" r:id="rId11"/>
    <p:sldId id="351" r:id="rId12"/>
    <p:sldId id="352" r:id="rId13"/>
    <p:sldId id="356" r:id="rId14"/>
    <p:sldId id="355" r:id="rId15"/>
    <p:sldId id="343" r:id="rId16"/>
    <p:sldId id="345" r:id="rId17"/>
    <p:sldId id="347" r:id="rId18"/>
    <p:sldId id="346" r:id="rId19"/>
    <p:sldId id="348" r:id="rId20"/>
    <p:sldId id="350" r:id="rId21"/>
    <p:sldId id="357" r:id="rId22"/>
    <p:sldId id="334" r:id="rId2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Cambria Math" panose="02040503050406030204" pitchFamily="18" charset="0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6" roundtripDataSignature="AMtx7mjBcNAeV9yVFRItAzzAqOM4rhQBZ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 Griffin" initials="PG" lastIdx="12" clrIdx="0">
    <p:extLst>
      <p:ext uri="{19B8F6BF-5375-455C-9EA6-DF929625EA0E}">
        <p15:presenceInfo xmlns:p15="http://schemas.microsoft.com/office/powerpoint/2012/main" userId="S::pete.griffin@ncetm.org.uk::c7ebdc85-10aa-4607-9641-92114c84e3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82CBDD"/>
    <a:srgbClr val="FFFFFF"/>
    <a:srgbClr val="F8CBAD"/>
    <a:srgbClr val="58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11CF19-07F4-4A8B-A9D0-FB350E229A37}" v="6" dt="2021-01-27T12:07:45.3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227" autoAdjust="0"/>
  </p:normalViewPr>
  <p:slideViewPr>
    <p:cSldViewPr snapToGrid="0">
      <p:cViewPr varScale="1">
        <p:scale>
          <a:sx n="68" d="100"/>
          <a:sy n="68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59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4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56" Type="http://customschemas.google.com/relationships/presentationmetadata" Target="meta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7T12:02:12.799" idx="9">
    <p:pos x="10" y="10"/>
    <p:text>Is the set of divisions necessary here?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27T11:57:31.491" idx="7">
    <p:pos x="10" y="10"/>
    <p:text>Probably don't want to suggest that this sort of understanding only needs to happen when you get to this key stage.</p:text>
    <p:extLst>
      <p:ext uri="{C676402C-5697-4E1C-873F-D02D1690AC5C}">
        <p15:threadingInfo xmlns:p15="http://schemas.microsoft.com/office/powerpoint/2012/main" timeZoneBias="0"/>
      </p:ext>
    </p:extLst>
  </p:cm>
  <p:cm authorId="1" dt="2021-01-27T11:58:57.121" idx="8">
    <p:pos x="10" y="146"/>
    <p:text>Maybe something like "why does this work?; what is the structure of the mathematics that is berhind this?</p:text>
    <p:extLst>
      <p:ext uri="{C676402C-5697-4E1C-873F-D02D1690AC5C}">
        <p15:threadingInfo xmlns:p15="http://schemas.microsoft.com/office/powerpoint/2012/main" timeZoneBias="0">
          <p15:parentCm authorId="1" idx="7"/>
        </p15:threadingInfo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Notes – Comments about conceptual understanding when using two fractions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</a:rPr>
              <a:t>Thinking of ‘lots of’ language and where this might fall down when using two fractions.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0663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585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3645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3245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899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3088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set a varied questions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4036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Part 1 in between two grouping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0184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>
                    <a:solidFill>
                      <a:srgbClr val="FF0000"/>
                    </a:solidFill>
                  </a:rPr>
                  <a:t>Notes – Comment this is a better ‘approach’ when dealing with two fractions</a:t>
                </a: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r>
                  <a:rPr lang="en-GB" dirty="0">
                    <a:solidFill>
                      <a:srgbClr val="FF0000"/>
                    </a:solidFill>
                  </a:rPr>
                  <a:t>e.g.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>
                    <a:solidFill>
                      <a:srgbClr val="FF0000"/>
                    </a:solidFill>
                  </a:rPr>
                  <a:t>Notes – Comment this is a better ‘approach’ when dealing with two fractions</a:t>
                </a: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r>
                  <a:rPr lang="en-GB" dirty="0">
                    <a:solidFill>
                      <a:srgbClr val="FF0000"/>
                    </a:solidFill>
                  </a:rPr>
                  <a:t>e.g. </a:t>
                </a:r>
                <a:r>
                  <a:rPr lang="en-GB" b="0" i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3/4</a:t>
                </a:r>
                <a:r>
                  <a:rPr lang="en-GB" dirty="0">
                    <a:solidFill>
                      <a:srgbClr val="FF0000"/>
                    </a:solidFill>
                  </a:rPr>
                  <a:t> x </a:t>
                </a:r>
                <a:r>
                  <a:rPr lang="en-GB" b="0" i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2/3</a:t>
                </a:r>
                <a:r>
                  <a:rPr lang="en-GB" dirty="0">
                    <a:solidFill>
                      <a:srgbClr val="FF0000"/>
                    </a:solidFill>
                  </a:rPr>
                  <a:t> = </a:t>
                </a:r>
                <a:r>
                  <a:rPr lang="en-GB" i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3/4</a:t>
                </a:r>
                <a:r>
                  <a:rPr lang="en-GB" dirty="0">
                    <a:solidFill>
                      <a:srgbClr val="FF0000"/>
                    </a:solidFill>
                  </a:rPr>
                  <a:t> of </a:t>
                </a:r>
                <a:r>
                  <a:rPr lang="en-GB" i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2/3</a:t>
                </a:r>
                <a:r>
                  <a:rPr lang="en-GB" dirty="0">
                    <a:solidFill>
                      <a:srgbClr val="FF0000"/>
                    </a:solidFill>
                  </a:rPr>
                  <a:t> OR </a:t>
                </a:r>
                <a:r>
                  <a:rPr lang="en-GB" i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2/3</a:t>
                </a:r>
                <a:r>
                  <a:rPr lang="en-GB" dirty="0">
                    <a:solidFill>
                      <a:srgbClr val="FF0000"/>
                    </a:solidFill>
                  </a:rPr>
                  <a:t> of </a:t>
                </a:r>
                <a:r>
                  <a:rPr lang="en-GB" i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3/4</a:t>
                </a:r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6686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5921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6176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6330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5560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4307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or one with a non unitary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1208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15/02/2021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41.png"/><Relationship Id="rId5" Type="http://schemas.openxmlformats.org/officeDocument/2006/relationships/image" Target="../media/image110.png"/><Relationship Id="rId4" Type="http://schemas.openxmlformats.org/officeDocument/2006/relationships/image" Target="../media/image1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60.png"/><Relationship Id="rId12" Type="http://schemas.openxmlformats.org/officeDocument/2006/relationships/image" Target="../media/image2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50.png"/><Relationship Id="rId11" Type="http://schemas.openxmlformats.org/officeDocument/2006/relationships/image" Target="../media/image200.png"/><Relationship Id="rId5" Type="http://schemas.openxmlformats.org/officeDocument/2006/relationships/image" Target="../media/image140.png"/><Relationship Id="rId10" Type="http://schemas.openxmlformats.org/officeDocument/2006/relationships/image" Target="../media/image190.png"/><Relationship Id="rId4" Type="http://schemas.openxmlformats.org/officeDocument/2006/relationships/image" Target="../media/image130.png"/><Relationship Id="rId9" Type="http://schemas.openxmlformats.org/officeDocument/2006/relationships/image" Target="../media/image1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13" Type="http://schemas.openxmlformats.org/officeDocument/2006/relationships/image" Target="../media/image31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50.png"/><Relationship Id="rId12" Type="http://schemas.openxmlformats.org/officeDocument/2006/relationships/image" Target="../media/image30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40.png"/><Relationship Id="rId11" Type="http://schemas.openxmlformats.org/officeDocument/2006/relationships/image" Target="../media/image290.png"/><Relationship Id="rId5" Type="http://schemas.openxmlformats.org/officeDocument/2006/relationships/image" Target="../media/image230.png"/><Relationship Id="rId10" Type="http://schemas.openxmlformats.org/officeDocument/2006/relationships/image" Target="../media/image280.png"/><Relationship Id="rId4" Type="http://schemas.openxmlformats.org/officeDocument/2006/relationships/image" Target="../media/image220.png"/><Relationship Id="rId9" Type="http://schemas.openxmlformats.org/officeDocument/2006/relationships/image" Target="../media/image27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340.png"/><Relationship Id="rId11" Type="http://schemas.openxmlformats.org/officeDocument/2006/relationships/image" Target="../media/image39.png"/><Relationship Id="rId5" Type="http://schemas.openxmlformats.org/officeDocument/2006/relationships/image" Target="../media/image330.png"/><Relationship Id="rId10" Type="http://schemas.openxmlformats.org/officeDocument/2006/relationships/image" Target="../media/image38.png"/><Relationship Id="rId4" Type="http://schemas.openxmlformats.org/officeDocument/2006/relationships/image" Target="../media/image320.png"/><Relationship Id="rId9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omments" Target="../comments/comment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comments" Target="../comments/commen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Planning to teach multiplication of fractions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774DA-63AC-4001-92C1-231CDBE2B397}"/>
              </a:ext>
            </a:extLst>
          </p:cNvPr>
          <p:cNvSpPr txBox="1"/>
          <p:nvPr/>
        </p:nvSpPr>
        <p:spPr>
          <a:xfrm>
            <a:off x="787790" y="1284350"/>
            <a:ext cx="4965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  <a:p>
            <a:r>
              <a:rPr lang="en-GB" sz="2400" dirty="0"/>
              <a:t>Part 1 – The big idea</a:t>
            </a:r>
          </a:p>
          <a:p>
            <a:r>
              <a:rPr lang="en-GB" sz="2400" dirty="0"/>
              <a:t>Part 2 – Prerequisites</a:t>
            </a:r>
          </a:p>
          <a:p>
            <a:r>
              <a:rPr lang="en-GB" sz="2400" dirty="0"/>
              <a:t>Part 3 – Multiplication of fractions</a:t>
            </a:r>
          </a:p>
          <a:p>
            <a:r>
              <a:rPr lang="en-GB" sz="2400" dirty="0"/>
              <a:t>Part 4 – Making connections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2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B7EF32BE-2FCA-4242-BC77-FAF172D36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16229"/>
              </p:ext>
            </p:extLst>
          </p:nvPr>
        </p:nvGraphicFramePr>
        <p:xfrm>
          <a:off x="3361159" y="2265712"/>
          <a:ext cx="216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D33FDA-EB34-4635-BA48-C3B9AB2A9BA0}"/>
              </a:ext>
            </a:extLst>
          </p:cNvPr>
          <p:cNvSpPr txBox="1"/>
          <p:nvPr/>
        </p:nvSpPr>
        <p:spPr>
          <a:xfrm>
            <a:off x="89529" y="2118831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707C37-4F95-4E80-8B6B-B057ED8A6DA2}"/>
              </a:ext>
            </a:extLst>
          </p:cNvPr>
          <p:cNvSpPr txBox="1"/>
          <p:nvPr/>
        </p:nvSpPr>
        <p:spPr>
          <a:xfrm>
            <a:off x="2375885" y="2114955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F4E6C0-2AB6-4767-BB82-9C834F30C9C7}"/>
              </a:ext>
            </a:extLst>
          </p:cNvPr>
          <p:cNvSpPr txBox="1"/>
          <p:nvPr/>
        </p:nvSpPr>
        <p:spPr>
          <a:xfrm>
            <a:off x="89529" y="4341804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39899A-4A92-4D9D-9B92-DE186B4DA25F}"/>
                  </a:ext>
                </a:extLst>
              </p:cNvPr>
              <p:cNvSpPr txBox="1"/>
              <p:nvPr/>
            </p:nvSpPr>
            <p:spPr>
              <a:xfrm>
                <a:off x="1125569" y="1721710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39899A-4A92-4D9D-9B92-DE186B4DA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569" y="1721710"/>
                <a:ext cx="393728" cy="5142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7D81A5-9877-4DE1-A581-D18105F02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355200"/>
              </p:ext>
            </p:extLst>
          </p:nvPr>
        </p:nvGraphicFramePr>
        <p:xfrm>
          <a:off x="224562" y="2270945"/>
          <a:ext cx="216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7306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222655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FDA040D0-E925-4F20-B3ED-4B454AA9EB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537762"/>
              </p:ext>
            </p:extLst>
          </p:nvPr>
        </p:nvGraphicFramePr>
        <p:xfrm>
          <a:off x="228226" y="2269522"/>
          <a:ext cx="216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7908596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73063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222655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FB866A3-199D-4FA4-8CDC-9CFEB08BC491}"/>
              </a:ext>
            </a:extLst>
          </p:cNvPr>
          <p:cNvSpPr txBox="1"/>
          <p:nvPr/>
        </p:nvSpPr>
        <p:spPr>
          <a:xfrm>
            <a:off x="3252939" y="2114955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E40364-973A-4946-8D8E-D62F43CF1467}"/>
              </a:ext>
            </a:extLst>
          </p:cNvPr>
          <p:cNvSpPr txBox="1"/>
          <p:nvPr/>
        </p:nvSpPr>
        <p:spPr>
          <a:xfrm>
            <a:off x="5513896" y="2114955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3F80EA-6D85-4A33-ACD7-F91977A62283}"/>
              </a:ext>
            </a:extLst>
          </p:cNvPr>
          <p:cNvSpPr txBox="1"/>
          <p:nvPr/>
        </p:nvSpPr>
        <p:spPr>
          <a:xfrm>
            <a:off x="3223378" y="4341804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0A7A160-56FB-4D37-9A4F-81E15CEED3B6}"/>
                  </a:ext>
                </a:extLst>
              </p:cNvPr>
              <p:cNvSpPr txBox="1"/>
              <p:nvPr/>
            </p:nvSpPr>
            <p:spPr>
              <a:xfrm>
                <a:off x="4240807" y="1721709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0A7A160-56FB-4D37-9A4F-81E15CEED3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0807" y="1721709"/>
                <a:ext cx="393728" cy="5142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AA3ACCB7-6892-4BC7-9EDC-B44DC294F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950636"/>
              </p:ext>
            </p:extLst>
          </p:nvPr>
        </p:nvGraphicFramePr>
        <p:xfrm>
          <a:off x="3355945" y="2262067"/>
          <a:ext cx="216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7908596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D8FDEB9D-2E0C-4E93-AFBD-67941873F2DE}"/>
              </a:ext>
            </a:extLst>
          </p:cNvPr>
          <p:cNvSpPr txBox="1"/>
          <p:nvPr/>
        </p:nvSpPr>
        <p:spPr>
          <a:xfrm>
            <a:off x="6478785" y="2114955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A9B01EB-523F-4C80-B5D5-0D2181DD4DDE}"/>
              </a:ext>
            </a:extLst>
          </p:cNvPr>
          <p:cNvSpPr txBox="1"/>
          <p:nvPr/>
        </p:nvSpPr>
        <p:spPr>
          <a:xfrm>
            <a:off x="8760223" y="2114955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EEA2BE7-9D36-4A71-A68C-865EAE178280}"/>
              </a:ext>
            </a:extLst>
          </p:cNvPr>
          <p:cNvSpPr txBox="1"/>
          <p:nvPr/>
        </p:nvSpPr>
        <p:spPr>
          <a:xfrm>
            <a:off x="6450144" y="4341804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74A3676-A4AF-4F2E-AA01-32A5087827E2}"/>
                  </a:ext>
                </a:extLst>
              </p:cNvPr>
              <p:cNvSpPr txBox="1"/>
              <p:nvPr/>
            </p:nvSpPr>
            <p:spPr>
              <a:xfrm>
                <a:off x="7487267" y="1721709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74A3676-A4AF-4F2E-AA01-32A508782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7267" y="1721709"/>
                <a:ext cx="393728" cy="5142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6B6E52E0-5A73-4EC9-916F-D317D7F7EE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515949"/>
              </p:ext>
            </p:extLst>
          </p:nvPr>
        </p:nvGraphicFramePr>
        <p:xfrm>
          <a:off x="6587925" y="2262067"/>
          <a:ext cx="216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</a:tblGrid>
              <a:tr h="216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81D555E9-F2DA-4D17-826E-971625200E46}"/>
                  </a:ext>
                </a:extLst>
              </p:cNvPr>
              <p:cNvSpPr txBox="1"/>
              <p:nvPr/>
            </p:nvSpPr>
            <p:spPr>
              <a:xfrm>
                <a:off x="6256028" y="3059732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81D555E9-F2DA-4D17-826E-971625200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028" y="3059732"/>
                <a:ext cx="393728" cy="5142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61F6EEBD-6918-42B4-ADE2-ABF01B715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979651"/>
              </p:ext>
            </p:extLst>
          </p:nvPr>
        </p:nvGraphicFramePr>
        <p:xfrm>
          <a:off x="6587925" y="2266111"/>
          <a:ext cx="2160000" cy="2157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79085964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1077738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D55E1456-A899-4D51-9EDB-AEFE9729D1F2}"/>
              </a:ext>
            </a:extLst>
          </p:cNvPr>
          <p:cNvSpPr txBox="1"/>
          <p:nvPr/>
        </p:nvSpPr>
        <p:spPr>
          <a:xfrm>
            <a:off x="0" y="988670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800" dirty="0"/>
              <a:t>“Multiplying makes things bigger.”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9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8" grpId="0"/>
      <p:bldP spid="39" grpId="0"/>
      <p:bldP spid="40" grpId="0"/>
      <p:bldP spid="41" grpId="0"/>
      <p:bldP spid="44" grpId="0"/>
      <p:bldP spid="45" grpId="0"/>
      <p:bldP spid="46" grpId="0"/>
      <p:bldP spid="47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5ACF5C-5395-403E-A747-CA25336A0337}"/>
              </a:ext>
            </a:extLst>
          </p:cNvPr>
          <p:cNvSpPr txBox="1"/>
          <p:nvPr/>
        </p:nvSpPr>
        <p:spPr>
          <a:xfrm>
            <a:off x="1191035" y="1457827"/>
            <a:ext cx="18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00F5C1-D716-46D0-9048-4D01EC7F8757}"/>
              </a:ext>
            </a:extLst>
          </p:cNvPr>
          <p:cNvSpPr txBox="1"/>
          <p:nvPr/>
        </p:nvSpPr>
        <p:spPr>
          <a:xfrm>
            <a:off x="4338745" y="1428228"/>
            <a:ext cx="18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38B564-0B12-4898-8352-C97A18D8B995}"/>
              </a:ext>
            </a:extLst>
          </p:cNvPr>
          <p:cNvSpPr txBox="1"/>
          <p:nvPr/>
        </p:nvSpPr>
        <p:spPr>
          <a:xfrm>
            <a:off x="1160540" y="4711849"/>
            <a:ext cx="18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445F51A-C2E6-4B2E-B758-9991954D3386}"/>
                  </a:ext>
                </a:extLst>
              </p:cNvPr>
              <p:cNvSpPr txBox="1"/>
              <p:nvPr/>
            </p:nvSpPr>
            <p:spPr>
              <a:xfrm>
                <a:off x="5409984" y="2132346"/>
                <a:ext cx="2200183" cy="1978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  <a:p>
                <a:endParaRPr lang="en-GB" sz="3200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200" dirty="0"/>
                  <a:t>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445F51A-C2E6-4B2E-B758-9991954D3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9984" y="2132346"/>
                <a:ext cx="2200183" cy="1978042"/>
              </a:xfrm>
              <a:prstGeom prst="rect">
                <a:avLst/>
              </a:prstGeom>
              <a:blipFill>
                <a:blip r:embed="rId4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6D0B57B-65B9-4F73-8F0D-FD67C915BD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69377"/>
              </p:ext>
            </p:extLst>
          </p:nvPr>
        </p:nvGraphicFramePr>
        <p:xfrm>
          <a:off x="1407961" y="1726726"/>
          <a:ext cx="3024000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300771803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22497233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89083306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12707509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375787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569450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59185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3E945A9-9D0E-4645-B8D7-C48F785D1866}"/>
                  </a:ext>
                </a:extLst>
              </p:cNvPr>
              <p:cNvSpPr txBox="1"/>
              <p:nvPr/>
            </p:nvSpPr>
            <p:spPr>
              <a:xfrm>
                <a:off x="1958854" y="1171106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3E945A9-9D0E-4645-B8D7-C48F785D1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8854" y="1171106"/>
                <a:ext cx="393728" cy="5142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823949-6383-412E-9475-321A443A3970}"/>
                  </a:ext>
                </a:extLst>
              </p:cNvPr>
              <p:cNvSpPr txBox="1"/>
              <p:nvPr/>
            </p:nvSpPr>
            <p:spPr>
              <a:xfrm>
                <a:off x="2737106" y="1171105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823949-6383-412E-9475-321A443A3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106" y="1171105"/>
                <a:ext cx="393728" cy="5142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7536FD-3326-43E2-BFAA-9BC06DCEF0BF}"/>
                  </a:ext>
                </a:extLst>
              </p:cNvPr>
              <p:cNvSpPr txBox="1"/>
              <p:nvPr/>
            </p:nvSpPr>
            <p:spPr>
              <a:xfrm>
                <a:off x="3488724" y="1171104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7536FD-3326-43E2-BFAA-9BC06DCEF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8724" y="1171104"/>
                <a:ext cx="393728" cy="5142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8893160-5906-40E3-8C90-43307EAFCDD5}"/>
                  </a:ext>
                </a:extLst>
              </p:cNvPr>
              <p:cNvSpPr txBox="1"/>
              <p:nvPr/>
            </p:nvSpPr>
            <p:spPr>
              <a:xfrm>
                <a:off x="1046858" y="2457074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8893160-5906-40E3-8C90-43307EAFC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858" y="2457074"/>
                <a:ext cx="393728" cy="5142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A482385-50E1-4250-82EB-1AF89783A2E3}"/>
                  </a:ext>
                </a:extLst>
              </p:cNvPr>
              <p:cNvSpPr txBox="1"/>
              <p:nvPr/>
            </p:nvSpPr>
            <p:spPr>
              <a:xfrm>
                <a:off x="1056891" y="3467440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A482385-50E1-4250-82EB-1AF89783A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891" y="3467440"/>
                <a:ext cx="393728" cy="51424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65C63FB7-9BD0-4015-9CC8-489777CE0FF3}"/>
              </a:ext>
            </a:extLst>
          </p:cNvPr>
          <p:cNvSpPr/>
          <p:nvPr/>
        </p:nvSpPr>
        <p:spPr>
          <a:xfrm>
            <a:off x="1407962" y="1726726"/>
            <a:ext cx="756000" cy="30147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6B216C-6676-48E8-B637-EE268E033CB3}"/>
              </a:ext>
            </a:extLst>
          </p:cNvPr>
          <p:cNvSpPr/>
          <p:nvPr/>
        </p:nvSpPr>
        <p:spPr>
          <a:xfrm>
            <a:off x="1407962" y="1726725"/>
            <a:ext cx="756000" cy="10105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74B2451-DD41-4240-A09F-1E4B9D88E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336585"/>
              </p:ext>
            </p:extLst>
          </p:nvPr>
        </p:nvGraphicFramePr>
        <p:xfrm>
          <a:off x="1407961" y="1726724"/>
          <a:ext cx="3024000" cy="30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300771803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22497233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89083306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12707509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375787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569450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59185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DFC7F85-1456-4416-8B45-889E46D40DFB}"/>
                  </a:ext>
                </a:extLst>
              </p:cNvPr>
              <p:cNvSpPr txBox="1"/>
              <p:nvPr/>
            </p:nvSpPr>
            <p:spPr>
              <a:xfrm>
                <a:off x="6353851" y="2116895"/>
                <a:ext cx="999449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DFC7F85-1456-4416-8B45-889E46D40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3851" y="2116895"/>
                <a:ext cx="999449" cy="7838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342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9" grpId="0"/>
      <p:bldP spid="10" grpId="0"/>
      <p:bldP spid="10" grpId="1"/>
      <p:bldP spid="11" grpId="0"/>
      <p:bldP spid="11" grpId="1"/>
      <p:bldP spid="12" grpId="0"/>
      <p:bldP spid="13" grpId="0"/>
      <p:bldP spid="13" grpId="1"/>
      <p:bldP spid="4" grpId="0" animBg="1"/>
      <p:bldP spid="4" grpId="1" animBg="1"/>
      <p:bldP spid="16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445F51A-C2E6-4B2E-B758-9991954D3386}"/>
                  </a:ext>
                </a:extLst>
              </p:cNvPr>
              <p:cNvSpPr txBox="1"/>
              <p:nvPr/>
            </p:nvSpPr>
            <p:spPr>
              <a:xfrm>
                <a:off x="5283692" y="2157928"/>
                <a:ext cx="2200183" cy="2025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  <a:p>
                <a:endParaRPr lang="en-GB" sz="3200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200" dirty="0"/>
                  <a:t>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445F51A-C2E6-4B2E-B758-9991954D3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692" y="2157928"/>
                <a:ext cx="2200183" cy="2025170"/>
              </a:xfrm>
              <a:prstGeom prst="rect">
                <a:avLst/>
              </a:prstGeom>
              <a:blipFill>
                <a:blip r:embed="rId4"/>
                <a:stretch>
                  <a:fillRect b="-12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4A0B822-7552-4F83-BF84-EBBC15BD0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81805"/>
              </p:ext>
            </p:extLst>
          </p:nvPr>
        </p:nvGraphicFramePr>
        <p:xfrm>
          <a:off x="1414457" y="1726724"/>
          <a:ext cx="3060000" cy="30229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60000">
                  <a:extLst>
                    <a:ext uri="{9D8B030D-6E8A-4147-A177-3AD203B41FA5}">
                      <a16:colId xmlns:a16="http://schemas.microsoft.com/office/drawing/2014/main" val="1000170298"/>
                    </a:ext>
                  </a:extLst>
                </a:gridCol>
              </a:tblGrid>
              <a:tr h="3022951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4618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627188B-3E98-4D33-8306-330D568B63F9}"/>
                  </a:ext>
                </a:extLst>
              </p:cNvPr>
              <p:cNvSpPr txBox="1"/>
              <p:nvPr/>
            </p:nvSpPr>
            <p:spPr>
              <a:xfrm>
                <a:off x="1827354" y="1167524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627188B-3E98-4D33-8306-330D568B63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7354" y="1167524"/>
                <a:ext cx="393728" cy="5142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417F043-10A1-486D-9544-A3C713B6505A}"/>
                  </a:ext>
                </a:extLst>
              </p:cNvPr>
              <p:cNvSpPr txBox="1"/>
              <p:nvPr/>
            </p:nvSpPr>
            <p:spPr>
              <a:xfrm>
                <a:off x="1073997" y="2450741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417F043-10A1-486D-9544-A3C713B65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997" y="2450741"/>
                <a:ext cx="393728" cy="5142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5DAAFE67-2C0B-4463-88F0-2174B4B1C1EE}"/>
              </a:ext>
            </a:extLst>
          </p:cNvPr>
          <p:cNvSpPr txBox="1"/>
          <p:nvPr/>
        </p:nvSpPr>
        <p:spPr>
          <a:xfrm>
            <a:off x="1207363" y="1527879"/>
            <a:ext cx="18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FD7E6F-1658-4A08-A885-AFF608121E70}"/>
              </a:ext>
            </a:extLst>
          </p:cNvPr>
          <p:cNvSpPr txBox="1"/>
          <p:nvPr/>
        </p:nvSpPr>
        <p:spPr>
          <a:xfrm>
            <a:off x="4381241" y="1527879"/>
            <a:ext cx="18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5646B8-FB3E-4F73-B045-7DD0C10F9FF5}"/>
              </a:ext>
            </a:extLst>
          </p:cNvPr>
          <p:cNvSpPr txBox="1"/>
          <p:nvPr/>
        </p:nvSpPr>
        <p:spPr>
          <a:xfrm>
            <a:off x="1207364" y="4676339"/>
            <a:ext cx="186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9F356AD-400B-4A36-8D23-3F0B31C77976}"/>
                  </a:ext>
                </a:extLst>
              </p:cNvPr>
              <p:cNvSpPr txBox="1"/>
              <p:nvPr/>
            </p:nvSpPr>
            <p:spPr>
              <a:xfrm>
                <a:off x="2440022" y="1167524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9F356AD-400B-4A36-8D23-3F0B31C77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0022" y="1167524"/>
                <a:ext cx="393728" cy="5142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94542CC-1A56-4C7E-931A-32DD23383D34}"/>
                  </a:ext>
                </a:extLst>
              </p:cNvPr>
              <p:cNvSpPr txBox="1"/>
              <p:nvPr/>
            </p:nvSpPr>
            <p:spPr>
              <a:xfrm>
                <a:off x="3052690" y="1167523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94542CC-1A56-4C7E-931A-32DD23383D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690" y="1167523"/>
                <a:ext cx="393728" cy="5142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121F0F3-EFDC-41F8-B99C-C2B0C8FC8AAD}"/>
                  </a:ext>
                </a:extLst>
              </p:cNvPr>
              <p:cNvSpPr txBox="1"/>
              <p:nvPr/>
            </p:nvSpPr>
            <p:spPr>
              <a:xfrm>
                <a:off x="3665358" y="1167522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121F0F3-EFDC-41F8-B99C-C2B0C8FC8A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5358" y="1167522"/>
                <a:ext cx="393728" cy="51424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30A78C7-6059-46E3-A2F7-4465131C446A}"/>
                  </a:ext>
                </a:extLst>
              </p:cNvPr>
              <p:cNvSpPr txBox="1"/>
              <p:nvPr/>
            </p:nvSpPr>
            <p:spPr>
              <a:xfrm>
                <a:off x="1073997" y="3455634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30A78C7-6059-46E3-A2F7-4465131C4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997" y="3455634"/>
                <a:ext cx="393728" cy="51424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04FE77A6-D8C1-498B-B8A8-7D8654B297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533041"/>
              </p:ext>
            </p:extLst>
          </p:nvPr>
        </p:nvGraphicFramePr>
        <p:xfrm>
          <a:off x="1413693" y="1726724"/>
          <a:ext cx="3060000" cy="30229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1000170298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312121993"/>
                    </a:ext>
                  </a:extLst>
                </a:gridCol>
              </a:tblGrid>
              <a:tr h="3022951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61833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1782DE3D-9D58-419F-9862-A62419B00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07710"/>
              </p:ext>
            </p:extLst>
          </p:nvPr>
        </p:nvGraphicFramePr>
        <p:xfrm>
          <a:off x="1412928" y="1726722"/>
          <a:ext cx="3060000" cy="30229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1000170298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312121993"/>
                    </a:ext>
                  </a:extLst>
                </a:gridCol>
              </a:tblGrid>
              <a:tr h="2015301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61833"/>
                  </a:ext>
                </a:extLst>
              </a:tr>
              <a:tr h="1007650">
                <a:tc gridSpan="2"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84554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262C28BA-85B3-44A4-A574-FC81362AE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639999"/>
              </p:ext>
            </p:extLst>
          </p:nvPr>
        </p:nvGraphicFramePr>
        <p:xfrm>
          <a:off x="1411285" y="1726720"/>
          <a:ext cx="3060000" cy="30229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1000170298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394949519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00124842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646600188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891830078"/>
                    </a:ext>
                  </a:extLst>
                </a:gridCol>
              </a:tblGrid>
              <a:tr h="100765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61833"/>
                  </a:ext>
                </a:extLst>
              </a:tr>
              <a:tr h="1007651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237723"/>
                  </a:ext>
                </a:extLst>
              </a:tr>
              <a:tr h="100765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948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618D263-90DD-4372-9F5E-111178FFECAC}"/>
                  </a:ext>
                </a:extLst>
              </p:cNvPr>
              <p:cNvSpPr txBox="1"/>
              <p:nvPr/>
            </p:nvSpPr>
            <p:spPr>
              <a:xfrm>
                <a:off x="6353851" y="2116895"/>
                <a:ext cx="999449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618D263-90DD-4372-9F5E-111178FFEC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3851" y="2116895"/>
                <a:ext cx="999449" cy="78380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2282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5" grpId="0"/>
      <p:bldP spid="29" grpId="0"/>
      <p:bldP spid="30" grpId="0"/>
      <p:bldP spid="32" grpId="0"/>
      <p:bldP spid="32" grpId="1"/>
      <p:bldP spid="33" grpId="0"/>
      <p:bldP spid="33" grpId="1"/>
      <p:bldP spid="34" grpId="0"/>
      <p:bldP spid="36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964156D-2D6D-409B-8C88-E2CF480D5CC3}"/>
                  </a:ext>
                </a:extLst>
              </p:cNvPr>
              <p:cNvSpPr txBox="1"/>
              <p:nvPr/>
            </p:nvSpPr>
            <p:spPr>
              <a:xfrm>
                <a:off x="2996211" y="1594347"/>
                <a:ext cx="2206103" cy="6160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964156D-2D6D-409B-8C88-E2CF480D5C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6211" y="1594347"/>
                <a:ext cx="2206103" cy="616066"/>
              </a:xfrm>
              <a:prstGeom prst="rect">
                <a:avLst/>
              </a:prstGeom>
              <a:blipFill>
                <a:blip r:embed="rId4"/>
                <a:stretch>
                  <a:fillRect l="-2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03B33E9-4667-47E8-8D2B-35A3FE7B7B24}"/>
                  </a:ext>
                </a:extLst>
              </p:cNvPr>
              <p:cNvSpPr txBox="1"/>
              <p:nvPr/>
            </p:nvSpPr>
            <p:spPr>
              <a:xfrm>
                <a:off x="1522518" y="2922968"/>
                <a:ext cx="918841" cy="615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solidFill>
                      <a:srgbClr val="FF0000"/>
                    </a:solidFill>
                  </a:rPr>
                  <a:t>3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03B33E9-4667-47E8-8D2B-35A3FE7B7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518" y="2922968"/>
                <a:ext cx="918841" cy="615425"/>
              </a:xfrm>
              <a:prstGeom prst="rect">
                <a:avLst/>
              </a:prstGeom>
              <a:blipFill>
                <a:blip r:embed="rId5"/>
                <a:stretch>
                  <a:fillRect l="-24000" t="-4950" b="-178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AFA4A5-114C-469C-9C2D-F6C8D73E84C0}"/>
                  </a:ext>
                </a:extLst>
              </p:cNvPr>
              <p:cNvSpPr txBox="1"/>
              <p:nvPr/>
            </p:nvSpPr>
            <p:spPr>
              <a:xfrm>
                <a:off x="2543451" y="2922967"/>
                <a:ext cx="1273947" cy="615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5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AFA4A5-114C-469C-9C2D-F6C8D73E8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451" y="2922967"/>
                <a:ext cx="1273947" cy="615425"/>
              </a:xfrm>
              <a:prstGeom prst="rect">
                <a:avLst/>
              </a:prstGeom>
              <a:blipFill>
                <a:blip r:embed="rId6"/>
                <a:stretch>
                  <a:fillRect t="-4950" b="-178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1AEA11-4AD6-4D35-B1E3-A4D4AE0A0C35}"/>
                  </a:ext>
                </a:extLst>
              </p:cNvPr>
              <p:cNvSpPr txBox="1"/>
              <p:nvPr/>
            </p:nvSpPr>
            <p:spPr>
              <a:xfrm>
                <a:off x="3883978" y="2926717"/>
                <a:ext cx="1273947" cy="615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/>
                  <a:t>= </a:t>
                </a: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5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C1AEA11-4AD6-4D35-B1E3-A4D4AE0A0C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978" y="2926717"/>
                <a:ext cx="1273947" cy="615425"/>
              </a:xfrm>
              <a:prstGeom prst="rect">
                <a:avLst/>
              </a:prstGeom>
              <a:blipFill>
                <a:blip r:embed="rId7"/>
                <a:stretch>
                  <a:fillRect l="-16746" t="-4950" b="-178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F9F19A2-F69A-4687-B688-68DF6F52CED6}"/>
                  </a:ext>
                </a:extLst>
              </p:cNvPr>
              <p:cNvSpPr txBox="1"/>
              <p:nvPr/>
            </p:nvSpPr>
            <p:spPr>
              <a:xfrm>
                <a:off x="5157925" y="2922967"/>
                <a:ext cx="1380480" cy="615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rgbClr val="FF0000"/>
                    </a:solidFill>
                  </a:rPr>
                  <a:t>3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F9F19A2-F69A-4687-B688-68DF6F52C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925" y="2922967"/>
                <a:ext cx="1380480" cy="615425"/>
              </a:xfrm>
              <a:prstGeom prst="rect">
                <a:avLst/>
              </a:prstGeom>
              <a:blipFill>
                <a:blip r:embed="rId8"/>
                <a:stretch>
                  <a:fillRect t="-4950" b="-178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E189634-9C9D-4996-9FA4-EF09F68ECED4}"/>
                  </a:ext>
                </a:extLst>
              </p:cNvPr>
              <p:cNvSpPr txBox="1"/>
              <p:nvPr/>
            </p:nvSpPr>
            <p:spPr>
              <a:xfrm>
                <a:off x="3894334" y="1582430"/>
                <a:ext cx="1263591" cy="6160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E189634-9C9D-4996-9FA4-EF09F68EC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4334" y="1582430"/>
                <a:ext cx="1263591" cy="616066"/>
              </a:xfrm>
              <a:prstGeom prst="rect">
                <a:avLst/>
              </a:prstGeom>
              <a:blipFill>
                <a:blip r:embed="rId9"/>
                <a:stretch>
                  <a:fillRect l="-17391" t="-3960" b="-178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293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/>
              <p:nvPr/>
            </p:nvSpPr>
            <p:spPr>
              <a:xfrm>
                <a:off x="2148394" y="1332669"/>
                <a:ext cx="1580227" cy="7868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8394" y="1332669"/>
                <a:ext cx="1580227" cy="7868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5D8794C-7281-473C-B7E9-5071EE6B6BAC}"/>
                  </a:ext>
                </a:extLst>
              </p:cNvPr>
              <p:cNvSpPr txBox="1"/>
              <p:nvPr/>
            </p:nvSpPr>
            <p:spPr>
              <a:xfrm>
                <a:off x="1034246" y="2888044"/>
                <a:ext cx="2303758" cy="615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solidFill>
                      <a:srgbClr val="FF0000"/>
                    </a:solidFill>
                  </a:rPr>
                  <a:t>2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3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5D8794C-7281-473C-B7E9-5071EE6B6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246" y="2888044"/>
                <a:ext cx="2303758" cy="615425"/>
              </a:xfrm>
              <a:prstGeom prst="rect">
                <a:avLst/>
              </a:prstGeom>
              <a:blipFill>
                <a:blip r:embed="rId5"/>
                <a:stretch>
                  <a:fillRect l="-9524" t="-4950" b="-168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407161" y="2844057"/>
                <a:ext cx="2763898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=   </a:t>
                </a: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3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rgbClr val="FF0000"/>
                    </a:solidFill>
                  </a:rPr>
                  <a:t>2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7161" y="2844057"/>
                <a:ext cx="2763898" cy="703398"/>
              </a:xfrm>
              <a:prstGeom prst="rect">
                <a:avLst/>
              </a:prstGeom>
              <a:blipFill>
                <a:blip r:embed="rId6"/>
                <a:stretch>
                  <a:fillRect l="-4636" b="-95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407161" y="3751160"/>
                <a:ext cx="2752677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=   </a:t>
                </a:r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1   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   </a:t>
                </a:r>
                <a:r>
                  <a:rPr lang="en-GB" sz="2800" dirty="0">
                    <a:solidFill>
                      <a:srgbClr val="FF0000"/>
                    </a:solidFill>
                  </a:rPr>
                  <a:t>2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7161" y="3751160"/>
                <a:ext cx="2752677" cy="703398"/>
              </a:xfrm>
              <a:prstGeom prst="rect">
                <a:avLst/>
              </a:prstGeom>
              <a:blipFill>
                <a:blip r:embed="rId7"/>
                <a:stretch>
                  <a:fillRect l="-4656" b="-86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418382" y="4658263"/>
                <a:ext cx="1500732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=   </a:t>
                </a:r>
                <a:r>
                  <a:rPr lang="en-GB" sz="2800" dirty="0">
                    <a:solidFill>
                      <a:srgbClr val="FF0000"/>
                    </a:solidFill>
                  </a:rPr>
                  <a:t>2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8382" y="4658263"/>
                <a:ext cx="1500732" cy="703398"/>
              </a:xfrm>
              <a:prstGeom prst="rect">
                <a:avLst/>
              </a:prstGeom>
              <a:blipFill>
                <a:blip r:embed="rId8"/>
                <a:stretch>
                  <a:fillRect l="-8537" b="-86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436012" y="5625770"/>
                <a:ext cx="845103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=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6012" y="5625770"/>
                <a:ext cx="845103" cy="703398"/>
              </a:xfrm>
              <a:prstGeom prst="rect">
                <a:avLst/>
              </a:prstGeom>
              <a:blipFill>
                <a:blip r:embed="rId9"/>
                <a:stretch>
                  <a:fillRect l="-15217" b="-95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/>
              <p:nvPr/>
            </p:nvSpPr>
            <p:spPr>
              <a:xfrm>
                <a:off x="3436012" y="1354662"/>
                <a:ext cx="1580227" cy="7868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3600" dirty="0"/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6012" y="1354662"/>
                <a:ext cx="1580227" cy="786882"/>
              </a:xfrm>
              <a:prstGeom prst="rect">
                <a:avLst/>
              </a:prstGeom>
              <a:blipFill>
                <a:blip r:embed="rId10"/>
                <a:stretch>
                  <a:fillRect l="-17761" t="-4651" b="-186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/>
              <p:nvPr/>
            </p:nvSpPr>
            <p:spPr>
              <a:xfrm>
                <a:off x="5167689" y="1354662"/>
                <a:ext cx="1580227" cy="7868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3600" dirty="0"/>
                  <a:t>=  1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689" y="1354662"/>
                <a:ext cx="1580227" cy="786882"/>
              </a:xfrm>
              <a:prstGeom prst="rect">
                <a:avLst/>
              </a:prstGeom>
              <a:blipFill>
                <a:blip r:embed="rId11"/>
                <a:stretch>
                  <a:fillRect l="-17761" t="-4651" b="-186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/>
          <p:cNvCxnSpPr/>
          <p:nvPr/>
        </p:nvCxnSpPr>
        <p:spPr>
          <a:xfrm>
            <a:off x="106532" y="2571070"/>
            <a:ext cx="8780016" cy="8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867487" y="1332669"/>
            <a:ext cx="319596" cy="291945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078854" y="1853437"/>
            <a:ext cx="319596" cy="291945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961510" y="1354662"/>
                <a:ext cx="1034257" cy="878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600" dirty="0"/>
                  <a:t>=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i="1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1510" y="1354662"/>
                <a:ext cx="1034257" cy="878126"/>
              </a:xfrm>
              <a:prstGeom prst="rect">
                <a:avLst/>
              </a:prstGeom>
              <a:blipFill>
                <a:blip r:embed="rId12"/>
                <a:stretch>
                  <a:fillRect l="-18235" b="-104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5665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8" grpId="0"/>
      <p:bldP spid="9" grpId="0"/>
      <p:bldP spid="11" grpId="0"/>
      <p:bldP spid="12" grpId="0"/>
      <p:bldP spid="13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/>
              <p:nvPr/>
            </p:nvSpPr>
            <p:spPr>
              <a:xfrm>
                <a:off x="426126" y="1260130"/>
                <a:ext cx="1251754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1260130"/>
                <a:ext cx="1251754" cy="611065"/>
              </a:xfrm>
              <a:prstGeom prst="rect">
                <a:avLst/>
              </a:prstGeom>
              <a:blipFill>
                <a:blip r:embed="rId4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638016"/>
              </p:ext>
            </p:extLst>
          </p:nvPr>
        </p:nvGraphicFramePr>
        <p:xfrm>
          <a:off x="5304407" y="2146565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4B45AE-2E97-46B6-9ABE-04DFF5AAAD30}"/>
              </a:ext>
            </a:extLst>
          </p:cNvPr>
          <p:cNvSpPr txBox="1"/>
          <p:nvPr/>
        </p:nvSpPr>
        <p:spPr>
          <a:xfrm>
            <a:off x="5197875" y="1871196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6D68C7-0B9E-4F61-BFD1-9256588E72BE}"/>
              </a:ext>
            </a:extLst>
          </p:cNvPr>
          <p:cNvSpPr txBox="1"/>
          <p:nvPr/>
        </p:nvSpPr>
        <p:spPr>
          <a:xfrm>
            <a:off x="7794074" y="1871195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68C291-81AA-455D-ADD5-21D343DECCFC}"/>
              </a:ext>
            </a:extLst>
          </p:cNvPr>
          <p:cNvSpPr txBox="1"/>
          <p:nvPr/>
        </p:nvSpPr>
        <p:spPr>
          <a:xfrm>
            <a:off x="5141498" y="4528065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F52D983-4E5A-4D2D-92C3-D5338F54CF03}"/>
                  </a:ext>
                </a:extLst>
              </p:cNvPr>
              <p:cNvSpPr txBox="1"/>
              <p:nvPr/>
            </p:nvSpPr>
            <p:spPr>
              <a:xfrm>
                <a:off x="426126" y="2424585"/>
                <a:ext cx="1251754" cy="611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F52D983-4E5A-4D2D-92C3-D5338F54CF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2424585"/>
                <a:ext cx="1251754" cy="611962"/>
              </a:xfrm>
              <a:prstGeom prst="rect">
                <a:avLst/>
              </a:prstGeom>
              <a:blipFill>
                <a:blip r:embed="rId5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5DB973-FDE6-4435-8B40-1B19DA7B71FA}"/>
                  </a:ext>
                </a:extLst>
              </p:cNvPr>
              <p:cNvSpPr txBox="1"/>
              <p:nvPr/>
            </p:nvSpPr>
            <p:spPr>
              <a:xfrm>
                <a:off x="426126" y="3589937"/>
                <a:ext cx="1251754" cy="611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5DB973-FDE6-4435-8B40-1B19DA7B7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3589937"/>
                <a:ext cx="1251754" cy="611962"/>
              </a:xfrm>
              <a:prstGeom prst="rect">
                <a:avLst/>
              </a:prstGeom>
              <a:blipFill>
                <a:blip r:embed="rId6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A29BB95-25F6-436D-8BD7-FF87D82564A1}"/>
                  </a:ext>
                </a:extLst>
              </p:cNvPr>
              <p:cNvSpPr txBox="1"/>
              <p:nvPr/>
            </p:nvSpPr>
            <p:spPr>
              <a:xfrm>
                <a:off x="426126" y="4680825"/>
                <a:ext cx="1251754" cy="6101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A29BB95-25F6-436D-8BD7-FF87D825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4680825"/>
                <a:ext cx="1251754" cy="610167"/>
              </a:xfrm>
              <a:prstGeom prst="rect">
                <a:avLst/>
              </a:prstGeom>
              <a:blipFill>
                <a:blip r:embed="rId7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13EC707-168B-400E-AB03-A2CDE444EC28}"/>
                  </a:ext>
                </a:extLst>
              </p:cNvPr>
              <p:cNvSpPr txBox="1"/>
              <p:nvPr/>
            </p:nvSpPr>
            <p:spPr>
              <a:xfrm>
                <a:off x="426126" y="5823489"/>
                <a:ext cx="1251754" cy="6181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13EC707-168B-400E-AB03-A2CDE444E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5823489"/>
                <a:ext cx="1251754" cy="618118"/>
              </a:xfrm>
              <a:prstGeom prst="rect">
                <a:avLst/>
              </a:prstGeom>
              <a:blipFill>
                <a:blip r:embed="rId8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0874E1-907B-4598-B833-3E6311007DF7}"/>
                  </a:ext>
                </a:extLst>
              </p:cNvPr>
              <p:cNvSpPr txBox="1"/>
              <p:nvPr/>
            </p:nvSpPr>
            <p:spPr>
              <a:xfrm>
                <a:off x="1459673" y="1281023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1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0874E1-907B-4598-B833-3E6311007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3" y="1281023"/>
                <a:ext cx="2336489" cy="611065"/>
              </a:xfrm>
              <a:prstGeom prst="rect">
                <a:avLst/>
              </a:prstGeom>
              <a:blipFill>
                <a:blip r:embed="rId9"/>
                <a:stretch>
                  <a:fillRect l="-9115" t="-5000" b="-1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F97EEA-A87B-4E2B-96C8-3302125D5B74}"/>
                  </a:ext>
                </a:extLst>
              </p:cNvPr>
              <p:cNvSpPr txBox="1"/>
              <p:nvPr/>
            </p:nvSpPr>
            <p:spPr>
              <a:xfrm>
                <a:off x="1459672" y="2425482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rgbClr val="FF0000"/>
                    </a:solidFill>
                    <a:ea typeface="Cambria Math" panose="02040503050406030204" pitchFamily="18" charset="0"/>
                  </a:rPr>
                  <a:t>2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F97EEA-A87B-4E2B-96C8-3302125D5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2" y="2425482"/>
                <a:ext cx="2336489" cy="611065"/>
              </a:xfrm>
              <a:prstGeom prst="rect">
                <a:avLst/>
              </a:prstGeom>
              <a:blipFill>
                <a:blip r:embed="rId10"/>
                <a:stretch>
                  <a:fillRect l="-9115" t="-5000" b="-1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48B48BA-537B-47F5-8460-0DB72E990E88}"/>
                  </a:ext>
                </a:extLst>
              </p:cNvPr>
              <p:cNvSpPr txBox="1"/>
              <p:nvPr/>
            </p:nvSpPr>
            <p:spPr>
              <a:xfrm>
                <a:off x="1459672" y="3590834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  <a:ea typeface="Cambria Math" panose="02040503050406030204" pitchFamily="18" charset="0"/>
                  </a:rPr>
                  <a:t>3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48B48BA-537B-47F5-8460-0DB72E990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2" y="3590834"/>
                <a:ext cx="2336489" cy="611065"/>
              </a:xfrm>
              <a:prstGeom prst="rect">
                <a:avLst/>
              </a:prstGeom>
              <a:blipFill>
                <a:blip r:embed="rId11"/>
                <a:stretch>
                  <a:fillRect l="-9115" t="-5000" b="-1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4AB3CE-389E-40E9-BBF3-0A00BEDA077A}"/>
                  </a:ext>
                </a:extLst>
              </p:cNvPr>
              <p:cNvSpPr txBox="1"/>
              <p:nvPr/>
            </p:nvSpPr>
            <p:spPr>
              <a:xfrm>
                <a:off x="1459671" y="4666564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chemeClr val="accent6">
                        <a:lumMod val="75000"/>
                      </a:schemeClr>
                    </a:solidFill>
                    <a:ea typeface="Cambria Math" panose="02040503050406030204" pitchFamily="18" charset="0"/>
                  </a:rPr>
                  <a:t>4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4AB3CE-389E-40E9-BBF3-0A00BEDA0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1" y="4666564"/>
                <a:ext cx="2336489" cy="611065"/>
              </a:xfrm>
              <a:prstGeom prst="rect">
                <a:avLst/>
              </a:prstGeom>
              <a:blipFill>
                <a:blip r:embed="rId12"/>
                <a:stretch>
                  <a:fillRect l="-9115" t="-5000" b="-1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35A121D-7216-4596-A495-2C0770CBD1A9}"/>
                  </a:ext>
                </a:extLst>
              </p:cNvPr>
              <p:cNvSpPr txBox="1"/>
              <p:nvPr/>
            </p:nvSpPr>
            <p:spPr>
              <a:xfrm>
                <a:off x="1459671" y="5822591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rgbClr val="7030A0"/>
                    </a:solidFill>
                    <a:ea typeface="Cambria Math" panose="02040503050406030204" pitchFamily="18" charset="0"/>
                  </a:rPr>
                  <a:t>5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35A121D-7216-4596-A495-2C0770CBD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1" y="5822591"/>
                <a:ext cx="2336489" cy="611065"/>
              </a:xfrm>
              <a:prstGeom prst="rect">
                <a:avLst/>
              </a:prstGeom>
              <a:blipFill>
                <a:blip r:embed="rId13"/>
                <a:stretch>
                  <a:fillRect l="-9115" t="-5000" b="-1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D6721A0-B5B0-4FE3-8ED1-A70510DF33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944975"/>
              </p:ext>
            </p:extLst>
          </p:nvPr>
        </p:nvGraphicFramePr>
        <p:xfrm>
          <a:off x="5307585" y="2146564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2487AE1C-3586-490E-9B84-538A75AC5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42387"/>
              </p:ext>
            </p:extLst>
          </p:nvPr>
        </p:nvGraphicFramePr>
        <p:xfrm>
          <a:off x="5301229" y="2146563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5798848-3B2D-40FD-B3E5-A37D191FDE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366815"/>
              </p:ext>
            </p:extLst>
          </p:nvPr>
        </p:nvGraphicFramePr>
        <p:xfrm>
          <a:off x="5305063" y="2146561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D93E514-2969-48FF-95CC-6A65475CB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885366"/>
              </p:ext>
            </p:extLst>
          </p:nvPr>
        </p:nvGraphicFramePr>
        <p:xfrm>
          <a:off x="5306273" y="2146558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1021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/>
              <p:nvPr/>
            </p:nvSpPr>
            <p:spPr>
              <a:xfrm>
                <a:off x="426126" y="1260130"/>
                <a:ext cx="1251754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1260130"/>
                <a:ext cx="1251754" cy="611065"/>
              </a:xfrm>
              <a:prstGeom prst="rect">
                <a:avLst/>
              </a:prstGeom>
              <a:blipFill>
                <a:blip r:embed="rId4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118571"/>
              </p:ext>
            </p:extLst>
          </p:nvPr>
        </p:nvGraphicFramePr>
        <p:xfrm>
          <a:off x="5304407" y="2146565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4B45AE-2E97-46B6-9ABE-04DFF5AAAD30}"/>
              </a:ext>
            </a:extLst>
          </p:cNvPr>
          <p:cNvSpPr txBox="1"/>
          <p:nvPr/>
        </p:nvSpPr>
        <p:spPr>
          <a:xfrm>
            <a:off x="5197875" y="1871196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6D68C7-0B9E-4F61-BFD1-9256588E72BE}"/>
              </a:ext>
            </a:extLst>
          </p:cNvPr>
          <p:cNvSpPr txBox="1"/>
          <p:nvPr/>
        </p:nvSpPr>
        <p:spPr>
          <a:xfrm>
            <a:off x="7794074" y="1871195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68C291-81AA-455D-ADD5-21D343DECCFC}"/>
              </a:ext>
            </a:extLst>
          </p:cNvPr>
          <p:cNvSpPr txBox="1"/>
          <p:nvPr/>
        </p:nvSpPr>
        <p:spPr>
          <a:xfrm>
            <a:off x="5141498" y="4528065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F52D983-4E5A-4D2D-92C3-D5338F54CF03}"/>
                  </a:ext>
                </a:extLst>
              </p:cNvPr>
              <p:cNvSpPr txBox="1"/>
              <p:nvPr/>
            </p:nvSpPr>
            <p:spPr>
              <a:xfrm>
                <a:off x="426126" y="2424585"/>
                <a:ext cx="1251754" cy="611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F52D983-4E5A-4D2D-92C3-D5338F54CF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2424585"/>
                <a:ext cx="1251754" cy="611962"/>
              </a:xfrm>
              <a:prstGeom prst="rect">
                <a:avLst/>
              </a:prstGeom>
              <a:blipFill>
                <a:blip r:embed="rId5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5DB973-FDE6-4435-8B40-1B19DA7B71FA}"/>
                  </a:ext>
                </a:extLst>
              </p:cNvPr>
              <p:cNvSpPr txBox="1"/>
              <p:nvPr/>
            </p:nvSpPr>
            <p:spPr>
              <a:xfrm>
                <a:off x="426126" y="3589937"/>
                <a:ext cx="1251754" cy="611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5DB973-FDE6-4435-8B40-1B19DA7B7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3589937"/>
                <a:ext cx="1251754" cy="611962"/>
              </a:xfrm>
              <a:prstGeom prst="rect">
                <a:avLst/>
              </a:prstGeom>
              <a:blipFill>
                <a:blip r:embed="rId6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A29BB95-25F6-436D-8BD7-FF87D82564A1}"/>
                  </a:ext>
                </a:extLst>
              </p:cNvPr>
              <p:cNvSpPr txBox="1"/>
              <p:nvPr/>
            </p:nvSpPr>
            <p:spPr>
              <a:xfrm>
                <a:off x="426126" y="4680825"/>
                <a:ext cx="1251754" cy="6101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A29BB95-25F6-436D-8BD7-FF87D825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4680825"/>
                <a:ext cx="1251754" cy="610167"/>
              </a:xfrm>
              <a:prstGeom prst="rect">
                <a:avLst/>
              </a:prstGeom>
              <a:blipFill>
                <a:blip r:embed="rId7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13EC707-168B-400E-AB03-A2CDE444EC28}"/>
                  </a:ext>
                </a:extLst>
              </p:cNvPr>
              <p:cNvSpPr txBox="1"/>
              <p:nvPr/>
            </p:nvSpPr>
            <p:spPr>
              <a:xfrm>
                <a:off x="426126" y="5823489"/>
                <a:ext cx="1251754" cy="6181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13EC707-168B-400E-AB03-A2CDE444E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26" y="5823489"/>
                <a:ext cx="1251754" cy="618118"/>
              </a:xfrm>
              <a:prstGeom prst="rect">
                <a:avLst/>
              </a:prstGeom>
              <a:blipFill>
                <a:blip r:embed="rId8"/>
                <a:stretch>
                  <a:fillRect l="-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0874E1-907B-4598-B833-3E6311007DF7}"/>
                  </a:ext>
                </a:extLst>
              </p:cNvPr>
              <p:cNvSpPr txBox="1"/>
              <p:nvPr/>
            </p:nvSpPr>
            <p:spPr>
              <a:xfrm>
                <a:off x="1459673" y="1281023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1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0874E1-907B-4598-B833-3E6311007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3" y="1281023"/>
                <a:ext cx="2336489" cy="611065"/>
              </a:xfrm>
              <a:prstGeom prst="rect">
                <a:avLst/>
              </a:prstGeom>
              <a:blipFill>
                <a:blip r:embed="rId9"/>
                <a:stretch>
                  <a:fillRect l="-9115" t="-5000" b="-1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F97EEA-A87B-4E2B-96C8-3302125D5B74}"/>
                  </a:ext>
                </a:extLst>
              </p:cNvPr>
              <p:cNvSpPr txBox="1"/>
              <p:nvPr/>
            </p:nvSpPr>
            <p:spPr>
              <a:xfrm>
                <a:off x="1459672" y="2425482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rgbClr val="FF0000"/>
                    </a:solidFill>
                    <a:ea typeface="Cambria Math" panose="02040503050406030204" pitchFamily="18" charset="0"/>
                  </a:rPr>
                  <a:t>2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F97EEA-A87B-4E2B-96C8-3302125D5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2" y="2425482"/>
                <a:ext cx="2336489" cy="611065"/>
              </a:xfrm>
              <a:prstGeom prst="rect">
                <a:avLst/>
              </a:prstGeom>
              <a:blipFill>
                <a:blip r:embed="rId10"/>
                <a:stretch>
                  <a:fillRect l="-9115" t="-5000" b="-1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48B48BA-537B-47F5-8460-0DB72E990E88}"/>
                  </a:ext>
                </a:extLst>
              </p:cNvPr>
              <p:cNvSpPr txBox="1"/>
              <p:nvPr/>
            </p:nvSpPr>
            <p:spPr>
              <a:xfrm>
                <a:off x="1459672" y="3590834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  <a:ea typeface="Cambria Math" panose="02040503050406030204" pitchFamily="18" charset="0"/>
                  </a:rPr>
                  <a:t>3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48B48BA-537B-47F5-8460-0DB72E990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2" y="3590834"/>
                <a:ext cx="2336489" cy="611065"/>
              </a:xfrm>
              <a:prstGeom prst="rect">
                <a:avLst/>
              </a:prstGeom>
              <a:blipFill>
                <a:blip r:embed="rId11"/>
                <a:stretch>
                  <a:fillRect l="-9115" t="-5000" b="-1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4AB3CE-389E-40E9-BBF3-0A00BEDA077A}"/>
                  </a:ext>
                </a:extLst>
              </p:cNvPr>
              <p:cNvSpPr txBox="1"/>
              <p:nvPr/>
            </p:nvSpPr>
            <p:spPr>
              <a:xfrm>
                <a:off x="1459671" y="4666564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chemeClr val="accent6">
                        <a:lumMod val="75000"/>
                      </a:schemeClr>
                    </a:solidFill>
                    <a:ea typeface="Cambria Math" panose="02040503050406030204" pitchFamily="18" charset="0"/>
                  </a:rPr>
                  <a:t>4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4AB3CE-389E-40E9-BBF3-0A00BEDA0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1" y="4666564"/>
                <a:ext cx="2336489" cy="611065"/>
              </a:xfrm>
              <a:prstGeom prst="rect">
                <a:avLst/>
              </a:prstGeom>
              <a:blipFill>
                <a:blip r:embed="rId12"/>
                <a:stretch>
                  <a:fillRect l="-9115" t="-5000" b="-18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35A121D-7216-4596-A495-2C0770CBD1A9}"/>
                  </a:ext>
                </a:extLst>
              </p:cNvPr>
              <p:cNvSpPr txBox="1"/>
              <p:nvPr/>
            </p:nvSpPr>
            <p:spPr>
              <a:xfrm>
                <a:off x="1459671" y="5822591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</a:t>
                </a:r>
                <a:r>
                  <a:rPr lang="en-GB" sz="2800" dirty="0">
                    <a:solidFill>
                      <a:srgbClr val="7030A0"/>
                    </a:solidFill>
                    <a:ea typeface="Cambria Math" panose="02040503050406030204" pitchFamily="18" charset="0"/>
                  </a:rPr>
                  <a:t>5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35A121D-7216-4596-A495-2C0770CBD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671" y="5822591"/>
                <a:ext cx="2336489" cy="611065"/>
              </a:xfrm>
              <a:prstGeom prst="rect">
                <a:avLst/>
              </a:prstGeom>
              <a:blipFill>
                <a:blip r:embed="rId13"/>
                <a:stretch>
                  <a:fillRect l="-9115" t="-5000" b="-19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D6721A0-B5B0-4FE3-8ED1-A70510DF33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075433"/>
              </p:ext>
            </p:extLst>
          </p:nvPr>
        </p:nvGraphicFramePr>
        <p:xfrm>
          <a:off x="5305499" y="2146564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2487AE1C-3586-490E-9B84-538A75AC5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537517"/>
              </p:ext>
            </p:extLst>
          </p:nvPr>
        </p:nvGraphicFramePr>
        <p:xfrm>
          <a:off x="5304669" y="2146563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5798848-3B2D-40FD-B3E5-A37D191FDE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292223"/>
              </p:ext>
            </p:extLst>
          </p:nvPr>
        </p:nvGraphicFramePr>
        <p:xfrm>
          <a:off x="5304407" y="2151870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D93E514-2969-48FF-95CC-6A65475CB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703603"/>
              </p:ext>
            </p:extLst>
          </p:nvPr>
        </p:nvGraphicFramePr>
        <p:xfrm>
          <a:off x="5304407" y="2150135"/>
          <a:ext cx="2520000" cy="25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37295221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729924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435173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0304846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1662258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0359305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66251848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67948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8818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8643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7907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37927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7673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Multiplication of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/>
              <p:nvPr/>
            </p:nvSpPr>
            <p:spPr>
              <a:xfrm>
                <a:off x="679351" y="2023610"/>
                <a:ext cx="941035" cy="6181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322279D-4A07-401C-A519-76ED4259E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51" y="2023610"/>
                <a:ext cx="941035" cy="6181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B4B45AE-2E97-46B6-9ABE-04DFF5AAAD30}"/>
              </a:ext>
            </a:extLst>
          </p:cNvPr>
          <p:cNvSpPr txBox="1"/>
          <p:nvPr/>
        </p:nvSpPr>
        <p:spPr>
          <a:xfrm>
            <a:off x="5197875" y="1871196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6D68C7-0B9E-4F61-BFD1-9256588E72BE}"/>
              </a:ext>
            </a:extLst>
          </p:cNvPr>
          <p:cNvSpPr txBox="1"/>
          <p:nvPr/>
        </p:nvSpPr>
        <p:spPr>
          <a:xfrm>
            <a:off x="8182340" y="1892088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68C291-81AA-455D-ADD5-21D343DECCFC}"/>
              </a:ext>
            </a:extLst>
          </p:cNvPr>
          <p:cNvSpPr txBox="1"/>
          <p:nvPr/>
        </p:nvSpPr>
        <p:spPr>
          <a:xfrm>
            <a:off x="5129443" y="4927560"/>
            <a:ext cx="2737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8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0874E1-907B-4598-B833-3E6311007DF7}"/>
                  </a:ext>
                </a:extLst>
              </p:cNvPr>
              <p:cNvSpPr txBox="1"/>
              <p:nvPr/>
            </p:nvSpPr>
            <p:spPr>
              <a:xfrm>
                <a:off x="1712898" y="2044503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800" dirty="0">
                    <a:ea typeface="Cambria Math" panose="02040503050406030204" pitchFamily="18" charset="0"/>
                  </a:rPr>
                  <a:t>=  5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0874E1-907B-4598-B833-3E6311007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2898" y="2044503"/>
                <a:ext cx="2336489" cy="611065"/>
              </a:xfrm>
              <a:prstGeom prst="rect">
                <a:avLst/>
              </a:prstGeom>
              <a:blipFill>
                <a:blip r:embed="rId5"/>
                <a:stretch>
                  <a:fillRect l="-9399" t="-4950" b="-178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FF7E67A-86CC-4530-B1DC-ED927E099609}"/>
                  </a:ext>
                </a:extLst>
              </p:cNvPr>
              <p:cNvSpPr txBox="1"/>
              <p:nvPr/>
            </p:nvSpPr>
            <p:spPr>
              <a:xfrm>
                <a:off x="2140507" y="3162555"/>
                <a:ext cx="2336489" cy="6110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FF7E67A-86CC-4530-B1DC-ED927E099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0507" y="3162555"/>
                <a:ext cx="2336489" cy="611065"/>
              </a:xfrm>
              <a:prstGeom prst="rect">
                <a:avLst/>
              </a:prstGeom>
              <a:blipFill>
                <a:blip r:embed="rId6"/>
                <a:stretch>
                  <a:fillRect t="-6000" b="-17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21BE170-7C94-46BB-B67A-EDF7A51CB793}"/>
                  </a:ext>
                </a:extLst>
              </p:cNvPr>
              <p:cNvSpPr txBox="1"/>
              <p:nvPr/>
            </p:nvSpPr>
            <p:spPr>
              <a:xfrm>
                <a:off x="2140507" y="4449283"/>
                <a:ext cx="2336489" cy="617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21BE170-7C94-46BB-B67A-EDF7A51CB7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0507" y="4449283"/>
                <a:ext cx="2336489" cy="6177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13925AA-C7FF-4F1C-BBAC-70DD4605D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754898"/>
              </p:ext>
            </p:extLst>
          </p:nvPr>
        </p:nvGraphicFramePr>
        <p:xfrm>
          <a:off x="5334740" y="2148194"/>
          <a:ext cx="2847600" cy="28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">
                  <a:extLst>
                    <a:ext uri="{9D8B030D-6E8A-4147-A177-3AD203B41FA5}">
                      <a16:colId xmlns:a16="http://schemas.microsoft.com/office/drawing/2014/main" val="1613672894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494324541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50478087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440262439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4055417993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338797765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767580697"/>
                    </a:ext>
                  </a:extLst>
                </a:gridCol>
              </a:tblGrid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13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12211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82984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322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458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6114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0745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778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674873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9DD6E00-D5C3-41F1-83F3-7CBA7B1E7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056997"/>
              </p:ext>
            </p:extLst>
          </p:nvPr>
        </p:nvGraphicFramePr>
        <p:xfrm>
          <a:off x="5338402" y="2148194"/>
          <a:ext cx="2847600" cy="28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">
                  <a:extLst>
                    <a:ext uri="{9D8B030D-6E8A-4147-A177-3AD203B41FA5}">
                      <a16:colId xmlns:a16="http://schemas.microsoft.com/office/drawing/2014/main" val="1613672894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494324541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50478087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440262439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4055417993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338797765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767580697"/>
                    </a:ext>
                  </a:extLst>
                </a:gridCol>
              </a:tblGrid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13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12211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82984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322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458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6114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0745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778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674873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B513BE1-F289-4CBB-A579-7E23953B3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688873"/>
              </p:ext>
            </p:extLst>
          </p:nvPr>
        </p:nvGraphicFramePr>
        <p:xfrm>
          <a:off x="5331078" y="2146627"/>
          <a:ext cx="2847600" cy="28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">
                  <a:extLst>
                    <a:ext uri="{9D8B030D-6E8A-4147-A177-3AD203B41FA5}">
                      <a16:colId xmlns:a16="http://schemas.microsoft.com/office/drawing/2014/main" val="1613672894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494324541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50478087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440262439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4055417993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338797765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767580697"/>
                    </a:ext>
                  </a:extLst>
                </a:gridCol>
              </a:tblGrid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13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12211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82984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322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458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6114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0745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778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674873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02A2B225-F528-40D0-B721-8D472B70AA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087035"/>
              </p:ext>
            </p:extLst>
          </p:nvPr>
        </p:nvGraphicFramePr>
        <p:xfrm>
          <a:off x="5327153" y="2146627"/>
          <a:ext cx="2847600" cy="28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">
                  <a:extLst>
                    <a:ext uri="{9D8B030D-6E8A-4147-A177-3AD203B41FA5}">
                      <a16:colId xmlns:a16="http://schemas.microsoft.com/office/drawing/2014/main" val="1613672894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494324541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50478087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440262439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4055417993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338797765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767580697"/>
                    </a:ext>
                  </a:extLst>
                </a:gridCol>
              </a:tblGrid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13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12211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82984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322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458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6114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0745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778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674873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ABBA68EB-280E-4409-9733-5FA4CB17F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951394"/>
              </p:ext>
            </p:extLst>
          </p:nvPr>
        </p:nvGraphicFramePr>
        <p:xfrm>
          <a:off x="5329651" y="2146627"/>
          <a:ext cx="2847600" cy="28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">
                  <a:extLst>
                    <a:ext uri="{9D8B030D-6E8A-4147-A177-3AD203B41FA5}">
                      <a16:colId xmlns:a16="http://schemas.microsoft.com/office/drawing/2014/main" val="1613672894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494324541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50478087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440262439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4055417993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338797765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767580697"/>
                    </a:ext>
                  </a:extLst>
                </a:gridCol>
              </a:tblGrid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13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12211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82984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322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458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6114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0745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778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674873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6824202-5B8D-40FB-8C61-1ADFB7B4A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10262"/>
              </p:ext>
            </p:extLst>
          </p:nvPr>
        </p:nvGraphicFramePr>
        <p:xfrm>
          <a:off x="5329651" y="2148979"/>
          <a:ext cx="2847600" cy="285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0">
                  <a:extLst>
                    <a:ext uri="{9D8B030D-6E8A-4147-A177-3AD203B41FA5}">
                      <a16:colId xmlns:a16="http://schemas.microsoft.com/office/drawing/2014/main" val="1613672894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494324541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250478087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440262439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4055417993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338797765"/>
                    </a:ext>
                  </a:extLst>
                </a:gridCol>
                <a:gridCol w="406800">
                  <a:extLst>
                    <a:ext uri="{9D8B030D-6E8A-4147-A177-3AD203B41FA5}">
                      <a16:colId xmlns:a16="http://schemas.microsoft.com/office/drawing/2014/main" val="1767580697"/>
                    </a:ext>
                  </a:extLst>
                </a:gridCol>
              </a:tblGrid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9613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12211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82984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93322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458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6114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07458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7784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6748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61DECB0-3B15-4622-BF72-3D79F97E74B4}"/>
                  </a:ext>
                </a:extLst>
              </p:cNvPr>
              <p:cNvSpPr/>
              <p:nvPr/>
            </p:nvSpPr>
            <p:spPr>
              <a:xfrm>
                <a:off x="2975535" y="4406001"/>
                <a:ext cx="898003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61DECB0-3B15-4622-BF72-3D79F97E74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5535" y="4406001"/>
                <a:ext cx="898003" cy="704295"/>
              </a:xfrm>
              <a:prstGeom prst="rect">
                <a:avLst/>
              </a:prstGeom>
              <a:blipFill>
                <a:blip r:embed="rId8"/>
                <a:stretch>
                  <a:fillRect l="-13605" b="-95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2257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  <p:bldP spid="25" grpId="0"/>
      <p:bldP spid="2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F29CBF-1EE0-4A61-9B04-886BBBA10E1B}"/>
              </a:ext>
            </a:extLst>
          </p:cNvPr>
          <p:cNvSpPr txBox="1"/>
          <p:nvPr/>
        </p:nvSpPr>
        <p:spPr>
          <a:xfrm>
            <a:off x="56271" y="1093638"/>
            <a:ext cx="9031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“Multiply the tops. Multiply the bottoms.”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51010BAA-7EB2-49B1-B1B0-5FDF68C650C4}"/>
                  </a:ext>
                </a:extLst>
              </p:cNvPr>
              <p:cNvSpPr/>
              <p:nvPr/>
            </p:nvSpPr>
            <p:spPr>
              <a:xfrm>
                <a:off x="5303131" y="2313016"/>
                <a:ext cx="1944763" cy="8785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31</m:t>
                        </m:r>
                        <m:r>
                          <a:rPr lang="en-GB" sz="36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89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312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51010BAA-7EB2-49B1-B1B0-5FDF68C650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131" y="2313016"/>
                <a:ext cx="1944763" cy="8785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A04F885-0B12-4925-9986-0272B2268DCE}"/>
                  </a:ext>
                </a:extLst>
              </p:cNvPr>
              <p:cNvSpPr/>
              <p:nvPr/>
            </p:nvSpPr>
            <p:spPr>
              <a:xfrm>
                <a:off x="1755430" y="4233717"/>
                <a:ext cx="1553630" cy="8785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19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A04F885-0B12-4925-9986-0272B2268D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430" y="4233717"/>
                <a:ext cx="1553630" cy="8785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5DDCBE7-1820-4BA3-9F8D-2FD81AAEF403}"/>
                  </a:ext>
                </a:extLst>
              </p:cNvPr>
              <p:cNvSpPr/>
              <p:nvPr/>
            </p:nvSpPr>
            <p:spPr>
              <a:xfrm>
                <a:off x="1755430" y="2313016"/>
                <a:ext cx="1553630" cy="8757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36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5DDCBE7-1820-4BA3-9F8D-2FD81AAEF4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430" y="2313016"/>
                <a:ext cx="1553630" cy="8757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0A0E0A1-D358-4CD2-AEF9-7F285A28CC4A}"/>
                  </a:ext>
                </a:extLst>
              </p:cNvPr>
              <p:cNvSpPr/>
              <p:nvPr/>
            </p:nvSpPr>
            <p:spPr>
              <a:xfrm>
                <a:off x="5503506" y="4233717"/>
                <a:ext cx="1544012" cy="887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56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36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72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0A0E0A1-D358-4CD2-AEF9-7F285A28CC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3506" y="4233717"/>
                <a:ext cx="1544012" cy="88755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56341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4 – Making connections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1BEBFE-A1C9-4AE9-92DE-BF491BF9ACC9}"/>
              </a:ext>
            </a:extLst>
          </p:cNvPr>
          <p:cNvSpPr txBox="1"/>
          <p:nvPr/>
        </p:nvSpPr>
        <p:spPr>
          <a:xfrm>
            <a:off x="522000" y="1582340"/>
            <a:ext cx="7890480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</a:rPr>
              <a:t>Reinforcing links surrounding simplification</a:t>
            </a:r>
          </a:p>
          <a:p>
            <a:endParaRPr lang="en-GB" sz="2000" dirty="0"/>
          </a:p>
          <a:p>
            <a:r>
              <a:rPr lang="en-GB" sz="2000" dirty="0"/>
              <a:t>Arithmetic with algebraic fractions</a:t>
            </a:r>
          </a:p>
          <a:p>
            <a:endParaRPr lang="en-GB" sz="2000" dirty="0"/>
          </a:p>
          <a:p>
            <a:r>
              <a:rPr lang="en-GB" sz="2000" dirty="0"/>
              <a:t>Rearranging or solving with fractional coefficients</a:t>
            </a:r>
          </a:p>
          <a:p>
            <a:endParaRPr lang="en-GB" sz="2000" dirty="0"/>
          </a:p>
          <a:p>
            <a:r>
              <a:rPr lang="en-GB" sz="2000" dirty="0"/>
              <a:t>Ratio problems involving fractional scale factors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730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F29CBF-1EE0-4A61-9B04-886BBBA10E1B}"/>
              </a:ext>
            </a:extLst>
          </p:cNvPr>
          <p:cNvSpPr txBox="1"/>
          <p:nvPr/>
        </p:nvSpPr>
        <p:spPr>
          <a:xfrm>
            <a:off x="56271" y="1093638"/>
            <a:ext cx="9031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“Multiply the tops. Multiply the bottoms.”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51010BAA-7EB2-49B1-B1B0-5FDF68C650C4}"/>
                  </a:ext>
                </a:extLst>
              </p:cNvPr>
              <p:cNvSpPr/>
              <p:nvPr/>
            </p:nvSpPr>
            <p:spPr>
              <a:xfrm>
                <a:off x="5303131" y="2313016"/>
                <a:ext cx="1944763" cy="8785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31</m:t>
                        </m:r>
                        <m:r>
                          <a:rPr lang="en-GB" sz="36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89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312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51010BAA-7EB2-49B1-B1B0-5FDF68C650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131" y="2313016"/>
                <a:ext cx="1944763" cy="8785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A04F885-0B12-4925-9986-0272B2268DCE}"/>
                  </a:ext>
                </a:extLst>
              </p:cNvPr>
              <p:cNvSpPr/>
              <p:nvPr/>
            </p:nvSpPr>
            <p:spPr>
              <a:xfrm>
                <a:off x="1755430" y="4233717"/>
                <a:ext cx="1553630" cy="8785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19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A04F885-0B12-4925-9986-0272B2268D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430" y="4233717"/>
                <a:ext cx="1553630" cy="8785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5DDCBE7-1820-4BA3-9F8D-2FD81AAEF403}"/>
                  </a:ext>
                </a:extLst>
              </p:cNvPr>
              <p:cNvSpPr/>
              <p:nvPr/>
            </p:nvSpPr>
            <p:spPr>
              <a:xfrm>
                <a:off x="1755430" y="2313016"/>
                <a:ext cx="1553630" cy="8757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36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5DDCBE7-1820-4BA3-9F8D-2FD81AAEF4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430" y="2313016"/>
                <a:ext cx="1553630" cy="8757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0A0E0A1-D358-4CD2-AEF9-7F285A28CC4A}"/>
                  </a:ext>
                </a:extLst>
              </p:cNvPr>
              <p:cNvSpPr/>
              <p:nvPr/>
            </p:nvSpPr>
            <p:spPr>
              <a:xfrm>
                <a:off x="5503506" y="4233717"/>
                <a:ext cx="1544012" cy="887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56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r>
                      <a:rPr lang="en-GB" sz="3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36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72</m:t>
                        </m:r>
                      </m:den>
                    </m:f>
                  </m:oMath>
                </a14:m>
                <a:endParaRPr lang="en-GB" sz="36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0A0E0A1-D358-4CD2-AEF9-7F285A28CC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3506" y="4233717"/>
                <a:ext cx="1544012" cy="88755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281887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8D80A94-948E-44E4-AC4B-8C0A7610DDA0}"/>
                  </a:ext>
                </a:extLst>
              </p:cNvPr>
              <p:cNvSpPr txBox="1"/>
              <p:nvPr/>
            </p:nvSpPr>
            <p:spPr>
              <a:xfrm>
                <a:off x="3194584" y="2066736"/>
                <a:ext cx="2573170" cy="4147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= 48</a:t>
                </a:r>
              </a:p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 = 24</a:t>
                </a:r>
              </a:p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= 12</a:t>
                </a:r>
              </a:p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 = 6</a:t>
                </a:r>
              </a:p>
              <a:p>
                <a:endParaRPr lang="en-GB" sz="2800" dirty="0"/>
              </a:p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800" dirty="0"/>
                  <a:t> = ?</a:t>
                </a:r>
              </a:p>
              <a:p>
                <a:endParaRPr lang="en-GB" sz="2800" dirty="0"/>
              </a:p>
              <a:p>
                <a:endParaRPr lang="en-GB" sz="2800" dirty="0"/>
              </a:p>
              <a:p>
                <a:endParaRPr lang="en-GB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8D80A94-948E-44E4-AC4B-8C0A7610D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4584" y="2066736"/>
                <a:ext cx="2573170" cy="4147802"/>
              </a:xfrm>
              <a:prstGeom prst="rect">
                <a:avLst/>
              </a:prstGeom>
              <a:blipFill>
                <a:blip r:embed="rId4"/>
                <a:stretch>
                  <a:fillRect l="-4739" t="-14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59C303BF-6897-4F3B-AE2A-11BB1FFB9B7B}"/>
              </a:ext>
            </a:extLst>
          </p:cNvPr>
          <p:cNvSpPr txBox="1"/>
          <p:nvPr/>
        </p:nvSpPr>
        <p:spPr>
          <a:xfrm>
            <a:off x="1" y="1211493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800" dirty="0"/>
              <a:t>“Multiplying makes things bigger.”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131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7E26B6-B88E-4840-8B09-B578CD6FA807}"/>
                  </a:ext>
                </a:extLst>
              </p:cNvPr>
              <p:cNvSpPr txBox="1"/>
              <p:nvPr/>
            </p:nvSpPr>
            <p:spPr>
              <a:xfrm>
                <a:off x="899844" y="2582172"/>
                <a:ext cx="3156855" cy="61388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Thinking: 3 lots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7E26B6-B88E-4840-8B09-B578CD6FA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844" y="2582172"/>
                <a:ext cx="3156855" cy="613886"/>
              </a:xfrm>
              <a:prstGeom prst="rect">
                <a:avLst/>
              </a:prstGeom>
              <a:blipFill>
                <a:blip r:embed="rId4"/>
                <a:stretch>
                  <a:fillRect l="-3095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77410B2A-FB9D-47F0-BF8F-B052E69E7C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863374"/>
              </p:ext>
            </p:extLst>
          </p:nvPr>
        </p:nvGraphicFramePr>
        <p:xfrm>
          <a:off x="1437424" y="3728234"/>
          <a:ext cx="612000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0000">
                  <a:extLst>
                    <a:ext uri="{9D8B030D-6E8A-4147-A177-3AD203B41FA5}">
                      <a16:colId xmlns:a16="http://schemas.microsoft.com/office/drawing/2014/main" val="2600486074"/>
                    </a:ext>
                  </a:extLst>
                </a:gridCol>
                <a:gridCol w="1530000">
                  <a:extLst>
                    <a:ext uri="{9D8B030D-6E8A-4147-A177-3AD203B41FA5}">
                      <a16:colId xmlns:a16="http://schemas.microsoft.com/office/drawing/2014/main" val="2009773453"/>
                    </a:ext>
                  </a:extLst>
                </a:gridCol>
                <a:gridCol w="1530000">
                  <a:extLst>
                    <a:ext uri="{9D8B030D-6E8A-4147-A177-3AD203B41FA5}">
                      <a16:colId xmlns:a16="http://schemas.microsoft.com/office/drawing/2014/main" val="3353394491"/>
                    </a:ext>
                  </a:extLst>
                </a:gridCol>
                <a:gridCol w="1530000">
                  <a:extLst>
                    <a:ext uri="{9D8B030D-6E8A-4147-A177-3AD203B41FA5}">
                      <a16:colId xmlns:a16="http://schemas.microsoft.com/office/drawing/2014/main" val="164375726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165054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431780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2A582BA1-1499-4852-82B7-2B97F64B6B38}"/>
              </a:ext>
            </a:extLst>
          </p:cNvPr>
          <p:cNvSpPr/>
          <p:nvPr/>
        </p:nvSpPr>
        <p:spPr>
          <a:xfrm>
            <a:off x="1293861" y="4198144"/>
            <a:ext cx="6424864" cy="441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B7A376-458E-407E-95E4-B0FDD1F2284B}"/>
              </a:ext>
            </a:extLst>
          </p:cNvPr>
          <p:cNvSpPr/>
          <p:nvPr/>
        </p:nvSpPr>
        <p:spPr>
          <a:xfrm>
            <a:off x="1253756" y="3523429"/>
            <a:ext cx="6424864" cy="441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9655C9-380E-46EB-B9A2-B5189EB18D42}"/>
              </a:ext>
            </a:extLst>
          </p:cNvPr>
          <p:cNvSpPr txBox="1"/>
          <p:nvPr/>
        </p:nvSpPr>
        <p:spPr>
          <a:xfrm>
            <a:off x="7349756" y="3482573"/>
            <a:ext cx="40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FADE5B-C14D-4239-8EDE-4A75598313A7}"/>
              </a:ext>
            </a:extLst>
          </p:cNvPr>
          <p:cNvSpPr txBox="1"/>
          <p:nvPr/>
        </p:nvSpPr>
        <p:spPr>
          <a:xfrm>
            <a:off x="1253756" y="3454170"/>
            <a:ext cx="40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19D6B2D-C83D-4F5D-BF53-62114FE466AE}"/>
                  </a:ext>
                </a:extLst>
              </p:cNvPr>
              <p:cNvSpPr txBox="1"/>
              <p:nvPr/>
            </p:nvSpPr>
            <p:spPr>
              <a:xfrm>
                <a:off x="2061325" y="4462785"/>
                <a:ext cx="449180" cy="78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19D6B2D-C83D-4F5D-BF53-62114FE46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325" y="4462785"/>
                <a:ext cx="449180" cy="7884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F5BEAFA-34C5-4072-ABD7-1478DBECFED8}"/>
              </a:ext>
            </a:extLst>
          </p:cNvPr>
          <p:cNvCxnSpPr>
            <a:cxnSpLocks/>
          </p:cNvCxnSpPr>
          <p:nvPr/>
        </p:nvCxnSpPr>
        <p:spPr>
          <a:xfrm>
            <a:off x="1470909" y="4412275"/>
            <a:ext cx="146006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7AF7F3B-375E-453B-BEA4-9EC92DB9935C}"/>
                  </a:ext>
                </a:extLst>
              </p:cNvPr>
              <p:cNvSpPr txBox="1"/>
              <p:nvPr/>
            </p:nvSpPr>
            <p:spPr>
              <a:xfrm>
                <a:off x="3607519" y="4460557"/>
                <a:ext cx="449180" cy="78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7AF7F3B-375E-453B-BEA4-9EC92DB993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7519" y="4460557"/>
                <a:ext cx="449180" cy="78842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CC5F6BA-F016-457F-9820-6001368EEC9A}"/>
              </a:ext>
            </a:extLst>
          </p:cNvPr>
          <p:cNvCxnSpPr>
            <a:cxnSpLocks/>
          </p:cNvCxnSpPr>
          <p:nvPr/>
        </p:nvCxnSpPr>
        <p:spPr>
          <a:xfrm>
            <a:off x="3017103" y="4410047"/>
            <a:ext cx="146006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00D4307-55CD-4FAB-80D8-6263F004D534}"/>
                  </a:ext>
                </a:extLst>
              </p:cNvPr>
              <p:cNvSpPr txBox="1"/>
              <p:nvPr/>
            </p:nvSpPr>
            <p:spPr>
              <a:xfrm>
                <a:off x="5133291" y="4466194"/>
                <a:ext cx="449180" cy="78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00D4307-55CD-4FAB-80D8-6263F004D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291" y="4466194"/>
                <a:ext cx="449180" cy="78842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C2D1AA2-43E6-4621-A200-84C48ACD0FEE}"/>
              </a:ext>
            </a:extLst>
          </p:cNvPr>
          <p:cNvCxnSpPr>
            <a:cxnSpLocks/>
          </p:cNvCxnSpPr>
          <p:nvPr/>
        </p:nvCxnSpPr>
        <p:spPr>
          <a:xfrm>
            <a:off x="4542875" y="4415684"/>
            <a:ext cx="146006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2464617-53C8-4807-84C3-DB13E4D3F3CE}"/>
                  </a:ext>
                </a:extLst>
              </p:cNvPr>
              <p:cNvSpPr txBox="1"/>
              <p:nvPr/>
            </p:nvSpPr>
            <p:spPr>
              <a:xfrm>
                <a:off x="1366869" y="1453670"/>
                <a:ext cx="1003469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2464617-53C8-4807-84C3-DB13E4D3F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869" y="1453670"/>
                <a:ext cx="1003469" cy="613886"/>
              </a:xfrm>
              <a:prstGeom prst="rect">
                <a:avLst/>
              </a:prstGeom>
              <a:blipFill>
                <a:blip r:embed="rId8"/>
                <a:stretch>
                  <a:fillRect l="-9091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CD352E4-074C-420D-BAC8-731D01D43B39}"/>
                  </a:ext>
                </a:extLst>
              </p:cNvPr>
              <p:cNvSpPr txBox="1"/>
              <p:nvPr/>
            </p:nvSpPr>
            <p:spPr>
              <a:xfrm>
                <a:off x="2200941" y="1453670"/>
                <a:ext cx="1003469" cy="61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CD352E4-074C-420D-BAC8-731D01D43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941" y="1453670"/>
                <a:ext cx="1003469" cy="61465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06388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4" grpId="0"/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91F476-1325-428B-843D-44F8D07756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375823"/>
              </p:ext>
            </p:extLst>
          </p:nvPr>
        </p:nvGraphicFramePr>
        <p:xfrm>
          <a:off x="1458293" y="3699962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172187633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70926274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9522074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2404062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7698145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8838185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444593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3693790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6683137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64425084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8043492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5858739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193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0422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582BA1-1499-4852-82B7-2B97F64B6B38}"/>
              </a:ext>
            </a:extLst>
          </p:cNvPr>
          <p:cNvSpPr/>
          <p:nvPr/>
        </p:nvSpPr>
        <p:spPr>
          <a:xfrm>
            <a:off x="1293861" y="4198144"/>
            <a:ext cx="6424864" cy="441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B7A376-458E-407E-95E4-B0FDD1F2284B}"/>
              </a:ext>
            </a:extLst>
          </p:cNvPr>
          <p:cNvSpPr/>
          <p:nvPr/>
        </p:nvSpPr>
        <p:spPr>
          <a:xfrm>
            <a:off x="1253756" y="3523429"/>
            <a:ext cx="6424864" cy="441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9655C9-380E-46EB-B9A2-B5189EB18D42}"/>
              </a:ext>
            </a:extLst>
          </p:cNvPr>
          <p:cNvSpPr txBox="1"/>
          <p:nvPr/>
        </p:nvSpPr>
        <p:spPr>
          <a:xfrm>
            <a:off x="7349756" y="3482573"/>
            <a:ext cx="40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FADE5B-C14D-4239-8EDE-4A75598313A7}"/>
              </a:ext>
            </a:extLst>
          </p:cNvPr>
          <p:cNvSpPr txBox="1"/>
          <p:nvPr/>
        </p:nvSpPr>
        <p:spPr>
          <a:xfrm>
            <a:off x="1253756" y="3454170"/>
            <a:ext cx="40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19D6B2D-C83D-4F5D-BF53-62114FE466AE}"/>
                  </a:ext>
                </a:extLst>
              </p:cNvPr>
              <p:cNvSpPr txBox="1"/>
              <p:nvPr/>
            </p:nvSpPr>
            <p:spPr>
              <a:xfrm>
                <a:off x="2061325" y="4462785"/>
                <a:ext cx="449180" cy="788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19D6B2D-C83D-4F5D-BF53-62114FE46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325" y="4462785"/>
                <a:ext cx="449180" cy="7887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F5BEAFA-34C5-4072-ABD7-1478DBECFED8}"/>
              </a:ext>
            </a:extLst>
          </p:cNvPr>
          <p:cNvCxnSpPr>
            <a:cxnSpLocks/>
          </p:cNvCxnSpPr>
          <p:nvPr/>
        </p:nvCxnSpPr>
        <p:spPr>
          <a:xfrm>
            <a:off x="1470909" y="4412275"/>
            <a:ext cx="146006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C2ECD2B-462A-438E-ABC6-6EF63CB0D424}"/>
              </a:ext>
            </a:extLst>
          </p:cNvPr>
          <p:cNvSpPr txBox="1"/>
          <p:nvPr/>
        </p:nvSpPr>
        <p:spPr>
          <a:xfrm>
            <a:off x="5357881" y="3476915"/>
            <a:ext cx="40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ADC33D-BAEE-415E-9A9D-324B12FE9EC8}"/>
              </a:ext>
            </a:extLst>
          </p:cNvPr>
          <p:cNvSpPr txBox="1"/>
          <p:nvPr/>
        </p:nvSpPr>
        <p:spPr>
          <a:xfrm>
            <a:off x="3275331" y="3488940"/>
            <a:ext cx="409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7C6D93-3ED8-44E1-BBED-AB1D33ED906A}"/>
              </a:ext>
            </a:extLst>
          </p:cNvPr>
          <p:cNvCxnSpPr>
            <a:cxnSpLocks/>
          </p:cNvCxnSpPr>
          <p:nvPr/>
        </p:nvCxnSpPr>
        <p:spPr>
          <a:xfrm>
            <a:off x="4506293" y="3523429"/>
            <a:ext cx="0" cy="1210651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8875CAA-2E31-47AF-BFDC-A996897C88D6}"/>
              </a:ext>
            </a:extLst>
          </p:cNvPr>
          <p:cNvCxnSpPr>
            <a:cxnSpLocks/>
          </p:cNvCxnSpPr>
          <p:nvPr/>
        </p:nvCxnSpPr>
        <p:spPr>
          <a:xfrm>
            <a:off x="6025855" y="3523429"/>
            <a:ext cx="0" cy="1210651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FF94A5B-E01A-422B-B32C-6FFE3129BAD2}"/>
              </a:ext>
            </a:extLst>
          </p:cNvPr>
          <p:cNvCxnSpPr>
            <a:cxnSpLocks/>
          </p:cNvCxnSpPr>
          <p:nvPr/>
        </p:nvCxnSpPr>
        <p:spPr>
          <a:xfrm>
            <a:off x="2983639" y="3514624"/>
            <a:ext cx="0" cy="1210651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3A92B0B-81DF-4C45-A943-B6DD81935B15}"/>
                  </a:ext>
                </a:extLst>
              </p:cNvPr>
              <p:cNvSpPr txBox="1"/>
              <p:nvPr/>
            </p:nvSpPr>
            <p:spPr>
              <a:xfrm>
                <a:off x="899844" y="2582172"/>
                <a:ext cx="3156855" cy="61388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Thinking: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/>
                  <a:t> of 3 </a:t>
                </a: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3A92B0B-81DF-4C45-A943-B6DD81935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844" y="2582172"/>
                <a:ext cx="3156855" cy="613886"/>
              </a:xfrm>
              <a:prstGeom prst="rect">
                <a:avLst/>
              </a:prstGeom>
              <a:blipFill>
                <a:blip r:embed="rId6"/>
                <a:stretch>
                  <a:fillRect l="-3095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14231B8-3016-43AB-AFF3-1057566787FE}"/>
                  </a:ext>
                </a:extLst>
              </p:cNvPr>
              <p:cNvSpPr txBox="1"/>
              <p:nvPr/>
            </p:nvSpPr>
            <p:spPr>
              <a:xfrm>
                <a:off x="1366869" y="1453670"/>
                <a:ext cx="1003469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3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14231B8-3016-43AB-AFF3-1057566787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6869" y="1453670"/>
                <a:ext cx="1003469" cy="613886"/>
              </a:xfrm>
              <a:prstGeom prst="rect">
                <a:avLst/>
              </a:prstGeom>
              <a:blipFill>
                <a:blip r:embed="rId8"/>
                <a:stretch>
                  <a:fillRect l="-9091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79119BE-631F-466F-8D5F-DE713440DA30}"/>
                  </a:ext>
                </a:extLst>
              </p:cNvPr>
              <p:cNvSpPr txBox="1"/>
              <p:nvPr/>
            </p:nvSpPr>
            <p:spPr>
              <a:xfrm>
                <a:off x="2200941" y="1453670"/>
                <a:ext cx="1003469" cy="61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79119BE-631F-466F-8D5F-DE713440D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941" y="1453670"/>
                <a:ext cx="1003469" cy="61465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0692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B6E41D-21E1-487A-9F3C-687D2A7411C7}"/>
              </a:ext>
            </a:extLst>
          </p:cNvPr>
          <p:cNvSpPr txBox="1"/>
          <p:nvPr/>
        </p:nvSpPr>
        <p:spPr>
          <a:xfrm>
            <a:off x="0" y="120666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Simplifying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D9853E-D8C6-4BCF-A0DB-976BC8D22D98}"/>
                  </a:ext>
                </a:extLst>
              </p:cNvPr>
              <p:cNvSpPr txBox="1"/>
              <p:nvPr/>
            </p:nvSpPr>
            <p:spPr>
              <a:xfrm>
                <a:off x="1112844" y="2627215"/>
                <a:ext cx="449180" cy="966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4000" dirty="0"/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D9853E-D8C6-4BCF-A0DB-976BC8D22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2844" y="2627215"/>
                <a:ext cx="449180" cy="966675"/>
              </a:xfrm>
              <a:prstGeom prst="rect">
                <a:avLst/>
              </a:prstGeom>
              <a:blipFill>
                <a:blip r:embed="rId3"/>
                <a:stretch>
                  <a:fillRect r="-164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8BE886-53E5-42B1-BA83-1D0D3F886375}"/>
                  </a:ext>
                </a:extLst>
              </p:cNvPr>
              <p:cNvSpPr txBox="1"/>
              <p:nvPr/>
            </p:nvSpPr>
            <p:spPr>
              <a:xfrm>
                <a:off x="1771679" y="2627215"/>
                <a:ext cx="2111003" cy="981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GB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GB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GB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3 </m:t>
                        </m:r>
                        <m:r>
                          <a:rPr lang="en-GB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GB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5</m:t>
                        </m:r>
                      </m:den>
                    </m:f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8BE886-53E5-42B1-BA83-1D0D3F8863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679" y="2627215"/>
                <a:ext cx="2111003" cy="981102"/>
              </a:xfrm>
              <a:prstGeom prst="rect">
                <a:avLst/>
              </a:prstGeom>
              <a:blipFill>
                <a:blip r:embed="rId4"/>
                <a:stretch>
                  <a:fillRect l="-10405" b="-136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1365B80-7AB7-4EC6-9F41-F8160BC41F6D}"/>
                  </a:ext>
                </a:extLst>
              </p:cNvPr>
              <p:cNvSpPr txBox="1"/>
              <p:nvPr/>
            </p:nvSpPr>
            <p:spPr>
              <a:xfrm>
                <a:off x="3604913" y="2634813"/>
                <a:ext cx="1998974" cy="965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1365B80-7AB7-4EC6-9F41-F8160BC41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913" y="2634813"/>
                <a:ext cx="1998974" cy="965905"/>
              </a:xfrm>
              <a:prstGeom prst="rect">
                <a:avLst/>
              </a:prstGeom>
              <a:blipFill>
                <a:blip r:embed="rId5"/>
                <a:stretch>
                  <a:fillRect l="-10671" b="-10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325492-F758-4693-B2AC-1D470C1D2101}"/>
                  </a:ext>
                </a:extLst>
              </p:cNvPr>
              <p:cNvSpPr txBox="1"/>
              <p:nvPr/>
            </p:nvSpPr>
            <p:spPr>
              <a:xfrm>
                <a:off x="3604913" y="3968736"/>
                <a:ext cx="1998974" cy="965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GB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40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325492-F758-4693-B2AC-1D470C1D2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913" y="3968736"/>
                <a:ext cx="1998974" cy="965905"/>
              </a:xfrm>
              <a:prstGeom prst="rect">
                <a:avLst/>
              </a:prstGeom>
              <a:blipFill>
                <a:blip r:embed="rId6"/>
                <a:stretch>
                  <a:fillRect l="-10671" b="-113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58D1343-309E-4B96-8D50-15159F5C7B76}"/>
                  </a:ext>
                </a:extLst>
              </p:cNvPr>
              <p:cNvSpPr txBox="1"/>
              <p:nvPr/>
            </p:nvSpPr>
            <p:spPr>
              <a:xfrm>
                <a:off x="3604913" y="5168381"/>
                <a:ext cx="1998974" cy="965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58D1343-309E-4B96-8D50-15159F5C7B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913" y="5168381"/>
                <a:ext cx="1998974" cy="965905"/>
              </a:xfrm>
              <a:prstGeom prst="rect">
                <a:avLst/>
              </a:prstGeom>
              <a:blipFill>
                <a:blip r:embed="rId7"/>
                <a:stretch>
                  <a:fillRect l="-10671" b="-113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2910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CE4AEF-13A7-4C0C-90BC-B5FA9EFA7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331064"/>
              </p:ext>
            </p:extLst>
          </p:nvPr>
        </p:nvGraphicFramePr>
        <p:xfrm>
          <a:off x="2088384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23D33FDA-EB34-4635-BA48-C3B9AB2A9BA0}"/>
              </a:ext>
            </a:extLst>
          </p:cNvPr>
          <p:cNvSpPr txBox="1"/>
          <p:nvPr/>
        </p:nvSpPr>
        <p:spPr>
          <a:xfrm>
            <a:off x="1980175" y="2237133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707C37-4F95-4E80-8B6B-B057ED8A6DA2}"/>
              </a:ext>
            </a:extLst>
          </p:cNvPr>
          <p:cNvSpPr txBox="1"/>
          <p:nvPr/>
        </p:nvSpPr>
        <p:spPr>
          <a:xfrm>
            <a:off x="4964640" y="2237132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F4E6C0-2AB6-4767-BB82-9C834F30C9C7}"/>
              </a:ext>
            </a:extLst>
          </p:cNvPr>
          <p:cNvSpPr txBox="1"/>
          <p:nvPr/>
        </p:nvSpPr>
        <p:spPr>
          <a:xfrm>
            <a:off x="1980175" y="4606654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3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0F75A73-FB03-4726-8669-84B12C22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264607"/>
              </p:ext>
            </p:extLst>
          </p:nvPr>
        </p:nvGraphicFramePr>
        <p:xfrm>
          <a:off x="2088384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6C381C92-F6C8-4B59-B18F-ABC1AE5D8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371863"/>
              </p:ext>
            </p:extLst>
          </p:nvPr>
        </p:nvGraphicFramePr>
        <p:xfrm>
          <a:off x="2088384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13C0474A-1B41-4B1A-938A-2FDCD21EC9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506255"/>
              </p:ext>
            </p:extLst>
          </p:nvPr>
        </p:nvGraphicFramePr>
        <p:xfrm>
          <a:off x="2088384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DC9F3840-77B3-421F-8D14-5C5939F8B8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23196"/>
              </p:ext>
            </p:extLst>
          </p:nvPr>
        </p:nvGraphicFramePr>
        <p:xfrm>
          <a:off x="2088384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8910F608-1368-4BFA-9A01-601597F194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567272"/>
              </p:ext>
            </p:extLst>
          </p:nvPr>
        </p:nvGraphicFramePr>
        <p:xfrm>
          <a:off x="2088384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E5057EA1-27E9-432A-A687-D401ADB32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775866"/>
              </p:ext>
            </p:extLst>
          </p:nvPr>
        </p:nvGraphicFramePr>
        <p:xfrm>
          <a:off x="2090517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B44E80DA-8DA5-4B9D-BE29-8CDD735447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315156"/>
              </p:ext>
            </p:extLst>
          </p:nvPr>
        </p:nvGraphicFramePr>
        <p:xfrm>
          <a:off x="2086251" y="2446654"/>
          <a:ext cx="288311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11570722"/>
                    </a:ext>
                  </a:extLst>
                </a:gridCol>
                <a:gridCol w="723110">
                  <a:extLst>
                    <a:ext uri="{9D8B030D-6E8A-4147-A177-3AD203B41FA5}">
                      <a16:colId xmlns:a16="http://schemas.microsoft.com/office/drawing/2014/main" val="428381126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06349C8F-1988-424C-AB76-72EAAA2ADC55}"/>
              </a:ext>
            </a:extLst>
          </p:cNvPr>
          <p:cNvSpPr txBox="1"/>
          <p:nvPr/>
        </p:nvSpPr>
        <p:spPr>
          <a:xfrm>
            <a:off x="0" y="988670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800" dirty="0"/>
              <a:t>“Multiplying makes things bigger.”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4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CE4AEF-13A7-4C0C-90BC-B5FA9EFA7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686575"/>
              </p:ext>
            </p:extLst>
          </p:nvPr>
        </p:nvGraphicFramePr>
        <p:xfrm>
          <a:off x="2088384" y="2446654"/>
          <a:ext cx="144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23D33FDA-EB34-4635-BA48-C3B9AB2A9BA0}"/>
              </a:ext>
            </a:extLst>
          </p:cNvPr>
          <p:cNvSpPr txBox="1"/>
          <p:nvPr/>
        </p:nvSpPr>
        <p:spPr>
          <a:xfrm>
            <a:off x="1951519" y="2294661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707C37-4F95-4E80-8B6B-B057ED8A6DA2}"/>
              </a:ext>
            </a:extLst>
          </p:cNvPr>
          <p:cNvSpPr txBox="1"/>
          <p:nvPr/>
        </p:nvSpPr>
        <p:spPr>
          <a:xfrm>
            <a:off x="3559173" y="2294661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F4E6C0-2AB6-4767-BB82-9C834F30C9C7}"/>
              </a:ext>
            </a:extLst>
          </p:cNvPr>
          <p:cNvSpPr txBox="1"/>
          <p:nvPr/>
        </p:nvSpPr>
        <p:spPr>
          <a:xfrm>
            <a:off x="1951519" y="4543199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3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0F75A73-FB03-4726-8669-84B12C22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346755"/>
              </p:ext>
            </p:extLst>
          </p:nvPr>
        </p:nvGraphicFramePr>
        <p:xfrm>
          <a:off x="2088384" y="2446654"/>
          <a:ext cx="144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6C381C92-F6C8-4B59-B18F-ABC1AE5D8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398350"/>
              </p:ext>
            </p:extLst>
          </p:nvPr>
        </p:nvGraphicFramePr>
        <p:xfrm>
          <a:off x="2088384" y="2446654"/>
          <a:ext cx="144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13C0474A-1B41-4B1A-938A-2FDCD21EC9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46022"/>
              </p:ext>
            </p:extLst>
          </p:nvPr>
        </p:nvGraphicFramePr>
        <p:xfrm>
          <a:off x="2088384" y="2446654"/>
          <a:ext cx="144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BE115AA-848A-4216-9E77-CB87B82B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037488"/>
              </p:ext>
            </p:extLst>
          </p:nvPr>
        </p:nvGraphicFramePr>
        <p:xfrm>
          <a:off x="2088384" y="2446654"/>
          <a:ext cx="144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1CA1AE1-853B-4CD0-8FC7-FE9AE2D5A4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136703"/>
              </p:ext>
            </p:extLst>
          </p:nvPr>
        </p:nvGraphicFramePr>
        <p:xfrm>
          <a:off x="2088384" y="2446652"/>
          <a:ext cx="1440000" cy="21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68633819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6579886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6534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557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187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72F28754-7335-4AD3-B3AE-BEE43DA1CC9F}"/>
              </a:ext>
            </a:extLst>
          </p:cNvPr>
          <p:cNvSpPr txBox="1"/>
          <p:nvPr/>
        </p:nvSpPr>
        <p:spPr>
          <a:xfrm>
            <a:off x="0" y="988670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800" dirty="0"/>
              <a:t>“Multiplying makes things bigger.”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45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AB450BD1-1D7F-42AA-8D38-763F84C1DD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646188"/>
              </p:ext>
            </p:extLst>
          </p:nvPr>
        </p:nvGraphicFramePr>
        <p:xfrm>
          <a:off x="4091260" y="1972109"/>
          <a:ext cx="1835305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5305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873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222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8379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927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213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84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287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49056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7D81A5-9877-4DE1-A581-D18105F02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484521"/>
              </p:ext>
            </p:extLst>
          </p:nvPr>
        </p:nvGraphicFramePr>
        <p:xfrm>
          <a:off x="634413" y="1983576"/>
          <a:ext cx="1835305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5305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73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222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379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927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213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584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287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49056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D33FDA-EB34-4635-BA48-C3B9AB2A9BA0}"/>
              </a:ext>
            </a:extLst>
          </p:cNvPr>
          <p:cNvSpPr txBox="1"/>
          <p:nvPr/>
        </p:nvSpPr>
        <p:spPr>
          <a:xfrm>
            <a:off x="511031" y="1801144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707C37-4F95-4E80-8B6B-B057ED8A6DA2}"/>
              </a:ext>
            </a:extLst>
          </p:cNvPr>
          <p:cNvSpPr txBox="1"/>
          <p:nvPr/>
        </p:nvSpPr>
        <p:spPr>
          <a:xfrm>
            <a:off x="2482865" y="1801144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F4E6C0-2AB6-4767-BB82-9C834F30C9C7}"/>
              </a:ext>
            </a:extLst>
          </p:cNvPr>
          <p:cNvSpPr txBox="1"/>
          <p:nvPr/>
        </p:nvSpPr>
        <p:spPr>
          <a:xfrm>
            <a:off x="395744" y="6389723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39899A-4A92-4D9D-9B92-DE186B4DA25F}"/>
                  </a:ext>
                </a:extLst>
              </p:cNvPr>
              <p:cNvSpPr txBox="1"/>
              <p:nvPr/>
            </p:nvSpPr>
            <p:spPr>
              <a:xfrm>
                <a:off x="1354561" y="1457866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39899A-4A92-4D9D-9B92-DE186B4DA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561" y="1457866"/>
                <a:ext cx="393728" cy="5142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C8FD7A6-7A50-49F3-AA3E-D8588807910F}"/>
              </a:ext>
            </a:extLst>
          </p:cNvPr>
          <p:cNvSpPr txBox="1"/>
          <p:nvPr/>
        </p:nvSpPr>
        <p:spPr>
          <a:xfrm>
            <a:off x="3967878" y="1789677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EF19D3-32EC-471F-948D-E76ECF6386B3}"/>
              </a:ext>
            </a:extLst>
          </p:cNvPr>
          <p:cNvSpPr txBox="1"/>
          <p:nvPr/>
        </p:nvSpPr>
        <p:spPr>
          <a:xfrm>
            <a:off x="5948590" y="1789677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79E71F-0256-4120-8651-00F307F90269}"/>
              </a:ext>
            </a:extLst>
          </p:cNvPr>
          <p:cNvSpPr txBox="1"/>
          <p:nvPr/>
        </p:nvSpPr>
        <p:spPr>
          <a:xfrm>
            <a:off x="3843713" y="6378256"/>
            <a:ext cx="2737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12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09A0E3C-4D6C-401F-850A-C62513831BDD}"/>
                  </a:ext>
                </a:extLst>
              </p:cNvPr>
              <p:cNvSpPr txBox="1"/>
              <p:nvPr/>
            </p:nvSpPr>
            <p:spPr>
              <a:xfrm>
                <a:off x="4343571" y="1446399"/>
                <a:ext cx="393728" cy="514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09A0E3C-4D6C-401F-850A-C62513831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571" y="1446399"/>
                <a:ext cx="393728" cy="5142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6668E1BE-36FC-4005-8F6E-9D40CE65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088676"/>
              </p:ext>
            </p:extLst>
          </p:nvPr>
        </p:nvGraphicFramePr>
        <p:xfrm>
          <a:off x="634413" y="1981076"/>
          <a:ext cx="1835306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7653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  <a:gridCol w="917653">
                  <a:extLst>
                    <a:ext uri="{9D8B030D-6E8A-4147-A177-3AD203B41FA5}">
                      <a16:colId xmlns:a16="http://schemas.microsoft.com/office/drawing/2014/main" val="1661154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73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222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379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927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213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584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287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490567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9528DD6C-D780-4A89-8007-7DCFE0A12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12638"/>
              </p:ext>
            </p:extLst>
          </p:nvPr>
        </p:nvGraphicFramePr>
        <p:xfrm>
          <a:off x="4091257" y="1969520"/>
          <a:ext cx="1835308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8827">
                  <a:extLst>
                    <a:ext uri="{9D8B030D-6E8A-4147-A177-3AD203B41FA5}">
                      <a16:colId xmlns:a16="http://schemas.microsoft.com/office/drawing/2014/main" val="500225356"/>
                    </a:ext>
                  </a:extLst>
                </a:gridCol>
                <a:gridCol w="458827">
                  <a:extLst>
                    <a:ext uri="{9D8B030D-6E8A-4147-A177-3AD203B41FA5}">
                      <a16:colId xmlns:a16="http://schemas.microsoft.com/office/drawing/2014/main" val="4219997731"/>
                    </a:ext>
                  </a:extLst>
                </a:gridCol>
                <a:gridCol w="458827">
                  <a:extLst>
                    <a:ext uri="{9D8B030D-6E8A-4147-A177-3AD203B41FA5}">
                      <a16:colId xmlns:a16="http://schemas.microsoft.com/office/drawing/2014/main" val="1661154066"/>
                    </a:ext>
                  </a:extLst>
                </a:gridCol>
                <a:gridCol w="458827">
                  <a:extLst>
                    <a:ext uri="{9D8B030D-6E8A-4147-A177-3AD203B41FA5}">
                      <a16:colId xmlns:a16="http://schemas.microsoft.com/office/drawing/2014/main" val="1862406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948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73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509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69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222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379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927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213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584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287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490567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F8E52C37-06F8-4CE5-A378-36C17EC4BC70}"/>
              </a:ext>
            </a:extLst>
          </p:cNvPr>
          <p:cNvSpPr txBox="1"/>
          <p:nvPr/>
        </p:nvSpPr>
        <p:spPr>
          <a:xfrm>
            <a:off x="0" y="988670"/>
            <a:ext cx="9144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800" dirty="0"/>
              <a:t>“Multiplying makes things bigger.”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343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21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AF5EC72D8DB4BBD68844986FCC4F3" ma:contentTypeVersion="10" ma:contentTypeDescription="Create a new document." ma:contentTypeScope="" ma:versionID="56daa28109d0c9ebe9cc30e7b0cf1625">
  <xsd:schema xmlns:xsd="http://www.w3.org/2001/XMLSchema" xmlns:xs="http://www.w3.org/2001/XMLSchema" xmlns:p="http://schemas.microsoft.com/office/2006/metadata/properties" xmlns:ns3="4682f752-cf74-438a-bebb-9c890ba775ba" targetNamespace="http://schemas.microsoft.com/office/2006/metadata/properties" ma:root="true" ma:fieldsID="f23371f4aef352ff593220449162b12d" ns3:_="">
    <xsd:import namespace="4682f752-cf74-438a-bebb-9c890ba775b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f752-cf74-438a-bebb-9c890ba775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B8820A-A648-4003-9D31-D3BCDF489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82f752-cf74-438a-bebb-9c890ba775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1F9975-6DAF-4A61-9A31-54C7EE237A40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4682f752-cf74-438a-bebb-9c890ba775ba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4020</TotalTime>
  <Words>711</Words>
  <Application>Microsoft Office PowerPoint</Application>
  <PresentationFormat>On-screen Show (4:3)</PresentationFormat>
  <Paragraphs>210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Cambria Math</vt:lpstr>
      <vt:lpstr>Calibri Light</vt:lpstr>
      <vt:lpstr>Arial</vt:lpstr>
      <vt:lpstr>Calibri</vt:lpstr>
      <vt:lpstr>Custom Design</vt:lpstr>
      <vt:lpstr>Planning to teach multiplication of fractions</vt:lpstr>
      <vt:lpstr>Part 1 – The big idea</vt:lpstr>
      <vt:lpstr>Part 1 – The big idea</vt:lpstr>
      <vt:lpstr>Part 1 – The big idea</vt:lpstr>
      <vt:lpstr>Part 1 – The big idea</vt:lpstr>
      <vt:lpstr>Part 2 – Prerequisites</vt:lpstr>
      <vt:lpstr>Part 2 – Prerequisites</vt:lpstr>
      <vt:lpstr>Part 2 – Prerequisites</vt:lpstr>
      <vt:lpstr>Part 2 – Prerequisites</vt:lpstr>
      <vt:lpstr>Part 2 – Prerequisites</vt:lpstr>
      <vt:lpstr>Part 3 – Multiplication of fractions</vt:lpstr>
      <vt:lpstr>Part 3 – Multiplication of fractions</vt:lpstr>
      <vt:lpstr>Part 3 – Multiplication of fractions</vt:lpstr>
      <vt:lpstr>Part 3 – Multiplication of fractions</vt:lpstr>
      <vt:lpstr>Part 3 – Multiplication of fractions</vt:lpstr>
      <vt:lpstr>Part 3 – Multiplication of fractions</vt:lpstr>
      <vt:lpstr>Part 3 – Multiplication of fractions</vt:lpstr>
      <vt:lpstr>Part 1 – The big idea</vt:lpstr>
      <vt:lpstr>Part 4 – Making connections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256</cp:revision>
  <dcterms:created xsi:type="dcterms:W3CDTF">2020-04-15T07:07:39Z</dcterms:created>
  <dcterms:modified xsi:type="dcterms:W3CDTF">2021-02-15T12:43:47Z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0x010100B74AF5EC72D8DB4BBD68844986FCC4F3</vt:lpwstr>
  </property>
</Properties>
</file>