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1"/>
  </p:notesMasterIdLst>
  <p:sldIdLst>
    <p:sldId id="263" r:id="rId6"/>
    <p:sldId id="628" r:id="rId7"/>
    <p:sldId id="588" r:id="rId8"/>
    <p:sldId id="292" r:id="rId9"/>
    <p:sldId id="300" r:id="rId10"/>
    <p:sldId id="269" r:id="rId11"/>
    <p:sldId id="276" r:id="rId12"/>
    <p:sldId id="277" r:id="rId13"/>
    <p:sldId id="279" r:id="rId14"/>
    <p:sldId id="280" r:id="rId15"/>
    <p:sldId id="657" r:id="rId16"/>
    <p:sldId id="281" r:id="rId17"/>
    <p:sldId id="282" r:id="rId18"/>
    <p:sldId id="580" r:id="rId19"/>
    <p:sldId id="579" r:id="rId20"/>
    <p:sldId id="645" r:id="rId21"/>
    <p:sldId id="646" r:id="rId22"/>
    <p:sldId id="647" r:id="rId23"/>
    <p:sldId id="651" r:id="rId24"/>
    <p:sldId id="648" r:id="rId25"/>
    <p:sldId id="652" r:id="rId26"/>
    <p:sldId id="656" r:id="rId27"/>
    <p:sldId id="655" r:id="rId28"/>
    <p:sldId id="649" r:id="rId29"/>
    <p:sldId id="653" r:id="rId30"/>
    <p:sldId id="286" r:id="rId31"/>
    <p:sldId id="265" r:id="rId32"/>
    <p:sldId id="287" r:id="rId33"/>
    <p:sldId id="643" r:id="rId34"/>
    <p:sldId id="644" r:id="rId35"/>
    <p:sldId id="658" r:id="rId36"/>
    <p:sldId id="622" r:id="rId37"/>
    <p:sldId id="607" r:id="rId38"/>
    <p:sldId id="612" r:id="rId39"/>
    <p:sldId id="291" r:id="rId40"/>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Knights" initials="CK" lastIdx="1" clrIdx="0">
    <p:extLst>
      <p:ext uri="{19B8F6BF-5375-455C-9EA6-DF929625EA0E}">
        <p15:presenceInfo xmlns:p15="http://schemas.microsoft.com/office/powerpoint/2012/main" userId="S::carol.knights@mei.org.uk::23be5868-5566-498b-9c06-a891da1c2c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69636" autoAdjust="0"/>
  </p:normalViewPr>
  <p:slideViewPr>
    <p:cSldViewPr>
      <p:cViewPr varScale="1">
        <p:scale>
          <a:sx n="62" d="100"/>
          <a:sy n="62" d="100"/>
        </p:scale>
        <p:origin x="1032"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B4718AAB-80A0-4C68-B49A-FF95E54D59A5}"/>
    <pc:docChg chg="modSld">
      <pc:chgData name="Steve McCormack" userId="a36034f6-e157-44c0-92e0-583c4185333c" providerId="ADAL" clId="{B4718AAB-80A0-4C68-B49A-FF95E54D59A5}" dt="2021-10-19T14:37:42.551" v="81" actId="6549"/>
      <pc:docMkLst>
        <pc:docMk/>
      </pc:docMkLst>
      <pc:sldChg chg="modSp mod">
        <pc:chgData name="Steve McCormack" userId="a36034f6-e157-44c0-92e0-583c4185333c" providerId="ADAL" clId="{B4718AAB-80A0-4C68-B49A-FF95E54D59A5}" dt="2021-10-19T14:33:44.472" v="13" actId="20577"/>
        <pc:sldMkLst>
          <pc:docMk/>
          <pc:sldMk cId="1934899181" sldId="280"/>
        </pc:sldMkLst>
        <pc:spChg chg="mod">
          <ac:chgData name="Steve McCormack" userId="a36034f6-e157-44c0-92e0-583c4185333c" providerId="ADAL" clId="{B4718AAB-80A0-4C68-B49A-FF95E54D59A5}" dt="2021-10-19T14:33:44.472" v="13" actId="20577"/>
          <ac:spMkLst>
            <pc:docMk/>
            <pc:sldMk cId="1934899181" sldId="280"/>
            <ac:spMk id="2" creationId="{23A4D2AD-46FE-44D7-85C9-8D4EFC66C58C}"/>
          </ac:spMkLst>
        </pc:spChg>
      </pc:sldChg>
      <pc:sldChg chg="modSp mod">
        <pc:chgData name="Steve McCormack" userId="a36034f6-e157-44c0-92e0-583c4185333c" providerId="ADAL" clId="{B4718AAB-80A0-4C68-B49A-FF95E54D59A5}" dt="2021-10-19T14:35:05.967" v="63" actId="6549"/>
        <pc:sldMkLst>
          <pc:docMk/>
          <pc:sldMk cId="387169446" sldId="281"/>
        </pc:sldMkLst>
        <pc:spChg chg="mod">
          <ac:chgData name="Steve McCormack" userId="a36034f6-e157-44c0-92e0-583c4185333c" providerId="ADAL" clId="{B4718AAB-80A0-4C68-B49A-FF95E54D59A5}" dt="2021-10-19T14:35:05.967" v="63" actId="6549"/>
          <ac:spMkLst>
            <pc:docMk/>
            <pc:sldMk cId="387169446" sldId="281"/>
            <ac:spMk id="3" creationId="{EC771724-309D-4EC6-8089-365C4C85F6A6}"/>
          </ac:spMkLst>
        </pc:spChg>
      </pc:sldChg>
      <pc:sldChg chg="modSp mod">
        <pc:chgData name="Steve McCormack" userId="a36034f6-e157-44c0-92e0-583c4185333c" providerId="ADAL" clId="{B4718AAB-80A0-4C68-B49A-FF95E54D59A5}" dt="2021-10-19T14:37:42.551" v="81" actId="6549"/>
        <pc:sldMkLst>
          <pc:docMk/>
          <pc:sldMk cId="309275939" sldId="291"/>
        </pc:sldMkLst>
        <pc:spChg chg="mod">
          <ac:chgData name="Steve McCormack" userId="a36034f6-e157-44c0-92e0-583c4185333c" providerId="ADAL" clId="{B4718AAB-80A0-4C68-B49A-FF95E54D59A5}" dt="2021-10-19T14:37:42.551" v="81" actId="6549"/>
          <ac:spMkLst>
            <pc:docMk/>
            <pc:sldMk cId="309275939" sldId="291"/>
            <ac:spMk id="2" creationId="{2FC8153A-3089-4481-8DDB-FCA2DBF5BD26}"/>
          </ac:spMkLst>
        </pc:spChg>
      </pc:sldChg>
      <pc:sldChg chg="modSp mod">
        <pc:chgData name="Steve McCormack" userId="a36034f6-e157-44c0-92e0-583c4185333c" providerId="ADAL" clId="{B4718AAB-80A0-4C68-B49A-FF95E54D59A5}" dt="2021-10-19T14:37:28.263" v="77" actId="6549"/>
        <pc:sldMkLst>
          <pc:docMk/>
          <pc:sldMk cId="1267945699" sldId="607"/>
        </pc:sldMkLst>
        <pc:spChg chg="mod">
          <ac:chgData name="Steve McCormack" userId="a36034f6-e157-44c0-92e0-583c4185333c" providerId="ADAL" clId="{B4718AAB-80A0-4C68-B49A-FF95E54D59A5}" dt="2021-10-19T14:37:28.263" v="77" actId="6549"/>
          <ac:spMkLst>
            <pc:docMk/>
            <pc:sldMk cId="1267945699" sldId="607"/>
            <ac:spMk id="2" creationId="{468AD34D-48AC-4C34-99A5-DF560A5DFC10}"/>
          </ac:spMkLst>
        </pc:spChg>
      </pc:sldChg>
      <pc:sldChg chg="modSp mod">
        <pc:chgData name="Steve McCormack" userId="a36034f6-e157-44c0-92e0-583c4185333c" providerId="ADAL" clId="{B4718AAB-80A0-4C68-B49A-FF95E54D59A5}" dt="2021-10-19T14:37:33.528" v="79" actId="6549"/>
        <pc:sldMkLst>
          <pc:docMk/>
          <pc:sldMk cId="1254757371" sldId="612"/>
        </pc:sldMkLst>
        <pc:spChg chg="mod">
          <ac:chgData name="Steve McCormack" userId="a36034f6-e157-44c0-92e0-583c4185333c" providerId="ADAL" clId="{B4718AAB-80A0-4C68-B49A-FF95E54D59A5}" dt="2021-10-19T14:37:33.528" v="79" actId="6549"/>
          <ac:spMkLst>
            <pc:docMk/>
            <pc:sldMk cId="1254757371" sldId="612"/>
            <ac:spMk id="2" creationId="{468AD34D-48AC-4C34-99A5-DF560A5DFC10}"/>
          </ac:spMkLst>
        </pc:spChg>
      </pc:sldChg>
      <pc:sldChg chg="modSp mod">
        <pc:chgData name="Steve McCormack" userId="a36034f6-e157-44c0-92e0-583c4185333c" providerId="ADAL" clId="{B4718AAB-80A0-4C68-B49A-FF95E54D59A5}" dt="2021-10-19T14:37:23.832" v="75" actId="6549"/>
        <pc:sldMkLst>
          <pc:docMk/>
          <pc:sldMk cId="2473925229" sldId="622"/>
        </pc:sldMkLst>
        <pc:spChg chg="mod">
          <ac:chgData name="Steve McCormack" userId="a36034f6-e157-44c0-92e0-583c4185333c" providerId="ADAL" clId="{B4718AAB-80A0-4C68-B49A-FF95E54D59A5}" dt="2021-10-19T14:37:23.832" v="75" actId="6549"/>
          <ac:spMkLst>
            <pc:docMk/>
            <pc:sldMk cId="2473925229" sldId="622"/>
            <ac:spMk id="2" creationId="{468AD34D-48AC-4C34-99A5-DF560A5DFC10}"/>
          </ac:spMkLst>
        </pc:spChg>
      </pc:sldChg>
      <pc:sldChg chg="modSp mod">
        <pc:chgData name="Steve McCormack" userId="a36034f6-e157-44c0-92e0-583c4185333c" providerId="ADAL" clId="{B4718AAB-80A0-4C68-B49A-FF95E54D59A5}" dt="2021-10-19T14:32:54.759" v="9" actId="20577"/>
        <pc:sldMkLst>
          <pc:docMk/>
          <pc:sldMk cId="1723481512" sldId="628"/>
        </pc:sldMkLst>
        <pc:spChg chg="mod">
          <ac:chgData name="Steve McCormack" userId="a36034f6-e157-44c0-92e0-583c4185333c" providerId="ADAL" clId="{B4718AAB-80A0-4C68-B49A-FF95E54D59A5}" dt="2021-10-19T14:32:54.759" v="9" actId="20577"/>
          <ac:spMkLst>
            <pc:docMk/>
            <pc:sldMk cId="1723481512" sldId="628"/>
            <ac:spMk id="5" creationId="{F3AEFA3D-6E0E-40FE-BDA2-AC1662A877CD}"/>
          </ac:spMkLst>
        </pc:spChg>
      </pc:sldChg>
      <pc:sldChg chg="modSp mod">
        <pc:chgData name="Steve McCormack" userId="a36034f6-e157-44c0-92e0-583c4185333c" providerId="ADAL" clId="{B4718AAB-80A0-4C68-B49A-FF95E54D59A5}" dt="2021-10-19T14:37:05.386" v="67" actId="6549"/>
        <pc:sldMkLst>
          <pc:docMk/>
          <pc:sldMk cId="3071053203" sldId="643"/>
        </pc:sldMkLst>
        <pc:spChg chg="mod">
          <ac:chgData name="Steve McCormack" userId="a36034f6-e157-44c0-92e0-583c4185333c" providerId="ADAL" clId="{B4718AAB-80A0-4C68-B49A-FF95E54D59A5}" dt="2021-10-19T14:37:05.386" v="67" actId="6549"/>
          <ac:spMkLst>
            <pc:docMk/>
            <pc:sldMk cId="3071053203" sldId="643"/>
            <ac:spMk id="2" creationId="{3D3B0D61-9420-4B06-8555-667429430C87}"/>
          </ac:spMkLst>
        </pc:spChg>
      </pc:sldChg>
      <pc:sldChg chg="modSp mod">
        <pc:chgData name="Steve McCormack" userId="a36034f6-e157-44c0-92e0-583c4185333c" providerId="ADAL" clId="{B4718AAB-80A0-4C68-B49A-FF95E54D59A5}" dt="2021-10-19T14:37:09.434" v="69" actId="6549"/>
        <pc:sldMkLst>
          <pc:docMk/>
          <pc:sldMk cId="2490396870" sldId="644"/>
        </pc:sldMkLst>
        <pc:spChg chg="mod">
          <ac:chgData name="Steve McCormack" userId="a36034f6-e157-44c0-92e0-583c4185333c" providerId="ADAL" clId="{B4718AAB-80A0-4C68-B49A-FF95E54D59A5}" dt="2021-10-19T14:37:09.434" v="69" actId="6549"/>
          <ac:spMkLst>
            <pc:docMk/>
            <pc:sldMk cId="2490396870" sldId="644"/>
            <ac:spMk id="2" creationId="{3D3B0D61-9420-4B06-8555-667429430C87}"/>
          </ac:spMkLst>
        </pc:spChg>
      </pc:sldChg>
      <pc:sldChg chg="modSp mod">
        <pc:chgData name="Steve McCormack" userId="a36034f6-e157-44c0-92e0-583c4185333c" providerId="ADAL" clId="{B4718AAB-80A0-4C68-B49A-FF95E54D59A5}" dt="2021-10-19T14:35:41.607" v="64" actId="20577"/>
        <pc:sldMkLst>
          <pc:docMk/>
          <pc:sldMk cId="815024631" sldId="645"/>
        </pc:sldMkLst>
        <pc:spChg chg="mod">
          <ac:chgData name="Steve McCormack" userId="a36034f6-e157-44c0-92e0-583c4185333c" providerId="ADAL" clId="{B4718AAB-80A0-4C68-B49A-FF95E54D59A5}" dt="2021-10-19T14:35:41.607" v="64" actId="20577"/>
          <ac:spMkLst>
            <pc:docMk/>
            <pc:sldMk cId="815024631" sldId="645"/>
            <ac:spMk id="7" creationId="{929D5A93-A5BE-4A50-833E-55DACEEE302A}"/>
          </ac:spMkLst>
        </pc:spChg>
      </pc:sldChg>
      <pc:sldChg chg="modSp mod">
        <pc:chgData name="Steve McCormack" userId="a36034f6-e157-44c0-92e0-583c4185333c" providerId="ADAL" clId="{B4718AAB-80A0-4C68-B49A-FF95E54D59A5}" dt="2021-10-19T14:35:46.537" v="65" actId="20577"/>
        <pc:sldMkLst>
          <pc:docMk/>
          <pc:sldMk cId="1707390063" sldId="646"/>
        </pc:sldMkLst>
        <pc:spChg chg="mod">
          <ac:chgData name="Steve McCormack" userId="a36034f6-e157-44c0-92e0-583c4185333c" providerId="ADAL" clId="{B4718AAB-80A0-4C68-B49A-FF95E54D59A5}" dt="2021-10-19T14:35:46.537" v="65" actId="20577"/>
          <ac:spMkLst>
            <pc:docMk/>
            <pc:sldMk cId="1707390063" sldId="646"/>
            <ac:spMk id="9" creationId="{457DCFF5-780D-4BC9-AA2A-94BEBEA0558D}"/>
          </ac:spMkLst>
        </pc:spChg>
      </pc:sldChg>
      <pc:sldChg chg="modSp mod">
        <pc:chgData name="Steve McCormack" userId="a36034f6-e157-44c0-92e0-583c4185333c" providerId="ADAL" clId="{B4718AAB-80A0-4C68-B49A-FF95E54D59A5}" dt="2021-10-19T14:34:47.784" v="33" actId="6549"/>
        <pc:sldMkLst>
          <pc:docMk/>
          <pc:sldMk cId="3767344947" sldId="657"/>
        </pc:sldMkLst>
        <pc:spChg chg="mod">
          <ac:chgData name="Steve McCormack" userId="a36034f6-e157-44c0-92e0-583c4185333c" providerId="ADAL" clId="{B4718AAB-80A0-4C68-B49A-FF95E54D59A5}" dt="2021-10-19T14:33:49.574" v="17" actId="20577"/>
          <ac:spMkLst>
            <pc:docMk/>
            <pc:sldMk cId="3767344947" sldId="657"/>
            <ac:spMk id="2" creationId="{23A4D2AD-46FE-44D7-85C9-8D4EFC66C58C}"/>
          </ac:spMkLst>
        </pc:spChg>
        <pc:spChg chg="mod">
          <ac:chgData name="Steve McCormack" userId="a36034f6-e157-44c0-92e0-583c4185333c" providerId="ADAL" clId="{B4718AAB-80A0-4C68-B49A-FF95E54D59A5}" dt="2021-10-19T14:34:47.784" v="33" actId="6549"/>
          <ac:spMkLst>
            <pc:docMk/>
            <pc:sldMk cId="3767344947" sldId="657"/>
            <ac:spMk id="83" creationId="{FC6F6A91-18C9-47C7-872E-AD10D7A5B320}"/>
          </ac:spMkLst>
        </pc:spChg>
      </pc:sldChg>
      <pc:sldChg chg="modSp mod">
        <pc:chgData name="Steve McCormack" userId="a36034f6-e157-44c0-92e0-583c4185333c" providerId="ADAL" clId="{B4718AAB-80A0-4C68-B49A-FF95E54D59A5}" dt="2021-10-19T14:37:16.760" v="73" actId="6549"/>
        <pc:sldMkLst>
          <pc:docMk/>
          <pc:sldMk cId="3099535055" sldId="658"/>
        </pc:sldMkLst>
        <pc:spChg chg="mod">
          <ac:chgData name="Steve McCormack" userId="a36034f6-e157-44c0-92e0-583c4185333c" providerId="ADAL" clId="{B4718AAB-80A0-4C68-B49A-FF95E54D59A5}" dt="2021-10-19T14:37:16.760" v="73" actId="6549"/>
          <ac:spMkLst>
            <pc:docMk/>
            <pc:sldMk cId="3099535055" sldId="658"/>
            <ac:spMk id="9" creationId="{87DBA3AC-E65A-455F-8954-CFDE8A02F5F9}"/>
          </ac:spMkLst>
        </pc:spChg>
      </pc:sldChg>
    </pc:docChg>
  </pc:docChgLst>
  <pc:docChgLst>
    <pc:chgData name="Rebecca Donaldson" userId="de1bd23b-13b3-40c7-98d3-b019b9d9da5e" providerId="ADAL" clId="{9BE9605B-D968-4E4D-B1B1-A582EBEDE42C}"/>
    <pc:docChg chg="modSld">
      <pc:chgData name="Rebecca Donaldson" userId="de1bd23b-13b3-40c7-98d3-b019b9d9da5e" providerId="ADAL" clId="{9BE9605B-D968-4E4D-B1B1-A582EBEDE42C}" dt="2021-10-19T10:17:27.231" v="52" actId="20577"/>
      <pc:docMkLst>
        <pc:docMk/>
      </pc:docMkLst>
      <pc:sldChg chg="modNotesTx">
        <pc:chgData name="Rebecca Donaldson" userId="de1bd23b-13b3-40c7-98d3-b019b9d9da5e" providerId="ADAL" clId="{9BE9605B-D968-4E4D-B1B1-A582EBEDE42C}" dt="2021-10-19T10:16:53.491" v="41" actId="20577"/>
        <pc:sldMkLst>
          <pc:docMk/>
          <pc:sldMk cId="2783938213" sldId="276"/>
        </pc:sldMkLst>
      </pc:sldChg>
      <pc:sldChg chg="modNotesTx">
        <pc:chgData name="Rebecca Donaldson" userId="de1bd23b-13b3-40c7-98d3-b019b9d9da5e" providerId="ADAL" clId="{9BE9605B-D968-4E4D-B1B1-A582EBEDE42C}" dt="2021-10-19T10:17:27.231" v="52" actId="20577"/>
        <pc:sldMkLst>
          <pc:docMk/>
          <pc:sldMk cId="2168896008"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19/10/2021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‘estimation’ mean?</a:t>
            </a:r>
          </a:p>
          <a:p>
            <a:pPr>
              <a:spcBef>
                <a:spcPts val="400"/>
              </a:spcBef>
              <a:spcAft>
                <a:spcPts val="400"/>
              </a:spcAft>
            </a:pPr>
            <a:r>
              <a:rPr lang="en-GB" sz="1200" dirty="0">
                <a:solidFill>
                  <a:srgbClr val="008080"/>
                </a:solidFill>
                <a:latin typeface="Myriad Pro"/>
              </a:rPr>
              <a:t>What would you </a:t>
            </a:r>
            <a:r>
              <a:rPr lang="en-GB" sz="1200" i="1" dirty="0">
                <a:solidFill>
                  <a:srgbClr val="008080"/>
                </a:solidFill>
                <a:latin typeface="Myriad Pro"/>
              </a:rPr>
              <a:t>estimate</a:t>
            </a:r>
            <a:r>
              <a:rPr lang="en-GB" sz="1200" i="0" dirty="0">
                <a:solidFill>
                  <a:srgbClr val="008080"/>
                </a:solidFill>
                <a:latin typeface="Myriad Pro"/>
              </a:rPr>
              <a:t> to be the answer to each question?</a:t>
            </a:r>
            <a:endParaRPr lang="en-GB" sz="1200" dirty="0">
              <a:solidFill>
                <a:srgbClr val="008080"/>
              </a:solidFill>
              <a:latin typeface="Myriad Pro"/>
            </a:endParaRPr>
          </a:p>
          <a:p>
            <a:pPr>
              <a:spcBef>
                <a:spcPts val="400"/>
              </a:spcBef>
              <a:spcAft>
                <a:spcPts val="400"/>
              </a:spcAft>
            </a:pPr>
            <a:r>
              <a:rPr lang="en-GB" sz="1200" dirty="0">
                <a:solidFill>
                  <a:srgbClr val="008080"/>
                </a:solidFill>
                <a:latin typeface="Myriad Pro"/>
              </a:rPr>
              <a:t>Could you change the incorrect answer to be correct? What have you done to achieve this?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‘what it’s not’ calculations in Example 1 have been chosen to support students’ awareness that the standard written algorithm for multiplying whole numbers (short/long multiplication) can not be applied to calculations with decimals, in particular when the multiplier is a decimal number in the case of Nicola. Students need to be encouraged to give meaning to the idea that calculations such as 4.56 x 3 and 2.5 x 1.1 can be calculated as (456 x 3) ÷ 100 and (25 x 11) ÷ 100.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29 and 30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what is different, about these calculations?</a:t>
            </a:r>
          </a:p>
          <a:p>
            <a:pPr>
              <a:spcBef>
                <a:spcPts val="400"/>
              </a:spcBef>
              <a:spcAft>
                <a:spcPts val="400"/>
              </a:spcAft>
            </a:pPr>
            <a:r>
              <a:rPr lang="en-GB" sz="1200" dirty="0">
                <a:solidFill>
                  <a:srgbClr val="008080"/>
                </a:solidFill>
                <a:latin typeface="Myriad Pro"/>
              </a:rPr>
              <a:t>If you know __, what else do you know?</a:t>
            </a:r>
          </a:p>
          <a:p>
            <a:pPr>
              <a:spcBef>
                <a:spcPts val="400"/>
              </a:spcBef>
              <a:spcAft>
                <a:spcPts val="400"/>
              </a:spcAft>
            </a:pPr>
            <a:r>
              <a:rPr lang="en-GB" sz="1200" dirty="0">
                <a:solidFill>
                  <a:srgbClr val="008080"/>
                </a:solidFill>
                <a:latin typeface="Myriad Pro"/>
              </a:rPr>
              <a:t>What operation are you doing to the original product to work out the answer to…?</a:t>
            </a:r>
          </a:p>
          <a:p>
            <a:pPr>
              <a:spcBef>
                <a:spcPts val="400"/>
              </a:spcBef>
              <a:spcAft>
                <a:spcPts val="400"/>
              </a:spcAft>
            </a:pPr>
            <a:r>
              <a:rPr lang="en-GB" sz="1200" dirty="0">
                <a:solidFill>
                  <a:srgbClr val="008080"/>
                </a:solidFill>
                <a:latin typeface="Myriad Pro"/>
              </a:rPr>
              <a:t>What other products could you know from this product?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 draws attention to the digits in a calculation rather than the individual numbers. Asking ‘what is the same and what is different?’ about the five calculations encourages students to notice the connections between the calculations and encourage a ‘if I know … then I also know …’ way of thinking. </a:t>
            </a:r>
            <a:r>
              <a:rPr lang="en-GB" sz="1800" dirty="0">
                <a:solidFill>
                  <a:srgbClr val="000000"/>
                </a:solidFill>
                <a:effectLst/>
                <a:latin typeface="Calibri Light" panose="020F0302020204030204" pitchFamily="34" charset="0"/>
                <a:ea typeface="Calibri" panose="020F0502020204030204" pitchFamily="34" charset="0"/>
              </a:rPr>
              <a:t>Students’ thinking can be deepened by asking more probing questions such as use 456 x 12 = 5,472 to find the products of other pairs of numbers.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90549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30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970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what is different about the two column multiplications here?</a:t>
            </a:r>
          </a:p>
          <a:p>
            <a:pPr>
              <a:spcBef>
                <a:spcPts val="400"/>
              </a:spcBef>
              <a:spcAft>
                <a:spcPts val="400"/>
              </a:spcAft>
            </a:pPr>
            <a:r>
              <a:rPr lang="en-GB" sz="1200" dirty="0">
                <a:solidFill>
                  <a:srgbClr val="008080"/>
                </a:solidFill>
                <a:latin typeface="Myriad Pro"/>
              </a:rPr>
              <a:t>What are the missing numbers?</a:t>
            </a:r>
          </a:p>
          <a:p>
            <a:pPr>
              <a:spcBef>
                <a:spcPts val="400"/>
              </a:spcBef>
              <a:spcAft>
                <a:spcPts val="400"/>
              </a:spcAft>
            </a:pPr>
            <a:r>
              <a:rPr lang="en-GB" sz="1200" dirty="0">
                <a:solidFill>
                  <a:srgbClr val="008080"/>
                </a:solidFill>
                <a:latin typeface="Myriad Pro"/>
              </a:rPr>
              <a:t>What operation has happened between the two calculations?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Light" panose="020F0302020204030204" pitchFamily="34" charset="0"/>
                <a:ea typeface="Calibri" panose="020F0502020204030204" pitchFamily="34" charset="0"/>
              </a:rPr>
              <a:t>Examples 3 and 4 are empty box problems to support students understand how the standard written method for multiplying whole numbers can be used as part of the strategy for multiplying decimals. </a:t>
            </a:r>
            <a:r>
              <a:rPr lang="en-GB" sz="1800" dirty="0">
                <a:effectLst/>
                <a:latin typeface="Calibri" panose="020F0502020204030204" pitchFamily="34" charset="0"/>
                <a:ea typeface="Calibri" panose="020F0502020204030204" pitchFamily="34" charset="0"/>
              </a:rPr>
              <a:t>The digits in the calculations in Example 3 have been deliberately chosen to reduce cognitive load, </a:t>
            </a:r>
            <a:r>
              <a:rPr lang="en-GB" sz="1800" dirty="0" err="1">
                <a:effectLst/>
                <a:latin typeface="Calibri" panose="020F0502020204030204" pitchFamily="34" charset="0"/>
                <a:ea typeface="Calibri" panose="020F0502020204030204" pitchFamily="34" charset="0"/>
              </a:rPr>
              <a:t>e.g</a:t>
            </a:r>
            <a:r>
              <a:rPr lang="en-GB" sz="1800" dirty="0">
                <a:effectLst/>
                <a:latin typeface="Calibri" panose="020F0502020204030204" pitchFamily="34" charset="0"/>
                <a:ea typeface="Calibri" panose="020F0502020204030204" pitchFamily="34" charset="0"/>
              </a:rPr>
              <a:t> partial products such as 8 x 7 are not included. Do we think carefully about the number choice in examples to ensure students can focus on the structure and conceptual understanding and prevent any unnecessary barriers to learning? </a:t>
            </a:r>
          </a:p>
          <a:p>
            <a:pPr>
              <a:lnSpc>
                <a:spcPct val="107000"/>
              </a:lnSpc>
              <a:spcAft>
                <a:spcPts val="800"/>
              </a:spcAft>
            </a:pP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47025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what is different about the two column multiplications here?</a:t>
            </a:r>
          </a:p>
          <a:p>
            <a:pPr>
              <a:spcBef>
                <a:spcPts val="400"/>
              </a:spcBef>
              <a:spcAft>
                <a:spcPts val="400"/>
              </a:spcAft>
            </a:pPr>
            <a:r>
              <a:rPr lang="en-GB" sz="1200" dirty="0">
                <a:solidFill>
                  <a:srgbClr val="008080"/>
                </a:solidFill>
                <a:latin typeface="Myriad Pro"/>
              </a:rPr>
              <a:t>How has this changed from example 3?</a:t>
            </a:r>
          </a:p>
          <a:p>
            <a:pPr>
              <a:spcBef>
                <a:spcPts val="400"/>
              </a:spcBef>
              <a:spcAft>
                <a:spcPts val="400"/>
              </a:spcAft>
            </a:pPr>
            <a:r>
              <a:rPr lang="en-GB" sz="1200" dirty="0">
                <a:solidFill>
                  <a:srgbClr val="008080"/>
                </a:solidFill>
                <a:latin typeface="Myriad Pro"/>
              </a:rPr>
              <a:t>What are the missing numbers?</a:t>
            </a:r>
          </a:p>
          <a:p>
            <a:pPr>
              <a:spcBef>
                <a:spcPts val="400"/>
              </a:spcBef>
              <a:spcAft>
                <a:spcPts val="400"/>
              </a:spcAft>
            </a:pPr>
            <a:r>
              <a:rPr lang="en-GB" sz="1200" dirty="0">
                <a:solidFill>
                  <a:srgbClr val="008080"/>
                </a:solidFill>
                <a:latin typeface="Myriad Pro"/>
              </a:rPr>
              <a:t>What operation has happened between the two calculations?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Light" panose="020F0302020204030204" pitchFamily="34" charset="0"/>
                <a:ea typeface="Calibri" panose="020F0502020204030204" pitchFamily="34" charset="0"/>
              </a:rPr>
              <a:t>Examples 3 and 4 are empty box problems to support students understand how the standard written method for multiplying whole numbers can be used as part of the strategy for multiplying decimals. Changing the nature of the multiplicand in the Example 4 to a decimal number supports students noticing the equivalent calculation is (326 x 21) ÷ 100 and not (326 x 21) ÷ 100 as is the case in Example 3. Consider how you might use the two examples consecutively, and the effect of the variation in focussing students’ attention on the differences between them.</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918764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 31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1453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what is different about the sets of calculations here?</a:t>
            </a:r>
          </a:p>
          <a:p>
            <a:pPr>
              <a:spcBef>
                <a:spcPts val="400"/>
              </a:spcBef>
              <a:spcAft>
                <a:spcPts val="400"/>
              </a:spcAft>
            </a:pPr>
            <a:r>
              <a:rPr lang="en-GB" sz="1200" dirty="0">
                <a:solidFill>
                  <a:srgbClr val="008080"/>
                </a:solidFill>
                <a:latin typeface="Myriad Pro"/>
              </a:rPr>
              <a:t>How could you correct the ones that aren’t correct?</a:t>
            </a:r>
          </a:p>
          <a:p>
            <a:pPr>
              <a:spcBef>
                <a:spcPts val="400"/>
              </a:spcBef>
              <a:spcAft>
                <a:spcPts val="400"/>
              </a:spcAft>
            </a:pPr>
            <a:r>
              <a:rPr lang="en-GB" sz="1200" dirty="0">
                <a:solidFill>
                  <a:srgbClr val="008080"/>
                </a:solidFill>
                <a:latin typeface="Myriad Pro"/>
              </a:rPr>
              <a:t>Could you write another calculation </a:t>
            </a:r>
            <a:r>
              <a:rPr lang="en-GB" sz="1200" i="1" dirty="0">
                <a:solidFill>
                  <a:srgbClr val="008080"/>
                </a:solidFill>
                <a:latin typeface="Myriad Pro"/>
              </a:rPr>
              <a:t>using these digits</a:t>
            </a:r>
            <a:r>
              <a:rPr lang="en-GB" sz="1200" i="0" dirty="0">
                <a:solidFill>
                  <a:srgbClr val="008080"/>
                </a:solidFill>
                <a:latin typeface="Myriad Pro"/>
              </a:rPr>
              <a:t> that gives the same answer?</a:t>
            </a: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Light" panose="020F0302020204030204" pitchFamily="34" charset="0"/>
                <a:ea typeface="Calibri" panose="020F0502020204030204" pitchFamily="34" charset="0"/>
              </a:rPr>
              <a:t>Example 5 draws students attention to transforming a calculation such as 5.24 x 1.6 by multiplying and dividing by the correct power of 10 by noticing the number of decimal places in both the multiplicand and the multiplier</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202690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decimal places do you expect? Why?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Light" panose="020F0302020204030204" pitchFamily="34" charset="0"/>
                <a:ea typeface="Calibri" panose="020F0502020204030204" pitchFamily="34" charset="0"/>
              </a:rPr>
              <a:t>This extension to example 5 provides an opportunity to deepen students’ thinking by asking them to predict the number of decimal places </a:t>
            </a:r>
            <a:r>
              <a:rPr lang="en-GB" sz="1800" i="1" dirty="0">
                <a:solidFill>
                  <a:srgbClr val="000000"/>
                </a:solidFill>
                <a:effectLst/>
                <a:latin typeface="Calibri Light" panose="020F0302020204030204" pitchFamily="34" charset="0"/>
                <a:ea typeface="Calibri" panose="020F0502020204030204" pitchFamily="34" charset="0"/>
              </a:rPr>
              <a:t>and explain their reasoning</a:t>
            </a:r>
            <a:r>
              <a:rPr lang="en-GB" sz="1800" i="0" dirty="0">
                <a:solidFill>
                  <a:srgbClr val="000000"/>
                </a:solidFill>
                <a:effectLst/>
                <a:latin typeface="Calibri Light" panose="020F0302020204030204" pitchFamily="34" charset="0"/>
                <a:ea typeface="Calibri" panose="020F0502020204030204" pitchFamily="34" charset="0"/>
              </a:rPr>
              <a:t>. Students may offer shortcuts or tricks, such as counting the number of digits after the decimal point: consider how you might encourage them to use the language and reasoning of dividing by powers of 10 (as in the first part of example 5, on the previous slide).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1435676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31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446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Operating on number.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45336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think of an example? Can you think of a counter example?</a:t>
            </a:r>
          </a:p>
          <a:p>
            <a:pPr>
              <a:spcBef>
                <a:spcPts val="400"/>
              </a:spcBef>
              <a:spcAft>
                <a:spcPts val="400"/>
              </a:spcAft>
            </a:pPr>
            <a:r>
              <a:rPr lang="en-GB" sz="1200" dirty="0">
                <a:solidFill>
                  <a:srgbClr val="008080"/>
                </a:solidFill>
                <a:latin typeface="Myriad Pro"/>
              </a:rPr>
              <a:t>Why might someone think C is never true? How could you convince them otherwise?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Statements such as the ones in Example 6 provide opportunities for students to ‘play’ and conjecture when multiplying decimals and explore the structure to greater depth. Students should be encouraged to think about simpler calculations that, such as 0.2 x 0.4, 0.25 x 1, as well as more complex calculations that need a written method. Statement C provides students with an opportunity to explore multiplying by a number between 0 and 1. </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270494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32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9548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the representations and structure involved in this key idea can be found:</a:t>
            </a:r>
          </a:p>
          <a:p>
            <a:pPr marL="171450" indent="-171450">
              <a:buFont typeface="Arial" panose="020B0604020202020204" pitchFamily="34" charset="0"/>
              <a:buChar char="•"/>
            </a:pPr>
            <a:r>
              <a:rPr lang="en-GB" dirty="0"/>
              <a:t>On page 11 and 12 of the Theme Overview document.</a:t>
            </a:r>
          </a:p>
          <a:p>
            <a:pPr marL="171450" indent="-171450">
              <a:buFont typeface="Arial" panose="020B0604020202020204" pitchFamily="34" charset="0"/>
              <a:buChar char="•"/>
            </a:pPr>
            <a:r>
              <a:rPr lang="en-GB" dirty="0"/>
              <a:t>In the ‘Using mathematical representations at KS3’ documents</a:t>
            </a:r>
          </a:p>
          <a:p>
            <a:endParaRPr lang="en-GB" dirty="0"/>
          </a:p>
          <a:p>
            <a:r>
              <a:rPr lang="en-GB" dirty="0"/>
              <a:t>Links to all of these can be found on the final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1682450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3145999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2695834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2604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278890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arithmetic procedures can be found on page 2 of the 2.1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2.1.1 Understand and use the structures that underpin addition and subtraction strategies – page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2.1.2 Understand and use the structures that underpin multiplication and division strategies – pages 10 and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2.1.3 Know, understand and use fluently a range of calculation strategies for addition and subtraction of fractions – page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2.1.4 Know, understand and use fluently a range of calculation strategies for multiplication and division of fractions – pages 11 and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2.1.5 Use the laws and conventions of arithmetic to calculate efficiently – pages 12 and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effectLst/>
              <a:latin typeface="Myriad Pro"/>
              <a:ea typeface="Calibri" panose="020F0502020204030204" pitchFamily="34" charset="0"/>
              <a:cs typeface="Times New Roman" panose="02020603050405020304" pitchFamily="18" charset="0"/>
            </a:endParaRPr>
          </a:p>
          <a:p>
            <a:r>
              <a:rPr lang="en-GB" sz="1800" dirty="0"/>
              <a:t>The prior learning is covered in a number of the segments from Spines 1, 2 and 3 of the NCETM primary mastery professional development materials (linked on final slide):</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Within the 2 Operating on number Theme Overview document, you can also find a broader description of students’ potential previous learning (page 6), alongside further information about key underpinning knowledge (page 2). More detail about the prior learning objectives from KS2 can also be found on pages 2 and 3 of the 2.1 Core Concept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indent="0">
              <a:buNone/>
            </a:pPr>
            <a:r>
              <a:rPr lang="en-GB" sz="1800" dirty="0">
                <a:effectLst/>
                <a:latin typeface="Myriad Pro"/>
                <a:ea typeface="Calibri" panose="020F0502020204030204" pitchFamily="34" charset="0"/>
                <a:cs typeface="Times New Roman" panose="02020603050405020304" pitchFamily="18" charset="0"/>
              </a:rPr>
              <a:t>a) 2018 Key Stage 2 Mathematics Paper 1: arithmetic, Question 29</a:t>
            </a:r>
          </a:p>
          <a:p>
            <a:pPr marL="0" indent="0">
              <a:buNone/>
            </a:pPr>
            <a:r>
              <a:rPr lang="en-GB" dirty="0"/>
              <a:t>b) NCETM Primary assessment materials: Year 6, page 15</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indent="0">
              <a:buNone/>
            </a:pPr>
            <a:r>
              <a:rPr lang="en-GB" sz="1800" dirty="0">
                <a:effectLst/>
                <a:latin typeface="Myriad Pro"/>
                <a:ea typeface="Calibri" panose="020F0502020204030204" pitchFamily="34" charset="0"/>
                <a:cs typeface="Times New Roman" panose="02020603050405020304" pitchFamily="18" charset="0"/>
              </a:rPr>
              <a:t>c) </a:t>
            </a:r>
            <a:r>
              <a:rPr lang="en-GB" dirty="0"/>
              <a:t>NCETM Primary assessment materials: Year 6, page 10</a:t>
            </a:r>
          </a:p>
          <a:p>
            <a:pPr marL="0" indent="0">
              <a:buNone/>
            </a:pPr>
            <a:r>
              <a:rPr lang="en-GB" dirty="0"/>
              <a:t>d</a:t>
            </a:r>
            <a:r>
              <a:rPr lang="en-GB"/>
              <a:t>) NCETM Primary assessment materials: Year 6, page 16</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387155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including a visual representation of the 24.3 x 1.2, can be found on page 29 of the 2.1 Core Concept document.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also useful to include some non-example (see examples 1 and 6) for students to critique and reason about as well. Students should be encouraged to estimate the product first to check they have transformed the calculation correctly using powers of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800" dirty="0">
                <a:solidFill>
                  <a:srgbClr val="000000"/>
                </a:solidFill>
                <a:effectLst/>
                <a:latin typeface="Calibri" panose="020F0502020204030204" pitchFamily="34" charset="0"/>
                <a:ea typeface="Calibri" panose="020F0502020204030204" pitchFamily="34" charset="0"/>
              </a:rPr>
              <a:t>Multiplicand is a quantity which is to be multiplied by another (the multiplier).</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hyperlink" Target="https://www.ncetm.org.uk/media/xhqegzuq/ncetm_ks3_cc_2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x2uj2qln/ncetm_ks3_theme_2.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insights-from-experienced-teachers/" TargetMode="External"/><Relationship Id="rId5" Type="http://schemas.openxmlformats.org/officeDocument/2006/relationships/hyperlink" Target="https://www.ncetm.org.uk/classroom-resources/secmm-using-mathematical-representations-at-ks3/" TargetMode="External"/><Relationship Id="rId4" Type="http://schemas.openxmlformats.org/officeDocument/2006/relationships/hyperlink" Target="https://www.ncetm.org.uk/media/xhqegzuq/ncetm_ks3_cc_2_1.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19105"/>
            <a:ext cx="6049764" cy="648071"/>
          </a:xfrm>
        </p:spPr>
        <p:txBody>
          <a:bodyPr>
            <a:normAutofit fontScale="90000"/>
          </a:bodyPr>
          <a:lstStyle/>
          <a:p>
            <a:r>
              <a:rPr lang="en-GB" dirty="0"/>
              <a:t>Fluently multiply with decimals </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2.1 Arithmetic procedures)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grpSp>
        <p:nvGrpSpPr>
          <p:cNvPr id="11" name="Group 10">
            <a:extLst>
              <a:ext uri="{FF2B5EF4-FFF2-40B4-BE49-F238E27FC236}">
                <a16:creationId xmlns:a16="http://schemas.microsoft.com/office/drawing/2014/main" id="{949437DB-916C-4C2D-A005-3F09C3548973}"/>
              </a:ext>
            </a:extLst>
          </p:cNvPr>
          <p:cNvGrpSpPr/>
          <p:nvPr/>
        </p:nvGrpSpPr>
        <p:grpSpPr>
          <a:xfrm>
            <a:off x="780774" y="1357250"/>
            <a:ext cx="1584176" cy="1791260"/>
            <a:chOff x="4511824" y="1838829"/>
            <a:chExt cx="1584176" cy="1791260"/>
          </a:xfrm>
        </p:grpSpPr>
        <p:sp>
          <p:nvSpPr>
            <p:cNvPr id="7" name="TextBox 6">
              <a:extLst>
                <a:ext uri="{FF2B5EF4-FFF2-40B4-BE49-F238E27FC236}">
                  <a16:creationId xmlns:a16="http://schemas.microsoft.com/office/drawing/2014/main" id="{52E57480-B36F-4D5E-B41E-453B68335D7E}"/>
                </a:ext>
              </a:extLst>
            </p:cNvPr>
            <p:cNvSpPr txBox="1"/>
            <p:nvPr/>
          </p:nvSpPr>
          <p:spPr>
            <a:xfrm>
              <a:off x="4511824" y="1838829"/>
              <a:ext cx="1584176" cy="1791260"/>
            </a:xfrm>
            <a:prstGeom prst="rect">
              <a:avLst/>
            </a:prstGeom>
            <a:noFill/>
          </p:spPr>
          <p:txBody>
            <a:bodyPr wrap="square">
              <a:spAutoFit/>
            </a:bodyPr>
            <a:lstStyle/>
            <a:p>
              <a:pPr algn="r">
                <a:buNone/>
              </a:pPr>
              <a:r>
                <a:rPr lang="en-GB" sz="2400" dirty="0"/>
                <a:t>5 4 1 3</a:t>
              </a:r>
            </a:p>
            <a:p>
              <a:pPr algn="r">
                <a:buNone/>
              </a:pPr>
              <a:r>
                <a:rPr lang="en-GB" sz="2400" dirty="0"/>
                <a:t>×       8 6</a:t>
              </a:r>
            </a:p>
            <a:p>
              <a:pPr algn="r">
                <a:buNone/>
              </a:pPr>
              <a:endParaRPr lang="en-GB" sz="2400" dirty="0"/>
            </a:p>
            <a:p>
              <a:pPr algn="r">
                <a:buNone/>
              </a:pPr>
              <a:r>
                <a:rPr lang="en-GB" sz="2400" u="sng" dirty="0"/>
                <a:t>                              </a:t>
              </a:r>
            </a:p>
          </p:txBody>
        </p:sp>
        <p:cxnSp>
          <p:nvCxnSpPr>
            <p:cNvPr id="8" name="Straight Connector 7">
              <a:extLst>
                <a:ext uri="{FF2B5EF4-FFF2-40B4-BE49-F238E27FC236}">
                  <a16:creationId xmlns:a16="http://schemas.microsoft.com/office/drawing/2014/main" id="{06B98FD3-869A-477B-917C-AF769E0D86DF}"/>
                </a:ext>
              </a:extLst>
            </p:cNvPr>
            <p:cNvCxnSpPr>
              <a:cxnSpLocks/>
            </p:cNvCxnSpPr>
            <p:nvPr/>
          </p:nvCxnSpPr>
          <p:spPr>
            <a:xfrm>
              <a:off x="4943872" y="2820946"/>
              <a:ext cx="1152128" cy="0"/>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909A31-31C1-49CA-BCF7-6917A6ED171F}"/>
                </a:ext>
              </a:extLst>
            </p:cNvPr>
            <p:cNvCxnSpPr>
              <a:cxnSpLocks/>
            </p:cNvCxnSpPr>
            <p:nvPr/>
          </p:nvCxnSpPr>
          <p:spPr>
            <a:xfrm>
              <a:off x="4943872" y="3342231"/>
              <a:ext cx="1152128" cy="0"/>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4FD75AC4-8048-4BFE-8184-CD9AA6330F5F}"/>
              </a:ext>
            </a:extLst>
          </p:cNvPr>
          <p:cNvSpPr txBox="1"/>
          <p:nvPr/>
        </p:nvSpPr>
        <p:spPr>
          <a:xfrm>
            <a:off x="551384" y="1357250"/>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15" name="TextBox 14">
            <a:extLst>
              <a:ext uri="{FF2B5EF4-FFF2-40B4-BE49-F238E27FC236}">
                <a16:creationId xmlns:a16="http://schemas.microsoft.com/office/drawing/2014/main" id="{8C126B83-32C9-49E8-8CCC-082A8F59213B}"/>
              </a:ext>
            </a:extLst>
          </p:cNvPr>
          <p:cNvSpPr txBox="1"/>
          <p:nvPr/>
        </p:nvSpPr>
        <p:spPr>
          <a:xfrm>
            <a:off x="3359696" y="1357250"/>
            <a:ext cx="7920880" cy="461665"/>
          </a:xfrm>
          <a:prstGeom prst="rect">
            <a:avLst/>
          </a:prstGeom>
          <a:noFill/>
        </p:spPr>
        <p:txBody>
          <a:bodyPr wrap="square">
            <a:spAutoFit/>
          </a:bodyPr>
          <a:lstStyle/>
          <a:p>
            <a:pPr marL="514350" indent="-514350">
              <a:spcBef>
                <a:spcPts val="400"/>
              </a:spcBef>
              <a:spcAft>
                <a:spcPts val="6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Find numbers to complete these number sentences.</a:t>
            </a:r>
          </a:p>
        </p:txBody>
      </p:sp>
      <p:grpSp>
        <p:nvGrpSpPr>
          <p:cNvPr id="16" name="Group 15">
            <a:extLst>
              <a:ext uri="{FF2B5EF4-FFF2-40B4-BE49-F238E27FC236}">
                <a16:creationId xmlns:a16="http://schemas.microsoft.com/office/drawing/2014/main" id="{942385FB-DC68-44B4-803C-F86FCBA1F409}"/>
              </a:ext>
            </a:extLst>
          </p:cNvPr>
          <p:cNvGrpSpPr/>
          <p:nvPr/>
        </p:nvGrpSpPr>
        <p:grpSpPr>
          <a:xfrm>
            <a:off x="3935760" y="2104604"/>
            <a:ext cx="1800200" cy="402421"/>
            <a:chOff x="479376" y="2159001"/>
            <a:chExt cx="1800200" cy="402421"/>
          </a:xfrm>
        </p:grpSpPr>
        <p:sp>
          <p:nvSpPr>
            <p:cNvPr id="17" name="TextBox 16">
              <a:extLst>
                <a:ext uri="{FF2B5EF4-FFF2-40B4-BE49-F238E27FC236}">
                  <a16:creationId xmlns:a16="http://schemas.microsoft.com/office/drawing/2014/main" id="{8F014C0A-7CD2-41AD-BD63-9B9198100CBE}"/>
                </a:ext>
              </a:extLst>
            </p:cNvPr>
            <p:cNvSpPr txBox="1"/>
            <p:nvPr/>
          </p:nvSpPr>
          <p:spPr>
            <a:xfrm>
              <a:off x="479376" y="2161312"/>
              <a:ext cx="1800200" cy="400110"/>
            </a:xfrm>
            <a:prstGeom prst="rect">
              <a:avLst/>
            </a:prstGeom>
            <a:noFill/>
          </p:spPr>
          <p:txBody>
            <a:bodyPr wrap="square">
              <a:spAutoFit/>
            </a:bodyPr>
            <a:lstStyle/>
            <a:p>
              <a:pPr>
                <a:buNone/>
              </a:pPr>
              <a:r>
                <a:rPr lang="en-GB" sz="2000" dirty="0"/>
                <a:t>736 ÷ 23 = </a:t>
              </a:r>
            </a:p>
          </p:txBody>
        </p:sp>
        <p:sp>
          <p:nvSpPr>
            <p:cNvPr id="18" name="Rectangle 17">
              <a:extLst>
                <a:ext uri="{FF2B5EF4-FFF2-40B4-BE49-F238E27FC236}">
                  <a16:creationId xmlns:a16="http://schemas.microsoft.com/office/drawing/2014/main" id="{D339BA94-3552-4007-8899-95EEE76C3862}"/>
                </a:ext>
              </a:extLst>
            </p:cNvPr>
            <p:cNvSpPr/>
            <p:nvPr/>
          </p:nvSpPr>
          <p:spPr>
            <a:xfrm>
              <a:off x="1838003"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D295FEB0-A105-49F2-8723-0FE61EAA3F88}"/>
              </a:ext>
            </a:extLst>
          </p:cNvPr>
          <p:cNvGrpSpPr/>
          <p:nvPr/>
        </p:nvGrpSpPr>
        <p:grpSpPr>
          <a:xfrm>
            <a:off x="3935760" y="2624290"/>
            <a:ext cx="2097757" cy="402421"/>
            <a:chOff x="479376" y="2159001"/>
            <a:chExt cx="2097757" cy="402421"/>
          </a:xfrm>
        </p:grpSpPr>
        <p:sp>
          <p:nvSpPr>
            <p:cNvPr id="20" name="TextBox 19">
              <a:extLst>
                <a:ext uri="{FF2B5EF4-FFF2-40B4-BE49-F238E27FC236}">
                  <a16:creationId xmlns:a16="http://schemas.microsoft.com/office/drawing/2014/main" id="{8ADCCD3D-0FAD-4952-8033-84D9F2373A29}"/>
                </a:ext>
              </a:extLst>
            </p:cNvPr>
            <p:cNvSpPr txBox="1"/>
            <p:nvPr/>
          </p:nvSpPr>
          <p:spPr>
            <a:xfrm>
              <a:off x="479376" y="2161312"/>
              <a:ext cx="1800200" cy="400110"/>
            </a:xfrm>
            <a:prstGeom prst="rect">
              <a:avLst/>
            </a:prstGeom>
            <a:noFill/>
          </p:spPr>
          <p:txBody>
            <a:bodyPr wrap="square">
              <a:spAutoFit/>
            </a:bodyPr>
            <a:lstStyle/>
            <a:p>
              <a:pPr>
                <a:buNone/>
              </a:pPr>
              <a:r>
                <a:rPr lang="en-GB" sz="2000" dirty="0"/>
                <a:t>7 360 ÷ 230 = </a:t>
              </a:r>
            </a:p>
          </p:txBody>
        </p:sp>
        <p:sp>
          <p:nvSpPr>
            <p:cNvPr id="21" name="Rectangle 20">
              <a:extLst>
                <a:ext uri="{FF2B5EF4-FFF2-40B4-BE49-F238E27FC236}">
                  <a16:creationId xmlns:a16="http://schemas.microsoft.com/office/drawing/2014/main" id="{148561C5-E7F4-4B4E-AA1E-669BE9D0273D}"/>
                </a:ext>
              </a:extLst>
            </p:cNvPr>
            <p:cNvSpPr/>
            <p:nvPr/>
          </p:nvSpPr>
          <p:spPr>
            <a:xfrm>
              <a:off x="2181133"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C9F5E07E-9365-40B0-A6F0-BB18346B7B7C}"/>
              </a:ext>
            </a:extLst>
          </p:cNvPr>
          <p:cNvGrpSpPr/>
          <p:nvPr/>
        </p:nvGrpSpPr>
        <p:grpSpPr>
          <a:xfrm>
            <a:off x="3935760" y="3143977"/>
            <a:ext cx="1800200" cy="402421"/>
            <a:chOff x="479376" y="2159001"/>
            <a:chExt cx="1800200" cy="402421"/>
          </a:xfrm>
        </p:grpSpPr>
        <p:sp>
          <p:nvSpPr>
            <p:cNvPr id="23" name="TextBox 22">
              <a:extLst>
                <a:ext uri="{FF2B5EF4-FFF2-40B4-BE49-F238E27FC236}">
                  <a16:creationId xmlns:a16="http://schemas.microsoft.com/office/drawing/2014/main" id="{53909659-0E0A-4497-AEE1-C5D8F4AB41D4}"/>
                </a:ext>
              </a:extLst>
            </p:cNvPr>
            <p:cNvSpPr txBox="1"/>
            <p:nvPr/>
          </p:nvSpPr>
          <p:spPr>
            <a:xfrm>
              <a:off x="479376" y="2161312"/>
              <a:ext cx="1800200" cy="400110"/>
            </a:xfrm>
            <a:prstGeom prst="rect">
              <a:avLst/>
            </a:prstGeom>
            <a:noFill/>
          </p:spPr>
          <p:txBody>
            <a:bodyPr wrap="square">
              <a:spAutoFit/>
            </a:bodyPr>
            <a:lstStyle/>
            <a:p>
              <a:pPr>
                <a:buNone/>
              </a:pPr>
              <a:r>
                <a:rPr lang="en-GB" sz="2000" dirty="0"/>
                <a:t>230 × 24 = </a:t>
              </a:r>
            </a:p>
          </p:txBody>
        </p:sp>
        <p:sp>
          <p:nvSpPr>
            <p:cNvPr id="24" name="Rectangle 23">
              <a:extLst>
                <a:ext uri="{FF2B5EF4-FFF2-40B4-BE49-F238E27FC236}">
                  <a16:creationId xmlns:a16="http://schemas.microsoft.com/office/drawing/2014/main" id="{D6CD9544-8CF4-40C9-AB2C-17E309DC9F82}"/>
                </a:ext>
              </a:extLst>
            </p:cNvPr>
            <p:cNvSpPr/>
            <p:nvPr/>
          </p:nvSpPr>
          <p:spPr>
            <a:xfrm>
              <a:off x="1838003"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831A37AE-601E-4A4F-B101-BAA405C1B789}"/>
              </a:ext>
            </a:extLst>
          </p:cNvPr>
          <p:cNvGrpSpPr/>
          <p:nvPr/>
        </p:nvGrpSpPr>
        <p:grpSpPr>
          <a:xfrm>
            <a:off x="3935760" y="3659872"/>
            <a:ext cx="1800200" cy="402421"/>
            <a:chOff x="479376" y="2159001"/>
            <a:chExt cx="1800200" cy="402421"/>
          </a:xfrm>
        </p:grpSpPr>
        <p:sp>
          <p:nvSpPr>
            <p:cNvPr id="26" name="TextBox 25">
              <a:extLst>
                <a:ext uri="{FF2B5EF4-FFF2-40B4-BE49-F238E27FC236}">
                  <a16:creationId xmlns:a16="http://schemas.microsoft.com/office/drawing/2014/main" id="{EC56158F-5913-4D95-9BC8-5963E43E51E4}"/>
                </a:ext>
              </a:extLst>
            </p:cNvPr>
            <p:cNvSpPr txBox="1"/>
            <p:nvPr/>
          </p:nvSpPr>
          <p:spPr>
            <a:xfrm>
              <a:off x="479376" y="2161312"/>
              <a:ext cx="1800200" cy="400110"/>
            </a:xfrm>
            <a:prstGeom prst="rect">
              <a:avLst/>
            </a:prstGeom>
            <a:noFill/>
          </p:spPr>
          <p:txBody>
            <a:bodyPr wrap="square">
              <a:spAutoFit/>
            </a:bodyPr>
            <a:lstStyle/>
            <a:p>
              <a:pPr>
                <a:buNone/>
              </a:pPr>
              <a:r>
                <a:rPr lang="en-GB" sz="2000" dirty="0"/>
                <a:t>240 × 23 =</a:t>
              </a:r>
            </a:p>
          </p:txBody>
        </p:sp>
        <p:sp>
          <p:nvSpPr>
            <p:cNvPr id="27" name="Rectangle 26">
              <a:extLst>
                <a:ext uri="{FF2B5EF4-FFF2-40B4-BE49-F238E27FC236}">
                  <a16:creationId xmlns:a16="http://schemas.microsoft.com/office/drawing/2014/main" id="{B081E712-C1C8-4780-98E5-00B34CCEA77F}"/>
                </a:ext>
              </a:extLst>
            </p:cNvPr>
            <p:cNvSpPr/>
            <p:nvPr/>
          </p:nvSpPr>
          <p:spPr>
            <a:xfrm>
              <a:off x="1838003"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06FD03AE-2664-4761-ABD9-2D9D628CDAEC}"/>
              </a:ext>
            </a:extLst>
          </p:cNvPr>
          <p:cNvGrpSpPr/>
          <p:nvPr/>
        </p:nvGrpSpPr>
        <p:grpSpPr>
          <a:xfrm>
            <a:off x="3935760" y="4179558"/>
            <a:ext cx="1824031" cy="402421"/>
            <a:chOff x="479376" y="2159001"/>
            <a:chExt cx="1824031" cy="402421"/>
          </a:xfrm>
        </p:grpSpPr>
        <p:sp>
          <p:nvSpPr>
            <p:cNvPr id="29" name="TextBox 28">
              <a:extLst>
                <a:ext uri="{FF2B5EF4-FFF2-40B4-BE49-F238E27FC236}">
                  <a16:creationId xmlns:a16="http://schemas.microsoft.com/office/drawing/2014/main" id="{71B608BC-8145-4C67-99FD-3ED9CF048764}"/>
                </a:ext>
              </a:extLst>
            </p:cNvPr>
            <p:cNvSpPr txBox="1"/>
            <p:nvPr/>
          </p:nvSpPr>
          <p:spPr>
            <a:xfrm>
              <a:off x="479376" y="2161312"/>
              <a:ext cx="1800200" cy="400110"/>
            </a:xfrm>
            <a:prstGeom prst="rect">
              <a:avLst/>
            </a:prstGeom>
            <a:noFill/>
          </p:spPr>
          <p:txBody>
            <a:bodyPr wrap="square">
              <a:spAutoFit/>
            </a:bodyPr>
            <a:lstStyle/>
            <a:p>
              <a:pPr>
                <a:buNone/>
              </a:pPr>
              <a:r>
                <a:rPr lang="en-GB" sz="2000" dirty="0"/>
                <a:t>1 668 ÷ 8 = </a:t>
              </a:r>
            </a:p>
          </p:txBody>
        </p:sp>
        <p:sp>
          <p:nvSpPr>
            <p:cNvPr id="30" name="Rectangle 29">
              <a:extLst>
                <a:ext uri="{FF2B5EF4-FFF2-40B4-BE49-F238E27FC236}">
                  <a16:creationId xmlns:a16="http://schemas.microsoft.com/office/drawing/2014/main" id="{2FB197FC-E7A4-43A3-96E0-5FB2BE4961E0}"/>
                </a:ext>
              </a:extLst>
            </p:cNvPr>
            <p:cNvSpPr/>
            <p:nvPr/>
          </p:nvSpPr>
          <p:spPr>
            <a:xfrm>
              <a:off x="1907407"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56CA9E24-4934-40E9-B061-0D2230C8D844}"/>
              </a:ext>
            </a:extLst>
          </p:cNvPr>
          <p:cNvGrpSpPr/>
          <p:nvPr/>
        </p:nvGrpSpPr>
        <p:grpSpPr>
          <a:xfrm>
            <a:off x="3935760" y="4699245"/>
            <a:ext cx="1800200" cy="402421"/>
            <a:chOff x="479376" y="2159001"/>
            <a:chExt cx="1800200" cy="402421"/>
          </a:xfrm>
        </p:grpSpPr>
        <p:sp>
          <p:nvSpPr>
            <p:cNvPr id="32" name="TextBox 31">
              <a:extLst>
                <a:ext uri="{FF2B5EF4-FFF2-40B4-BE49-F238E27FC236}">
                  <a16:creationId xmlns:a16="http://schemas.microsoft.com/office/drawing/2014/main" id="{5AEEFB66-F4CC-49B6-8F10-3AFCB6634D6C}"/>
                </a:ext>
              </a:extLst>
            </p:cNvPr>
            <p:cNvSpPr txBox="1"/>
            <p:nvPr/>
          </p:nvSpPr>
          <p:spPr>
            <a:xfrm>
              <a:off x="479376" y="2161312"/>
              <a:ext cx="1800200" cy="400110"/>
            </a:xfrm>
            <a:prstGeom prst="rect">
              <a:avLst/>
            </a:prstGeom>
            <a:noFill/>
          </p:spPr>
          <p:txBody>
            <a:bodyPr wrap="square">
              <a:spAutoFit/>
            </a:bodyPr>
            <a:lstStyle/>
            <a:p>
              <a:pPr>
                <a:buNone/>
              </a:pPr>
              <a:r>
                <a:rPr lang="en-GB" sz="2000" dirty="0"/>
                <a:t>208.5 × 8 = </a:t>
              </a:r>
            </a:p>
          </p:txBody>
        </p:sp>
        <p:sp>
          <p:nvSpPr>
            <p:cNvPr id="33" name="Rectangle 32">
              <a:extLst>
                <a:ext uri="{FF2B5EF4-FFF2-40B4-BE49-F238E27FC236}">
                  <a16:creationId xmlns:a16="http://schemas.microsoft.com/office/drawing/2014/main" id="{17971C70-2350-4665-B643-A4723819AE6A}"/>
                </a:ext>
              </a:extLst>
            </p:cNvPr>
            <p:cNvSpPr/>
            <p:nvPr/>
          </p:nvSpPr>
          <p:spPr>
            <a:xfrm>
              <a:off x="1883576"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439A40FE-8DA4-4897-9B7B-9DCED921EC59}"/>
              </a:ext>
            </a:extLst>
          </p:cNvPr>
          <p:cNvGrpSpPr/>
          <p:nvPr/>
        </p:nvGrpSpPr>
        <p:grpSpPr>
          <a:xfrm>
            <a:off x="6384031" y="2059265"/>
            <a:ext cx="2160240" cy="402421"/>
            <a:chOff x="551384" y="2159001"/>
            <a:chExt cx="2160240" cy="402421"/>
          </a:xfrm>
        </p:grpSpPr>
        <p:sp>
          <p:nvSpPr>
            <p:cNvPr id="35" name="TextBox 34">
              <a:extLst>
                <a:ext uri="{FF2B5EF4-FFF2-40B4-BE49-F238E27FC236}">
                  <a16:creationId xmlns:a16="http://schemas.microsoft.com/office/drawing/2014/main" id="{360EFD0B-5505-42F4-9D60-49DDB688509D}"/>
                </a:ext>
              </a:extLst>
            </p:cNvPr>
            <p:cNvSpPr txBox="1"/>
            <p:nvPr/>
          </p:nvSpPr>
          <p:spPr>
            <a:xfrm>
              <a:off x="911424" y="2161312"/>
              <a:ext cx="1800200" cy="400110"/>
            </a:xfrm>
            <a:prstGeom prst="rect">
              <a:avLst/>
            </a:prstGeom>
            <a:noFill/>
          </p:spPr>
          <p:txBody>
            <a:bodyPr wrap="square">
              <a:spAutoFit/>
            </a:bodyPr>
            <a:lstStyle/>
            <a:p>
              <a:pPr>
                <a:buNone/>
              </a:pPr>
              <a:r>
                <a:rPr lang="en-GB" sz="2000" dirty="0"/>
                <a:t>× 100 = 2 400</a:t>
              </a:r>
            </a:p>
          </p:txBody>
        </p:sp>
        <p:sp>
          <p:nvSpPr>
            <p:cNvPr id="36" name="Rectangle 35">
              <a:extLst>
                <a:ext uri="{FF2B5EF4-FFF2-40B4-BE49-F238E27FC236}">
                  <a16:creationId xmlns:a16="http://schemas.microsoft.com/office/drawing/2014/main" id="{AD5B29C8-5AA7-4EB2-9FE6-D0465300079B}"/>
                </a:ext>
              </a:extLst>
            </p:cNvPr>
            <p:cNvSpPr/>
            <p:nvPr/>
          </p:nvSpPr>
          <p:spPr>
            <a:xfrm>
              <a:off x="551384"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93DC2D3B-F9AA-46BC-B9FD-88AF0478399D}"/>
              </a:ext>
            </a:extLst>
          </p:cNvPr>
          <p:cNvGrpSpPr/>
          <p:nvPr/>
        </p:nvGrpSpPr>
        <p:grpSpPr>
          <a:xfrm>
            <a:off x="6384031" y="2578951"/>
            <a:ext cx="2011443" cy="402421"/>
            <a:chOff x="479375" y="2159001"/>
            <a:chExt cx="2011443" cy="402421"/>
          </a:xfrm>
        </p:grpSpPr>
        <p:sp>
          <p:nvSpPr>
            <p:cNvPr id="38" name="TextBox 37">
              <a:extLst>
                <a:ext uri="{FF2B5EF4-FFF2-40B4-BE49-F238E27FC236}">
                  <a16:creationId xmlns:a16="http://schemas.microsoft.com/office/drawing/2014/main" id="{FB040A76-81DB-4446-A229-F6B4061C9F4E}"/>
                </a:ext>
              </a:extLst>
            </p:cNvPr>
            <p:cNvSpPr txBox="1"/>
            <p:nvPr/>
          </p:nvSpPr>
          <p:spPr>
            <a:xfrm>
              <a:off x="479375" y="2161312"/>
              <a:ext cx="2011443" cy="400110"/>
            </a:xfrm>
            <a:prstGeom prst="rect">
              <a:avLst/>
            </a:prstGeom>
            <a:noFill/>
          </p:spPr>
          <p:txBody>
            <a:bodyPr wrap="square">
              <a:spAutoFit/>
            </a:bodyPr>
            <a:lstStyle/>
            <a:p>
              <a:pPr>
                <a:buNone/>
              </a:pPr>
              <a:r>
                <a:rPr lang="en-GB" sz="2000" dirty="0"/>
                <a:t>25 ×        = 200 </a:t>
              </a:r>
            </a:p>
          </p:txBody>
        </p:sp>
        <p:sp>
          <p:nvSpPr>
            <p:cNvPr id="39" name="Rectangle 38">
              <a:extLst>
                <a:ext uri="{FF2B5EF4-FFF2-40B4-BE49-F238E27FC236}">
                  <a16:creationId xmlns:a16="http://schemas.microsoft.com/office/drawing/2014/main" id="{CE2B9803-67DB-409F-A0BF-203F189F1580}"/>
                </a:ext>
              </a:extLst>
            </p:cNvPr>
            <p:cNvSpPr/>
            <p:nvPr/>
          </p:nvSpPr>
          <p:spPr>
            <a:xfrm>
              <a:off x="1127448"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20868EE8-0B95-4ABC-A342-20BE93B4FA38}"/>
              </a:ext>
            </a:extLst>
          </p:cNvPr>
          <p:cNvGrpSpPr/>
          <p:nvPr/>
        </p:nvGrpSpPr>
        <p:grpSpPr>
          <a:xfrm>
            <a:off x="6384031" y="3098638"/>
            <a:ext cx="2011443" cy="402421"/>
            <a:chOff x="479375" y="2159001"/>
            <a:chExt cx="2011443" cy="402421"/>
          </a:xfrm>
        </p:grpSpPr>
        <p:sp>
          <p:nvSpPr>
            <p:cNvPr id="41" name="TextBox 40">
              <a:extLst>
                <a:ext uri="{FF2B5EF4-FFF2-40B4-BE49-F238E27FC236}">
                  <a16:creationId xmlns:a16="http://schemas.microsoft.com/office/drawing/2014/main" id="{F22416A7-0229-4B61-B2C7-4EBF03391832}"/>
                </a:ext>
              </a:extLst>
            </p:cNvPr>
            <p:cNvSpPr txBox="1"/>
            <p:nvPr/>
          </p:nvSpPr>
          <p:spPr>
            <a:xfrm>
              <a:off x="479375" y="2161312"/>
              <a:ext cx="2011443" cy="400110"/>
            </a:xfrm>
            <a:prstGeom prst="rect">
              <a:avLst/>
            </a:prstGeom>
            <a:noFill/>
          </p:spPr>
          <p:txBody>
            <a:bodyPr wrap="square">
              <a:spAutoFit/>
            </a:bodyPr>
            <a:lstStyle/>
            <a:p>
              <a:pPr>
                <a:buNone/>
              </a:pPr>
              <a:r>
                <a:rPr lang="en-GB" sz="2000" dirty="0"/>
                <a:t>23 ×        = 161 </a:t>
              </a:r>
            </a:p>
          </p:txBody>
        </p:sp>
        <p:sp>
          <p:nvSpPr>
            <p:cNvPr id="42" name="Rectangle 41">
              <a:extLst>
                <a:ext uri="{FF2B5EF4-FFF2-40B4-BE49-F238E27FC236}">
                  <a16:creationId xmlns:a16="http://schemas.microsoft.com/office/drawing/2014/main" id="{3974751D-C1DD-453A-8136-AD0DD0CF3DA9}"/>
                </a:ext>
              </a:extLst>
            </p:cNvPr>
            <p:cNvSpPr/>
            <p:nvPr/>
          </p:nvSpPr>
          <p:spPr>
            <a:xfrm>
              <a:off x="1122667"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57741344-D193-4AAE-80FA-7D365FA13988}"/>
              </a:ext>
            </a:extLst>
          </p:cNvPr>
          <p:cNvGrpSpPr/>
          <p:nvPr/>
        </p:nvGrpSpPr>
        <p:grpSpPr>
          <a:xfrm>
            <a:off x="6384031" y="3614533"/>
            <a:ext cx="2011443" cy="402421"/>
            <a:chOff x="479375" y="2159001"/>
            <a:chExt cx="2011443" cy="402421"/>
          </a:xfrm>
        </p:grpSpPr>
        <p:sp>
          <p:nvSpPr>
            <p:cNvPr id="44" name="TextBox 43">
              <a:extLst>
                <a:ext uri="{FF2B5EF4-FFF2-40B4-BE49-F238E27FC236}">
                  <a16:creationId xmlns:a16="http://schemas.microsoft.com/office/drawing/2014/main" id="{37F2DA9F-3656-42FE-90C3-0F18CC8187DA}"/>
                </a:ext>
              </a:extLst>
            </p:cNvPr>
            <p:cNvSpPr txBox="1"/>
            <p:nvPr/>
          </p:nvSpPr>
          <p:spPr>
            <a:xfrm>
              <a:off x="479375" y="2161312"/>
              <a:ext cx="2011443" cy="400110"/>
            </a:xfrm>
            <a:prstGeom prst="rect">
              <a:avLst/>
            </a:prstGeom>
            <a:noFill/>
          </p:spPr>
          <p:txBody>
            <a:bodyPr wrap="square">
              <a:spAutoFit/>
            </a:bodyPr>
            <a:lstStyle/>
            <a:p>
              <a:pPr>
                <a:buNone/>
              </a:pPr>
              <a:r>
                <a:rPr lang="en-GB" sz="2000" dirty="0"/>
                <a:t>24 ×        = 168</a:t>
              </a:r>
            </a:p>
          </p:txBody>
        </p:sp>
        <p:sp>
          <p:nvSpPr>
            <p:cNvPr id="45" name="Rectangle 44">
              <a:extLst>
                <a:ext uri="{FF2B5EF4-FFF2-40B4-BE49-F238E27FC236}">
                  <a16:creationId xmlns:a16="http://schemas.microsoft.com/office/drawing/2014/main" id="{94DE948B-C7E0-4B70-9824-09BDD3FB3B97}"/>
                </a:ext>
              </a:extLst>
            </p:cNvPr>
            <p:cNvSpPr/>
            <p:nvPr/>
          </p:nvSpPr>
          <p:spPr>
            <a:xfrm>
              <a:off x="1115319"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B01908D4-27EB-4835-9469-698FA3DE3DBB}"/>
              </a:ext>
            </a:extLst>
          </p:cNvPr>
          <p:cNvGrpSpPr/>
          <p:nvPr/>
        </p:nvGrpSpPr>
        <p:grpSpPr>
          <a:xfrm>
            <a:off x="6384031" y="4134219"/>
            <a:ext cx="2011442" cy="402421"/>
            <a:chOff x="479376" y="2159001"/>
            <a:chExt cx="2011442" cy="402421"/>
          </a:xfrm>
        </p:grpSpPr>
        <p:sp>
          <p:nvSpPr>
            <p:cNvPr id="47" name="TextBox 46">
              <a:extLst>
                <a:ext uri="{FF2B5EF4-FFF2-40B4-BE49-F238E27FC236}">
                  <a16:creationId xmlns:a16="http://schemas.microsoft.com/office/drawing/2014/main" id="{820EDDA6-829D-4081-91C6-10A9F88216C1}"/>
                </a:ext>
              </a:extLst>
            </p:cNvPr>
            <p:cNvSpPr txBox="1"/>
            <p:nvPr/>
          </p:nvSpPr>
          <p:spPr>
            <a:xfrm>
              <a:off x="479376" y="2161312"/>
              <a:ext cx="2011442" cy="400110"/>
            </a:xfrm>
            <a:prstGeom prst="rect">
              <a:avLst/>
            </a:prstGeom>
            <a:noFill/>
          </p:spPr>
          <p:txBody>
            <a:bodyPr wrap="square">
              <a:spAutoFit/>
            </a:bodyPr>
            <a:lstStyle/>
            <a:p>
              <a:pPr>
                <a:buNone/>
              </a:pPr>
              <a:r>
                <a:rPr lang="en-GB" sz="2000" dirty="0"/>
                <a:t>161 ÷       = 23</a:t>
              </a:r>
            </a:p>
          </p:txBody>
        </p:sp>
        <p:sp>
          <p:nvSpPr>
            <p:cNvPr id="48" name="Rectangle 47">
              <a:extLst>
                <a:ext uri="{FF2B5EF4-FFF2-40B4-BE49-F238E27FC236}">
                  <a16:creationId xmlns:a16="http://schemas.microsoft.com/office/drawing/2014/main" id="{8886AAA7-FD64-4D69-8F33-7F8E7BA2F8C0}"/>
                </a:ext>
              </a:extLst>
            </p:cNvPr>
            <p:cNvSpPr/>
            <p:nvPr/>
          </p:nvSpPr>
          <p:spPr>
            <a:xfrm>
              <a:off x="1223375"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3DFA06D6-0DC3-43C4-A4C1-58B58360FF80}"/>
              </a:ext>
            </a:extLst>
          </p:cNvPr>
          <p:cNvGrpSpPr/>
          <p:nvPr/>
        </p:nvGrpSpPr>
        <p:grpSpPr>
          <a:xfrm>
            <a:off x="6384031" y="4653906"/>
            <a:ext cx="2268208" cy="402421"/>
            <a:chOff x="587432" y="2159001"/>
            <a:chExt cx="2268208" cy="402421"/>
          </a:xfrm>
        </p:grpSpPr>
        <p:sp>
          <p:nvSpPr>
            <p:cNvPr id="50" name="TextBox 49">
              <a:extLst>
                <a:ext uri="{FF2B5EF4-FFF2-40B4-BE49-F238E27FC236}">
                  <a16:creationId xmlns:a16="http://schemas.microsoft.com/office/drawing/2014/main" id="{551D58F8-4B09-419D-8AD9-09FBBEDFFDD2}"/>
                </a:ext>
              </a:extLst>
            </p:cNvPr>
            <p:cNvSpPr txBox="1"/>
            <p:nvPr/>
          </p:nvSpPr>
          <p:spPr>
            <a:xfrm>
              <a:off x="1055440" y="2161312"/>
              <a:ext cx="1800200" cy="400110"/>
            </a:xfrm>
            <a:prstGeom prst="rect">
              <a:avLst/>
            </a:prstGeom>
            <a:noFill/>
          </p:spPr>
          <p:txBody>
            <a:bodyPr wrap="square">
              <a:spAutoFit/>
            </a:bodyPr>
            <a:lstStyle/>
            <a:p>
              <a:pPr>
                <a:buNone/>
              </a:pPr>
              <a:r>
                <a:rPr lang="en-GB" sz="2000" dirty="0"/>
                <a:t>÷ 25 =  9</a:t>
              </a:r>
            </a:p>
          </p:txBody>
        </p:sp>
        <p:sp>
          <p:nvSpPr>
            <p:cNvPr id="51" name="Rectangle 50">
              <a:extLst>
                <a:ext uri="{FF2B5EF4-FFF2-40B4-BE49-F238E27FC236}">
                  <a16:creationId xmlns:a16="http://schemas.microsoft.com/office/drawing/2014/main" id="{17CDE065-5A10-476D-B742-F22DC9A28B69}"/>
                </a:ext>
              </a:extLst>
            </p:cNvPr>
            <p:cNvSpPr/>
            <p:nvPr/>
          </p:nvSpPr>
          <p:spPr>
            <a:xfrm>
              <a:off x="587432"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FB8CD5E0-982F-4B56-9951-11A323DA5B7A}"/>
              </a:ext>
            </a:extLst>
          </p:cNvPr>
          <p:cNvGrpSpPr/>
          <p:nvPr/>
        </p:nvGrpSpPr>
        <p:grpSpPr>
          <a:xfrm>
            <a:off x="8736794" y="2059265"/>
            <a:ext cx="2309404" cy="402421"/>
            <a:chOff x="5628321" y="2203649"/>
            <a:chExt cx="2309404" cy="402421"/>
          </a:xfrm>
        </p:grpSpPr>
        <p:grpSp>
          <p:nvGrpSpPr>
            <p:cNvPr id="53" name="Group 52">
              <a:extLst>
                <a:ext uri="{FF2B5EF4-FFF2-40B4-BE49-F238E27FC236}">
                  <a16:creationId xmlns:a16="http://schemas.microsoft.com/office/drawing/2014/main" id="{F00923C3-BC18-4052-BA58-049507EF00DF}"/>
                </a:ext>
              </a:extLst>
            </p:cNvPr>
            <p:cNvGrpSpPr/>
            <p:nvPr/>
          </p:nvGrpSpPr>
          <p:grpSpPr>
            <a:xfrm>
              <a:off x="5628321" y="2203649"/>
              <a:ext cx="2160240" cy="402421"/>
              <a:chOff x="551384" y="2159001"/>
              <a:chExt cx="2160240" cy="402421"/>
            </a:xfrm>
          </p:grpSpPr>
          <p:sp>
            <p:nvSpPr>
              <p:cNvPr id="55" name="TextBox 54">
                <a:extLst>
                  <a:ext uri="{FF2B5EF4-FFF2-40B4-BE49-F238E27FC236}">
                    <a16:creationId xmlns:a16="http://schemas.microsoft.com/office/drawing/2014/main" id="{E2A93C5B-59C5-46EA-8DCF-AC8606968BE1}"/>
                  </a:ext>
                </a:extLst>
              </p:cNvPr>
              <p:cNvSpPr txBox="1"/>
              <p:nvPr/>
            </p:nvSpPr>
            <p:spPr>
              <a:xfrm>
                <a:off x="911424" y="2161312"/>
                <a:ext cx="1800200" cy="400110"/>
              </a:xfrm>
              <a:prstGeom prst="rect">
                <a:avLst/>
              </a:prstGeom>
              <a:noFill/>
            </p:spPr>
            <p:txBody>
              <a:bodyPr wrap="square">
                <a:spAutoFit/>
              </a:bodyPr>
              <a:lstStyle/>
              <a:p>
                <a:pPr>
                  <a:buNone/>
                </a:pPr>
                <a:r>
                  <a:rPr lang="en-GB" sz="2000" dirty="0"/>
                  <a:t>× 100 = 10 × </a:t>
                </a:r>
              </a:p>
            </p:txBody>
          </p:sp>
          <p:sp>
            <p:nvSpPr>
              <p:cNvPr id="56" name="Rectangle 55">
                <a:extLst>
                  <a:ext uri="{FF2B5EF4-FFF2-40B4-BE49-F238E27FC236}">
                    <a16:creationId xmlns:a16="http://schemas.microsoft.com/office/drawing/2014/main" id="{A1D028A0-98A5-42B2-AAD4-166A5CC9B0D6}"/>
                  </a:ext>
                </a:extLst>
              </p:cNvPr>
              <p:cNvSpPr/>
              <p:nvPr/>
            </p:nvSpPr>
            <p:spPr>
              <a:xfrm>
                <a:off x="551384"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Rectangle 53">
              <a:extLst>
                <a:ext uri="{FF2B5EF4-FFF2-40B4-BE49-F238E27FC236}">
                  <a16:creationId xmlns:a16="http://schemas.microsoft.com/office/drawing/2014/main" id="{240051B6-5701-4DAC-9593-F2D9BF7A9108}"/>
                </a:ext>
              </a:extLst>
            </p:cNvPr>
            <p:cNvSpPr/>
            <p:nvPr/>
          </p:nvSpPr>
          <p:spPr>
            <a:xfrm>
              <a:off x="7541725" y="2203649"/>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76BC415D-C936-4B9F-9DBF-C2F80A753603}"/>
              </a:ext>
            </a:extLst>
          </p:cNvPr>
          <p:cNvGrpSpPr/>
          <p:nvPr/>
        </p:nvGrpSpPr>
        <p:grpSpPr>
          <a:xfrm>
            <a:off x="8736794" y="2578951"/>
            <a:ext cx="2126357" cy="402421"/>
            <a:chOff x="5628321" y="2723335"/>
            <a:chExt cx="2126357" cy="402421"/>
          </a:xfrm>
        </p:grpSpPr>
        <p:grpSp>
          <p:nvGrpSpPr>
            <p:cNvPr id="58" name="Group 57">
              <a:extLst>
                <a:ext uri="{FF2B5EF4-FFF2-40B4-BE49-F238E27FC236}">
                  <a16:creationId xmlns:a16="http://schemas.microsoft.com/office/drawing/2014/main" id="{3AD9B8ED-A72C-4D1B-B696-BCB3C61F71A2}"/>
                </a:ext>
              </a:extLst>
            </p:cNvPr>
            <p:cNvGrpSpPr/>
            <p:nvPr/>
          </p:nvGrpSpPr>
          <p:grpSpPr>
            <a:xfrm>
              <a:off x="5628321" y="2723335"/>
              <a:ext cx="2011443" cy="402421"/>
              <a:chOff x="479375" y="2159001"/>
              <a:chExt cx="2011443" cy="402421"/>
            </a:xfrm>
          </p:grpSpPr>
          <p:sp>
            <p:nvSpPr>
              <p:cNvPr id="60" name="TextBox 59">
                <a:extLst>
                  <a:ext uri="{FF2B5EF4-FFF2-40B4-BE49-F238E27FC236}">
                    <a16:creationId xmlns:a16="http://schemas.microsoft.com/office/drawing/2014/main" id="{54827EC8-82E3-4526-9670-38D8F9C576F5}"/>
                  </a:ext>
                </a:extLst>
              </p:cNvPr>
              <p:cNvSpPr txBox="1"/>
              <p:nvPr/>
            </p:nvSpPr>
            <p:spPr>
              <a:xfrm>
                <a:off x="479375" y="2161312"/>
                <a:ext cx="2011443" cy="400110"/>
              </a:xfrm>
              <a:prstGeom prst="rect">
                <a:avLst/>
              </a:prstGeom>
              <a:noFill/>
            </p:spPr>
            <p:txBody>
              <a:bodyPr wrap="square">
                <a:spAutoFit/>
              </a:bodyPr>
              <a:lstStyle/>
              <a:p>
                <a:pPr>
                  <a:buNone/>
                </a:pPr>
                <a:r>
                  <a:rPr lang="en-GB" sz="2000" dirty="0"/>
                  <a:t>25 ×        = 4 ×   </a:t>
                </a:r>
              </a:p>
            </p:txBody>
          </p:sp>
          <p:sp>
            <p:nvSpPr>
              <p:cNvPr id="61" name="Rectangle 60">
                <a:extLst>
                  <a:ext uri="{FF2B5EF4-FFF2-40B4-BE49-F238E27FC236}">
                    <a16:creationId xmlns:a16="http://schemas.microsoft.com/office/drawing/2014/main" id="{299980FD-E95E-47EB-8D6B-52015017F90D}"/>
                  </a:ext>
                </a:extLst>
              </p:cNvPr>
              <p:cNvSpPr/>
              <p:nvPr/>
            </p:nvSpPr>
            <p:spPr>
              <a:xfrm>
                <a:off x="1127448"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Rectangle 58">
              <a:extLst>
                <a:ext uri="{FF2B5EF4-FFF2-40B4-BE49-F238E27FC236}">
                  <a16:creationId xmlns:a16="http://schemas.microsoft.com/office/drawing/2014/main" id="{9D98ADF7-F3EC-48F9-B0B7-24650D8529A8}"/>
                </a:ext>
              </a:extLst>
            </p:cNvPr>
            <p:cNvSpPr/>
            <p:nvPr/>
          </p:nvSpPr>
          <p:spPr>
            <a:xfrm>
              <a:off x="7358678" y="2729756"/>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a:extLst>
              <a:ext uri="{FF2B5EF4-FFF2-40B4-BE49-F238E27FC236}">
                <a16:creationId xmlns:a16="http://schemas.microsoft.com/office/drawing/2014/main" id="{3D426379-3455-4BBB-815A-E66BAE5C60FB}"/>
              </a:ext>
            </a:extLst>
          </p:cNvPr>
          <p:cNvGrpSpPr/>
          <p:nvPr/>
        </p:nvGrpSpPr>
        <p:grpSpPr>
          <a:xfrm>
            <a:off x="8736794" y="3098638"/>
            <a:ext cx="2454179" cy="404732"/>
            <a:chOff x="5628321" y="3243022"/>
            <a:chExt cx="2454179" cy="404732"/>
          </a:xfrm>
        </p:grpSpPr>
        <p:grpSp>
          <p:nvGrpSpPr>
            <p:cNvPr id="63" name="Group 62">
              <a:extLst>
                <a:ext uri="{FF2B5EF4-FFF2-40B4-BE49-F238E27FC236}">
                  <a16:creationId xmlns:a16="http://schemas.microsoft.com/office/drawing/2014/main" id="{2098524E-D89E-4F44-954D-01602DD5CB1D}"/>
                </a:ext>
              </a:extLst>
            </p:cNvPr>
            <p:cNvGrpSpPr/>
            <p:nvPr/>
          </p:nvGrpSpPr>
          <p:grpSpPr>
            <a:xfrm>
              <a:off x="5628321" y="3243022"/>
              <a:ext cx="2256179" cy="402421"/>
              <a:chOff x="479375" y="2159001"/>
              <a:chExt cx="2256179" cy="402421"/>
            </a:xfrm>
          </p:grpSpPr>
          <p:sp>
            <p:nvSpPr>
              <p:cNvPr id="65" name="TextBox 64">
                <a:extLst>
                  <a:ext uri="{FF2B5EF4-FFF2-40B4-BE49-F238E27FC236}">
                    <a16:creationId xmlns:a16="http://schemas.microsoft.com/office/drawing/2014/main" id="{E85CA177-10BB-472C-AACE-D158A5DE726F}"/>
                  </a:ext>
                </a:extLst>
              </p:cNvPr>
              <p:cNvSpPr txBox="1"/>
              <p:nvPr/>
            </p:nvSpPr>
            <p:spPr>
              <a:xfrm>
                <a:off x="479375" y="2161312"/>
                <a:ext cx="2256179" cy="400110"/>
              </a:xfrm>
              <a:prstGeom prst="rect">
                <a:avLst/>
              </a:prstGeom>
              <a:noFill/>
            </p:spPr>
            <p:txBody>
              <a:bodyPr wrap="square">
                <a:spAutoFit/>
              </a:bodyPr>
              <a:lstStyle/>
              <a:p>
                <a:pPr>
                  <a:buNone/>
                </a:pPr>
                <a:r>
                  <a:rPr lang="en-GB" sz="2000" dirty="0"/>
                  <a:t>23 ×        = 161 × </a:t>
                </a:r>
              </a:p>
            </p:txBody>
          </p:sp>
          <p:sp>
            <p:nvSpPr>
              <p:cNvPr id="66" name="Rectangle 65">
                <a:extLst>
                  <a:ext uri="{FF2B5EF4-FFF2-40B4-BE49-F238E27FC236}">
                    <a16:creationId xmlns:a16="http://schemas.microsoft.com/office/drawing/2014/main" id="{60E87CDD-6C38-4022-8612-E0D1014D0E8C}"/>
                  </a:ext>
                </a:extLst>
              </p:cNvPr>
              <p:cNvSpPr/>
              <p:nvPr/>
            </p:nvSpPr>
            <p:spPr>
              <a:xfrm>
                <a:off x="1122667"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4" name="Rectangle 63">
              <a:extLst>
                <a:ext uri="{FF2B5EF4-FFF2-40B4-BE49-F238E27FC236}">
                  <a16:creationId xmlns:a16="http://schemas.microsoft.com/office/drawing/2014/main" id="{3B7E2D97-BC7E-4A9E-A597-9C55715D3F59}"/>
                </a:ext>
              </a:extLst>
            </p:cNvPr>
            <p:cNvSpPr/>
            <p:nvPr/>
          </p:nvSpPr>
          <p:spPr>
            <a:xfrm>
              <a:off x="7686500" y="3251754"/>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78A977AD-D2F8-46DE-ACAA-988D31C9B362}"/>
              </a:ext>
            </a:extLst>
          </p:cNvPr>
          <p:cNvGrpSpPr/>
          <p:nvPr/>
        </p:nvGrpSpPr>
        <p:grpSpPr>
          <a:xfrm>
            <a:off x="8736794" y="3611571"/>
            <a:ext cx="2466208" cy="405383"/>
            <a:chOff x="5628321" y="3755955"/>
            <a:chExt cx="2466208" cy="405383"/>
          </a:xfrm>
        </p:grpSpPr>
        <p:grpSp>
          <p:nvGrpSpPr>
            <p:cNvPr id="68" name="Group 67">
              <a:extLst>
                <a:ext uri="{FF2B5EF4-FFF2-40B4-BE49-F238E27FC236}">
                  <a16:creationId xmlns:a16="http://schemas.microsoft.com/office/drawing/2014/main" id="{5B7CCFE1-F065-4498-8281-37759CAD8B12}"/>
                </a:ext>
              </a:extLst>
            </p:cNvPr>
            <p:cNvGrpSpPr/>
            <p:nvPr/>
          </p:nvGrpSpPr>
          <p:grpSpPr>
            <a:xfrm>
              <a:off x="5628321" y="3758917"/>
              <a:ext cx="2339887" cy="402421"/>
              <a:chOff x="479375" y="2159001"/>
              <a:chExt cx="2339887" cy="402421"/>
            </a:xfrm>
          </p:grpSpPr>
          <p:sp>
            <p:nvSpPr>
              <p:cNvPr id="70" name="TextBox 69">
                <a:extLst>
                  <a:ext uri="{FF2B5EF4-FFF2-40B4-BE49-F238E27FC236}">
                    <a16:creationId xmlns:a16="http://schemas.microsoft.com/office/drawing/2014/main" id="{08B2F9B7-AA84-440F-BAFB-4FEE21CB36C3}"/>
                  </a:ext>
                </a:extLst>
              </p:cNvPr>
              <p:cNvSpPr txBox="1"/>
              <p:nvPr/>
            </p:nvSpPr>
            <p:spPr>
              <a:xfrm>
                <a:off x="479375" y="2161312"/>
                <a:ext cx="2339887" cy="400110"/>
              </a:xfrm>
              <a:prstGeom prst="rect">
                <a:avLst/>
              </a:prstGeom>
              <a:noFill/>
            </p:spPr>
            <p:txBody>
              <a:bodyPr wrap="square">
                <a:spAutoFit/>
              </a:bodyPr>
              <a:lstStyle/>
              <a:p>
                <a:pPr>
                  <a:buNone/>
                </a:pPr>
                <a:r>
                  <a:rPr lang="en-GB" sz="2000" dirty="0"/>
                  <a:t>24 ×        = 168 ×</a:t>
                </a:r>
              </a:p>
            </p:txBody>
          </p:sp>
          <p:sp>
            <p:nvSpPr>
              <p:cNvPr id="71" name="Rectangle 70">
                <a:extLst>
                  <a:ext uri="{FF2B5EF4-FFF2-40B4-BE49-F238E27FC236}">
                    <a16:creationId xmlns:a16="http://schemas.microsoft.com/office/drawing/2014/main" id="{DE8E594F-5605-4B32-9845-A8215E14DACA}"/>
                  </a:ext>
                </a:extLst>
              </p:cNvPr>
              <p:cNvSpPr/>
              <p:nvPr/>
            </p:nvSpPr>
            <p:spPr>
              <a:xfrm>
                <a:off x="1115319"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Rectangle 68">
              <a:extLst>
                <a:ext uri="{FF2B5EF4-FFF2-40B4-BE49-F238E27FC236}">
                  <a16:creationId xmlns:a16="http://schemas.microsoft.com/office/drawing/2014/main" id="{D3F71500-92E7-4A75-947C-949BC6060275}"/>
                </a:ext>
              </a:extLst>
            </p:cNvPr>
            <p:cNvSpPr/>
            <p:nvPr/>
          </p:nvSpPr>
          <p:spPr>
            <a:xfrm>
              <a:off x="7698529" y="3755955"/>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054CCB28-8EFA-4096-98F6-5E3F0F688BB1}"/>
              </a:ext>
            </a:extLst>
          </p:cNvPr>
          <p:cNvGrpSpPr/>
          <p:nvPr/>
        </p:nvGrpSpPr>
        <p:grpSpPr>
          <a:xfrm>
            <a:off x="8736794" y="4125996"/>
            <a:ext cx="2411895" cy="410644"/>
            <a:chOff x="5628321" y="4270380"/>
            <a:chExt cx="2411895" cy="410644"/>
          </a:xfrm>
        </p:grpSpPr>
        <p:grpSp>
          <p:nvGrpSpPr>
            <p:cNvPr id="73" name="Group 72">
              <a:extLst>
                <a:ext uri="{FF2B5EF4-FFF2-40B4-BE49-F238E27FC236}">
                  <a16:creationId xmlns:a16="http://schemas.microsoft.com/office/drawing/2014/main" id="{478B091A-AA30-4A9E-9F64-B32A36F2B890}"/>
                </a:ext>
              </a:extLst>
            </p:cNvPr>
            <p:cNvGrpSpPr/>
            <p:nvPr/>
          </p:nvGrpSpPr>
          <p:grpSpPr>
            <a:xfrm>
              <a:off x="5628321" y="4278603"/>
              <a:ext cx="2160240" cy="402421"/>
              <a:chOff x="479376" y="2159001"/>
              <a:chExt cx="2160240" cy="402421"/>
            </a:xfrm>
          </p:grpSpPr>
          <p:sp>
            <p:nvSpPr>
              <p:cNvPr id="75" name="TextBox 74">
                <a:extLst>
                  <a:ext uri="{FF2B5EF4-FFF2-40B4-BE49-F238E27FC236}">
                    <a16:creationId xmlns:a16="http://schemas.microsoft.com/office/drawing/2014/main" id="{57FA82BC-00D5-4C10-911F-B7878BD1D9C5}"/>
                  </a:ext>
                </a:extLst>
              </p:cNvPr>
              <p:cNvSpPr txBox="1"/>
              <p:nvPr/>
            </p:nvSpPr>
            <p:spPr>
              <a:xfrm>
                <a:off x="479376" y="2161312"/>
                <a:ext cx="2160240" cy="400110"/>
              </a:xfrm>
              <a:prstGeom prst="rect">
                <a:avLst/>
              </a:prstGeom>
              <a:noFill/>
            </p:spPr>
            <p:txBody>
              <a:bodyPr wrap="square">
                <a:spAutoFit/>
              </a:bodyPr>
              <a:lstStyle/>
              <a:p>
                <a:pPr>
                  <a:buNone/>
                </a:pPr>
                <a:r>
                  <a:rPr lang="en-GB" sz="2000" dirty="0"/>
                  <a:t>161 ÷       = 23 × </a:t>
                </a:r>
              </a:p>
            </p:txBody>
          </p:sp>
          <p:sp>
            <p:nvSpPr>
              <p:cNvPr id="76" name="Rectangle 75">
                <a:extLst>
                  <a:ext uri="{FF2B5EF4-FFF2-40B4-BE49-F238E27FC236}">
                    <a16:creationId xmlns:a16="http://schemas.microsoft.com/office/drawing/2014/main" id="{A55FD74A-7832-4054-B92A-F0A7B0CD9BE3}"/>
                  </a:ext>
                </a:extLst>
              </p:cNvPr>
              <p:cNvSpPr/>
              <p:nvPr/>
            </p:nvSpPr>
            <p:spPr>
              <a:xfrm>
                <a:off x="1223375"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4" name="Rectangle 73">
              <a:extLst>
                <a:ext uri="{FF2B5EF4-FFF2-40B4-BE49-F238E27FC236}">
                  <a16:creationId xmlns:a16="http://schemas.microsoft.com/office/drawing/2014/main" id="{F5052BD4-7F18-4360-8E30-9025DB27AF8D}"/>
                </a:ext>
              </a:extLst>
            </p:cNvPr>
            <p:cNvSpPr/>
            <p:nvPr/>
          </p:nvSpPr>
          <p:spPr>
            <a:xfrm>
              <a:off x="7644216" y="4270380"/>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DD6F5684-CED0-4955-99EB-2AC0AE60F2DD}"/>
              </a:ext>
            </a:extLst>
          </p:cNvPr>
          <p:cNvGrpSpPr/>
          <p:nvPr/>
        </p:nvGrpSpPr>
        <p:grpSpPr>
          <a:xfrm>
            <a:off x="8736794" y="4631038"/>
            <a:ext cx="2268208" cy="425289"/>
            <a:chOff x="5628321" y="4775422"/>
            <a:chExt cx="2268208" cy="425289"/>
          </a:xfrm>
        </p:grpSpPr>
        <p:grpSp>
          <p:nvGrpSpPr>
            <p:cNvPr id="78" name="Group 77">
              <a:extLst>
                <a:ext uri="{FF2B5EF4-FFF2-40B4-BE49-F238E27FC236}">
                  <a16:creationId xmlns:a16="http://schemas.microsoft.com/office/drawing/2014/main" id="{5B0592D8-914E-49CB-B6D8-7E4F1215F079}"/>
                </a:ext>
              </a:extLst>
            </p:cNvPr>
            <p:cNvGrpSpPr/>
            <p:nvPr/>
          </p:nvGrpSpPr>
          <p:grpSpPr>
            <a:xfrm>
              <a:off x="5628321" y="4798290"/>
              <a:ext cx="2268208" cy="402421"/>
              <a:chOff x="587432" y="2159001"/>
              <a:chExt cx="2268208" cy="402421"/>
            </a:xfrm>
          </p:grpSpPr>
          <p:sp>
            <p:nvSpPr>
              <p:cNvPr id="80" name="TextBox 79">
                <a:extLst>
                  <a:ext uri="{FF2B5EF4-FFF2-40B4-BE49-F238E27FC236}">
                    <a16:creationId xmlns:a16="http://schemas.microsoft.com/office/drawing/2014/main" id="{7B7D8E2D-FFD4-472B-8689-6C7F23732690}"/>
                  </a:ext>
                </a:extLst>
              </p:cNvPr>
              <p:cNvSpPr txBox="1"/>
              <p:nvPr/>
            </p:nvSpPr>
            <p:spPr>
              <a:xfrm>
                <a:off x="1055440" y="2161312"/>
                <a:ext cx="1800200" cy="400110"/>
              </a:xfrm>
              <a:prstGeom prst="rect">
                <a:avLst/>
              </a:prstGeom>
              <a:noFill/>
            </p:spPr>
            <p:txBody>
              <a:bodyPr wrap="square">
                <a:spAutoFit/>
              </a:bodyPr>
              <a:lstStyle/>
              <a:p>
                <a:pPr>
                  <a:buNone/>
                </a:pPr>
                <a:r>
                  <a:rPr lang="en-GB" sz="2000" dirty="0"/>
                  <a:t>÷ 25 =  9 × </a:t>
                </a:r>
              </a:p>
            </p:txBody>
          </p:sp>
          <p:sp>
            <p:nvSpPr>
              <p:cNvPr id="81" name="Rectangle 80">
                <a:extLst>
                  <a:ext uri="{FF2B5EF4-FFF2-40B4-BE49-F238E27FC236}">
                    <a16:creationId xmlns:a16="http://schemas.microsoft.com/office/drawing/2014/main" id="{1E9C5A54-5DF3-4638-A194-DA5A878C57C3}"/>
                  </a:ext>
                </a:extLst>
              </p:cNvPr>
              <p:cNvSpPr/>
              <p:nvPr/>
            </p:nvSpPr>
            <p:spPr>
              <a:xfrm>
                <a:off x="587432"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Rectangle 78">
              <a:extLst>
                <a:ext uri="{FF2B5EF4-FFF2-40B4-BE49-F238E27FC236}">
                  <a16:creationId xmlns:a16="http://schemas.microsoft.com/office/drawing/2014/main" id="{CA7BF9F9-5C1F-44C3-A462-592BDE004035}"/>
                </a:ext>
              </a:extLst>
            </p:cNvPr>
            <p:cNvSpPr/>
            <p:nvPr/>
          </p:nvSpPr>
          <p:spPr>
            <a:xfrm>
              <a:off x="7462377" y="4775422"/>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12" name="TextBox 11">
            <a:extLst>
              <a:ext uri="{FF2B5EF4-FFF2-40B4-BE49-F238E27FC236}">
                <a16:creationId xmlns:a16="http://schemas.microsoft.com/office/drawing/2014/main" id="{4FD75AC4-8048-4BFE-8184-CD9AA6330F5F}"/>
              </a:ext>
            </a:extLst>
          </p:cNvPr>
          <p:cNvSpPr txBox="1"/>
          <p:nvPr/>
        </p:nvSpPr>
        <p:spPr>
          <a:xfrm>
            <a:off x="551384" y="1357250"/>
            <a:ext cx="441146" cy="461665"/>
          </a:xfrm>
          <a:prstGeom prst="rect">
            <a:avLst/>
          </a:prstGeom>
          <a:noFill/>
        </p:spPr>
        <p:txBody>
          <a:bodyPr wrap="none" rtlCol="0">
            <a:spAutoFit/>
          </a:bodyPr>
          <a:lstStyle/>
          <a:p>
            <a:pPr>
              <a:buNone/>
            </a:pPr>
            <a:r>
              <a:rPr lang="en-GB" sz="2400" dirty="0">
                <a:solidFill>
                  <a:srgbClr val="00628C"/>
                </a:solidFill>
              </a:rPr>
              <a:t>c)</a:t>
            </a:r>
          </a:p>
        </p:txBody>
      </p:sp>
      <p:sp>
        <p:nvSpPr>
          <p:cNvPr id="82" name="TextBox 81">
            <a:extLst>
              <a:ext uri="{FF2B5EF4-FFF2-40B4-BE49-F238E27FC236}">
                <a16:creationId xmlns:a16="http://schemas.microsoft.com/office/drawing/2014/main" id="{E13F0440-28B5-45F1-92A5-5832189C53B6}"/>
              </a:ext>
            </a:extLst>
          </p:cNvPr>
          <p:cNvSpPr txBox="1"/>
          <p:nvPr/>
        </p:nvSpPr>
        <p:spPr>
          <a:xfrm>
            <a:off x="992530" y="1357250"/>
            <a:ext cx="8305450" cy="1348061"/>
          </a:xfrm>
          <a:prstGeom prst="rect">
            <a:avLst/>
          </a:prstGeom>
          <a:noFill/>
        </p:spPr>
        <p:txBody>
          <a:bodyPr wrap="square">
            <a:spAutoFit/>
          </a:bodyPr>
          <a:lstStyle/>
          <a:p>
            <a:pPr>
              <a:buNone/>
            </a:pPr>
            <a:r>
              <a:rPr lang="en-GB" sz="2400" dirty="0"/>
              <a:t>Put these numbers in order from smallest to largest</a:t>
            </a:r>
          </a:p>
          <a:p>
            <a:pPr marL="342900" indent="-342900"/>
            <a:r>
              <a:rPr lang="en-GB" sz="2400" dirty="0"/>
              <a:t>5834, 61·8 multiplied by 100, one tenth of 45813 </a:t>
            </a:r>
          </a:p>
          <a:p>
            <a:pPr marL="342900" indent="-342900"/>
            <a:r>
              <a:rPr lang="en-GB" sz="2400" dirty="0"/>
              <a:t>0·034, 3·6 divided by 100, ten times 0·0033</a:t>
            </a:r>
          </a:p>
        </p:txBody>
      </p:sp>
      <p:sp>
        <p:nvSpPr>
          <p:cNvPr id="83" name="TextBox 82">
            <a:extLst>
              <a:ext uri="{FF2B5EF4-FFF2-40B4-BE49-F238E27FC236}">
                <a16:creationId xmlns:a16="http://schemas.microsoft.com/office/drawing/2014/main" id="{FC6F6A91-18C9-47C7-872E-AD10D7A5B320}"/>
              </a:ext>
            </a:extLst>
          </p:cNvPr>
          <p:cNvSpPr txBox="1"/>
          <p:nvPr/>
        </p:nvSpPr>
        <p:spPr>
          <a:xfrm>
            <a:off x="1024415" y="2852936"/>
            <a:ext cx="9599421" cy="3120854"/>
          </a:xfrm>
          <a:prstGeom prst="rect">
            <a:avLst/>
          </a:prstGeom>
          <a:noFill/>
        </p:spPr>
        <p:txBody>
          <a:bodyPr wrap="square">
            <a:spAutoFit/>
          </a:bodyPr>
          <a:lstStyle/>
          <a:p>
            <a:pPr>
              <a:buNone/>
            </a:pPr>
            <a:r>
              <a:rPr lang="en-GB" sz="2400" dirty="0"/>
              <a:t>It is correct that 273 × 32 = 8736. Use this fact to work out:</a:t>
            </a:r>
          </a:p>
          <a:p>
            <a:pPr marL="514350" indent="-514350">
              <a:buFont typeface="+mj-lt"/>
              <a:buAutoNum type="romanLcPeriod"/>
            </a:pPr>
            <a:r>
              <a:rPr lang="en-GB" sz="2400" dirty="0"/>
              <a:t> 27.3 × 3.2</a:t>
            </a:r>
          </a:p>
          <a:p>
            <a:pPr marL="514350" indent="-514350">
              <a:buFont typeface="+mj-lt"/>
              <a:buAutoNum type="romanLcPeriod"/>
            </a:pPr>
            <a:r>
              <a:rPr lang="en-GB" sz="2400" dirty="0"/>
              <a:t> 2.73 × 32000</a:t>
            </a:r>
          </a:p>
          <a:p>
            <a:pPr marL="514350" indent="-514350">
              <a:buFont typeface="+mj-lt"/>
              <a:buAutoNum type="romanLcPeriod"/>
            </a:pPr>
            <a:r>
              <a:rPr lang="en-GB" sz="2400" dirty="0"/>
              <a:t> 873.6 ÷ 0.32</a:t>
            </a:r>
          </a:p>
          <a:p>
            <a:pPr marL="514350" indent="-514350">
              <a:buFont typeface="+mj-lt"/>
              <a:buAutoNum type="romanLcPeriod"/>
            </a:pPr>
            <a:r>
              <a:rPr lang="en-GB" sz="2400" dirty="0"/>
              <a:t> 87.36 ÷ 27.3</a:t>
            </a:r>
          </a:p>
          <a:p>
            <a:pPr marL="514350" indent="-514350">
              <a:buFont typeface="+mj-lt"/>
              <a:buAutoNum type="romanLcPeriod"/>
            </a:pPr>
            <a:r>
              <a:rPr lang="en-GB" sz="2400" dirty="0"/>
              <a:t> 8736 ÷ 16</a:t>
            </a:r>
          </a:p>
          <a:p>
            <a:pPr marL="514350" indent="-514350">
              <a:buFont typeface="+mj-lt"/>
              <a:buAutoNum type="romanLcPeriod"/>
            </a:pPr>
            <a:r>
              <a:rPr lang="en-GB" sz="2400" dirty="0"/>
              <a:t> 4368 ÷ 1.6</a:t>
            </a:r>
          </a:p>
        </p:txBody>
      </p:sp>
      <p:sp>
        <p:nvSpPr>
          <p:cNvPr id="84" name="TextBox 83">
            <a:extLst>
              <a:ext uri="{FF2B5EF4-FFF2-40B4-BE49-F238E27FC236}">
                <a16:creationId xmlns:a16="http://schemas.microsoft.com/office/drawing/2014/main" id="{7AFD5653-9BE5-4309-A980-DC30B3224DC0}"/>
              </a:ext>
            </a:extLst>
          </p:cNvPr>
          <p:cNvSpPr txBox="1"/>
          <p:nvPr/>
        </p:nvSpPr>
        <p:spPr>
          <a:xfrm>
            <a:off x="551384" y="2852936"/>
            <a:ext cx="458780" cy="461665"/>
          </a:xfrm>
          <a:prstGeom prst="rect">
            <a:avLst/>
          </a:prstGeom>
          <a:noFill/>
        </p:spPr>
        <p:txBody>
          <a:bodyPr wrap="none" rtlCol="0">
            <a:spAutoFit/>
          </a:bodyPr>
          <a:lstStyle/>
          <a:p>
            <a:pPr>
              <a:buNone/>
            </a:pPr>
            <a:r>
              <a:rPr lang="en-GB" sz="2400" dirty="0">
                <a:solidFill>
                  <a:srgbClr val="00628C"/>
                </a:solidFill>
              </a:rPr>
              <a:t>d)</a:t>
            </a:r>
          </a:p>
        </p:txBody>
      </p:sp>
    </p:spTree>
    <p:extLst>
      <p:ext uri="{BB962C8B-B14F-4D97-AF65-F5344CB8AC3E}">
        <p14:creationId xmlns:p14="http://schemas.microsoft.com/office/powerpoint/2010/main" val="376734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25202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Using the standard written algorithm, and not considering the mathematical structure of related integer calculations</a:t>
            </a:r>
          </a:p>
          <a:p>
            <a:pPr marL="0" indent="0" fontAlgn="auto">
              <a:spcAft>
                <a:spcPts val="0"/>
              </a:spcAft>
              <a:buClrTx/>
              <a:buNone/>
            </a:pPr>
            <a:r>
              <a:rPr lang="en-GB" dirty="0"/>
              <a:t>More information, and some suggestions for overcoming these challenges, can be found on the following slides</a:t>
            </a:r>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96752"/>
            <a:ext cx="10972800" cy="4968552"/>
          </a:xfrm>
        </p:spPr>
        <p:txBody>
          <a:bodyPr>
            <a:noAutofit/>
          </a:bodyPr>
          <a:lstStyle/>
          <a:p>
            <a:pPr>
              <a:lnSpc>
                <a:spcPct val="100000"/>
              </a:lnSpc>
              <a:spcBef>
                <a:spcPts val="600"/>
              </a:spcBef>
            </a:pPr>
            <a:r>
              <a:rPr lang="en-GB" sz="2000" dirty="0"/>
              <a:t>Although students should be proficient with the standard written multiplication algorithm for calculating with whole numbers in KS2, students do not always make the connection with using the standard written multiplication algorithm for calculating with decimals in KS3. </a:t>
            </a:r>
          </a:p>
          <a:p>
            <a:pPr>
              <a:lnSpc>
                <a:spcPct val="100000"/>
              </a:lnSpc>
              <a:spcBef>
                <a:spcPts val="600"/>
              </a:spcBef>
            </a:pPr>
            <a:r>
              <a:rPr lang="en-GB" sz="2000" dirty="0"/>
              <a:t>Some students will try to use the standard written algorithm with decimals. This can give the correct answer if the multiplier is a whole number (see example 1 on the next slide) but soon fails with decimal multipliers (see example 2 on the next slide). </a:t>
            </a:r>
          </a:p>
          <a:p>
            <a:pPr>
              <a:lnSpc>
                <a:spcPct val="100000"/>
              </a:lnSpc>
              <a:spcBef>
                <a:spcPts val="600"/>
              </a:spcBef>
            </a:pPr>
            <a:r>
              <a:rPr lang="en-GB" sz="2000" dirty="0"/>
              <a:t>Students see multiplying decimals as ‘new’ learning rather than thinking about the underlying mathematical structure of a calculation such as 24.3 x 1.2 = (243 x 12) x 0.1 x 0.1 or         (243 x 12) ÷ 10 ÷ 10</a:t>
            </a:r>
          </a:p>
          <a:p>
            <a:pPr>
              <a:lnSpc>
                <a:spcPct val="100000"/>
              </a:lnSpc>
              <a:spcBef>
                <a:spcPts val="600"/>
              </a:spcBef>
            </a:pPr>
            <a:r>
              <a:rPr lang="en-GB" sz="2000" dirty="0"/>
              <a:t>Using ‘If I know … then I also know …’ mathematical thinking empowers students to understand if they know 243 x 12 = 2916 then they also can find the product of other calculations such as 24.3 x 1.2, 2.43 x 0.12, 0.243 x 1.2, etc. Avoiding mechanical practice of exclusively standard questions by varying the value of the multiplicand* and multiplier is explored further in Examples 2, 3 and 4 on the following slides. </a:t>
            </a:r>
          </a:p>
          <a:p>
            <a:pPr>
              <a:lnSpc>
                <a:spcPct val="100000"/>
              </a:lnSpc>
              <a:spcBef>
                <a:spcPts val="600"/>
              </a:spcBef>
            </a:pPr>
            <a:endParaRPr lang="en-GB" sz="2000" dirty="0"/>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Appreciate the limitations of the (standard) written method for multiplying decimals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DA501780-0915-46B3-8164-3695CF36550F}"/>
              </a:ext>
            </a:extLst>
          </p:cNvPr>
          <p:cNvSpPr txBox="1"/>
          <p:nvPr/>
        </p:nvSpPr>
        <p:spPr>
          <a:xfrm>
            <a:off x="285528" y="1753428"/>
            <a:ext cx="5280945" cy="853952"/>
          </a:xfrm>
          <a:prstGeom prst="rect">
            <a:avLst/>
          </a:prstGeom>
          <a:noFill/>
        </p:spPr>
        <p:txBody>
          <a:bodyPr wrap="square">
            <a:spAutoFit/>
          </a:bodyPr>
          <a:lstStyle/>
          <a:p>
            <a:pPr>
              <a:lnSpc>
                <a:spcPct val="107000"/>
              </a:lnSpc>
              <a:spcBef>
                <a:spcPts val="400"/>
              </a:spcBef>
              <a:spcAft>
                <a:spcPts val="400"/>
              </a:spcAft>
              <a:buNone/>
              <a:tabLst>
                <a:tab pos="1358265" algn="l"/>
              </a:tabLst>
            </a:pPr>
            <a:r>
              <a:rPr lang="en-GB" sz="2400" dirty="0">
                <a:solidFill>
                  <a:srgbClr val="585858"/>
                </a:solidFill>
                <a:effectLst/>
                <a:latin typeface="+mj-lt"/>
                <a:ea typeface="Times New Roman" panose="02020603050405020304" pitchFamily="18" charset="0"/>
              </a:rPr>
              <a:t>Richard thinks</a:t>
            </a:r>
            <a:r>
              <a:rPr lang="en-GB" sz="2400" dirty="0">
                <a:solidFill>
                  <a:srgbClr val="585858"/>
                </a:solidFill>
                <a:latin typeface="+mj-lt"/>
                <a:ea typeface="Times New Roman" panose="02020603050405020304" pitchFamily="18" charset="0"/>
              </a:rPr>
              <a:t> </a:t>
            </a:r>
            <a:r>
              <a:rPr lang="en-GB" sz="2400" dirty="0">
                <a:solidFill>
                  <a:srgbClr val="00628C"/>
                </a:solidFill>
                <a:effectLst/>
                <a:latin typeface="+mj-lt"/>
                <a:ea typeface="Times New Roman" panose="02020603050405020304" pitchFamily="18" charset="0"/>
              </a:rPr>
              <a:t>4.56 x 3 = 13.68 </a:t>
            </a:r>
            <a:r>
              <a:rPr lang="en-GB" sz="2400" dirty="0">
                <a:solidFill>
                  <a:srgbClr val="585858"/>
                </a:solidFill>
                <a:effectLst/>
                <a:latin typeface="+mj-lt"/>
                <a:ea typeface="Times New Roman" panose="02020603050405020304" pitchFamily="18" charset="0"/>
              </a:rPr>
              <a:t>because:  </a:t>
            </a:r>
            <a:endParaRPr lang="en-GB" sz="2400" dirty="0">
              <a:solidFill>
                <a:srgbClr val="585858"/>
              </a:solidFill>
              <a:effectLst/>
              <a:latin typeface="+mj-lt"/>
              <a:ea typeface="Calibri" panose="020F0502020204030204" pitchFamily="34" charset="0"/>
            </a:endParaRPr>
          </a:p>
        </p:txBody>
      </p:sp>
      <p:grpSp>
        <p:nvGrpSpPr>
          <p:cNvPr id="11" name="Group 10">
            <a:extLst>
              <a:ext uri="{FF2B5EF4-FFF2-40B4-BE49-F238E27FC236}">
                <a16:creationId xmlns:a16="http://schemas.microsoft.com/office/drawing/2014/main" id="{DE24AC7A-3E00-4AF3-A780-72A0F202F7C2}"/>
              </a:ext>
            </a:extLst>
          </p:cNvPr>
          <p:cNvGrpSpPr/>
          <p:nvPr/>
        </p:nvGrpSpPr>
        <p:grpSpPr>
          <a:xfrm>
            <a:off x="1200761" y="2419414"/>
            <a:ext cx="1712066" cy="1561447"/>
            <a:chOff x="2885693" y="3180851"/>
            <a:chExt cx="1712066" cy="1561447"/>
          </a:xfrm>
        </p:grpSpPr>
        <p:sp>
          <p:nvSpPr>
            <p:cNvPr id="9" name="TextBox 8">
              <a:extLst>
                <a:ext uri="{FF2B5EF4-FFF2-40B4-BE49-F238E27FC236}">
                  <a16:creationId xmlns:a16="http://schemas.microsoft.com/office/drawing/2014/main" id="{4711C40D-32CC-47A3-A6DB-AB51D19BB2BD}"/>
                </a:ext>
              </a:extLst>
            </p:cNvPr>
            <p:cNvSpPr txBox="1"/>
            <p:nvPr/>
          </p:nvSpPr>
          <p:spPr>
            <a:xfrm>
              <a:off x="2885693" y="3180851"/>
              <a:ext cx="1512168" cy="1249125"/>
            </a:xfrm>
            <a:prstGeom prst="rect">
              <a:avLst/>
            </a:prstGeom>
            <a:noFill/>
          </p:spPr>
          <p:txBody>
            <a:bodyPr wrap="square">
              <a:spAutoFit/>
            </a:bodyPr>
            <a:lstStyle/>
            <a:p>
              <a:pPr algn="r">
                <a:lnSpc>
                  <a:spcPct val="107000"/>
                </a:lnSpc>
                <a:spcBef>
                  <a:spcPts val="0"/>
                </a:spcBef>
                <a:spcAft>
                  <a:spcPts val="0"/>
                </a:spcAft>
                <a:buNone/>
                <a:tabLst>
                  <a:tab pos="1358265" algn="l"/>
                </a:tabLst>
              </a:pPr>
              <a:r>
                <a:rPr lang="en-GB" sz="2400" dirty="0">
                  <a:solidFill>
                    <a:srgbClr val="585858"/>
                  </a:solidFill>
                  <a:effectLst/>
                  <a:latin typeface="+mj-lt"/>
                  <a:ea typeface="Times New Roman" panose="02020603050405020304" pitchFamily="18" charset="0"/>
                </a:rPr>
                <a:t>4.56</a:t>
              </a:r>
              <a:endParaRPr lang="en-GB" sz="24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400" u="sng" dirty="0">
                  <a:solidFill>
                    <a:srgbClr val="585858"/>
                  </a:solidFill>
                  <a:effectLst/>
                  <a:latin typeface="+mj-lt"/>
                  <a:ea typeface="Times New Roman" panose="02020603050405020304" pitchFamily="18" charset="0"/>
                </a:rPr>
                <a:t>  x   3</a:t>
              </a:r>
              <a:endParaRPr lang="en-GB" sz="24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400" u="sng" dirty="0">
                  <a:solidFill>
                    <a:srgbClr val="585858"/>
                  </a:solidFill>
                  <a:effectLst/>
                  <a:latin typeface="+mj-lt"/>
                  <a:ea typeface="Times New Roman" panose="02020603050405020304" pitchFamily="18" charset="0"/>
                </a:rPr>
                <a:t>13.68</a:t>
              </a:r>
              <a:endParaRPr lang="en-GB" sz="2400" dirty="0">
                <a:solidFill>
                  <a:srgbClr val="585858"/>
                </a:solidFill>
                <a:effectLst/>
                <a:latin typeface="+mj-lt"/>
                <a:ea typeface="Calibri" panose="020F0502020204030204" pitchFamily="34" charset="0"/>
              </a:endParaRPr>
            </a:p>
          </p:txBody>
        </p:sp>
        <p:sp>
          <p:nvSpPr>
            <p:cNvPr id="10" name="TextBox 9">
              <a:extLst>
                <a:ext uri="{FF2B5EF4-FFF2-40B4-BE49-F238E27FC236}">
                  <a16:creationId xmlns:a16="http://schemas.microsoft.com/office/drawing/2014/main" id="{FC371B54-154B-47A2-A11B-DB070ACC933D}"/>
                </a:ext>
              </a:extLst>
            </p:cNvPr>
            <p:cNvSpPr txBox="1"/>
            <p:nvPr/>
          </p:nvSpPr>
          <p:spPr>
            <a:xfrm>
              <a:off x="3641777" y="4280633"/>
              <a:ext cx="955982" cy="461665"/>
            </a:xfrm>
            <a:prstGeom prst="rect">
              <a:avLst/>
            </a:prstGeom>
            <a:noFill/>
          </p:spPr>
          <p:txBody>
            <a:bodyPr wrap="square">
              <a:spAutoFit/>
            </a:bodyPr>
            <a:lstStyle/>
            <a:p>
              <a:pPr>
                <a:buNone/>
              </a:pPr>
              <a:r>
                <a:rPr lang="en-GB" sz="2400" baseline="30000" dirty="0">
                  <a:solidFill>
                    <a:srgbClr val="585858"/>
                  </a:solidFill>
                  <a:effectLst/>
                  <a:latin typeface="+mj-lt"/>
                  <a:ea typeface="Times New Roman" panose="02020603050405020304" pitchFamily="18" charset="0"/>
                </a:rPr>
                <a:t> 1  1</a:t>
              </a:r>
              <a:endParaRPr lang="en-GB" sz="2400" dirty="0">
                <a:solidFill>
                  <a:srgbClr val="585858"/>
                </a:solidFill>
              </a:endParaRPr>
            </a:p>
          </p:txBody>
        </p:sp>
      </p:grpSp>
      <p:sp>
        <p:nvSpPr>
          <p:cNvPr id="13" name="TextBox 12">
            <a:extLst>
              <a:ext uri="{FF2B5EF4-FFF2-40B4-BE49-F238E27FC236}">
                <a16:creationId xmlns:a16="http://schemas.microsoft.com/office/drawing/2014/main" id="{C022188A-AB8A-4B12-9950-F77685D23A41}"/>
              </a:ext>
            </a:extLst>
          </p:cNvPr>
          <p:cNvSpPr txBox="1"/>
          <p:nvPr/>
        </p:nvSpPr>
        <p:spPr>
          <a:xfrm>
            <a:off x="6389995" y="1753428"/>
            <a:ext cx="4962589" cy="853952"/>
          </a:xfrm>
          <a:prstGeom prst="rect">
            <a:avLst/>
          </a:prstGeom>
          <a:noFill/>
        </p:spPr>
        <p:txBody>
          <a:bodyPr wrap="square">
            <a:spAutoFit/>
          </a:bodyPr>
          <a:lstStyle/>
          <a:p>
            <a:pPr>
              <a:lnSpc>
                <a:spcPct val="107000"/>
              </a:lnSpc>
              <a:spcBef>
                <a:spcPts val="400"/>
              </a:spcBef>
              <a:spcAft>
                <a:spcPts val="400"/>
              </a:spcAft>
              <a:buNone/>
              <a:tabLst>
                <a:tab pos="1358265" algn="l"/>
              </a:tabLst>
            </a:pPr>
            <a:r>
              <a:rPr lang="en-GB" sz="2400" dirty="0">
                <a:solidFill>
                  <a:srgbClr val="585858"/>
                </a:solidFill>
                <a:effectLst/>
                <a:latin typeface="+mj-lt"/>
                <a:ea typeface="Times New Roman" panose="02020603050405020304" pitchFamily="18" charset="0"/>
              </a:rPr>
              <a:t>Nicola thinks</a:t>
            </a:r>
            <a:r>
              <a:rPr lang="en-GB" sz="2400" dirty="0">
                <a:solidFill>
                  <a:srgbClr val="585858"/>
                </a:solidFill>
                <a:latin typeface="+mj-lt"/>
                <a:ea typeface="Times New Roman" panose="02020603050405020304" pitchFamily="18" charset="0"/>
              </a:rPr>
              <a:t> </a:t>
            </a:r>
            <a:r>
              <a:rPr lang="en-GB" sz="2400" dirty="0">
                <a:solidFill>
                  <a:srgbClr val="00628C"/>
                </a:solidFill>
                <a:effectLst/>
                <a:latin typeface="+mj-lt"/>
                <a:ea typeface="Times New Roman" panose="02020603050405020304" pitchFamily="18" charset="0"/>
              </a:rPr>
              <a:t>2.5 x 1.1 = 27.5 </a:t>
            </a:r>
            <a:r>
              <a:rPr lang="en-GB" sz="2400" dirty="0">
                <a:solidFill>
                  <a:srgbClr val="585858"/>
                </a:solidFill>
                <a:effectLst/>
                <a:latin typeface="+mj-lt"/>
                <a:ea typeface="Times New Roman" panose="02020603050405020304" pitchFamily="18" charset="0"/>
              </a:rPr>
              <a:t>because:</a:t>
            </a:r>
            <a:endParaRPr lang="en-GB" sz="2400" dirty="0">
              <a:solidFill>
                <a:srgbClr val="585858"/>
              </a:solidFill>
              <a:effectLst/>
              <a:latin typeface="+mj-lt"/>
              <a:ea typeface="Calibri" panose="020F0502020204030204" pitchFamily="34" charset="0"/>
            </a:endParaRPr>
          </a:p>
        </p:txBody>
      </p:sp>
      <p:sp>
        <p:nvSpPr>
          <p:cNvPr id="15" name="TextBox 14">
            <a:extLst>
              <a:ext uri="{FF2B5EF4-FFF2-40B4-BE49-F238E27FC236}">
                <a16:creationId xmlns:a16="http://schemas.microsoft.com/office/drawing/2014/main" id="{1B7F7128-63A5-4F74-8E99-0370D16E2143}"/>
              </a:ext>
            </a:extLst>
          </p:cNvPr>
          <p:cNvSpPr txBox="1"/>
          <p:nvPr/>
        </p:nvSpPr>
        <p:spPr>
          <a:xfrm>
            <a:off x="7536160" y="2419414"/>
            <a:ext cx="1293865" cy="2039469"/>
          </a:xfrm>
          <a:prstGeom prst="rect">
            <a:avLst/>
          </a:prstGeom>
          <a:noFill/>
        </p:spPr>
        <p:txBody>
          <a:bodyPr wrap="square">
            <a:spAutoFit/>
          </a:bodyPr>
          <a:lstStyle/>
          <a:p>
            <a:pPr algn="r">
              <a:lnSpc>
                <a:spcPct val="107000"/>
              </a:lnSpc>
              <a:spcBef>
                <a:spcPts val="0"/>
              </a:spcBef>
              <a:spcAft>
                <a:spcPts val="0"/>
              </a:spcAft>
              <a:buNone/>
              <a:tabLst>
                <a:tab pos="1358265" algn="l"/>
              </a:tabLst>
            </a:pPr>
            <a:r>
              <a:rPr lang="en-GB" sz="2400" dirty="0">
                <a:solidFill>
                  <a:srgbClr val="585858"/>
                </a:solidFill>
                <a:effectLst/>
                <a:latin typeface="+mj-lt"/>
                <a:ea typeface="Times New Roman" panose="02020603050405020304" pitchFamily="18" charset="0"/>
              </a:rPr>
              <a:t> 2.5</a:t>
            </a:r>
            <a:endParaRPr lang="en-GB" sz="24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400" u="sng" dirty="0">
                <a:solidFill>
                  <a:srgbClr val="585858"/>
                </a:solidFill>
                <a:effectLst/>
                <a:latin typeface="+mj-lt"/>
                <a:ea typeface="Times New Roman" panose="02020603050405020304" pitchFamily="18" charset="0"/>
              </a:rPr>
              <a:t>  x 1.1</a:t>
            </a:r>
            <a:endParaRPr lang="en-GB" sz="24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400" dirty="0">
                <a:solidFill>
                  <a:srgbClr val="585858"/>
                </a:solidFill>
                <a:effectLst/>
                <a:latin typeface="+mj-lt"/>
                <a:ea typeface="Times New Roman" panose="02020603050405020304" pitchFamily="18" charset="0"/>
              </a:rPr>
              <a:t>     2.5</a:t>
            </a:r>
            <a:endParaRPr lang="en-GB" sz="24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400" u="sng" dirty="0">
                <a:solidFill>
                  <a:srgbClr val="585858"/>
                </a:solidFill>
                <a:effectLst/>
                <a:latin typeface="+mj-lt"/>
                <a:ea typeface="Times New Roman" panose="02020603050405020304" pitchFamily="18" charset="0"/>
              </a:rPr>
              <a:t>  25.0</a:t>
            </a:r>
            <a:endParaRPr lang="en-GB" sz="24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400" u="sng" dirty="0">
                <a:solidFill>
                  <a:srgbClr val="585858"/>
                </a:solidFill>
                <a:effectLst/>
                <a:latin typeface="+mj-lt"/>
                <a:ea typeface="Times New Roman" panose="02020603050405020304" pitchFamily="18" charset="0"/>
              </a:rPr>
              <a:t> 27.5</a:t>
            </a:r>
            <a:endParaRPr lang="en-GB" sz="2400" dirty="0">
              <a:solidFill>
                <a:srgbClr val="585858"/>
              </a:solidFill>
              <a:latin typeface="+mj-lt"/>
            </a:endParaRPr>
          </a:p>
        </p:txBody>
      </p:sp>
      <p:sp>
        <p:nvSpPr>
          <p:cNvPr id="17" name="TextBox 16">
            <a:extLst>
              <a:ext uri="{FF2B5EF4-FFF2-40B4-BE49-F238E27FC236}">
                <a16:creationId xmlns:a16="http://schemas.microsoft.com/office/drawing/2014/main" id="{D734CF03-8CBD-436E-B11D-2BAB857060D3}"/>
              </a:ext>
            </a:extLst>
          </p:cNvPr>
          <p:cNvSpPr txBox="1"/>
          <p:nvPr/>
        </p:nvSpPr>
        <p:spPr>
          <a:xfrm>
            <a:off x="1103344" y="4798696"/>
            <a:ext cx="9985312" cy="461665"/>
          </a:xfrm>
          <a:prstGeom prst="rect">
            <a:avLst/>
          </a:prstGeom>
          <a:noFill/>
        </p:spPr>
        <p:txBody>
          <a:bodyPr wrap="square">
            <a:spAutoFit/>
          </a:bodyPr>
          <a:lstStyle/>
          <a:p>
            <a:pPr algn="ctr">
              <a:buNone/>
            </a:pPr>
            <a:r>
              <a:rPr lang="en-GB" sz="2400" dirty="0">
                <a:solidFill>
                  <a:srgbClr val="585858"/>
                </a:solidFill>
                <a:effectLst/>
                <a:latin typeface="+mj-lt"/>
                <a:ea typeface="Calibri" panose="020F0502020204030204" pitchFamily="34" charset="0"/>
              </a:rPr>
              <a:t>Use estimation to explore if Richard and Nicola are both correct.</a:t>
            </a:r>
            <a:endParaRPr lang="en-GB" sz="2400" dirty="0">
              <a:solidFill>
                <a:srgbClr val="585858"/>
              </a:solidFill>
              <a:latin typeface="+mj-lt"/>
            </a:endParaRPr>
          </a:p>
        </p:txBody>
      </p:sp>
    </p:spTree>
    <p:extLst>
      <p:ext uri="{BB962C8B-B14F-4D97-AF65-F5344CB8AC3E}">
        <p14:creationId xmlns:p14="http://schemas.microsoft.com/office/powerpoint/2010/main" val="71725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Appreciate the limitations of the (standard) written method for multiplying decimals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does ‘lining up’ the decimal point work in the standard columnar written methods for addition and subtraction of decimal number but not for multiplication? </a:t>
            </a:r>
          </a:p>
          <a:p>
            <a:pPr marL="360000" lvl="1" fontAlgn="auto">
              <a:lnSpc>
                <a:spcPct val="100000"/>
              </a:lnSpc>
              <a:spcBef>
                <a:spcPts val="0"/>
              </a:spcBef>
              <a:spcAft>
                <a:spcPts val="1200"/>
              </a:spcAft>
              <a:buClrTx/>
            </a:pPr>
            <a:r>
              <a:rPr lang="en-GB" sz="2400" dirty="0"/>
              <a:t>What is the department/school’s calculation policy for multiplying (and dividing) whole numbers?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22B7192-3461-4F95-8A4C-517E8684F703}"/>
              </a:ext>
            </a:extLst>
          </p:cNvPr>
          <p:cNvSpPr txBox="1"/>
          <p:nvPr/>
        </p:nvSpPr>
        <p:spPr>
          <a:xfrm>
            <a:off x="682963" y="1822807"/>
            <a:ext cx="3036774" cy="1056379"/>
          </a:xfrm>
          <a:prstGeom prst="rect">
            <a:avLst/>
          </a:prstGeom>
          <a:noFill/>
        </p:spPr>
        <p:txBody>
          <a:bodyPr wrap="square">
            <a:spAutoFit/>
          </a:bodyPr>
          <a:lstStyle/>
          <a:p>
            <a:pPr>
              <a:lnSpc>
                <a:spcPct val="107000"/>
              </a:lnSpc>
              <a:spcBef>
                <a:spcPts val="0"/>
              </a:spcBef>
              <a:spcAft>
                <a:spcPts val="0"/>
              </a:spcAft>
              <a:buNone/>
              <a:tabLst>
                <a:tab pos="1358265" algn="l"/>
              </a:tabLst>
            </a:pPr>
            <a:r>
              <a:rPr lang="en-GB" sz="2000" dirty="0">
                <a:solidFill>
                  <a:srgbClr val="585858"/>
                </a:solidFill>
                <a:effectLst/>
                <a:latin typeface="+mj-lt"/>
                <a:ea typeface="Times New Roman" panose="02020603050405020304" pitchFamily="18" charset="0"/>
              </a:rPr>
              <a:t>Richard thinks</a:t>
            </a:r>
            <a:r>
              <a:rPr lang="en-GB" sz="2000" dirty="0">
                <a:solidFill>
                  <a:srgbClr val="585858"/>
                </a:solidFill>
                <a:latin typeface="+mj-lt"/>
                <a:ea typeface="Times New Roman" panose="02020603050405020304" pitchFamily="18" charset="0"/>
              </a:rPr>
              <a:t> </a:t>
            </a:r>
          </a:p>
          <a:p>
            <a:pPr>
              <a:lnSpc>
                <a:spcPct val="107000"/>
              </a:lnSpc>
              <a:spcBef>
                <a:spcPts val="0"/>
              </a:spcBef>
              <a:spcAft>
                <a:spcPts val="0"/>
              </a:spcAft>
              <a:buNone/>
              <a:tabLst>
                <a:tab pos="1358265" algn="l"/>
              </a:tabLst>
            </a:pPr>
            <a:r>
              <a:rPr lang="en-GB" sz="2000" dirty="0">
                <a:solidFill>
                  <a:srgbClr val="00628C"/>
                </a:solidFill>
                <a:effectLst/>
                <a:latin typeface="+mj-lt"/>
                <a:ea typeface="Times New Roman" panose="02020603050405020304" pitchFamily="18" charset="0"/>
              </a:rPr>
              <a:t>4.56 x 3 = 13.68 </a:t>
            </a:r>
            <a:r>
              <a:rPr lang="en-GB" sz="2000" dirty="0">
                <a:solidFill>
                  <a:srgbClr val="585858"/>
                </a:solidFill>
                <a:effectLst/>
                <a:latin typeface="+mj-lt"/>
                <a:ea typeface="Times New Roman" panose="02020603050405020304" pitchFamily="18" charset="0"/>
              </a:rPr>
              <a:t>because:  </a:t>
            </a:r>
            <a:endParaRPr lang="en-GB" sz="2000" dirty="0">
              <a:solidFill>
                <a:srgbClr val="585858"/>
              </a:solidFill>
              <a:effectLst/>
              <a:latin typeface="+mj-lt"/>
              <a:ea typeface="Calibri" panose="020F0502020204030204" pitchFamily="34" charset="0"/>
            </a:endParaRPr>
          </a:p>
        </p:txBody>
      </p:sp>
      <p:grpSp>
        <p:nvGrpSpPr>
          <p:cNvPr id="8" name="Group 7">
            <a:extLst>
              <a:ext uri="{FF2B5EF4-FFF2-40B4-BE49-F238E27FC236}">
                <a16:creationId xmlns:a16="http://schemas.microsoft.com/office/drawing/2014/main" id="{000DFD37-8D05-4BFF-A6B5-CA89907ADA54}"/>
              </a:ext>
            </a:extLst>
          </p:cNvPr>
          <p:cNvGrpSpPr/>
          <p:nvPr/>
        </p:nvGrpSpPr>
        <p:grpSpPr>
          <a:xfrm>
            <a:off x="1073956" y="2631141"/>
            <a:ext cx="1712066" cy="1499892"/>
            <a:chOff x="2885693" y="3180851"/>
            <a:chExt cx="1712066" cy="1499892"/>
          </a:xfrm>
        </p:grpSpPr>
        <p:sp>
          <p:nvSpPr>
            <p:cNvPr id="9" name="TextBox 8">
              <a:extLst>
                <a:ext uri="{FF2B5EF4-FFF2-40B4-BE49-F238E27FC236}">
                  <a16:creationId xmlns:a16="http://schemas.microsoft.com/office/drawing/2014/main" id="{6CAEEA7A-79CE-4E7F-9BF5-C5562CB51571}"/>
                </a:ext>
              </a:extLst>
            </p:cNvPr>
            <p:cNvSpPr txBox="1"/>
            <p:nvPr/>
          </p:nvSpPr>
          <p:spPr>
            <a:xfrm>
              <a:off x="2885693" y="3180851"/>
              <a:ext cx="1512168" cy="1056379"/>
            </a:xfrm>
            <a:prstGeom prst="rect">
              <a:avLst/>
            </a:prstGeom>
            <a:noFill/>
          </p:spPr>
          <p:txBody>
            <a:bodyPr wrap="square">
              <a:spAutoFit/>
            </a:bodyPr>
            <a:lstStyle/>
            <a:p>
              <a:pPr algn="r">
                <a:lnSpc>
                  <a:spcPct val="107000"/>
                </a:lnSpc>
                <a:spcBef>
                  <a:spcPts val="0"/>
                </a:spcBef>
                <a:spcAft>
                  <a:spcPts val="0"/>
                </a:spcAft>
                <a:buNone/>
                <a:tabLst>
                  <a:tab pos="1358265" algn="l"/>
                </a:tabLst>
              </a:pPr>
              <a:r>
                <a:rPr lang="en-GB" sz="2000" dirty="0">
                  <a:solidFill>
                    <a:srgbClr val="585858"/>
                  </a:solidFill>
                  <a:effectLst/>
                  <a:latin typeface="+mj-lt"/>
                  <a:ea typeface="Times New Roman" panose="02020603050405020304" pitchFamily="18" charset="0"/>
                </a:rPr>
                <a:t>4.56</a:t>
              </a:r>
              <a:endParaRPr lang="en-GB" sz="20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000" u="sng" dirty="0">
                  <a:solidFill>
                    <a:srgbClr val="585858"/>
                  </a:solidFill>
                  <a:effectLst/>
                  <a:latin typeface="+mj-lt"/>
                  <a:ea typeface="Times New Roman" panose="02020603050405020304" pitchFamily="18" charset="0"/>
                </a:rPr>
                <a:t>  x   3</a:t>
              </a:r>
              <a:endParaRPr lang="en-GB" sz="20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000" u="sng" dirty="0">
                  <a:solidFill>
                    <a:srgbClr val="585858"/>
                  </a:solidFill>
                  <a:effectLst/>
                  <a:latin typeface="+mj-lt"/>
                  <a:ea typeface="Times New Roman" panose="02020603050405020304" pitchFamily="18" charset="0"/>
                </a:rPr>
                <a:t>13.68</a:t>
              </a:r>
              <a:endParaRPr lang="en-GB" sz="2000" dirty="0">
                <a:solidFill>
                  <a:srgbClr val="585858"/>
                </a:solidFill>
                <a:effectLst/>
                <a:latin typeface="+mj-lt"/>
                <a:ea typeface="Calibri" panose="020F0502020204030204" pitchFamily="34" charset="0"/>
              </a:endParaRPr>
            </a:p>
          </p:txBody>
        </p:sp>
        <p:sp>
          <p:nvSpPr>
            <p:cNvPr id="10" name="TextBox 9">
              <a:extLst>
                <a:ext uri="{FF2B5EF4-FFF2-40B4-BE49-F238E27FC236}">
                  <a16:creationId xmlns:a16="http://schemas.microsoft.com/office/drawing/2014/main" id="{4EDEC5B3-3F5E-4BD2-A856-073B7727C023}"/>
                </a:ext>
              </a:extLst>
            </p:cNvPr>
            <p:cNvSpPr txBox="1"/>
            <p:nvPr/>
          </p:nvSpPr>
          <p:spPr>
            <a:xfrm>
              <a:off x="3641777" y="4280633"/>
              <a:ext cx="955982" cy="400110"/>
            </a:xfrm>
            <a:prstGeom prst="rect">
              <a:avLst/>
            </a:prstGeom>
            <a:noFill/>
          </p:spPr>
          <p:txBody>
            <a:bodyPr wrap="square">
              <a:spAutoFit/>
            </a:bodyPr>
            <a:lstStyle/>
            <a:p>
              <a:pPr>
                <a:buNone/>
              </a:pPr>
              <a:r>
                <a:rPr lang="en-GB" sz="2000" baseline="30000" dirty="0">
                  <a:solidFill>
                    <a:srgbClr val="585858"/>
                  </a:solidFill>
                  <a:effectLst/>
                  <a:latin typeface="+mj-lt"/>
                  <a:ea typeface="Times New Roman" panose="02020603050405020304" pitchFamily="18" charset="0"/>
                </a:rPr>
                <a:t> 1  1</a:t>
              </a:r>
              <a:endParaRPr lang="en-GB" sz="2000" dirty="0">
                <a:solidFill>
                  <a:srgbClr val="585858"/>
                </a:solidFill>
              </a:endParaRPr>
            </a:p>
          </p:txBody>
        </p:sp>
      </p:grpSp>
      <p:sp>
        <p:nvSpPr>
          <p:cNvPr id="11" name="TextBox 10">
            <a:extLst>
              <a:ext uri="{FF2B5EF4-FFF2-40B4-BE49-F238E27FC236}">
                <a16:creationId xmlns:a16="http://schemas.microsoft.com/office/drawing/2014/main" id="{C5528C7D-B852-4CC9-99BF-B373F3260414}"/>
              </a:ext>
            </a:extLst>
          </p:cNvPr>
          <p:cNvSpPr txBox="1"/>
          <p:nvPr/>
        </p:nvSpPr>
        <p:spPr>
          <a:xfrm>
            <a:off x="3905447" y="1790941"/>
            <a:ext cx="2946365" cy="1056379"/>
          </a:xfrm>
          <a:prstGeom prst="rect">
            <a:avLst/>
          </a:prstGeom>
          <a:noFill/>
        </p:spPr>
        <p:txBody>
          <a:bodyPr wrap="square">
            <a:spAutoFit/>
          </a:bodyPr>
          <a:lstStyle/>
          <a:p>
            <a:pPr>
              <a:lnSpc>
                <a:spcPct val="107000"/>
              </a:lnSpc>
              <a:spcBef>
                <a:spcPts val="0"/>
              </a:spcBef>
              <a:spcAft>
                <a:spcPts val="0"/>
              </a:spcAft>
              <a:buNone/>
              <a:tabLst>
                <a:tab pos="1358265" algn="l"/>
              </a:tabLst>
            </a:pPr>
            <a:r>
              <a:rPr lang="en-GB" sz="2000" dirty="0">
                <a:solidFill>
                  <a:srgbClr val="585858"/>
                </a:solidFill>
                <a:effectLst/>
                <a:latin typeface="+mj-lt"/>
                <a:ea typeface="Times New Roman" panose="02020603050405020304" pitchFamily="18" charset="0"/>
              </a:rPr>
              <a:t>Nicola thinks</a:t>
            </a:r>
            <a:r>
              <a:rPr lang="en-GB" sz="2000" dirty="0">
                <a:solidFill>
                  <a:srgbClr val="585858"/>
                </a:solidFill>
                <a:latin typeface="+mj-lt"/>
                <a:ea typeface="Times New Roman" panose="02020603050405020304" pitchFamily="18" charset="0"/>
              </a:rPr>
              <a:t> </a:t>
            </a:r>
          </a:p>
          <a:p>
            <a:pPr>
              <a:lnSpc>
                <a:spcPct val="107000"/>
              </a:lnSpc>
              <a:spcBef>
                <a:spcPts val="0"/>
              </a:spcBef>
              <a:spcAft>
                <a:spcPts val="0"/>
              </a:spcAft>
              <a:buNone/>
              <a:tabLst>
                <a:tab pos="1358265" algn="l"/>
              </a:tabLst>
            </a:pPr>
            <a:r>
              <a:rPr lang="en-GB" sz="2000" dirty="0">
                <a:solidFill>
                  <a:srgbClr val="00628C"/>
                </a:solidFill>
                <a:effectLst/>
                <a:latin typeface="+mj-lt"/>
                <a:ea typeface="Times New Roman" panose="02020603050405020304" pitchFamily="18" charset="0"/>
              </a:rPr>
              <a:t>2.5 x 1.1 = 27.5 </a:t>
            </a:r>
            <a:r>
              <a:rPr lang="en-GB" sz="2000" dirty="0">
                <a:solidFill>
                  <a:srgbClr val="585858"/>
                </a:solidFill>
                <a:effectLst/>
                <a:latin typeface="+mj-lt"/>
                <a:ea typeface="Times New Roman" panose="02020603050405020304" pitchFamily="18" charset="0"/>
              </a:rPr>
              <a:t>because:</a:t>
            </a:r>
            <a:endParaRPr lang="en-GB" sz="2000" dirty="0">
              <a:solidFill>
                <a:srgbClr val="585858"/>
              </a:solidFill>
              <a:effectLst/>
              <a:latin typeface="+mj-lt"/>
              <a:ea typeface="Calibri" panose="020F0502020204030204" pitchFamily="34" charset="0"/>
            </a:endParaRPr>
          </a:p>
        </p:txBody>
      </p:sp>
      <p:sp>
        <p:nvSpPr>
          <p:cNvPr id="12" name="TextBox 11">
            <a:extLst>
              <a:ext uri="{FF2B5EF4-FFF2-40B4-BE49-F238E27FC236}">
                <a16:creationId xmlns:a16="http://schemas.microsoft.com/office/drawing/2014/main" id="{225BC311-659E-458B-9600-116A76861C58}"/>
              </a:ext>
            </a:extLst>
          </p:cNvPr>
          <p:cNvSpPr txBox="1"/>
          <p:nvPr/>
        </p:nvSpPr>
        <p:spPr>
          <a:xfrm>
            <a:off x="4443514" y="2571489"/>
            <a:ext cx="1293865" cy="1715021"/>
          </a:xfrm>
          <a:prstGeom prst="rect">
            <a:avLst/>
          </a:prstGeom>
          <a:noFill/>
        </p:spPr>
        <p:txBody>
          <a:bodyPr wrap="square">
            <a:spAutoFit/>
          </a:bodyPr>
          <a:lstStyle/>
          <a:p>
            <a:pPr algn="r">
              <a:lnSpc>
                <a:spcPct val="107000"/>
              </a:lnSpc>
              <a:spcBef>
                <a:spcPts val="0"/>
              </a:spcBef>
              <a:spcAft>
                <a:spcPts val="0"/>
              </a:spcAft>
              <a:buNone/>
              <a:tabLst>
                <a:tab pos="1358265" algn="l"/>
              </a:tabLst>
            </a:pPr>
            <a:r>
              <a:rPr lang="en-GB" sz="2000" dirty="0">
                <a:solidFill>
                  <a:srgbClr val="585858"/>
                </a:solidFill>
                <a:effectLst/>
                <a:latin typeface="+mj-lt"/>
                <a:ea typeface="Times New Roman" panose="02020603050405020304" pitchFamily="18" charset="0"/>
              </a:rPr>
              <a:t> 2.5</a:t>
            </a:r>
            <a:endParaRPr lang="en-GB" sz="20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000" u="sng" dirty="0">
                <a:solidFill>
                  <a:srgbClr val="585858"/>
                </a:solidFill>
                <a:effectLst/>
                <a:latin typeface="+mj-lt"/>
                <a:ea typeface="Times New Roman" panose="02020603050405020304" pitchFamily="18" charset="0"/>
              </a:rPr>
              <a:t>  x 1.1</a:t>
            </a:r>
            <a:endParaRPr lang="en-GB" sz="20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000" dirty="0">
                <a:solidFill>
                  <a:srgbClr val="585858"/>
                </a:solidFill>
                <a:effectLst/>
                <a:latin typeface="+mj-lt"/>
                <a:ea typeface="Times New Roman" panose="02020603050405020304" pitchFamily="18" charset="0"/>
              </a:rPr>
              <a:t>     2.5</a:t>
            </a:r>
            <a:endParaRPr lang="en-GB" sz="20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000" u="sng" dirty="0">
                <a:solidFill>
                  <a:srgbClr val="585858"/>
                </a:solidFill>
                <a:effectLst/>
                <a:latin typeface="+mj-lt"/>
                <a:ea typeface="Times New Roman" panose="02020603050405020304" pitchFamily="18" charset="0"/>
              </a:rPr>
              <a:t>  25.0</a:t>
            </a:r>
            <a:endParaRPr lang="en-GB" sz="2000" dirty="0">
              <a:solidFill>
                <a:srgbClr val="585858"/>
              </a:solidFill>
              <a:effectLst/>
              <a:latin typeface="+mj-lt"/>
              <a:ea typeface="Calibri" panose="020F0502020204030204" pitchFamily="34" charset="0"/>
            </a:endParaRPr>
          </a:p>
          <a:p>
            <a:pPr algn="r">
              <a:lnSpc>
                <a:spcPct val="107000"/>
              </a:lnSpc>
              <a:spcBef>
                <a:spcPts val="0"/>
              </a:spcBef>
              <a:spcAft>
                <a:spcPts val="0"/>
              </a:spcAft>
              <a:buNone/>
              <a:tabLst>
                <a:tab pos="1358265" algn="l"/>
              </a:tabLst>
            </a:pPr>
            <a:r>
              <a:rPr lang="en-GB" sz="2000" u="sng" dirty="0">
                <a:solidFill>
                  <a:srgbClr val="585858"/>
                </a:solidFill>
                <a:effectLst/>
                <a:latin typeface="+mj-lt"/>
                <a:ea typeface="Times New Roman" panose="02020603050405020304" pitchFamily="18" charset="0"/>
              </a:rPr>
              <a:t> 27.5</a:t>
            </a:r>
            <a:endParaRPr lang="en-GB" sz="2000" dirty="0">
              <a:solidFill>
                <a:srgbClr val="585858"/>
              </a:solidFill>
              <a:latin typeface="+mj-lt"/>
            </a:endParaRPr>
          </a:p>
        </p:txBody>
      </p:sp>
      <p:sp>
        <p:nvSpPr>
          <p:cNvPr id="13" name="TextBox 12">
            <a:extLst>
              <a:ext uri="{FF2B5EF4-FFF2-40B4-BE49-F238E27FC236}">
                <a16:creationId xmlns:a16="http://schemas.microsoft.com/office/drawing/2014/main" id="{942F50FC-77F2-4388-B8D4-164135A10841}"/>
              </a:ext>
            </a:extLst>
          </p:cNvPr>
          <p:cNvSpPr txBox="1"/>
          <p:nvPr/>
        </p:nvSpPr>
        <p:spPr>
          <a:xfrm>
            <a:off x="975592" y="4549113"/>
            <a:ext cx="5382084" cy="707886"/>
          </a:xfrm>
          <a:prstGeom prst="rect">
            <a:avLst/>
          </a:prstGeom>
          <a:noFill/>
        </p:spPr>
        <p:txBody>
          <a:bodyPr wrap="square">
            <a:spAutoFit/>
          </a:bodyPr>
          <a:lstStyle/>
          <a:p>
            <a:pPr algn="ctr">
              <a:buNone/>
            </a:pPr>
            <a:r>
              <a:rPr lang="en-GB" sz="2000" dirty="0">
                <a:solidFill>
                  <a:srgbClr val="585858"/>
                </a:solidFill>
                <a:effectLst/>
                <a:latin typeface="+mj-lt"/>
                <a:ea typeface="Calibri" panose="020F0502020204030204" pitchFamily="34" charset="0"/>
              </a:rPr>
              <a:t>Use estimation to explore if Richard and Nicola are both correct.</a:t>
            </a:r>
            <a:endParaRPr lang="en-GB" sz="2000" dirty="0">
              <a:solidFill>
                <a:srgbClr val="585858"/>
              </a:solidFill>
              <a:latin typeface="+mj-lt"/>
            </a:endParaRP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Use place value to manipulate a calculation involving decimals to an equivalent calculation involving whole numbers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929D5A93-A5BE-4A50-833E-55DACEEE302A}"/>
              </a:ext>
            </a:extLst>
          </p:cNvPr>
          <p:cNvSpPr txBox="1"/>
          <p:nvPr/>
        </p:nvSpPr>
        <p:spPr>
          <a:xfrm>
            <a:off x="407368" y="2060848"/>
            <a:ext cx="6094268" cy="3108543"/>
          </a:xfrm>
          <a:prstGeom prst="rect">
            <a:avLst/>
          </a:prstGeom>
          <a:noFill/>
        </p:spPr>
        <p:txBody>
          <a:bodyPr wrap="square">
            <a:spAutoFit/>
          </a:bodyPr>
          <a:lstStyle/>
          <a:p>
            <a:pPr>
              <a:buNone/>
            </a:pPr>
            <a:r>
              <a:rPr lang="en-GB" dirty="0"/>
              <a:t>Given 456 x 12 = 5 472, work out:  </a:t>
            </a:r>
          </a:p>
          <a:p>
            <a:pPr marL="971550" lvl="1" indent="-514350">
              <a:buFont typeface="+mj-lt"/>
              <a:buAutoNum type="alphaLcParenR"/>
            </a:pPr>
            <a:r>
              <a:rPr lang="en-GB" dirty="0"/>
              <a:t>45.6 x 12</a:t>
            </a:r>
          </a:p>
          <a:p>
            <a:pPr marL="971550" lvl="1" indent="-514350">
              <a:buFont typeface="+mj-lt"/>
              <a:buAutoNum type="alphaLcParenR"/>
            </a:pPr>
            <a:r>
              <a:rPr lang="en-GB" dirty="0"/>
              <a:t>4.56 x 12</a:t>
            </a:r>
          </a:p>
          <a:p>
            <a:pPr marL="971550" lvl="1" indent="-514350">
              <a:buFont typeface="+mj-lt"/>
              <a:buAutoNum type="alphaLcParenR"/>
            </a:pPr>
            <a:r>
              <a:rPr lang="en-GB" dirty="0"/>
              <a:t>45.6 x 1.2</a:t>
            </a:r>
          </a:p>
          <a:p>
            <a:pPr marL="971550" lvl="1" indent="-514350">
              <a:buFont typeface="+mj-lt"/>
              <a:buAutoNum type="alphaLcParenR"/>
            </a:pPr>
            <a:r>
              <a:rPr lang="en-GB" dirty="0"/>
              <a:t>4.56 x 1.2</a:t>
            </a:r>
          </a:p>
          <a:p>
            <a:pPr marL="971550" lvl="1" indent="-514350">
              <a:buFont typeface="+mj-lt"/>
              <a:buAutoNum type="alphaLcParenR"/>
            </a:pPr>
            <a:r>
              <a:rPr lang="en-GB" dirty="0"/>
              <a:t>4.56 x 0.12</a:t>
            </a:r>
          </a:p>
        </p:txBody>
      </p:sp>
    </p:spTree>
    <p:extLst>
      <p:ext uri="{BB962C8B-B14F-4D97-AF65-F5344CB8AC3E}">
        <p14:creationId xmlns:p14="http://schemas.microsoft.com/office/powerpoint/2010/main" val="81502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Students need to be confident and fluent with multiplying and dividing by powers of 10. How could you assess this before starting on this example? </a:t>
            </a:r>
          </a:p>
          <a:p>
            <a:pPr marL="360000" lvl="1" fontAlgn="auto">
              <a:lnSpc>
                <a:spcPct val="100000"/>
              </a:lnSpc>
              <a:spcBef>
                <a:spcPts val="0"/>
              </a:spcBef>
              <a:spcAft>
                <a:spcPts val="1200"/>
              </a:spcAft>
              <a:buClrTx/>
            </a:pPr>
            <a:r>
              <a:rPr lang="en-GB" sz="2400" dirty="0"/>
              <a:t>What other concepts might be usefully explored through the structure of “If I know…, then I also know…”?</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85F69CC-810F-48F9-B7D7-7116F52A62C3}"/>
              </a:ext>
            </a:extLst>
          </p:cNvPr>
          <p:cNvSpPr>
            <a:spLocks noGrp="1"/>
          </p:cNvSpPr>
          <p:nvPr>
            <p:ph type="title"/>
          </p:nvPr>
        </p:nvSpPr>
        <p:spPr>
          <a:xfrm>
            <a:off x="116849" y="443915"/>
            <a:ext cx="10593151" cy="426170"/>
          </a:xfrm>
        </p:spPr>
        <p:txBody>
          <a:bodyPr>
            <a:normAutofit fontScale="90000"/>
          </a:bodyPr>
          <a:lstStyle/>
          <a:p>
            <a:r>
              <a:rPr lang="en-GB" sz="2000" b="1" dirty="0"/>
              <a:t>Use place value to manipulate a calculation involving decimals to an equivalent calculation involving whole numbers</a:t>
            </a:r>
            <a:endParaRPr lang="en-GB" b="1" dirty="0"/>
          </a:p>
        </p:txBody>
      </p:sp>
      <p:sp>
        <p:nvSpPr>
          <p:cNvPr id="8" name="TextBox 7">
            <a:extLst>
              <a:ext uri="{FF2B5EF4-FFF2-40B4-BE49-F238E27FC236}">
                <a16:creationId xmlns:a16="http://schemas.microsoft.com/office/drawing/2014/main" id="{E5C60F2F-B8D9-43E8-83EB-862188B84B2A}"/>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9" name="TextBox 8">
            <a:extLst>
              <a:ext uri="{FF2B5EF4-FFF2-40B4-BE49-F238E27FC236}">
                <a16:creationId xmlns:a16="http://schemas.microsoft.com/office/drawing/2014/main" id="{457DCFF5-780D-4BC9-AA2A-94BEBEA0558D}"/>
              </a:ext>
            </a:extLst>
          </p:cNvPr>
          <p:cNvSpPr txBox="1"/>
          <p:nvPr/>
        </p:nvSpPr>
        <p:spPr>
          <a:xfrm>
            <a:off x="761450" y="1988840"/>
            <a:ext cx="6094268" cy="2677656"/>
          </a:xfrm>
          <a:prstGeom prst="rect">
            <a:avLst/>
          </a:prstGeom>
          <a:noFill/>
        </p:spPr>
        <p:txBody>
          <a:bodyPr wrap="square">
            <a:spAutoFit/>
          </a:bodyPr>
          <a:lstStyle/>
          <a:p>
            <a:pPr>
              <a:buNone/>
            </a:pPr>
            <a:r>
              <a:rPr lang="en-GB" sz="2400" dirty="0"/>
              <a:t>Given 456 x 12 = 5 472, work out:  </a:t>
            </a:r>
          </a:p>
          <a:p>
            <a:pPr marL="971550" lvl="1" indent="-514350">
              <a:buFont typeface="+mj-lt"/>
              <a:buAutoNum type="alphaLcParenR"/>
            </a:pPr>
            <a:r>
              <a:rPr lang="en-GB" sz="2400" dirty="0"/>
              <a:t>45.6 x 12</a:t>
            </a:r>
          </a:p>
          <a:p>
            <a:pPr marL="971550" lvl="1" indent="-514350">
              <a:buFont typeface="+mj-lt"/>
              <a:buAutoNum type="alphaLcParenR"/>
            </a:pPr>
            <a:r>
              <a:rPr lang="en-GB" sz="2400" dirty="0"/>
              <a:t>4.56 x 12</a:t>
            </a:r>
          </a:p>
          <a:p>
            <a:pPr marL="971550" lvl="1" indent="-514350">
              <a:buFont typeface="+mj-lt"/>
              <a:buAutoNum type="alphaLcParenR"/>
            </a:pPr>
            <a:r>
              <a:rPr lang="en-GB" sz="2400" dirty="0"/>
              <a:t>45.6 x 1.2</a:t>
            </a:r>
          </a:p>
          <a:p>
            <a:pPr marL="971550" lvl="1" indent="-514350">
              <a:buFont typeface="+mj-lt"/>
              <a:buAutoNum type="alphaLcParenR"/>
            </a:pPr>
            <a:r>
              <a:rPr lang="en-GB" sz="2400" dirty="0"/>
              <a:t>4.56 x 1.2</a:t>
            </a:r>
          </a:p>
          <a:p>
            <a:pPr marL="971550" lvl="1" indent="-514350">
              <a:buFont typeface="+mj-lt"/>
              <a:buAutoNum type="alphaLcParenR"/>
            </a:pPr>
            <a:r>
              <a:rPr lang="en-GB" sz="2400" dirty="0"/>
              <a:t>4.56 x 0.12</a:t>
            </a:r>
          </a:p>
        </p:txBody>
      </p:sp>
    </p:spTree>
    <p:custDataLst>
      <p:tags r:id="rId1"/>
    </p:custDataLst>
    <p:extLst>
      <p:ext uri="{BB962C8B-B14F-4D97-AF65-F5344CB8AC3E}">
        <p14:creationId xmlns:p14="http://schemas.microsoft.com/office/powerpoint/2010/main" val="170739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the (standard) written method for multiplying two whole numbers can be used as part of the strategy for multiplying decimals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3</a:t>
            </a:r>
            <a:endParaRPr lang="en-GB" dirty="0"/>
          </a:p>
        </p:txBody>
      </p:sp>
      <p:sp>
        <p:nvSpPr>
          <p:cNvPr id="24" name="TextBox 23">
            <a:extLst>
              <a:ext uri="{FF2B5EF4-FFF2-40B4-BE49-F238E27FC236}">
                <a16:creationId xmlns:a16="http://schemas.microsoft.com/office/drawing/2014/main" id="{45DCEAC3-86DF-41E4-8EF9-ED9D0FBD2334}"/>
              </a:ext>
            </a:extLst>
          </p:cNvPr>
          <p:cNvSpPr txBox="1"/>
          <p:nvPr/>
        </p:nvSpPr>
        <p:spPr>
          <a:xfrm>
            <a:off x="263352" y="1700808"/>
            <a:ext cx="2255746" cy="461665"/>
          </a:xfrm>
          <a:prstGeom prst="rect">
            <a:avLst/>
          </a:prstGeom>
          <a:noFill/>
        </p:spPr>
        <p:txBody>
          <a:bodyPr wrap="none" rtlCol="0">
            <a:spAutoFit/>
          </a:bodyPr>
          <a:lstStyle/>
          <a:p>
            <a:pPr>
              <a:buNone/>
            </a:pPr>
            <a:r>
              <a:rPr lang="en-GB" sz="2400" dirty="0"/>
              <a:t>Fill in the gaps.</a:t>
            </a:r>
          </a:p>
        </p:txBody>
      </p:sp>
      <p:grpSp>
        <p:nvGrpSpPr>
          <p:cNvPr id="47" name="Group 46">
            <a:extLst>
              <a:ext uri="{FF2B5EF4-FFF2-40B4-BE49-F238E27FC236}">
                <a16:creationId xmlns:a16="http://schemas.microsoft.com/office/drawing/2014/main" id="{B5C234CD-225E-4231-859D-8AAEC6B1D53E}"/>
              </a:ext>
            </a:extLst>
          </p:cNvPr>
          <p:cNvGrpSpPr/>
          <p:nvPr/>
        </p:nvGrpSpPr>
        <p:grpSpPr>
          <a:xfrm>
            <a:off x="3503712" y="1585789"/>
            <a:ext cx="5299929" cy="4020241"/>
            <a:chOff x="3503712" y="1585789"/>
            <a:chExt cx="5299929" cy="4020241"/>
          </a:xfrm>
        </p:grpSpPr>
        <p:sp>
          <p:nvSpPr>
            <p:cNvPr id="25" name="TextBox 24">
              <a:extLst>
                <a:ext uri="{FF2B5EF4-FFF2-40B4-BE49-F238E27FC236}">
                  <a16:creationId xmlns:a16="http://schemas.microsoft.com/office/drawing/2014/main" id="{265D0A1A-90B2-4362-A4E4-4AB59130D26B}"/>
                </a:ext>
              </a:extLst>
            </p:cNvPr>
            <p:cNvSpPr txBox="1"/>
            <p:nvPr/>
          </p:nvSpPr>
          <p:spPr>
            <a:xfrm>
              <a:off x="3503712" y="1589331"/>
              <a:ext cx="1479956" cy="2862322"/>
            </a:xfrm>
            <a:prstGeom prst="rect">
              <a:avLst/>
            </a:prstGeom>
            <a:noFill/>
          </p:spPr>
          <p:txBody>
            <a:bodyPr wrap="none" rtlCol="0">
              <a:spAutoFit/>
            </a:bodyPr>
            <a:lstStyle/>
            <a:p>
              <a:pPr algn="r">
                <a:spcBef>
                  <a:spcPts val="0"/>
                </a:spcBef>
                <a:spcAft>
                  <a:spcPts val="0"/>
                </a:spcAft>
                <a:buNone/>
              </a:pPr>
              <a:r>
                <a:rPr lang="en-GB" sz="3600" dirty="0"/>
                <a:t>2 4 5</a:t>
              </a:r>
            </a:p>
            <a:p>
              <a:pPr algn="r">
                <a:spcBef>
                  <a:spcPts val="0"/>
                </a:spcBef>
                <a:spcAft>
                  <a:spcPts val="0"/>
                </a:spcAft>
                <a:buNone/>
              </a:pPr>
              <a:r>
                <a:rPr lang="en-GB" sz="3600" u="sng" dirty="0"/>
                <a:t>×   1.3</a:t>
              </a:r>
            </a:p>
            <a:p>
              <a:pPr algn="r">
                <a:spcBef>
                  <a:spcPts val="0"/>
                </a:spcBef>
                <a:spcAft>
                  <a:spcPts val="0"/>
                </a:spcAft>
                <a:buNone/>
              </a:pPr>
              <a:endParaRPr lang="en-GB" sz="3600" u="sng" dirty="0"/>
            </a:p>
            <a:p>
              <a:pPr algn="r">
                <a:spcBef>
                  <a:spcPts val="0"/>
                </a:spcBef>
                <a:spcAft>
                  <a:spcPts val="0"/>
                </a:spcAft>
                <a:buNone/>
              </a:pPr>
              <a:r>
                <a:rPr lang="en-GB" sz="3600" u="sng" dirty="0"/>
                <a:t>          </a:t>
              </a:r>
            </a:p>
            <a:p>
              <a:pPr algn="r">
                <a:spcBef>
                  <a:spcPts val="0"/>
                </a:spcBef>
                <a:spcAft>
                  <a:spcPts val="0"/>
                </a:spcAft>
                <a:buNone/>
              </a:pPr>
              <a:r>
                <a:rPr lang="en-GB" sz="3600" u="sng" dirty="0"/>
                <a:t>          </a:t>
              </a:r>
            </a:p>
          </p:txBody>
        </p:sp>
        <p:sp>
          <p:nvSpPr>
            <p:cNvPr id="26" name="TextBox 25">
              <a:extLst>
                <a:ext uri="{FF2B5EF4-FFF2-40B4-BE49-F238E27FC236}">
                  <a16:creationId xmlns:a16="http://schemas.microsoft.com/office/drawing/2014/main" id="{4F9D86EA-7412-4C0B-8BC9-FBB99FD92234}"/>
                </a:ext>
              </a:extLst>
            </p:cNvPr>
            <p:cNvSpPr txBox="1"/>
            <p:nvPr/>
          </p:nvSpPr>
          <p:spPr>
            <a:xfrm>
              <a:off x="7208332" y="1585789"/>
              <a:ext cx="1595309" cy="2862322"/>
            </a:xfrm>
            <a:prstGeom prst="rect">
              <a:avLst/>
            </a:prstGeom>
            <a:noFill/>
          </p:spPr>
          <p:txBody>
            <a:bodyPr wrap="none" rtlCol="0">
              <a:spAutoFit/>
            </a:bodyPr>
            <a:lstStyle/>
            <a:p>
              <a:pPr algn="r">
                <a:spcBef>
                  <a:spcPts val="0"/>
                </a:spcBef>
                <a:spcAft>
                  <a:spcPts val="0"/>
                </a:spcAft>
                <a:buNone/>
              </a:pPr>
              <a:r>
                <a:rPr lang="en-GB" sz="3600" dirty="0"/>
                <a:t>2 4 5</a:t>
              </a:r>
            </a:p>
            <a:p>
              <a:pPr algn="r">
                <a:spcBef>
                  <a:spcPts val="0"/>
                </a:spcBef>
                <a:spcAft>
                  <a:spcPts val="0"/>
                </a:spcAft>
                <a:buNone/>
              </a:pPr>
              <a:r>
                <a:rPr lang="en-GB" sz="3600" u="sng" dirty="0"/>
                <a:t>×   1 3</a:t>
              </a:r>
            </a:p>
            <a:p>
              <a:pPr algn="r">
                <a:spcBef>
                  <a:spcPts val="0"/>
                </a:spcBef>
                <a:spcAft>
                  <a:spcPts val="0"/>
                </a:spcAft>
                <a:buNone/>
              </a:pPr>
              <a:r>
                <a:rPr lang="en-GB" sz="3600" dirty="0"/>
                <a:t>3   </a:t>
              </a:r>
            </a:p>
            <a:p>
              <a:pPr algn="r">
                <a:spcBef>
                  <a:spcPts val="0"/>
                </a:spcBef>
                <a:spcAft>
                  <a:spcPts val="0"/>
                </a:spcAft>
                <a:buNone/>
              </a:pPr>
              <a:r>
                <a:rPr lang="en-GB" sz="3600" u="sng" dirty="0"/>
                <a:t>2 4 5 0</a:t>
              </a:r>
            </a:p>
            <a:p>
              <a:pPr algn="r">
                <a:spcBef>
                  <a:spcPts val="0"/>
                </a:spcBef>
                <a:spcAft>
                  <a:spcPts val="0"/>
                </a:spcAft>
                <a:buNone/>
              </a:pPr>
              <a:r>
                <a:rPr lang="en-GB" sz="3600" u="sng" dirty="0"/>
                <a:t>3    8   </a:t>
              </a:r>
            </a:p>
          </p:txBody>
        </p:sp>
        <p:sp>
          <p:nvSpPr>
            <p:cNvPr id="27" name="Rectangle 26">
              <a:extLst>
                <a:ext uri="{FF2B5EF4-FFF2-40B4-BE49-F238E27FC236}">
                  <a16:creationId xmlns:a16="http://schemas.microsoft.com/office/drawing/2014/main" id="{71CB529B-35D9-4B78-A938-53C0080D4ECE}"/>
                </a:ext>
              </a:extLst>
            </p:cNvPr>
            <p:cNvSpPr/>
            <p:nvPr/>
          </p:nvSpPr>
          <p:spPr>
            <a:xfrm>
              <a:off x="7664702" y="2840492"/>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7F816C1-2CFB-4EF3-BE3A-15A63E76AFEF}"/>
                </a:ext>
              </a:extLst>
            </p:cNvPr>
            <p:cNvSpPr/>
            <p:nvPr/>
          </p:nvSpPr>
          <p:spPr>
            <a:xfrm>
              <a:off x="8363861" y="2831414"/>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FFC3B77-BE92-4ECE-A0AB-49F69480F5A4}"/>
                </a:ext>
              </a:extLst>
            </p:cNvPr>
            <p:cNvSpPr/>
            <p:nvPr/>
          </p:nvSpPr>
          <p:spPr>
            <a:xfrm>
              <a:off x="7657271" y="3901143"/>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802C0DD-84EC-458F-8E1A-78BD381A03DB}"/>
                </a:ext>
              </a:extLst>
            </p:cNvPr>
            <p:cNvSpPr/>
            <p:nvPr/>
          </p:nvSpPr>
          <p:spPr>
            <a:xfrm>
              <a:off x="8343079" y="3901143"/>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AB824F0B-C2B7-4E03-8781-F7922E9BE71E}"/>
                </a:ext>
              </a:extLst>
            </p:cNvPr>
            <p:cNvGrpSpPr/>
            <p:nvPr/>
          </p:nvGrpSpPr>
          <p:grpSpPr>
            <a:xfrm>
              <a:off x="5326915" y="2009764"/>
              <a:ext cx="1584176" cy="546308"/>
              <a:chOff x="5087888" y="2018596"/>
              <a:chExt cx="1584176" cy="546308"/>
            </a:xfrm>
          </p:grpSpPr>
          <p:cxnSp>
            <p:nvCxnSpPr>
              <p:cNvPr id="32" name="Straight Arrow Connector 31">
                <a:extLst>
                  <a:ext uri="{FF2B5EF4-FFF2-40B4-BE49-F238E27FC236}">
                    <a16:creationId xmlns:a16="http://schemas.microsoft.com/office/drawing/2014/main" id="{B5E9E6BB-B970-4868-AB36-2ED014F2252F}"/>
                  </a:ext>
                </a:extLst>
              </p:cNvPr>
              <p:cNvCxnSpPr/>
              <p:nvPr/>
            </p:nvCxnSpPr>
            <p:spPr>
              <a:xfrm>
                <a:off x="5159896" y="2564904"/>
                <a:ext cx="1512168" cy="0"/>
              </a:xfrm>
              <a:prstGeom prst="straightConnector1">
                <a:avLst/>
              </a:prstGeom>
              <a:ln w="38100">
                <a:solidFill>
                  <a:srgbClr val="00628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5DBF1C3-57B0-4D45-B63A-0C65B72ED66E}"/>
                      </a:ext>
                    </a:extLst>
                  </p:cNvPr>
                  <p:cNvSpPr txBox="1"/>
                  <p:nvPr/>
                </p:nvSpPr>
                <p:spPr>
                  <a:xfrm>
                    <a:off x="5087888" y="2018596"/>
                    <a:ext cx="540533"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4" name="TextBox 33">
                    <a:extLst>
                      <a:ext uri="{FF2B5EF4-FFF2-40B4-BE49-F238E27FC236}">
                        <a16:creationId xmlns:a16="http://schemas.microsoft.com/office/drawing/2014/main" id="{55DBF1C3-57B0-4D45-B63A-0C65B72ED66E}"/>
                      </a:ext>
                    </a:extLst>
                  </p:cNvPr>
                  <p:cNvSpPr txBox="1">
                    <a:spLocks noRot="1" noChangeAspect="1" noMove="1" noResize="1" noEditPoints="1" noAdjustHandles="1" noChangeArrowheads="1" noChangeShapeType="1" noTextEdit="1"/>
                  </p:cNvSpPr>
                  <p:nvPr/>
                </p:nvSpPr>
                <p:spPr>
                  <a:xfrm>
                    <a:off x="5087888" y="2018596"/>
                    <a:ext cx="540533" cy="523220"/>
                  </a:xfrm>
                  <a:prstGeom prst="rect">
                    <a:avLst/>
                  </a:prstGeom>
                  <a:blipFill>
                    <a:blip r:embed="rId3"/>
                    <a:stretch>
                      <a:fillRect/>
                    </a:stretch>
                  </a:blipFill>
                </p:spPr>
                <p:txBody>
                  <a:bodyPr/>
                  <a:lstStyle/>
                  <a:p>
                    <a:r>
                      <a:rPr lang="en-GB">
                        <a:noFill/>
                      </a:rPr>
                      <a:t> </a:t>
                    </a:r>
                  </a:p>
                </p:txBody>
              </p:sp>
            </mc:Fallback>
          </mc:AlternateContent>
          <p:sp>
            <p:nvSpPr>
              <p:cNvPr id="35" name="Rectangle 34">
                <a:extLst>
                  <a:ext uri="{FF2B5EF4-FFF2-40B4-BE49-F238E27FC236}">
                    <a16:creationId xmlns:a16="http://schemas.microsoft.com/office/drawing/2014/main" id="{75D9E367-ED7B-4FDF-B35F-9E96FAB373D1}"/>
                  </a:ext>
                </a:extLst>
              </p:cNvPr>
              <p:cNvSpPr/>
              <p:nvPr/>
            </p:nvSpPr>
            <p:spPr>
              <a:xfrm>
                <a:off x="5573781" y="2082206"/>
                <a:ext cx="867665"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DE892376-2D57-45CD-B47C-ED28E2BE379A}"/>
                </a:ext>
              </a:extLst>
            </p:cNvPr>
            <p:cNvGrpSpPr/>
            <p:nvPr/>
          </p:nvGrpSpPr>
          <p:grpSpPr>
            <a:xfrm>
              <a:off x="5339916" y="3345912"/>
              <a:ext cx="1512168" cy="546309"/>
              <a:chOff x="5159896" y="3320016"/>
              <a:chExt cx="1512168" cy="546309"/>
            </a:xfrm>
          </p:grpSpPr>
          <p:cxnSp>
            <p:nvCxnSpPr>
              <p:cNvPr id="33" name="Straight Arrow Connector 32">
                <a:extLst>
                  <a:ext uri="{FF2B5EF4-FFF2-40B4-BE49-F238E27FC236}">
                    <a16:creationId xmlns:a16="http://schemas.microsoft.com/office/drawing/2014/main" id="{512CA40F-051E-46FE-8EBB-439B99C15807}"/>
                  </a:ext>
                </a:extLst>
              </p:cNvPr>
              <p:cNvCxnSpPr>
                <a:cxnSpLocks/>
              </p:cNvCxnSpPr>
              <p:nvPr/>
            </p:nvCxnSpPr>
            <p:spPr>
              <a:xfrm flipH="1">
                <a:off x="5159896" y="3866325"/>
                <a:ext cx="1512168" cy="0"/>
              </a:xfrm>
              <a:prstGeom prst="straightConnector1">
                <a:avLst/>
              </a:prstGeom>
              <a:ln w="38100">
                <a:solidFill>
                  <a:srgbClr val="00628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57D14B7-A830-4347-B786-08D6C5DAFF7F}"/>
                      </a:ext>
                    </a:extLst>
                  </p:cNvPr>
                  <p:cNvSpPr txBox="1"/>
                  <p:nvPr/>
                </p:nvSpPr>
                <p:spPr>
                  <a:xfrm>
                    <a:off x="5193434" y="3320016"/>
                    <a:ext cx="551753"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6" name="TextBox 35">
                    <a:extLst>
                      <a:ext uri="{FF2B5EF4-FFF2-40B4-BE49-F238E27FC236}">
                        <a16:creationId xmlns:a16="http://schemas.microsoft.com/office/drawing/2014/main" id="{657D14B7-A830-4347-B786-08D6C5DAFF7F}"/>
                      </a:ext>
                    </a:extLst>
                  </p:cNvPr>
                  <p:cNvSpPr txBox="1">
                    <a:spLocks noRot="1" noChangeAspect="1" noMove="1" noResize="1" noEditPoints="1" noAdjustHandles="1" noChangeArrowheads="1" noChangeShapeType="1" noTextEdit="1"/>
                  </p:cNvSpPr>
                  <p:nvPr/>
                </p:nvSpPr>
                <p:spPr>
                  <a:xfrm>
                    <a:off x="5193434" y="3320016"/>
                    <a:ext cx="551753" cy="523220"/>
                  </a:xfrm>
                  <a:prstGeom prst="rect">
                    <a:avLst/>
                  </a:prstGeom>
                  <a:blipFill>
                    <a:blip r:embed="rId4"/>
                    <a:stretch>
                      <a:fillRect/>
                    </a:stretch>
                  </a:blipFill>
                </p:spPr>
                <p:txBody>
                  <a:bodyPr/>
                  <a:lstStyle/>
                  <a:p>
                    <a:r>
                      <a:rPr lang="en-GB">
                        <a:noFill/>
                      </a:rPr>
                      <a:t> </a:t>
                    </a:r>
                  </a:p>
                </p:txBody>
              </p:sp>
            </mc:Fallback>
          </mc:AlternateContent>
          <p:sp>
            <p:nvSpPr>
              <p:cNvPr id="37" name="Rectangle 36">
                <a:extLst>
                  <a:ext uri="{FF2B5EF4-FFF2-40B4-BE49-F238E27FC236}">
                    <a16:creationId xmlns:a16="http://schemas.microsoft.com/office/drawing/2014/main" id="{174DF453-7446-4C6F-8613-546CA21C0028}"/>
                  </a:ext>
                </a:extLst>
              </p:cNvPr>
              <p:cNvSpPr/>
              <p:nvPr/>
            </p:nvSpPr>
            <p:spPr>
              <a:xfrm>
                <a:off x="5679327" y="3383626"/>
                <a:ext cx="867665"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E0180487-FD49-4A50-BB92-E8D899D7E856}"/>
                </a:ext>
              </a:extLst>
            </p:cNvPr>
            <p:cNvGrpSpPr/>
            <p:nvPr/>
          </p:nvGrpSpPr>
          <p:grpSpPr>
            <a:xfrm>
              <a:off x="3838941" y="4959699"/>
              <a:ext cx="4514117" cy="646331"/>
              <a:chOff x="3474262" y="4970140"/>
              <a:chExt cx="4514117" cy="646331"/>
            </a:xfrm>
          </p:grpSpPr>
          <p:sp>
            <p:nvSpPr>
              <p:cNvPr id="38" name="TextBox 37">
                <a:extLst>
                  <a:ext uri="{FF2B5EF4-FFF2-40B4-BE49-F238E27FC236}">
                    <a16:creationId xmlns:a16="http://schemas.microsoft.com/office/drawing/2014/main" id="{5F1C8027-8581-4479-85D6-2EB864C1F23C}"/>
                  </a:ext>
                </a:extLst>
              </p:cNvPr>
              <p:cNvSpPr txBox="1"/>
              <p:nvPr/>
            </p:nvSpPr>
            <p:spPr>
              <a:xfrm>
                <a:off x="3474262" y="4970140"/>
                <a:ext cx="4185761" cy="646331"/>
              </a:xfrm>
              <a:prstGeom prst="rect">
                <a:avLst/>
              </a:prstGeom>
              <a:noFill/>
            </p:spPr>
            <p:txBody>
              <a:bodyPr wrap="none" rtlCol="0">
                <a:spAutoFit/>
              </a:bodyPr>
              <a:lstStyle/>
              <a:p>
                <a:pPr algn="r">
                  <a:spcBef>
                    <a:spcPts val="0"/>
                  </a:spcBef>
                  <a:spcAft>
                    <a:spcPts val="0"/>
                  </a:spcAft>
                  <a:buNone/>
                </a:pPr>
                <a:r>
                  <a:rPr lang="en-GB" sz="3600" dirty="0"/>
                  <a:t>245 × 1.3 =            .</a:t>
                </a:r>
              </a:p>
            </p:txBody>
          </p:sp>
          <p:sp>
            <p:nvSpPr>
              <p:cNvPr id="39" name="Rectangle 38">
                <a:extLst>
                  <a:ext uri="{FF2B5EF4-FFF2-40B4-BE49-F238E27FC236}">
                    <a16:creationId xmlns:a16="http://schemas.microsoft.com/office/drawing/2014/main" id="{375CB230-3DBF-4326-B4A3-596DF5A2289C}"/>
                  </a:ext>
                </a:extLst>
              </p:cNvPr>
              <p:cNvSpPr/>
              <p:nvPr/>
            </p:nvSpPr>
            <p:spPr>
              <a:xfrm>
                <a:off x="6000043" y="5106162"/>
                <a:ext cx="396000"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D5E28F4-6F48-468D-9B5F-AAA5EA828DD3}"/>
                  </a:ext>
                </a:extLst>
              </p:cNvPr>
              <p:cNvSpPr/>
              <p:nvPr/>
            </p:nvSpPr>
            <p:spPr>
              <a:xfrm>
                <a:off x="6501677" y="5106162"/>
                <a:ext cx="396000"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E3CB856B-75DF-4166-A008-9B1883EC8854}"/>
                  </a:ext>
                </a:extLst>
              </p:cNvPr>
              <p:cNvSpPr/>
              <p:nvPr/>
            </p:nvSpPr>
            <p:spPr>
              <a:xfrm>
                <a:off x="7003311" y="5106162"/>
                <a:ext cx="396000"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33EE4E9-EE5E-4F4C-9C23-0BE1936C4FD2}"/>
                  </a:ext>
                </a:extLst>
              </p:cNvPr>
              <p:cNvSpPr/>
              <p:nvPr/>
            </p:nvSpPr>
            <p:spPr>
              <a:xfrm>
                <a:off x="7592379" y="5106162"/>
                <a:ext cx="396000"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177380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the (standard) written method for multiplying two whole numbers can be used as part of the strategy for multiplying decimals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4</a:t>
            </a:r>
            <a:endParaRPr lang="en-GB" dirty="0"/>
          </a:p>
        </p:txBody>
      </p:sp>
      <p:sp>
        <p:nvSpPr>
          <p:cNvPr id="24" name="TextBox 23">
            <a:extLst>
              <a:ext uri="{FF2B5EF4-FFF2-40B4-BE49-F238E27FC236}">
                <a16:creationId xmlns:a16="http://schemas.microsoft.com/office/drawing/2014/main" id="{45DCEAC3-86DF-41E4-8EF9-ED9D0FBD2334}"/>
              </a:ext>
            </a:extLst>
          </p:cNvPr>
          <p:cNvSpPr txBox="1"/>
          <p:nvPr/>
        </p:nvSpPr>
        <p:spPr>
          <a:xfrm>
            <a:off x="263352" y="1700808"/>
            <a:ext cx="2255746" cy="461665"/>
          </a:xfrm>
          <a:prstGeom prst="rect">
            <a:avLst/>
          </a:prstGeom>
          <a:noFill/>
        </p:spPr>
        <p:txBody>
          <a:bodyPr wrap="none" rtlCol="0">
            <a:spAutoFit/>
          </a:bodyPr>
          <a:lstStyle/>
          <a:p>
            <a:pPr>
              <a:buNone/>
            </a:pPr>
            <a:r>
              <a:rPr lang="en-GB" sz="2400" dirty="0"/>
              <a:t>Fill in the gaps.</a:t>
            </a:r>
          </a:p>
        </p:txBody>
      </p:sp>
      <p:grpSp>
        <p:nvGrpSpPr>
          <p:cNvPr id="4" name="Group 3">
            <a:extLst>
              <a:ext uri="{FF2B5EF4-FFF2-40B4-BE49-F238E27FC236}">
                <a16:creationId xmlns:a16="http://schemas.microsoft.com/office/drawing/2014/main" id="{D24B46CB-582B-4C86-B105-2BBDF95ED4A8}"/>
              </a:ext>
            </a:extLst>
          </p:cNvPr>
          <p:cNvGrpSpPr/>
          <p:nvPr/>
        </p:nvGrpSpPr>
        <p:grpSpPr>
          <a:xfrm>
            <a:off x="3503712" y="1589331"/>
            <a:ext cx="5235802" cy="4016699"/>
            <a:chOff x="3503712" y="1589331"/>
            <a:chExt cx="5235802" cy="4016699"/>
          </a:xfrm>
        </p:grpSpPr>
        <p:sp>
          <p:nvSpPr>
            <p:cNvPr id="25" name="TextBox 24">
              <a:extLst>
                <a:ext uri="{FF2B5EF4-FFF2-40B4-BE49-F238E27FC236}">
                  <a16:creationId xmlns:a16="http://schemas.microsoft.com/office/drawing/2014/main" id="{265D0A1A-90B2-4362-A4E4-4AB59130D26B}"/>
                </a:ext>
              </a:extLst>
            </p:cNvPr>
            <p:cNvSpPr txBox="1"/>
            <p:nvPr/>
          </p:nvSpPr>
          <p:spPr>
            <a:xfrm>
              <a:off x="3503712" y="1589331"/>
              <a:ext cx="1479956" cy="2862322"/>
            </a:xfrm>
            <a:prstGeom prst="rect">
              <a:avLst/>
            </a:prstGeom>
            <a:noFill/>
          </p:spPr>
          <p:txBody>
            <a:bodyPr wrap="none" rtlCol="0">
              <a:spAutoFit/>
            </a:bodyPr>
            <a:lstStyle/>
            <a:p>
              <a:pPr algn="r">
                <a:spcBef>
                  <a:spcPts val="0"/>
                </a:spcBef>
                <a:spcAft>
                  <a:spcPts val="0"/>
                </a:spcAft>
                <a:buNone/>
              </a:pPr>
              <a:r>
                <a:rPr lang="en-GB" sz="3600" dirty="0"/>
                <a:t>2 4.5</a:t>
              </a:r>
            </a:p>
            <a:p>
              <a:pPr algn="r">
                <a:spcBef>
                  <a:spcPts val="0"/>
                </a:spcBef>
                <a:spcAft>
                  <a:spcPts val="0"/>
                </a:spcAft>
                <a:buNone/>
              </a:pPr>
              <a:r>
                <a:rPr lang="en-GB" sz="3600" u="sng" dirty="0"/>
                <a:t>×   1.3</a:t>
              </a:r>
            </a:p>
            <a:p>
              <a:pPr algn="r">
                <a:spcBef>
                  <a:spcPts val="0"/>
                </a:spcBef>
                <a:spcAft>
                  <a:spcPts val="0"/>
                </a:spcAft>
                <a:buNone/>
              </a:pPr>
              <a:endParaRPr lang="en-GB" sz="3600" u="sng" dirty="0"/>
            </a:p>
            <a:p>
              <a:pPr algn="r">
                <a:spcBef>
                  <a:spcPts val="0"/>
                </a:spcBef>
                <a:spcAft>
                  <a:spcPts val="0"/>
                </a:spcAft>
                <a:buNone/>
              </a:pPr>
              <a:r>
                <a:rPr lang="en-GB" sz="3600" u="sng" dirty="0"/>
                <a:t>          </a:t>
              </a:r>
            </a:p>
            <a:p>
              <a:pPr algn="r">
                <a:spcBef>
                  <a:spcPts val="0"/>
                </a:spcBef>
                <a:spcAft>
                  <a:spcPts val="0"/>
                </a:spcAft>
                <a:buNone/>
              </a:pPr>
              <a:r>
                <a:rPr lang="en-GB" sz="3600" u="sng" dirty="0"/>
                <a:t>          </a:t>
              </a:r>
            </a:p>
          </p:txBody>
        </p:sp>
        <p:grpSp>
          <p:nvGrpSpPr>
            <p:cNvPr id="45" name="Group 44">
              <a:extLst>
                <a:ext uri="{FF2B5EF4-FFF2-40B4-BE49-F238E27FC236}">
                  <a16:creationId xmlns:a16="http://schemas.microsoft.com/office/drawing/2014/main" id="{AB824F0B-C2B7-4E03-8781-F7922E9BE71E}"/>
                </a:ext>
              </a:extLst>
            </p:cNvPr>
            <p:cNvGrpSpPr/>
            <p:nvPr/>
          </p:nvGrpSpPr>
          <p:grpSpPr>
            <a:xfrm>
              <a:off x="5326915" y="2009764"/>
              <a:ext cx="1584176" cy="546308"/>
              <a:chOff x="5087888" y="2018596"/>
              <a:chExt cx="1584176" cy="546308"/>
            </a:xfrm>
          </p:grpSpPr>
          <p:cxnSp>
            <p:nvCxnSpPr>
              <p:cNvPr id="32" name="Straight Arrow Connector 31">
                <a:extLst>
                  <a:ext uri="{FF2B5EF4-FFF2-40B4-BE49-F238E27FC236}">
                    <a16:creationId xmlns:a16="http://schemas.microsoft.com/office/drawing/2014/main" id="{B5E9E6BB-B970-4868-AB36-2ED014F2252F}"/>
                  </a:ext>
                </a:extLst>
              </p:cNvPr>
              <p:cNvCxnSpPr/>
              <p:nvPr/>
            </p:nvCxnSpPr>
            <p:spPr>
              <a:xfrm>
                <a:off x="5159896" y="2564904"/>
                <a:ext cx="1512168" cy="0"/>
              </a:xfrm>
              <a:prstGeom prst="straightConnector1">
                <a:avLst/>
              </a:prstGeom>
              <a:ln w="38100">
                <a:solidFill>
                  <a:srgbClr val="00628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5DBF1C3-57B0-4D45-B63A-0C65B72ED66E}"/>
                      </a:ext>
                    </a:extLst>
                  </p:cNvPr>
                  <p:cNvSpPr txBox="1"/>
                  <p:nvPr/>
                </p:nvSpPr>
                <p:spPr>
                  <a:xfrm>
                    <a:off x="5087888" y="2018596"/>
                    <a:ext cx="540533"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4" name="TextBox 33">
                    <a:extLst>
                      <a:ext uri="{FF2B5EF4-FFF2-40B4-BE49-F238E27FC236}">
                        <a16:creationId xmlns:a16="http://schemas.microsoft.com/office/drawing/2014/main" id="{55DBF1C3-57B0-4D45-B63A-0C65B72ED66E}"/>
                      </a:ext>
                    </a:extLst>
                  </p:cNvPr>
                  <p:cNvSpPr txBox="1">
                    <a:spLocks noRot="1" noChangeAspect="1" noMove="1" noResize="1" noEditPoints="1" noAdjustHandles="1" noChangeArrowheads="1" noChangeShapeType="1" noTextEdit="1"/>
                  </p:cNvSpPr>
                  <p:nvPr/>
                </p:nvSpPr>
                <p:spPr>
                  <a:xfrm>
                    <a:off x="5087888" y="2018596"/>
                    <a:ext cx="540533" cy="523220"/>
                  </a:xfrm>
                  <a:prstGeom prst="rect">
                    <a:avLst/>
                  </a:prstGeom>
                  <a:blipFill>
                    <a:blip r:embed="rId3"/>
                    <a:stretch>
                      <a:fillRect/>
                    </a:stretch>
                  </a:blipFill>
                </p:spPr>
                <p:txBody>
                  <a:bodyPr/>
                  <a:lstStyle/>
                  <a:p>
                    <a:r>
                      <a:rPr lang="en-GB">
                        <a:noFill/>
                      </a:rPr>
                      <a:t> </a:t>
                    </a:r>
                  </a:p>
                </p:txBody>
              </p:sp>
            </mc:Fallback>
          </mc:AlternateContent>
          <p:sp>
            <p:nvSpPr>
              <p:cNvPr id="35" name="Rectangle 34">
                <a:extLst>
                  <a:ext uri="{FF2B5EF4-FFF2-40B4-BE49-F238E27FC236}">
                    <a16:creationId xmlns:a16="http://schemas.microsoft.com/office/drawing/2014/main" id="{75D9E367-ED7B-4FDF-B35F-9E96FAB373D1}"/>
                  </a:ext>
                </a:extLst>
              </p:cNvPr>
              <p:cNvSpPr/>
              <p:nvPr/>
            </p:nvSpPr>
            <p:spPr>
              <a:xfrm>
                <a:off x="5573781" y="2082206"/>
                <a:ext cx="867665"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DE892376-2D57-45CD-B47C-ED28E2BE379A}"/>
                </a:ext>
              </a:extLst>
            </p:cNvPr>
            <p:cNvGrpSpPr/>
            <p:nvPr/>
          </p:nvGrpSpPr>
          <p:grpSpPr>
            <a:xfrm>
              <a:off x="5339916" y="3345912"/>
              <a:ext cx="1512168" cy="546309"/>
              <a:chOff x="5159896" y="3320016"/>
              <a:chExt cx="1512168" cy="546309"/>
            </a:xfrm>
          </p:grpSpPr>
          <p:cxnSp>
            <p:nvCxnSpPr>
              <p:cNvPr id="33" name="Straight Arrow Connector 32">
                <a:extLst>
                  <a:ext uri="{FF2B5EF4-FFF2-40B4-BE49-F238E27FC236}">
                    <a16:creationId xmlns:a16="http://schemas.microsoft.com/office/drawing/2014/main" id="{512CA40F-051E-46FE-8EBB-439B99C15807}"/>
                  </a:ext>
                </a:extLst>
              </p:cNvPr>
              <p:cNvCxnSpPr>
                <a:cxnSpLocks/>
              </p:cNvCxnSpPr>
              <p:nvPr/>
            </p:nvCxnSpPr>
            <p:spPr>
              <a:xfrm flipH="1">
                <a:off x="5159896" y="3866325"/>
                <a:ext cx="1512168" cy="0"/>
              </a:xfrm>
              <a:prstGeom prst="straightConnector1">
                <a:avLst/>
              </a:prstGeom>
              <a:ln w="38100">
                <a:solidFill>
                  <a:srgbClr val="00628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57D14B7-A830-4347-B786-08D6C5DAFF7F}"/>
                      </a:ext>
                    </a:extLst>
                  </p:cNvPr>
                  <p:cNvSpPr txBox="1"/>
                  <p:nvPr/>
                </p:nvSpPr>
                <p:spPr>
                  <a:xfrm>
                    <a:off x="5193434" y="3320016"/>
                    <a:ext cx="551753"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6" name="TextBox 35">
                    <a:extLst>
                      <a:ext uri="{FF2B5EF4-FFF2-40B4-BE49-F238E27FC236}">
                        <a16:creationId xmlns:a16="http://schemas.microsoft.com/office/drawing/2014/main" id="{657D14B7-A830-4347-B786-08D6C5DAFF7F}"/>
                      </a:ext>
                    </a:extLst>
                  </p:cNvPr>
                  <p:cNvSpPr txBox="1">
                    <a:spLocks noRot="1" noChangeAspect="1" noMove="1" noResize="1" noEditPoints="1" noAdjustHandles="1" noChangeArrowheads="1" noChangeShapeType="1" noTextEdit="1"/>
                  </p:cNvSpPr>
                  <p:nvPr/>
                </p:nvSpPr>
                <p:spPr>
                  <a:xfrm>
                    <a:off x="5193434" y="3320016"/>
                    <a:ext cx="551753" cy="523220"/>
                  </a:xfrm>
                  <a:prstGeom prst="rect">
                    <a:avLst/>
                  </a:prstGeom>
                  <a:blipFill>
                    <a:blip r:embed="rId4"/>
                    <a:stretch>
                      <a:fillRect/>
                    </a:stretch>
                  </a:blipFill>
                </p:spPr>
                <p:txBody>
                  <a:bodyPr/>
                  <a:lstStyle/>
                  <a:p>
                    <a:r>
                      <a:rPr lang="en-GB">
                        <a:noFill/>
                      </a:rPr>
                      <a:t> </a:t>
                    </a:r>
                  </a:p>
                </p:txBody>
              </p:sp>
            </mc:Fallback>
          </mc:AlternateContent>
          <p:sp>
            <p:nvSpPr>
              <p:cNvPr id="37" name="Rectangle 36">
                <a:extLst>
                  <a:ext uri="{FF2B5EF4-FFF2-40B4-BE49-F238E27FC236}">
                    <a16:creationId xmlns:a16="http://schemas.microsoft.com/office/drawing/2014/main" id="{174DF453-7446-4C6F-8613-546CA21C0028}"/>
                  </a:ext>
                </a:extLst>
              </p:cNvPr>
              <p:cNvSpPr/>
              <p:nvPr/>
            </p:nvSpPr>
            <p:spPr>
              <a:xfrm>
                <a:off x="5679327" y="3383626"/>
                <a:ext cx="867665"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E0180487-FD49-4A50-BB92-E8D899D7E856}"/>
                </a:ext>
              </a:extLst>
            </p:cNvPr>
            <p:cNvGrpSpPr/>
            <p:nvPr/>
          </p:nvGrpSpPr>
          <p:grpSpPr>
            <a:xfrm>
              <a:off x="3710700" y="4959699"/>
              <a:ext cx="4642358" cy="646331"/>
              <a:chOff x="3346021" y="4970140"/>
              <a:chExt cx="4642358" cy="646331"/>
            </a:xfrm>
          </p:grpSpPr>
          <p:sp>
            <p:nvSpPr>
              <p:cNvPr id="38" name="TextBox 37">
                <a:extLst>
                  <a:ext uri="{FF2B5EF4-FFF2-40B4-BE49-F238E27FC236}">
                    <a16:creationId xmlns:a16="http://schemas.microsoft.com/office/drawing/2014/main" id="{5F1C8027-8581-4479-85D6-2EB864C1F23C}"/>
                  </a:ext>
                </a:extLst>
              </p:cNvPr>
              <p:cNvSpPr txBox="1"/>
              <p:nvPr/>
            </p:nvSpPr>
            <p:spPr>
              <a:xfrm>
                <a:off x="3346021" y="4970140"/>
                <a:ext cx="4314002" cy="646331"/>
              </a:xfrm>
              <a:prstGeom prst="rect">
                <a:avLst/>
              </a:prstGeom>
              <a:noFill/>
            </p:spPr>
            <p:txBody>
              <a:bodyPr wrap="none" rtlCol="0">
                <a:spAutoFit/>
              </a:bodyPr>
              <a:lstStyle/>
              <a:p>
                <a:pPr algn="r">
                  <a:spcBef>
                    <a:spcPts val="0"/>
                  </a:spcBef>
                  <a:spcAft>
                    <a:spcPts val="0"/>
                  </a:spcAft>
                  <a:buNone/>
                </a:pPr>
                <a:r>
                  <a:rPr lang="en-GB" sz="3600" dirty="0"/>
                  <a:t>24.5 × 1.3 =            .</a:t>
                </a:r>
              </a:p>
            </p:txBody>
          </p:sp>
          <p:sp>
            <p:nvSpPr>
              <p:cNvPr id="39" name="Rectangle 38">
                <a:extLst>
                  <a:ext uri="{FF2B5EF4-FFF2-40B4-BE49-F238E27FC236}">
                    <a16:creationId xmlns:a16="http://schemas.microsoft.com/office/drawing/2014/main" id="{375CB230-3DBF-4326-B4A3-596DF5A2289C}"/>
                  </a:ext>
                </a:extLst>
              </p:cNvPr>
              <p:cNvSpPr/>
              <p:nvPr/>
            </p:nvSpPr>
            <p:spPr>
              <a:xfrm>
                <a:off x="6000043" y="5106162"/>
                <a:ext cx="396000"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D5E28F4-6F48-468D-9B5F-AAA5EA828DD3}"/>
                  </a:ext>
                </a:extLst>
              </p:cNvPr>
              <p:cNvSpPr/>
              <p:nvPr/>
            </p:nvSpPr>
            <p:spPr>
              <a:xfrm>
                <a:off x="6501677" y="5106162"/>
                <a:ext cx="396000"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E3CB856B-75DF-4166-A008-9B1883EC8854}"/>
                  </a:ext>
                </a:extLst>
              </p:cNvPr>
              <p:cNvSpPr/>
              <p:nvPr/>
            </p:nvSpPr>
            <p:spPr>
              <a:xfrm>
                <a:off x="7003311" y="5106162"/>
                <a:ext cx="396000"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33EE4E9-EE5E-4F4C-9C23-0BE1936C4FD2}"/>
                  </a:ext>
                </a:extLst>
              </p:cNvPr>
              <p:cNvSpPr/>
              <p:nvPr/>
            </p:nvSpPr>
            <p:spPr>
              <a:xfrm>
                <a:off x="7592379" y="5106162"/>
                <a:ext cx="396000"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E718AD34-1114-43D2-A177-9796E51C0C6A}"/>
                </a:ext>
              </a:extLst>
            </p:cNvPr>
            <p:cNvGrpSpPr/>
            <p:nvPr/>
          </p:nvGrpSpPr>
          <p:grpSpPr>
            <a:xfrm>
              <a:off x="7003140" y="1597649"/>
              <a:ext cx="1736374" cy="2862322"/>
              <a:chOff x="7003140" y="1597649"/>
              <a:chExt cx="1736374" cy="2862322"/>
            </a:xfrm>
          </p:grpSpPr>
          <p:sp>
            <p:nvSpPr>
              <p:cNvPr id="26" name="TextBox 25">
                <a:extLst>
                  <a:ext uri="{FF2B5EF4-FFF2-40B4-BE49-F238E27FC236}">
                    <a16:creationId xmlns:a16="http://schemas.microsoft.com/office/drawing/2014/main" id="{4F9D86EA-7412-4C0B-8BC9-FBB99FD92234}"/>
                  </a:ext>
                </a:extLst>
              </p:cNvPr>
              <p:cNvSpPr txBox="1"/>
              <p:nvPr/>
            </p:nvSpPr>
            <p:spPr>
              <a:xfrm>
                <a:off x="7003140" y="1597649"/>
                <a:ext cx="1736374" cy="2862322"/>
              </a:xfrm>
              <a:prstGeom prst="rect">
                <a:avLst/>
              </a:prstGeom>
              <a:noFill/>
            </p:spPr>
            <p:txBody>
              <a:bodyPr wrap="none" rtlCol="0">
                <a:spAutoFit/>
              </a:bodyPr>
              <a:lstStyle/>
              <a:p>
                <a:pPr algn="r">
                  <a:spcBef>
                    <a:spcPts val="0"/>
                  </a:spcBef>
                  <a:spcAft>
                    <a:spcPts val="0"/>
                  </a:spcAft>
                  <a:buNone/>
                </a:pPr>
                <a:r>
                  <a:rPr lang="en-GB" sz="3600" dirty="0"/>
                  <a:t>2 4 5</a:t>
                </a:r>
              </a:p>
              <a:p>
                <a:pPr algn="r">
                  <a:spcBef>
                    <a:spcPts val="0"/>
                  </a:spcBef>
                  <a:spcAft>
                    <a:spcPts val="0"/>
                  </a:spcAft>
                  <a:buNone/>
                </a:pPr>
                <a:r>
                  <a:rPr lang="en-GB" sz="3600" u="sng" dirty="0"/>
                  <a:t>  ×   1 3</a:t>
                </a:r>
              </a:p>
              <a:p>
                <a:pPr algn="r">
                  <a:spcBef>
                    <a:spcPts val="0"/>
                  </a:spcBef>
                  <a:spcAft>
                    <a:spcPts val="0"/>
                  </a:spcAft>
                  <a:buNone/>
                </a:pPr>
                <a:r>
                  <a:rPr lang="en-GB" sz="3600" dirty="0"/>
                  <a:t>   </a:t>
                </a:r>
              </a:p>
              <a:p>
                <a:pPr algn="r">
                  <a:spcBef>
                    <a:spcPts val="0"/>
                  </a:spcBef>
                  <a:spcAft>
                    <a:spcPts val="0"/>
                  </a:spcAft>
                  <a:buNone/>
                </a:pPr>
                <a:r>
                  <a:rPr lang="en-GB" sz="3600" u="sng" dirty="0"/>
                  <a:t>            </a:t>
                </a:r>
              </a:p>
              <a:p>
                <a:pPr algn="r">
                  <a:spcBef>
                    <a:spcPts val="0"/>
                  </a:spcBef>
                  <a:spcAft>
                    <a:spcPts val="0"/>
                  </a:spcAft>
                  <a:buNone/>
                </a:pPr>
                <a:r>
                  <a:rPr lang="en-GB" sz="3600" u="sng" dirty="0"/>
                  <a:t>            </a:t>
                </a:r>
              </a:p>
            </p:txBody>
          </p:sp>
          <p:sp>
            <p:nvSpPr>
              <p:cNvPr id="47" name="Rectangle 46">
                <a:extLst>
                  <a:ext uri="{FF2B5EF4-FFF2-40B4-BE49-F238E27FC236}">
                    <a16:creationId xmlns:a16="http://schemas.microsoft.com/office/drawing/2014/main" id="{A008D7D3-9AB8-4F7C-B0BE-8804F26E8F94}"/>
                  </a:ext>
                </a:extLst>
              </p:cNvPr>
              <p:cNvSpPr/>
              <p:nvPr/>
            </p:nvSpPr>
            <p:spPr>
              <a:xfrm>
                <a:off x="7176120" y="3273711"/>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047152E0-AEFB-4362-B293-A2C3ED44BA04}"/>
                  </a:ext>
                </a:extLst>
              </p:cNvPr>
              <p:cNvSpPr/>
              <p:nvPr/>
            </p:nvSpPr>
            <p:spPr>
              <a:xfrm>
                <a:off x="7557427" y="3273711"/>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B9B9ACE7-7D72-4181-8B4E-E07EC8035526}"/>
                  </a:ext>
                </a:extLst>
              </p:cNvPr>
              <p:cNvSpPr/>
              <p:nvPr/>
            </p:nvSpPr>
            <p:spPr>
              <a:xfrm>
                <a:off x="8320041" y="3273711"/>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0173FA4-8D62-4F00-9A55-F5AE073AF097}"/>
                  </a:ext>
                </a:extLst>
              </p:cNvPr>
              <p:cNvSpPr/>
              <p:nvPr/>
            </p:nvSpPr>
            <p:spPr>
              <a:xfrm>
                <a:off x="7938734" y="3273711"/>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EB6E02E-C446-48B3-8ECC-84D4E614F72C}"/>
                  </a:ext>
                </a:extLst>
              </p:cNvPr>
              <p:cNvSpPr/>
              <p:nvPr/>
            </p:nvSpPr>
            <p:spPr>
              <a:xfrm>
                <a:off x="7176120" y="3892221"/>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278C56B5-5A6B-4969-9D64-B43CCBD9312D}"/>
                  </a:ext>
                </a:extLst>
              </p:cNvPr>
              <p:cNvSpPr/>
              <p:nvPr/>
            </p:nvSpPr>
            <p:spPr>
              <a:xfrm>
                <a:off x="7557427" y="3892221"/>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23D8E29-C0B7-47D7-894E-30404A3AC3F9}"/>
                  </a:ext>
                </a:extLst>
              </p:cNvPr>
              <p:cNvSpPr/>
              <p:nvPr/>
            </p:nvSpPr>
            <p:spPr>
              <a:xfrm>
                <a:off x="8320041" y="3892221"/>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20A304AC-6BA2-4159-AA30-D2AF25BE7BB8}"/>
                  </a:ext>
                </a:extLst>
              </p:cNvPr>
              <p:cNvSpPr/>
              <p:nvPr/>
            </p:nvSpPr>
            <p:spPr>
              <a:xfrm>
                <a:off x="7938734" y="3892221"/>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C16D5852-7ED5-4FCD-BD60-3C2D63027116}"/>
                  </a:ext>
                </a:extLst>
              </p:cNvPr>
              <p:cNvSpPr/>
              <p:nvPr/>
            </p:nvSpPr>
            <p:spPr>
              <a:xfrm>
                <a:off x="7557427" y="2839688"/>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6386057-14C8-45D2-88CC-AB90A6EC7B07}"/>
                  </a:ext>
                </a:extLst>
              </p:cNvPr>
              <p:cNvSpPr/>
              <p:nvPr/>
            </p:nvSpPr>
            <p:spPr>
              <a:xfrm>
                <a:off x="8320041" y="2839688"/>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D0B7C088-197D-4344-80FE-AD06C04F2D91}"/>
                  </a:ext>
                </a:extLst>
              </p:cNvPr>
              <p:cNvSpPr/>
              <p:nvPr/>
            </p:nvSpPr>
            <p:spPr>
              <a:xfrm>
                <a:off x="7938734" y="2839688"/>
                <a:ext cx="360000" cy="3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93757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96752"/>
            <a:ext cx="10972800" cy="4104456"/>
          </a:xfrm>
        </p:spPr>
        <p:txBody>
          <a:bodyPr>
            <a:noAutofit/>
          </a:bodyPr>
          <a:lstStyle/>
          <a:p>
            <a:r>
              <a:rPr lang="en-GB" dirty="0"/>
              <a:t>These slides are designed to complement the </a:t>
            </a:r>
            <a:r>
              <a:rPr lang="en-GB" dirty="0">
                <a:hlinkClick r:id="rId2"/>
              </a:rPr>
              <a:t>2.1 Arithmetic procedures</a:t>
            </a:r>
            <a:r>
              <a:rPr lang="en-GB" dirty="0"/>
              <a:t> Core Concept document and its associated Theme Overview document </a:t>
            </a:r>
            <a:r>
              <a:rPr lang="en-GB" dirty="0">
                <a:hlinkClick r:id="rId3"/>
              </a:rPr>
              <a:t>2 Operating on number</a:t>
            </a:r>
            <a:r>
              <a:rPr lang="en-GB" dirty="0"/>
              <a:t>,</a:t>
            </a:r>
            <a:r>
              <a:rPr lang="en-GB" b="0" i="0" dirty="0">
                <a:effectLst/>
              </a:rPr>
              <a:t> 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72348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341908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F5522C55-9370-4255-B01B-0082E0C95AC2}"/>
              </a:ext>
            </a:extLst>
          </p:cNvPr>
          <p:cNvSpPr>
            <a:spLocks noGrp="1"/>
          </p:cNvSpPr>
          <p:nvPr>
            <p:ph type="title"/>
          </p:nvPr>
        </p:nvSpPr>
        <p:spPr>
          <a:xfrm>
            <a:off x="116849" y="443915"/>
            <a:ext cx="10593151" cy="426170"/>
          </a:xfrm>
        </p:spPr>
        <p:txBody>
          <a:bodyPr>
            <a:normAutofit fontScale="90000"/>
          </a:bodyPr>
          <a:lstStyle/>
          <a:p>
            <a:r>
              <a:rPr lang="en-GB" sz="2000" b="1" dirty="0"/>
              <a:t>Appreciate the (standard) written method for multiplying two whole numbers can be used as part of the strategy for multiplying decimals</a:t>
            </a:r>
            <a:endParaRPr lang="en-GB" b="1" dirty="0"/>
          </a:p>
        </p:txBody>
      </p:sp>
      <p:pic>
        <p:nvPicPr>
          <p:cNvPr id="2" name="Picture 1">
            <a:extLst>
              <a:ext uri="{FF2B5EF4-FFF2-40B4-BE49-F238E27FC236}">
                <a16:creationId xmlns:a16="http://schemas.microsoft.com/office/drawing/2014/main" id="{A8E3803D-9AA1-4603-B282-C0A269A33E65}"/>
              </a:ext>
            </a:extLst>
          </p:cNvPr>
          <p:cNvPicPr>
            <a:picLocks noChangeAspect="1"/>
          </p:cNvPicPr>
          <p:nvPr/>
        </p:nvPicPr>
        <p:blipFill>
          <a:blip r:embed="rId4"/>
          <a:stretch>
            <a:fillRect/>
          </a:stretch>
        </p:blipFill>
        <p:spPr>
          <a:xfrm>
            <a:off x="339006" y="2479883"/>
            <a:ext cx="3399333" cy="2605301"/>
          </a:xfrm>
          <a:prstGeom prst="rect">
            <a:avLst/>
          </a:prstGeom>
        </p:spPr>
      </p:pic>
      <p:sp>
        <p:nvSpPr>
          <p:cNvPr id="8" name="TextBox 7">
            <a:extLst>
              <a:ext uri="{FF2B5EF4-FFF2-40B4-BE49-F238E27FC236}">
                <a16:creationId xmlns:a16="http://schemas.microsoft.com/office/drawing/2014/main" id="{A9C6D789-390D-4FE0-A960-AEAABB3D43AE}"/>
              </a:ext>
            </a:extLst>
          </p:cNvPr>
          <p:cNvSpPr txBox="1"/>
          <p:nvPr/>
        </p:nvSpPr>
        <p:spPr>
          <a:xfrm>
            <a:off x="335360" y="1781834"/>
            <a:ext cx="1909497" cy="400110"/>
          </a:xfrm>
          <a:prstGeom prst="rect">
            <a:avLst/>
          </a:prstGeom>
          <a:noFill/>
        </p:spPr>
        <p:txBody>
          <a:bodyPr wrap="none" rtlCol="0">
            <a:spAutoFit/>
          </a:bodyPr>
          <a:lstStyle/>
          <a:p>
            <a:pPr>
              <a:buNone/>
            </a:pPr>
            <a:r>
              <a:rPr lang="en-GB" sz="2000" dirty="0"/>
              <a:t>Fill in the gaps.</a:t>
            </a:r>
          </a:p>
        </p:txBody>
      </p:sp>
      <p:sp>
        <p:nvSpPr>
          <p:cNvPr id="9" name="TextBox 8">
            <a:extLst>
              <a:ext uri="{FF2B5EF4-FFF2-40B4-BE49-F238E27FC236}">
                <a16:creationId xmlns:a16="http://schemas.microsoft.com/office/drawing/2014/main" id="{877A635D-22F2-4086-9EBC-BFE6816ED258}"/>
              </a:ext>
            </a:extLst>
          </p:cNvPr>
          <p:cNvSpPr txBox="1"/>
          <p:nvPr/>
        </p:nvSpPr>
        <p:spPr>
          <a:xfrm>
            <a:off x="3935760" y="1100798"/>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10" name="Content Placeholder 2">
            <a:extLst>
              <a:ext uri="{FF2B5EF4-FFF2-40B4-BE49-F238E27FC236}">
                <a16:creationId xmlns:a16="http://schemas.microsoft.com/office/drawing/2014/main" id="{FC66EAEE-2DA2-4FCA-AF5C-E1DC0E915E96}"/>
              </a:ext>
            </a:extLst>
          </p:cNvPr>
          <p:cNvSpPr txBox="1">
            <a:spLocks/>
          </p:cNvSpPr>
          <p:nvPr/>
        </p:nvSpPr>
        <p:spPr>
          <a:xfrm>
            <a:off x="4126423" y="1736130"/>
            <a:ext cx="3479925"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319D9521-016E-4046-A9B8-E4009A8BE653}"/>
              </a:ext>
            </a:extLst>
          </p:cNvPr>
          <p:cNvPicPr>
            <a:picLocks noChangeAspect="1"/>
          </p:cNvPicPr>
          <p:nvPr/>
        </p:nvPicPr>
        <p:blipFill>
          <a:blip r:embed="rId5"/>
          <a:stretch>
            <a:fillRect/>
          </a:stretch>
        </p:blipFill>
        <p:spPr>
          <a:xfrm>
            <a:off x="4084977" y="2386159"/>
            <a:ext cx="3479925" cy="2699026"/>
          </a:xfrm>
          <a:prstGeom prst="rect">
            <a:avLst/>
          </a:prstGeom>
        </p:spPr>
      </p:pic>
      <p:sp>
        <p:nvSpPr>
          <p:cNvPr id="12" name="TextBox 11">
            <a:extLst>
              <a:ext uri="{FF2B5EF4-FFF2-40B4-BE49-F238E27FC236}">
                <a16:creationId xmlns:a16="http://schemas.microsoft.com/office/drawing/2014/main" id="{FA1E9580-1B77-44E4-9CA7-006A706B48C3}"/>
              </a:ext>
            </a:extLst>
          </p:cNvPr>
          <p:cNvSpPr txBox="1"/>
          <p:nvPr/>
        </p:nvSpPr>
        <p:spPr>
          <a:xfrm>
            <a:off x="4139325" y="1795908"/>
            <a:ext cx="1981516" cy="400110"/>
          </a:xfrm>
          <a:prstGeom prst="rect">
            <a:avLst/>
          </a:prstGeom>
          <a:noFill/>
        </p:spPr>
        <p:txBody>
          <a:bodyPr wrap="square" rtlCol="0">
            <a:spAutoFit/>
          </a:bodyPr>
          <a:lstStyle/>
          <a:p>
            <a:pPr>
              <a:buNone/>
            </a:pPr>
            <a:r>
              <a:rPr lang="en-GB" sz="2000" dirty="0"/>
              <a:t>Fill in the gaps.</a:t>
            </a:r>
          </a:p>
        </p:txBody>
      </p:sp>
      <p:sp>
        <p:nvSpPr>
          <p:cNvPr id="13" name="TextBox 12">
            <a:extLst>
              <a:ext uri="{FF2B5EF4-FFF2-40B4-BE49-F238E27FC236}">
                <a16:creationId xmlns:a16="http://schemas.microsoft.com/office/drawing/2014/main" id="{3F36829C-3798-4249-B4AA-20B4A575C1DE}"/>
              </a:ext>
            </a:extLst>
          </p:cNvPr>
          <p:cNvSpPr txBox="1"/>
          <p:nvPr/>
        </p:nvSpPr>
        <p:spPr>
          <a:xfrm>
            <a:off x="7709891" y="1577867"/>
            <a:ext cx="4167023" cy="4231928"/>
          </a:xfrm>
          <a:prstGeom prst="rect">
            <a:avLst/>
          </a:prstGeom>
          <a:noFill/>
        </p:spPr>
        <p:txBody>
          <a:bodyPr wrap="square">
            <a:spAutoFit/>
          </a:bodyPr>
          <a:lstStyle/>
          <a:p>
            <a:pPr marL="457200" indent="-457200">
              <a:spcBef>
                <a:spcPts val="0"/>
              </a:spcBef>
              <a:spcAft>
                <a:spcPts val="600"/>
              </a:spcAft>
              <a:buClr>
                <a:srgbClr val="585858"/>
              </a:buClr>
              <a:buFont typeface="Arial" panose="020B0604020202020204" pitchFamily="34" charset="0"/>
              <a:buChar char="•"/>
            </a:pPr>
            <a:r>
              <a:rPr lang="en-GB" sz="2200" dirty="0">
                <a:effectLst/>
                <a:latin typeface="+mj-lt"/>
                <a:ea typeface="Calibri" panose="020F0502020204030204" pitchFamily="34" charset="0"/>
              </a:rPr>
              <a:t>Look at the number choice in the examples here: how might they ensure students can focus on the structure and build conceptual understanding?</a:t>
            </a:r>
          </a:p>
          <a:p>
            <a:pPr marL="457200" indent="-457200">
              <a:spcBef>
                <a:spcPts val="0"/>
              </a:spcBef>
              <a:spcAft>
                <a:spcPts val="600"/>
              </a:spcAft>
              <a:buClr>
                <a:srgbClr val="585858"/>
              </a:buClr>
              <a:buFont typeface="Arial" panose="020B0604020202020204" pitchFamily="34" charset="0"/>
              <a:buChar char="•"/>
            </a:pPr>
            <a:r>
              <a:rPr lang="en-GB" sz="2200" dirty="0">
                <a:latin typeface="+mj-lt"/>
                <a:ea typeface="Calibri" panose="020F0502020204030204" pitchFamily="34" charset="0"/>
              </a:rPr>
              <a:t>Reflect on the choice of number in the examples you use in teaching: how can you </a:t>
            </a:r>
            <a:r>
              <a:rPr lang="en-GB" sz="2200" dirty="0">
                <a:effectLst/>
                <a:latin typeface="+mj-lt"/>
                <a:ea typeface="Calibri" panose="020F0502020204030204" pitchFamily="34" charset="0"/>
              </a:rPr>
              <a:t>prevent any unnecessary barriers to learning? </a:t>
            </a:r>
          </a:p>
        </p:txBody>
      </p:sp>
    </p:spTree>
    <p:custDataLst>
      <p:tags r:id="rId1"/>
    </p:custDataLst>
    <p:extLst>
      <p:ext uri="{BB962C8B-B14F-4D97-AF65-F5344CB8AC3E}">
        <p14:creationId xmlns:p14="http://schemas.microsoft.com/office/powerpoint/2010/main" val="53342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the (standard) written method for multiplying two whole numbers can be used as part of the strategy for multiplying decimals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5</a:t>
            </a:r>
            <a:endParaRPr lang="en-GB" dirty="0"/>
          </a:p>
        </p:txBody>
      </p:sp>
      <p:sp>
        <p:nvSpPr>
          <p:cNvPr id="24" name="TextBox 23">
            <a:extLst>
              <a:ext uri="{FF2B5EF4-FFF2-40B4-BE49-F238E27FC236}">
                <a16:creationId xmlns:a16="http://schemas.microsoft.com/office/drawing/2014/main" id="{45DCEAC3-86DF-41E4-8EF9-ED9D0FBD2334}"/>
              </a:ext>
            </a:extLst>
          </p:cNvPr>
          <p:cNvSpPr txBox="1"/>
          <p:nvPr/>
        </p:nvSpPr>
        <p:spPr>
          <a:xfrm>
            <a:off x="263352" y="1700808"/>
            <a:ext cx="4057329" cy="461665"/>
          </a:xfrm>
          <a:prstGeom prst="rect">
            <a:avLst/>
          </a:prstGeom>
          <a:noFill/>
        </p:spPr>
        <p:txBody>
          <a:bodyPr wrap="none" rtlCol="0">
            <a:spAutoFit/>
          </a:bodyPr>
          <a:lstStyle/>
          <a:p>
            <a:pPr>
              <a:buNone/>
            </a:pPr>
            <a:r>
              <a:rPr lang="en-GB" sz="2400" dirty="0"/>
              <a:t>Tick the correct calculations:</a:t>
            </a:r>
          </a:p>
        </p:txBody>
      </p:sp>
      <p:sp>
        <p:nvSpPr>
          <p:cNvPr id="44" name="TextBox 43">
            <a:extLst>
              <a:ext uri="{FF2B5EF4-FFF2-40B4-BE49-F238E27FC236}">
                <a16:creationId xmlns:a16="http://schemas.microsoft.com/office/drawing/2014/main" id="{83C1C398-6A82-49C2-993F-D5C62ECAD71C}"/>
              </a:ext>
            </a:extLst>
          </p:cNvPr>
          <p:cNvSpPr txBox="1"/>
          <p:nvPr/>
        </p:nvSpPr>
        <p:spPr>
          <a:xfrm>
            <a:off x="767408" y="2306489"/>
            <a:ext cx="6094268" cy="3170099"/>
          </a:xfrm>
          <a:prstGeom prst="rect">
            <a:avLst/>
          </a:prstGeom>
          <a:noFill/>
        </p:spPr>
        <p:txBody>
          <a:bodyPr wrap="square">
            <a:spAutoFit/>
          </a:bodyPr>
          <a:lstStyle/>
          <a:p>
            <a:pPr>
              <a:spcBef>
                <a:spcPts val="1200"/>
              </a:spcBef>
              <a:spcAft>
                <a:spcPts val="600"/>
              </a:spcAft>
              <a:buNone/>
            </a:pPr>
            <a:r>
              <a:rPr lang="pt-BR" dirty="0">
                <a:solidFill>
                  <a:srgbClr val="00628C"/>
                </a:solidFill>
              </a:rPr>
              <a:t>A: </a:t>
            </a:r>
            <a:r>
              <a:rPr lang="pt-BR" dirty="0"/>
              <a:t>52.4 x 1.6 = 524 x 16</a:t>
            </a:r>
          </a:p>
          <a:p>
            <a:pPr>
              <a:spcBef>
                <a:spcPts val="1200"/>
              </a:spcBef>
              <a:spcAft>
                <a:spcPts val="600"/>
              </a:spcAft>
              <a:buNone/>
            </a:pPr>
            <a:r>
              <a:rPr lang="pt-BR" dirty="0">
                <a:solidFill>
                  <a:srgbClr val="00628C"/>
                </a:solidFill>
              </a:rPr>
              <a:t>B: </a:t>
            </a:r>
            <a:r>
              <a:rPr lang="pt-BR" dirty="0"/>
              <a:t>52.4 x 1.6 = 524 x 16 ÷ 10</a:t>
            </a:r>
          </a:p>
          <a:p>
            <a:pPr>
              <a:spcBef>
                <a:spcPts val="1200"/>
              </a:spcBef>
              <a:spcAft>
                <a:spcPts val="600"/>
              </a:spcAft>
              <a:buNone/>
            </a:pPr>
            <a:r>
              <a:rPr lang="pt-BR" dirty="0">
                <a:solidFill>
                  <a:srgbClr val="00628C"/>
                </a:solidFill>
              </a:rPr>
              <a:t>C: </a:t>
            </a:r>
            <a:r>
              <a:rPr lang="pt-BR" dirty="0"/>
              <a:t>52.4 x 1.6 = 524 x 16 ÷ 100</a:t>
            </a:r>
          </a:p>
          <a:p>
            <a:pPr>
              <a:spcBef>
                <a:spcPts val="1200"/>
              </a:spcBef>
              <a:spcAft>
                <a:spcPts val="600"/>
              </a:spcAft>
              <a:buNone/>
            </a:pPr>
            <a:r>
              <a:rPr lang="pt-BR" dirty="0">
                <a:solidFill>
                  <a:srgbClr val="00628C"/>
                </a:solidFill>
              </a:rPr>
              <a:t>D: </a:t>
            </a:r>
            <a:r>
              <a:rPr lang="pt-BR" dirty="0"/>
              <a:t>5.24 x 1.6 = 524 x 16 ÷ 1000</a:t>
            </a:r>
          </a:p>
          <a:p>
            <a:pPr>
              <a:spcBef>
                <a:spcPts val="1200"/>
              </a:spcBef>
              <a:spcAft>
                <a:spcPts val="600"/>
              </a:spcAft>
              <a:buNone/>
            </a:pPr>
            <a:r>
              <a:rPr lang="pt-BR" dirty="0">
                <a:solidFill>
                  <a:srgbClr val="00628C"/>
                </a:solidFill>
              </a:rPr>
              <a:t>E: </a:t>
            </a:r>
            <a:r>
              <a:rPr lang="pt-BR" dirty="0"/>
              <a:t>0.524 x 1.6 = 524 x 16 ÷ 1000</a:t>
            </a:r>
          </a:p>
        </p:txBody>
      </p:sp>
    </p:spTree>
    <p:extLst>
      <p:ext uri="{BB962C8B-B14F-4D97-AF65-F5344CB8AC3E}">
        <p14:creationId xmlns:p14="http://schemas.microsoft.com/office/powerpoint/2010/main" val="298802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the (standard) written method for multiplying two whole numbers can be used as part of the strategy for multiplying decimals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5 (</a:t>
            </a:r>
            <a:r>
              <a:rPr lang="en-GB" sz="2400" b="1" dirty="0" err="1">
                <a:solidFill>
                  <a:srgbClr val="585858"/>
                </a:solidFill>
                <a:ea typeface="+mj-ea"/>
                <a:cs typeface="Arial" panose="020B0604020202020204" pitchFamily="34" charset="0"/>
              </a:rPr>
              <a:t>cont</a:t>
            </a:r>
            <a:r>
              <a:rPr lang="en-GB" sz="2400" b="1" dirty="0">
                <a:solidFill>
                  <a:srgbClr val="585858"/>
                </a:solidFill>
                <a:ea typeface="+mj-ea"/>
                <a:cs typeface="Arial" panose="020B0604020202020204" pitchFamily="34" charset="0"/>
              </a:rPr>
              <a:t>)</a:t>
            </a:r>
            <a:endParaRPr lang="en-GB" dirty="0"/>
          </a:p>
        </p:txBody>
      </p:sp>
      <p:sp>
        <p:nvSpPr>
          <p:cNvPr id="24" name="TextBox 23">
            <a:extLst>
              <a:ext uri="{FF2B5EF4-FFF2-40B4-BE49-F238E27FC236}">
                <a16:creationId xmlns:a16="http://schemas.microsoft.com/office/drawing/2014/main" id="{45DCEAC3-86DF-41E4-8EF9-ED9D0FBD2334}"/>
              </a:ext>
            </a:extLst>
          </p:cNvPr>
          <p:cNvSpPr txBox="1"/>
          <p:nvPr/>
        </p:nvSpPr>
        <p:spPr>
          <a:xfrm>
            <a:off x="263352" y="1700808"/>
            <a:ext cx="7629012" cy="461665"/>
          </a:xfrm>
          <a:prstGeom prst="rect">
            <a:avLst/>
          </a:prstGeom>
          <a:noFill/>
        </p:spPr>
        <p:txBody>
          <a:bodyPr wrap="none" rtlCol="0">
            <a:spAutoFit/>
          </a:bodyPr>
          <a:lstStyle/>
          <a:p>
            <a:pPr>
              <a:buNone/>
            </a:pPr>
            <a:r>
              <a:rPr lang="en-GB" sz="2400" dirty="0"/>
              <a:t>Predict the number of decimal places in the product of:</a:t>
            </a:r>
          </a:p>
        </p:txBody>
      </p:sp>
      <p:sp>
        <p:nvSpPr>
          <p:cNvPr id="44" name="TextBox 43">
            <a:extLst>
              <a:ext uri="{FF2B5EF4-FFF2-40B4-BE49-F238E27FC236}">
                <a16:creationId xmlns:a16="http://schemas.microsoft.com/office/drawing/2014/main" id="{83C1C398-6A82-49C2-993F-D5C62ECAD71C}"/>
              </a:ext>
            </a:extLst>
          </p:cNvPr>
          <p:cNvSpPr txBox="1"/>
          <p:nvPr/>
        </p:nvSpPr>
        <p:spPr>
          <a:xfrm>
            <a:off x="839416" y="2339312"/>
            <a:ext cx="6094268" cy="1846659"/>
          </a:xfrm>
          <a:prstGeom prst="rect">
            <a:avLst/>
          </a:prstGeom>
          <a:noFill/>
        </p:spPr>
        <p:txBody>
          <a:bodyPr wrap="square">
            <a:spAutoFit/>
          </a:bodyPr>
          <a:lstStyle/>
          <a:p>
            <a:pPr>
              <a:spcBef>
                <a:spcPts val="1200"/>
              </a:spcBef>
              <a:spcAft>
                <a:spcPts val="600"/>
              </a:spcAft>
              <a:buNone/>
            </a:pPr>
            <a:r>
              <a:rPr lang="nn-NO" dirty="0">
                <a:solidFill>
                  <a:srgbClr val="00628C"/>
                </a:solidFill>
              </a:rPr>
              <a:t>i) </a:t>
            </a:r>
            <a:r>
              <a:rPr lang="nn-NO" dirty="0">
                <a:solidFill>
                  <a:srgbClr val="585858"/>
                </a:solidFill>
              </a:rPr>
              <a:t>2.45 x 1.3</a:t>
            </a:r>
          </a:p>
          <a:p>
            <a:pPr>
              <a:spcBef>
                <a:spcPts val="1200"/>
              </a:spcBef>
              <a:spcAft>
                <a:spcPts val="600"/>
              </a:spcAft>
              <a:buNone/>
            </a:pPr>
            <a:r>
              <a:rPr lang="nn-NO" dirty="0">
                <a:solidFill>
                  <a:srgbClr val="00628C"/>
                </a:solidFill>
              </a:rPr>
              <a:t>ii) </a:t>
            </a:r>
            <a:r>
              <a:rPr lang="nn-NO" dirty="0">
                <a:solidFill>
                  <a:srgbClr val="585858"/>
                </a:solidFill>
              </a:rPr>
              <a:t>2.45 x 0.13</a:t>
            </a:r>
          </a:p>
          <a:p>
            <a:pPr>
              <a:spcBef>
                <a:spcPts val="1200"/>
              </a:spcBef>
              <a:spcAft>
                <a:spcPts val="600"/>
              </a:spcAft>
              <a:buNone/>
            </a:pPr>
            <a:r>
              <a:rPr lang="nn-NO" dirty="0">
                <a:solidFill>
                  <a:srgbClr val="00628C"/>
                </a:solidFill>
              </a:rPr>
              <a:t>iii) </a:t>
            </a:r>
            <a:r>
              <a:rPr lang="nn-NO" dirty="0">
                <a:solidFill>
                  <a:srgbClr val="585858"/>
                </a:solidFill>
              </a:rPr>
              <a:t>0.245 x 0.13 </a:t>
            </a:r>
            <a:endParaRPr lang="pt-BR" dirty="0">
              <a:solidFill>
                <a:srgbClr val="585858"/>
              </a:solidFill>
            </a:endParaRPr>
          </a:p>
        </p:txBody>
      </p:sp>
    </p:spTree>
    <p:extLst>
      <p:ext uri="{BB962C8B-B14F-4D97-AF65-F5344CB8AC3E}">
        <p14:creationId xmlns:p14="http://schemas.microsoft.com/office/powerpoint/2010/main" val="2106840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endParaRPr lang="en-GB" sz="2400" dirty="0">
              <a:highlight>
                <a:srgbClr val="FFFF00"/>
              </a:highlight>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F5522C55-9370-4255-B01B-0082E0C95AC2}"/>
              </a:ext>
            </a:extLst>
          </p:cNvPr>
          <p:cNvSpPr>
            <a:spLocks noGrp="1"/>
          </p:cNvSpPr>
          <p:nvPr>
            <p:ph type="title"/>
          </p:nvPr>
        </p:nvSpPr>
        <p:spPr>
          <a:xfrm>
            <a:off x="116849" y="443915"/>
            <a:ext cx="10593151" cy="426170"/>
          </a:xfrm>
        </p:spPr>
        <p:txBody>
          <a:bodyPr>
            <a:normAutofit fontScale="90000"/>
          </a:bodyPr>
          <a:lstStyle/>
          <a:p>
            <a:r>
              <a:rPr lang="en-GB" sz="2000" b="1" dirty="0"/>
              <a:t>Appreciate the (standard) written method for multiplying two whole numbers can be used as part of the strategy for multiplying decimals</a:t>
            </a:r>
            <a:endParaRPr lang="en-GB" b="1" dirty="0"/>
          </a:p>
        </p:txBody>
      </p:sp>
      <p:sp>
        <p:nvSpPr>
          <p:cNvPr id="7" name="TextBox 6">
            <a:extLst>
              <a:ext uri="{FF2B5EF4-FFF2-40B4-BE49-F238E27FC236}">
                <a16:creationId xmlns:a16="http://schemas.microsoft.com/office/drawing/2014/main" id="{66378D3D-168B-4040-B703-719438CE0839}"/>
              </a:ext>
            </a:extLst>
          </p:cNvPr>
          <p:cNvSpPr txBox="1"/>
          <p:nvPr/>
        </p:nvSpPr>
        <p:spPr>
          <a:xfrm>
            <a:off x="767408" y="1844824"/>
            <a:ext cx="3408434" cy="400110"/>
          </a:xfrm>
          <a:prstGeom prst="rect">
            <a:avLst/>
          </a:prstGeom>
          <a:noFill/>
        </p:spPr>
        <p:txBody>
          <a:bodyPr wrap="none" rtlCol="0">
            <a:spAutoFit/>
          </a:bodyPr>
          <a:lstStyle/>
          <a:p>
            <a:pPr>
              <a:buNone/>
            </a:pPr>
            <a:r>
              <a:rPr lang="en-GB" sz="2000" dirty="0"/>
              <a:t>Tick the correct calculations:</a:t>
            </a:r>
          </a:p>
        </p:txBody>
      </p:sp>
      <p:sp>
        <p:nvSpPr>
          <p:cNvPr id="8" name="TextBox 7">
            <a:extLst>
              <a:ext uri="{FF2B5EF4-FFF2-40B4-BE49-F238E27FC236}">
                <a16:creationId xmlns:a16="http://schemas.microsoft.com/office/drawing/2014/main" id="{F6AEAA0C-665F-43D0-94F7-E9613909A5C8}"/>
              </a:ext>
            </a:extLst>
          </p:cNvPr>
          <p:cNvSpPr txBox="1"/>
          <p:nvPr/>
        </p:nvSpPr>
        <p:spPr>
          <a:xfrm>
            <a:off x="1271464" y="2450505"/>
            <a:ext cx="5086212" cy="2923877"/>
          </a:xfrm>
          <a:prstGeom prst="rect">
            <a:avLst/>
          </a:prstGeom>
          <a:noFill/>
        </p:spPr>
        <p:txBody>
          <a:bodyPr wrap="square">
            <a:spAutoFit/>
          </a:bodyPr>
          <a:lstStyle/>
          <a:p>
            <a:pPr>
              <a:spcBef>
                <a:spcPts val="1200"/>
              </a:spcBef>
              <a:spcAft>
                <a:spcPts val="600"/>
              </a:spcAft>
              <a:buNone/>
            </a:pPr>
            <a:r>
              <a:rPr lang="pt-BR" sz="2400" dirty="0">
                <a:solidFill>
                  <a:srgbClr val="00628C"/>
                </a:solidFill>
              </a:rPr>
              <a:t>A: </a:t>
            </a:r>
            <a:r>
              <a:rPr lang="pt-BR" sz="2400" dirty="0"/>
              <a:t>52.4 x 1.6 = 524 x 16</a:t>
            </a:r>
          </a:p>
          <a:p>
            <a:pPr>
              <a:spcBef>
                <a:spcPts val="1200"/>
              </a:spcBef>
              <a:spcAft>
                <a:spcPts val="600"/>
              </a:spcAft>
              <a:buNone/>
            </a:pPr>
            <a:r>
              <a:rPr lang="pt-BR" sz="2400" dirty="0">
                <a:solidFill>
                  <a:srgbClr val="00628C"/>
                </a:solidFill>
              </a:rPr>
              <a:t>B: </a:t>
            </a:r>
            <a:r>
              <a:rPr lang="pt-BR" sz="2400" dirty="0"/>
              <a:t>52.4 x 1.6 = 524 x 16 ÷ 10</a:t>
            </a:r>
          </a:p>
          <a:p>
            <a:pPr>
              <a:spcBef>
                <a:spcPts val="1200"/>
              </a:spcBef>
              <a:spcAft>
                <a:spcPts val="600"/>
              </a:spcAft>
              <a:buNone/>
            </a:pPr>
            <a:r>
              <a:rPr lang="pt-BR" sz="2400" dirty="0">
                <a:solidFill>
                  <a:srgbClr val="00628C"/>
                </a:solidFill>
              </a:rPr>
              <a:t>C: </a:t>
            </a:r>
            <a:r>
              <a:rPr lang="pt-BR" sz="2400" dirty="0"/>
              <a:t>52.4 x 1.6 = 524 x 16 ÷ 100</a:t>
            </a:r>
          </a:p>
          <a:p>
            <a:pPr>
              <a:spcBef>
                <a:spcPts val="1200"/>
              </a:spcBef>
              <a:spcAft>
                <a:spcPts val="600"/>
              </a:spcAft>
              <a:buNone/>
            </a:pPr>
            <a:r>
              <a:rPr lang="pt-BR" sz="2400" dirty="0">
                <a:solidFill>
                  <a:srgbClr val="00628C"/>
                </a:solidFill>
              </a:rPr>
              <a:t>D: </a:t>
            </a:r>
            <a:r>
              <a:rPr lang="pt-BR" sz="2400" dirty="0"/>
              <a:t>5.24 x 1.6 = 524 x 16 ÷ 1000</a:t>
            </a:r>
          </a:p>
          <a:p>
            <a:pPr>
              <a:spcBef>
                <a:spcPts val="1200"/>
              </a:spcBef>
              <a:spcAft>
                <a:spcPts val="600"/>
              </a:spcAft>
              <a:buNone/>
            </a:pPr>
            <a:r>
              <a:rPr lang="pt-BR" sz="2400" dirty="0">
                <a:solidFill>
                  <a:srgbClr val="00628C"/>
                </a:solidFill>
              </a:rPr>
              <a:t>E: </a:t>
            </a:r>
            <a:r>
              <a:rPr lang="pt-BR" sz="2400" dirty="0"/>
              <a:t>0.524 x 1.6 = 524 x 16 ÷ 1000</a:t>
            </a:r>
          </a:p>
        </p:txBody>
      </p:sp>
      <p:sp>
        <p:nvSpPr>
          <p:cNvPr id="9" name="Content Placeholder 2">
            <a:extLst>
              <a:ext uri="{FF2B5EF4-FFF2-40B4-BE49-F238E27FC236}">
                <a16:creationId xmlns:a16="http://schemas.microsoft.com/office/drawing/2014/main" id="{7FF3E492-B22B-457E-8799-01BCE4335817}"/>
              </a:ext>
            </a:extLst>
          </p:cNvPr>
          <p:cNvSpPr txBox="1">
            <a:spLocks/>
          </p:cNvSpPr>
          <p:nvPr/>
        </p:nvSpPr>
        <p:spPr>
          <a:xfrm>
            <a:off x="6973707" y="18939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might you need to unpick if students thought A, B or E were correct? </a:t>
            </a:r>
          </a:p>
          <a:p>
            <a:pPr marL="360000" lvl="1" fontAlgn="auto">
              <a:lnSpc>
                <a:spcPct val="100000"/>
              </a:lnSpc>
              <a:spcBef>
                <a:spcPts val="0"/>
              </a:spcBef>
              <a:spcAft>
                <a:spcPts val="1200"/>
              </a:spcAft>
              <a:buClrTx/>
            </a:pPr>
            <a:r>
              <a:rPr lang="en-GB" sz="2400" dirty="0"/>
              <a:t>Why might it be beneficial to show students incorrect calculations?</a:t>
            </a:r>
          </a:p>
          <a:p>
            <a:pPr marL="360000" lvl="1" fontAlgn="auto">
              <a:lnSpc>
                <a:spcPct val="100000"/>
              </a:lnSpc>
              <a:spcBef>
                <a:spcPts val="0"/>
              </a:spcBef>
              <a:spcAft>
                <a:spcPts val="1200"/>
              </a:spcAft>
              <a:buClrTx/>
            </a:pPr>
            <a:r>
              <a:rPr lang="en-GB" sz="2400" dirty="0"/>
              <a:t>What representations might you use to support your modelling of this example?</a:t>
            </a:r>
          </a:p>
        </p:txBody>
      </p:sp>
    </p:spTree>
    <p:custDataLst>
      <p:tags r:id="rId1"/>
    </p:custDataLst>
    <p:extLst>
      <p:ext uri="{BB962C8B-B14F-4D97-AF65-F5344CB8AC3E}">
        <p14:creationId xmlns:p14="http://schemas.microsoft.com/office/powerpoint/2010/main" val="2868032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Solve problems where there is more than one answer and there are elements of experimentation, investigation, checking, reasoning, proof, etc</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651DB947-D19D-49FC-8488-0F876BB30F13}"/>
              </a:ext>
            </a:extLst>
          </p:cNvPr>
          <p:cNvSpPr txBox="1"/>
          <p:nvPr/>
        </p:nvSpPr>
        <p:spPr>
          <a:xfrm>
            <a:off x="587388" y="1843502"/>
            <a:ext cx="11017224" cy="2870466"/>
          </a:xfrm>
          <a:prstGeom prst="rect">
            <a:avLst/>
          </a:prstGeom>
          <a:noFill/>
        </p:spPr>
        <p:txBody>
          <a:bodyPr wrap="square">
            <a:spAutoFit/>
          </a:bodyPr>
          <a:lstStyle/>
          <a:p>
            <a:pPr>
              <a:lnSpc>
                <a:spcPct val="107000"/>
              </a:lnSpc>
              <a:spcBef>
                <a:spcPts val="400"/>
              </a:spcBef>
              <a:spcAft>
                <a:spcPts val="400"/>
              </a:spcAft>
              <a:buNone/>
              <a:tabLst>
                <a:tab pos="1358265" algn="l"/>
              </a:tabLst>
            </a:pPr>
            <a:r>
              <a:rPr lang="en-GB" sz="2400" dirty="0">
                <a:solidFill>
                  <a:srgbClr val="585858"/>
                </a:solidFill>
                <a:effectLst/>
                <a:latin typeface="+mj-lt"/>
                <a:ea typeface="Calibri" panose="020F0502020204030204" pitchFamily="34" charset="0"/>
              </a:rPr>
              <a:t>Are the following statements </a:t>
            </a:r>
            <a:r>
              <a:rPr lang="en-GB" sz="2400" b="1" dirty="0">
                <a:solidFill>
                  <a:srgbClr val="585858"/>
                </a:solidFill>
                <a:effectLst/>
                <a:latin typeface="+mj-lt"/>
                <a:ea typeface="Calibri" panose="020F0502020204030204" pitchFamily="34" charset="0"/>
              </a:rPr>
              <a:t>always</a:t>
            </a:r>
            <a:r>
              <a:rPr lang="en-GB" sz="2400" dirty="0">
                <a:solidFill>
                  <a:srgbClr val="585858"/>
                </a:solidFill>
                <a:effectLst/>
                <a:latin typeface="+mj-lt"/>
                <a:ea typeface="Calibri" panose="020F0502020204030204" pitchFamily="34" charset="0"/>
              </a:rPr>
              <a:t> </a:t>
            </a:r>
            <a:r>
              <a:rPr lang="en-GB" sz="2400" b="1" dirty="0">
                <a:solidFill>
                  <a:srgbClr val="585858"/>
                </a:solidFill>
                <a:effectLst/>
                <a:latin typeface="+mj-lt"/>
                <a:ea typeface="Calibri" panose="020F0502020204030204" pitchFamily="34" charset="0"/>
              </a:rPr>
              <a:t>true</a:t>
            </a:r>
            <a:r>
              <a:rPr lang="en-GB" sz="2400" dirty="0">
                <a:solidFill>
                  <a:srgbClr val="585858"/>
                </a:solidFill>
                <a:effectLst/>
                <a:latin typeface="+mj-lt"/>
                <a:ea typeface="Calibri" panose="020F0502020204030204" pitchFamily="34" charset="0"/>
              </a:rPr>
              <a:t>, </a:t>
            </a:r>
            <a:r>
              <a:rPr lang="en-GB" sz="2400" b="1" dirty="0">
                <a:solidFill>
                  <a:srgbClr val="585858"/>
                </a:solidFill>
                <a:effectLst/>
                <a:latin typeface="+mj-lt"/>
                <a:ea typeface="Calibri" panose="020F0502020204030204" pitchFamily="34" charset="0"/>
              </a:rPr>
              <a:t>sometimes</a:t>
            </a:r>
            <a:r>
              <a:rPr lang="en-GB" sz="2400" dirty="0">
                <a:solidFill>
                  <a:srgbClr val="585858"/>
                </a:solidFill>
                <a:effectLst/>
                <a:latin typeface="+mj-lt"/>
                <a:ea typeface="Calibri" panose="020F0502020204030204" pitchFamily="34" charset="0"/>
              </a:rPr>
              <a:t> </a:t>
            </a:r>
            <a:r>
              <a:rPr lang="en-GB" sz="2400" b="1" dirty="0">
                <a:solidFill>
                  <a:srgbClr val="585858"/>
                </a:solidFill>
                <a:effectLst/>
                <a:latin typeface="+mj-lt"/>
                <a:ea typeface="Calibri" panose="020F0502020204030204" pitchFamily="34" charset="0"/>
              </a:rPr>
              <a:t>true</a:t>
            </a:r>
            <a:r>
              <a:rPr lang="en-GB" sz="2400" dirty="0">
                <a:solidFill>
                  <a:srgbClr val="585858"/>
                </a:solidFill>
                <a:effectLst/>
                <a:latin typeface="+mj-lt"/>
                <a:ea typeface="Calibri" panose="020F0502020204030204" pitchFamily="34" charset="0"/>
              </a:rPr>
              <a:t> or </a:t>
            </a:r>
            <a:r>
              <a:rPr lang="en-GB" sz="2400" b="1" dirty="0">
                <a:solidFill>
                  <a:srgbClr val="585858"/>
                </a:solidFill>
                <a:effectLst/>
                <a:latin typeface="+mj-lt"/>
                <a:ea typeface="Calibri" panose="020F0502020204030204" pitchFamily="34" charset="0"/>
              </a:rPr>
              <a:t>never</a:t>
            </a:r>
            <a:r>
              <a:rPr lang="en-GB" sz="2400" dirty="0">
                <a:solidFill>
                  <a:srgbClr val="585858"/>
                </a:solidFill>
                <a:effectLst/>
                <a:latin typeface="+mj-lt"/>
                <a:ea typeface="Calibri" panose="020F0502020204030204" pitchFamily="34" charset="0"/>
              </a:rPr>
              <a:t> </a:t>
            </a:r>
            <a:r>
              <a:rPr lang="en-GB" sz="2400" b="1" dirty="0">
                <a:solidFill>
                  <a:srgbClr val="585858"/>
                </a:solidFill>
                <a:effectLst/>
                <a:latin typeface="+mj-lt"/>
                <a:ea typeface="Calibri" panose="020F0502020204030204" pitchFamily="34" charset="0"/>
              </a:rPr>
              <a:t>true</a:t>
            </a:r>
            <a:r>
              <a:rPr lang="en-GB" sz="2400" dirty="0">
                <a:solidFill>
                  <a:srgbClr val="585858"/>
                </a:solidFill>
                <a:effectLst/>
                <a:latin typeface="+mj-lt"/>
                <a:ea typeface="Calibri" panose="020F0502020204030204" pitchFamily="34" charset="0"/>
              </a:rPr>
              <a:t>? </a:t>
            </a:r>
          </a:p>
          <a:p>
            <a:pPr>
              <a:lnSpc>
                <a:spcPct val="107000"/>
              </a:lnSpc>
              <a:spcBef>
                <a:spcPts val="400"/>
              </a:spcBef>
              <a:spcAft>
                <a:spcPts val="400"/>
              </a:spcAft>
              <a:buNone/>
              <a:tabLst>
                <a:tab pos="1358265" algn="l"/>
              </a:tabLst>
            </a:pPr>
            <a:r>
              <a:rPr lang="en-GB" sz="2400" dirty="0">
                <a:solidFill>
                  <a:srgbClr val="585858"/>
                </a:solidFill>
                <a:effectLst/>
                <a:latin typeface="+mj-lt"/>
                <a:ea typeface="Calibri" panose="020F0502020204030204" pitchFamily="34" charset="0"/>
              </a:rPr>
              <a:t>Explain your thinking. </a:t>
            </a:r>
          </a:p>
          <a:p>
            <a:pPr>
              <a:lnSpc>
                <a:spcPct val="107000"/>
              </a:lnSpc>
              <a:spcBef>
                <a:spcPts val="400"/>
              </a:spcBef>
              <a:spcAft>
                <a:spcPts val="400"/>
              </a:spcAft>
              <a:buNone/>
              <a:tabLst>
                <a:tab pos="1358265" algn="l"/>
              </a:tabLst>
            </a:pPr>
            <a:r>
              <a:rPr lang="en-GB" sz="2400" dirty="0">
                <a:solidFill>
                  <a:srgbClr val="00628C"/>
                </a:solidFill>
                <a:effectLst/>
                <a:latin typeface="+mj-lt"/>
                <a:ea typeface="Calibri" panose="020F0502020204030204" pitchFamily="34" charset="0"/>
              </a:rPr>
              <a:t>A: </a:t>
            </a:r>
            <a:r>
              <a:rPr lang="en-GB" sz="2400" dirty="0">
                <a:solidFill>
                  <a:srgbClr val="585858"/>
                </a:solidFill>
                <a:effectLst/>
                <a:latin typeface="+mj-lt"/>
                <a:ea typeface="Calibri" panose="020F0502020204030204" pitchFamily="34" charset="0"/>
              </a:rPr>
              <a:t>The product of two decimals is a decimal number</a:t>
            </a:r>
          </a:p>
          <a:p>
            <a:pPr>
              <a:lnSpc>
                <a:spcPct val="107000"/>
              </a:lnSpc>
              <a:spcBef>
                <a:spcPts val="400"/>
              </a:spcBef>
              <a:spcAft>
                <a:spcPts val="400"/>
              </a:spcAft>
              <a:buNone/>
              <a:tabLst>
                <a:tab pos="1358265" algn="l"/>
              </a:tabLst>
            </a:pPr>
            <a:r>
              <a:rPr lang="en-GB" sz="2400" dirty="0">
                <a:solidFill>
                  <a:srgbClr val="00628C"/>
                </a:solidFill>
                <a:effectLst/>
                <a:latin typeface="+mj-lt"/>
                <a:ea typeface="Calibri" panose="020F0502020204030204" pitchFamily="34" charset="0"/>
              </a:rPr>
              <a:t>B: </a:t>
            </a:r>
            <a:r>
              <a:rPr lang="en-GB" sz="2400" dirty="0">
                <a:solidFill>
                  <a:srgbClr val="585858"/>
                </a:solidFill>
                <a:effectLst/>
                <a:latin typeface="+mj-lt"/>
                <a:ea typeface="Calibri" panose="020F0502020204030204" pitchFamily="34" charset="0"/>
              </a:rPr>
              <a:t>The product of two decimal numbers with 2 decimal places has 4 decimal places.</a:t>
            </a:r>
          </a:p>
          <a:p>
            <a:pPr>
              <a:buNone/>
            </a:pPr>
            <a:r>
              <a:rPr lang="en-GB" sz="2400" dirty="0">
                <a:solidFill>
                  <a:srgbClr val="00628C"/>
                </a:solidFill>
                <a:effectLst/>
                <a:latin typeface="+mj-lt"/>
                <a:ea typeface="Calibri" panose="020F0502020204030204" pitchFamily="34" charset="0"/>
              </a:rPr>
              <a:t>C: </a:t>
            </a:r>
            <a:r>
              <a:rPr lang="en-GB" sz="2400" dirty="0">
                <a:solidFill>
                  <a:srgbClr val="585858"/>
                </a:solidFill>
                <a:effectLst/>
                <a:latin typeface="+mj-lt"/>
                <a:ea typeface="Calibri" panose="020F0502020204030204" pitchFamily="34" charset="0"/>
              </a:rPr>
              <a:t>The product of two decimal numbers is smaller than the multiplicand.</a:t>
            </a:r>
            <a:endParaRPr lang="en-GB" sz="2400" dirty="0">
              <a:solidFill>
                <a:srgbClr val="585858"/>
              </a:solidFill>
              <a:latin typeface="+mj-lt"/>
            </a:endParaRPr>
          </a:p>
        </p:txBody>
      </p:sp>
    </p:spTree>
    <p:extLst>
      <p:ext uri="{BB962C8B-B14F-4D97-AF65-F5344CB8AC3E}">
        <p14:creationId xmlns:p14="http://schemas.microsoft.com/office/powerpoint/2010/main" val="314051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you manage a task like this with your classes? </a:t>
            </a:r>
          </a:p>
          <a:p>
            <a:pPr marL="360000" lvl="1" fontAlgn="auto">
              <a:lnSpc>
                <a:spcPct val="100000"/>
              </a:lnSpc>
              <a:spcBef>
                <a:spcPts val="0"/>
              </a:spcBef>
              <a:spcAft>
                <a:spcPts val="1200"/>
              </a:spcAft>
              <a:buClrTx/>
            </a:pPr>
            <a:r>
              <a:rPr lang="en-GB" sz="2400" dirty="0"/>
              <a:t>How long would you give them before you intervene and support? </a:t>
            </a:r>
          </a:p>
          <a:p>
            <a:pPr marL="360000" lvl="1" fontAlgn="auto">
              <a:lnSpc>
                <a:spcPct val="100000"/>
              </a:lnSpc>
              <a:spcBef>
                <a:spcPts val="0"/>
              </a:spcBef>
              <a:spcAft>
                <a:spcPts val="1200"/>
              </a:spcAft>
              <a:buClrTx/>
            </a:pPr>
            <a:r>
              <a:rPr lang="en-GB" sz="2400" dirty="0"/>
              <a:t>What prompts could you give?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C2EEBFE7-3C55-4FD6-9BE9-8B1BA090BF52}"/>
              </a:ext>
            </a:extLst>
          </p:cNvPr>
          <p:cNvSpPr>
            <a:spLocks noGrp="1"/>
          </p:cNvSpPr>
          <p:nvPr>
            <p:ph type="title"/>
          </p:nvPr>
        </p:nvSpPr>
        <p:spPr>
          <a:xfrm>
            <a:off x="116849" y="443915"/>
            <a:ext cx="10593151" cy="426170"/>
          </a:xfrm>
        </p:spPr>
        <p:txBody>
          <a:bodyPr>
            <a:normAutofit fontScale="90000"/>
          </a:bodyPr>
          <a:lstStyle/>
          <a:p>
            <a:r>
              <a:rPr lang="en-GB" sz="2000" b="1" dirty="0"/>
              <a:t>Solve problems where there is more than one answer and there are elements of experimentation, investigation, checking, reasoning, proof, etc</a:t>
            </a:r>
            <a:endParaRPr lang="en-GB" b="1" dirty="0"/>
          </a:p>
        </p:txBody>
      </p:sp>
      <p:sp>
        <p:nvSpPr>
          <p:cNvPr id="7" name="TextBox 6">
            <a:extLst>
              <a:ext uri="{FF2B5EF4-FFF2-40B4-BE49-F238E27FC236}">
                <a16:creationId xmlns:a16="http://schemas.microsoft.com/office/drawing/2014/main" id="{A8D02CA1-CE00-49EE-B562-60D7F4958C95}"/>
              </a:ext>
            </a:extLst>
          </p:cNvPr>
          <p:cNvSpPr txBox="1"/>
          <p:nvPr/>
        </p:nvSpPr>
        <p:spPr>
          <a:xfrm>
            <a:off x="726983" y="2113165"/>
            <a:ext cx="6094324" cy="3104440"/>
          </a:xfrm>
          <a:prstGeom prst="rect">
            <a:avLst/>
          </a:prstGeom>
          <a:noFill/>
        </p:spPr>
        <p:txBody>
          <a:bodyPr wrap="square">
            <a:spAutoFit/>
          </a:bodyPr>
          <a:lstStyle/>
          <a:p>
            <a:pPr>
              <a:lnSpc>
                <a:spcPct val="107000"/>
              </a:lnSpc>
              <a:spcBef>
                <a:spcPts val="400"/>
              </a:spcBef>
              <a:spcAft>
                <a:spcPts val="400"/>
              </a:spcAft>
              <a:buNone/>
              <a:tabLst>
                <a:tab pos="1358265" algn="l"/>
              </a:tabLst>
            </a:pPr>
            <a:r>
              <a:rPr lang="en-GB" sz="2000" dirty="0">
                <a:solidFill>
                  <a:srgbClr val="585858"/>
                </a:solidFill>
                <a:effectLst/>
                <a:latin typeface="+mj-lt"/>
                <a:ea typeface="Calibri" panose="020F0502020204030204" pitchFamily="34" charset="0"/>
              </a:rPr>
              <a:t>Are the following statements </a:t>
            </a:r>
            <a:r>
              <a:rPr lang="en-GB" sz="2000" b="1" dirty="0">
                <a:solidFill>
                  <a:srgbClr val="585858"/>
                </a:solidFill>
                <a:effectLst/>
                <a:latin typeface="+mj-lt"/>
                <a:ea typeface="Calibri" panose="020F0502020204030204" pitchFamily="34" charset="0"/>
              </a:rPr>
              <a:t>always</a:t>
            </a:r>
            <a:r>
              <a:rPr lang="en-GB" sz="2000" dirty="0">
                <a:solidFill>
                  <a:srgbClr val="585858"/>
                </a:solidFill>
                <a:effectLst/>
                <a:latin typeface="+mj-lt"/>
                <a:ea typeface="Calibri" panose="020F0502020204030204" pitchFamily="34" charset="0"/>
              </a:rPr>
              <a:t> </a:t>
            </a:r>
            <a:r>
              <a:rPr lang="en-GB" sz="2000" b="1" dirty="0">
                <a:solidFill>
                  <a:srgbClr val="585858"/>
                </a:solidFill>
                <a:effectLst/>
                <a:latin typeface="+mj-lt"/>
                <a:ea typeface="Calibri" panose="020F0502020204030204" pitchFamily="34" charset="0"/>
              </a:rPr>
              <a:t>true</a:t>
            </a:r>
            <a:r>
              <a:rPr lang="en-GB" sz="2000" dirty="0">
                <a:solidFill>
                  <a:srgbClr val="585858"/>
                </a:solidFill>
                <a:effectLst/>
                <a:latin typeface="+mj-lt"/>
                <a:ea typeface="Calibri" panose="020F0502020204030204" pitchFamily="34" charset="0"/>
              </a:rPr>
              <a:t>, </a:t>
            </a:r>
            <a:r>
              <a:rPr lang="en-GB" sz="2000" b="1" dirty="0">
                <a:solidFill>
                  <a:srgbClr val="585858"/>
                </a:solidFill>
                <a:effectLst/>
                <a:latin typeface="+mj-lt"/>
                <a:ea typeface="Calibri" panose="020F0502020204030204" pitchFamily="34" charset="0"/>
              </a:rPr>
              <a:t>sometimes</a:t>
            </a:r>
            <a:r>
              <a:rPr lang="en-GB" sz="2000" dirty="0">
                <a:solidFill>
                  <a:srgbClr val="585858"/>
                </a:solidFill>
                <a:effectLst/>
                <a:latin typeface="+mj-lt"/>
                <a:ea typeface="Calibri" panose="020F0502020204030204" pitchFamily="34" charset="0"/>
              </a:rPr>
              <a:t> </a:t>
            </a:r>
            <a:r>
              <a:rPr lang="en-GB" sz="2000" b="1" dirty="0">
                <a:solidFill>
                  <a:srgbClr val="585858"/>
                </a:solidFill>
                <a:effectLst/>
                <a:latin typeface="+mj-lt"/>
                <a:ea typeface="Calibri" panose="020F0502020204030204" pitchFamily="34" charset="0"/>
              </a:rPr>
              <a:t>true</a:t>
            </a:r>
            <a:r>
              <a:rPr lang="en-GB" sz="2000" dirty="0">
                <a:solidFill>
                  <a:srgbClr val="585858"/>
                </a:solidFill>
                <a:effectLst/>
                <a:latin typeface="+mj-lt"/>
                <a:ea typeface="Calibri" panose="020F0502020204030204" pitchFamily="34" charset="0"/>
              </a:rPr>
              <a:t> or </a:t>
            </a:r>
            <a:r>
              <a:rPr lang="en-GB" sz="2000" b="1" dirty="0">
                <a:solidFill>
                  <a:srgbClr val="585858"/>
                </a:solidFill>
                <a:effectLst/>
                <a:latin typeface="+mj-lt"/>
                <a:ea typeface="Calibri" panose="020F0502020204030204" pitchFamily="34" charset="0"/>
              </a:rPr>
              <a:t>never</a:t>
            </a:r>
            <a:r>
              <a:rPr lang="en-GB" sz="2000" dirty="0">
                <a:solidFill>
                  <a:srgbClr val="585858"/>
                </a:solidFill>
                <a:effectLst/>
                <a:latin typeface="+mj-lt"/>
                <a:ea typeface="Calibri" panose="020F0502020204030204" pitchFamily="34" charset="0"/>
              </a:rPr>
              <a:t> </a:t>
            </a:r>
            <a:r>
              <a:rPr lang="en-GB" sz="2000" b="1" dirty="0">
                <a:solidFill>
                  <a:srgbClr val="585858"/>
                </a:solidFill>
                <a:effectLst/>
                <a:latin typeface="+mj-lt"/>
                <a:ea typeface="Calibri" panose="020F0502020204030204" pitchFamily="34" charset="0"/>
              </a:rPr>
              <a:t>true</a:t>
            </a:r>
            <a:r>
              <a:rPr lang="en-GB" sz="2000" dirty="0">
                <a:solidFill>
                  <a:srgbClr val="585858"/>
                </a:solidFill>
                <a:effectLst/>
                <a:latin typeface="+mj-lt"/>
                <a:ea typeface="Calibri" panose="020F0502020204030204" pitchFamily="34" charset="0"/>
              </a:rPr>
              <a:t>? </a:t>
            </a:r>
          </a:p>
          <a:p>
            <a:pPr>
              <a:lnSpc>
                <a:spcPct val="107000"/>
              </a:lnSpc>
              <a:spcBef>
                <a:spcPts val="400"/>
              </a:spcBef>
              <a:spcAft>
                <a:spcPts val="400"/>
              </a:spcAft>
              <a:buNone/>
              <a:tabLst>
                <a:tab pos="1358265" algn="l"/>
              </a:tabLst>
            </a:pPr>
            <a:r>
              <a:rPr lang="en-GB" sz="2000" dirty="0">
                <a:solidFill>
                  <a:srgbClr val="585858"/>
                </a:solidFill>
                <a:effectLst/>
                <a:latin typeface="+mj-lt"/>
                <a:ea typeface="Calibri" panose="020F0502020204030204" pitchFamily="34" charset="0"/>
              </a:rPr>
              <a:t>Explain your thinking. </a:t>
            </a:r>
          </a:p>
          <a:p>
            <a:pPr>
              <a:lnSpc>
                <a:spcPct val="107000"/>
              </a:lnSpc>
              <a:spcBef>
                <a:spcPts val="400"/>
              </a:spcBef>
              <a:spcAft>
                <a:spcPts val="400"/>
              </a:spcAft>
              <a:buNone/>
              <a:tabLst>
                <a:tab pos="1358265" algn="l"/>
              </a:tabLst>
            </a:pPr>
            <a:r>
              <a:rPr lang="en-GB" sz="2000" dirty="0">
                <a:solidFill>
                  <a:srgbClr val="00628C"/>
                </a:solidFill>
                <a:effectLst/>
                <a:latin typeface="+mj-lt"/>
                <a:ea typeface="Calibri" panose="020F0502020204030204" pitchFamily="34" charset="0"/>
              </a:rPr>
              <a:t>A: </a:t>
            </a:r>
            <a:r>
              <a:rPr lang="en-GB" sz="2000" dirty="0">
                <a:solidFill>
                  <a:srgbClr val="585858"/>
                </a:solidFill>
                <a:effectLst/>
                <a:latin typeface="+mj-lt"/>
                <a:ea typeface="Calibri" panose="020F0502020204030204" pitchFamily="34" charset="0"/>
              </a:rPr>
              <a:t>The product of two decimals is a decimal number</a:t>
            </a:r>
          </a:p>
          <a:p>
            <a:pPr>
              <a:lnSpc>
                <a:spcPct val="107000"/>
              </a:lnSpc>
              <a:spcBef>
                <a:spcPts val="400"/>
              </a:spcBef>
              <a:spcAft>
                <a:spcPts val="400"/>
              </a:spcAft>
              <a:buNone/>
              <a:tabLst>
                <a:tab pos="1358265" algn="l"/>
              </a:tabLst>
            </a:pPr>
            <a:r>
              <a:rPr lang="en-GB" sz="2000" dirty="0">
                <a:solidFill>
                  <a:srgbClr val="00628C"/>
                </a:solidFill>
                <a:effectLst/>
                <a:latin typeface="+mj-lt"/>
                <a:ea typeface="Calibri" panose="020F0502020204030204" pitchFamily="34" charset="0"/>
              </a:rPr>
              <a:t>B: </a:t>
            </a:r>
            <a:r>
              <a:rPr lang="en-GB" sz="2000" dirty="0">
                <a:solidFill>
                  <a:srgbClr val="585858"/>
                </a:solidFill>
                <a:effectLst/>
                <a:latin typeface="+mj-lt"/>
                <a:ea typeface="Calibri" panose="020F0502020204030204" pitchFamily="34" charset="0"/>
              </a:rPr>
              <a:t>The product of two decimal numbers with 2 decimal places has 4 decimal places.</a:t>
            </a:r>
          </a:p>
          <a:p>
            <a:pPr>
              <a:buNone/>
            </a:pPr>
            <a:r>
              <a:rPr lang="en-GB" sz="2000" dirty="0">
                <a:solidFill>
                  <a:srgbClr val="00628C"/>
                </a:solidFill>
                <a:effectLst/>
                <a:latin typeface="+mj-lt"/>
                <a:ea typeface="Calibri" panose="020F0502020204030204" pitchFamily="34" charset="0"/>
              </a:rPr>
              <a:t>C: </a:t>
            </a:r>
            <a:r>
              <a:rPr lang="en-GB" sz="2000" dirty="0">
                <a:solidFill>
                  <a:srgbClr val="585858"/>
                </a:solidFill>
                <a:effectLst/>
                <a:latin typeface="+mj-lt"/>
                <a:ea typeface="Calibri" panose="020F0502020204030204" pitchFamily="34" charset="0"/>
              </a:rPr>
              <a:t>The product of two decimal numbers is smaller than the multiplicand.</a:t>
            </a:r>
            <a:endParaRPr lang="en-GB" sz="2000" dirty="0">
              <a:solidFill>
                <a:srgbClr val="585858"/>
              </a:solidFill>
              <a:latin typeface="+mj-lt"/>
            </a:endParaRPr>
          </a:p>
        </p:txBody>
      </p:sp>
    </p:spTree>
    <p:custDataLst>
      <p:tags r:id="rId1"/>
    </p:custDataLst>
    <p:extLst>
      <p:ext uri="{BB962C8B-B14F-4D97-AF65-F5344CB8AC3E}">
        <p14:creationId xmlns:p14="http://schemas.microsoft.com/office/powerpoint/2010/main" val="3168602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601035" y="1052736"/>
              <a:ext cx="10972800" cy="4601873"/>
            </p:xfrm>
            <a:graphic>
              <a:graphicData uri="http://schemas.openxmlformats.org/drawingml/2006/table">
                <a:tbl>
                  <a:tblPr firstRow="1" bandRow="1">
                    <a:tableStyleId>{E8B1032C-EA38-4F05-BA0D-38AFFFC7BED3}</a:tableStyleId>
                  </a:tblPr>
                  <a:tblGrid>
                    <a:gridCol w="1246493">
                      <a:extLst>
                        <a:ext uri="{9D8B030D-6E8A-4147-A177-3AD203B41FA5}">
                          <a16:colId xmlns:a16="http://schemas.microsoft.com/office/drawing/2014/main" val="2438572298"/>
                        </a:ext>
                      </a:extLst>
                    </a:gridCol>
                    <a:gridCol w="9726307">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58112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associative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associative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in the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of real numbers is associative, which means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1 + (2 + 3) = (1 + 2) + 3.</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Similarly, multiplication is associative.</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associative because 1 − (2 − 3) = 1 − (−1) = 2, whereas (1 − 2) − 3 = (−1) − 3 = −4 and 1 ÷ (2 ÷ 3) = 1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2</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3</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whereas (1 ÷ 2) ÷ 3 = </a:t>
                          </a:r>
                          <a14:m>
                            <m:oMath xmlns:m="http://schemas.openxmlformats.org/officeDocument/2006/math">
                              <m:d>
                                <m:dPr>
                                  <m:ctrlPr>
                                    <a:rPr lang="en-GB" sz="1400" i="1" smtClean="0">
                                      <a:solidFill>
                                        <a:srgbClr val="585858"/>
                                      </a:solidFill>
                                      <a:effectLst/>
                                      <a:latin typeface="Cambria Math" panose="02040503050406030204" pitchFamily="18" charset="0"/>
                                      <a:cs typeface="Times New Roman" panose="02020603050405020304" pitchFamily="18" charset="0"/>
                                    </a:rPr>
                                  </m:ctrlPr>
                                </m:dPr>
                                <m:e>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e>
                              </m:d>
                            </m:oMath>
                          </a14:m>
                          <a:r>
                            <a:rPr lang="en-GB" sz="1400" dirty="0">
                              <a:solidFill>
                                <a:srgbClr val="585858"/>
                              </a:solidFill>
                              <a:effectLst/>
                              <a:latin typeface="+mj-lt"/>
                              <a:ea typeface="Calibri" panose="020F0502020204030204" pitchFamily="34" charset="0"/>
                              <a:cs typeface="Times New Roman" panose="02020603050405020304" pitchFamily="18" charset="0"/>
                            </a:rPr>
                            <a:t> ÷ 3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6</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78949882"/>
                      </a:ext>
                    </a:extLst>
                  </a:tr>
                  <a:tr h="918079">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3 = 3 × 2.</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404107335"/>
                      </a:ext>
                    </a:extLst>
                  </a:tr>
                  <a:tr h="981512">
                    <a:tc>
                      <a:txBody>
                        <a:bodyPr/>
                        <a:lstStyle/>
                        <a:p>
                          <a:pPr marL="0" algn="l" defTabSz="914400" rtl="0" eaLnBrk="1" latinLnBrk="0" hangingPunct="1">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distributive</a:t>
                          </a:r>
                        </a:p>
                      </a:txBody>
                      <a:tcPr marL="68580" marR="68580" marT="0" marB="0"/>
                    </a:tc>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One binary operation ∗ on a set S is distributive over another binary operation • on that set if a ∗ (b • c) = (a ∗ b) • (a ∗ c) for all a, b and c ∈ S.</a:t>
                          </a:r>
                        </a:p>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For the set of real numbers, multiplication is distributive over addition and subtraction since a(b + c) = ab + ac for all a, b and c real numbers. It follows that 4(50 + 6) = (4 × 50) + (4 × 6) and 4 × (50 − 2) = (4 × 50) − (4 × 2).</a:t>
                          </a:r>
                        </a:p>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For division,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cs typeface="Times New Roman" panose="02020603050405020304" pitchFamily="18" charset="0"/>
                                    </a:rPr>
                                    <m:t>(</m:t>
                                  </m:r>
                                  <m:r>
                                    <a:rPr lang="en-GB" sz="1400" b="0" i="1" kern="1200" smtClean="0">
                                      <a:solidFill>
                                        <a:srgbClr val="585858"/>
                                      </a:solidFill>
                                      <a:effectLst/>
                                      <a:latin typeface="Cambria Math" panose="02040503050406030204" pitchFamily="18" charset="0"/>
                                      <a:cs typeface="Times New Roman" panose="02020603050405020304" pitchFamily="18" charset="0"/>
                                    </a:rPr>
                                    <m:t>𝑎</m:t>
                                  </m:r>
                                  <m:r>
                                    <a:rPr lang="en-GB" sz="1400" b="0" i="1" kern="1200" smtClean="0">
                                      <a:solidFill>
                                        <a:srgbClr val="585858"/>
                                      </a:solidFill>
                                      <a:effectLst/>
                                      <a:latin typeface="Cambria Math" panose="02040503050406030204" pitchFamily="18" charset="0"/>
                                      <a:cs typeface="Times New Roman" panose="02020603050405020304" pitchFamily="18" charset="0"/>
                                    </a:rPr>
                                    <m:t>+</m:t>
                                  </m:r>
                                  <m:r>
                                    <a:rPr lang="en-GB" sz="1400" b="0" i="1" kern="1200" smtClean="0">
                                      <a:solidFill>
                                        <a:srgbClr val="585858"/>
                                      </a:solidFill>
                                      <a:effectLst/>
                                      <a:latin typeface="Cambria Math" panose="02040503050406030204" pitchFamily="18" charset="0"/>
                                      <a:cs typeface="Times New Roman" panose="02020603050405020304" pitchFamily="18" charset="0"/>
                                    </a:rPr>
                                    <m:t>𝑏</m:t>
                                  </m:r>
                                  <m:r>
                                    <a:rPr lang="en-GB" sz="1400" b="0" i="1" kern="1200" smtClean="0">
                                      <a:solidFill>
                                        <a:srgbClr val="585858"/>
                                      </a:solidFill>
                                      <a:effectLst/>
                                      <a:latin typeface="Cambria Math" panose="02040503050406030204" pitchFamily="18" charset="0"/>
                                      <a:cs typeface="Times New Roman" panose="02020603050405020304" pitchFamily="18" charset="0"/>
                                    </a:rPr>
                                    <m:t>)</m:t>
                                  </m:r>
                                </m:num>
                                <m:den>
                                  <m:r>
                                    <a:rPr lang="en-GB" sz="1400" b="0" i="1" kern="1200" smtClean="0">
                                      <a:solidFill>
                                        <a:srgbClr val="585858"/>
                                      </a:solidFill>
                                      <a:effectLst/>
                                      <a:latin typeface="Cambria Math" panose="02040503050406030204" pitchFamily="18" charset="0"/>
                                      <a:cs typeface="Times New Roman" panose="02020603050405020304" pitchFamily="18" charset="0"/>
                                    </a:rPr>
                                    <m:t>𝑐</m:t>
                                  </m:r>
                                </m:den>
                              </m:f>
                              <m: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(division is distributive over addition), but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cs typeface="Times New Roman" panose="02020603050405020304" pitchFamily="18" charset="0"/>
                                    </a:rPr>
                                    <m:t>𝑐</m:t>
                                  </m:r>
                                </m:num>
                                <m:den>
                                  <m:r>
                                    <a:rPr lang="en-GB" sz="1400" b="0" i="1" kern="1200" smtClean="0">
                                      <a:solidFill>
                                        <a:srgbClr val="585858"/>
                                      </a:solidFill>
                                      <a:effectLst/>
                                      <a:latin typeface="Cambria Math" panose="02040503050406030204" pitchFamily="18" charset="0"/>
                                      <a:cs typeface="Times New Roman" panose="02020603050405020304" pitchFamily="18" charset="0"/>
                                    </a:rPr>
                                    <m:t>(</m:t>
                                  </m:r>
                                  <m:r>
                                    <a:rPr lang="en-GB" sz="1400" b="0" i="1" kern="1200" smtClean="0">
                                      <a:solidFill>
                                        <a:srgbClr val="585858"/>
                                      </a:solidFill>
                                      <a:effectLst/>
                                      <a:latin typeface="Cambria Math" panose="02040503050406030204" pitchFamily="18" charset="0"/>
                                      <a:cs typeface="Times New Roman" panose="02020603050405020304" pitchFamily="18" charset="0"/>
                                    </a:rPr>
                                    <m:t>𝑎</m:t>
                                  </m:r>
                                  <m:r>
                                    <a:rPr lang="en-GB" sz="1400" b="0" i="1" kern="1200" smtClean="0">
                                      <a:solidFill>
                                        <a:srgbClr val="585858"/>
                                      </a:solidFill>
                                      <a:effectLst/>
                                      <a:latin typeface="Cambria Math" panose="02040503050406030204" pitchFamily="18" charset="0"/>
                                      <a:cs typeface="Times New Roman" panose="02020603050405020304" pitchFamily="18" charset="0"/>
                                    </a:rPr>
                                    <m:t>+</m:t>
                                  </m:r>
                                  <m:r>
                                    <a:rPr lang="en-GB" sz="1400" b="0" i="1" kern="1200" smtClean="0">
                                      <a:solidFill>
                                        <a:srgbClr val="585858"/>
                                      </a:solidFill>
                                      <a:effectLst/>
                                      <a:latin typeface="Cambria Math" panose="02040503050406030204" pitchFamily="18" charset="0"/>
                                      <a:cs typeface="Times New Roman" panose="02020603050405020304" pitchFamily="18" charset="0"/>
                                    </a:rPr>
                                    <m:t>𝑏</m:t>
                                  </m:r>
                                  <m:r>
                                    <a:rPr lang="en-GB" sz="1400" b="0" i="1" kern="1200" smtClean="0">
                                      <a:solidFill>
                                        <a:srgbClr val="585858"/>
                                      </a:solidFill>
                                      <a:effectLst/>
                                      <a:latin typeface="Cambria Math" panose="02040503050406030204" pitchFamily="18" charset="0"/>
                                      <a:cs typeface="Times New Roman" panose="02020603050405020304" pitchFamily="18" charset="0"/>
                                    </a:rPr>
                                    <m:t>)</m:t>
                                  </m:r>
                                </m:den>
                              </m:f>
                              <m: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den>
                              </m:f>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a:t>
                          </a:r>
                          <a:r>
                            <a:rPr lang="en-GB" sz="1400" kern="1200" dirty="0">
                              <a:solidFill>
                                <a:srgbClr val="585858"/>
                              </a:solidFill>
                              <a:effectLst/>
                              <a:latin typeface="+mj-lt"/>
                              <a:ea typeface="Calibri" panose="020F0502020204030204" pitchFamily="34" charset="0"/>
                              <a:cs typeface="Times New Roman" panose="02020603050405020304" pitchFamily="18" charset="0"/>
                            </a:rPr>
                            <a:t> (addition is not distributive over division).</a:t>
                          </a:r>
                        </a:p>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Addition, subtraction and division are not distributive over other number operations.</a:t>
                          </a:r>
                        </a:p>
                      </a:txBody>
                      <a:tcPr marL="68580" marR="68580" marT="0" marB="0"/>
                    </a:tc>
                    <a:extLst>
                      <a:ext uri="{0D108BD9-81ED-4DB2-BD59-A6C34878D82A}">
                        <a16:rowId xmlns:a16="http://schemas.microsoft.com/office/drawing/2014/main" val="4286981003"/>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324036585"/>
                  </p:ext>
                </p:extLst>
              </p:nvPr>
            </p:nvGraphicFramePr>
            <p:xfrm>
              <a:off x="601035" y="1052736"/>
              <a:ext cx="10972800" cy="4601873"/>
            </p:xfrm>
            <a:graphic>
              <a:graphicData uri="http://schemas.openxmlformats.org/drawingml/2006/table">
                <a:tbl>
                  <a:tblPr firstRow="1" bandRow="1">
                    <a:tableStyleId>{E8B1032C-EA38-4F05-BA0D-38AFFFC7BED3}</a:tableStyleId>
                  </a:tblPr>
                  <a:tblGrid>
                    <a:gridCol w="1246493">
                      <a:extLst>
                        <a:ext uri="{9D8B030D-6E8A-4147-A177-3AD203B41FA5}">
                          <a16:colId xmlns:a16="http://schemas.microsoft.com/office/drawing/2014/main" val="2438572298"/>
                        </a:ext>
                      </a:extLst>
                    </a:gridCol>
                    <a:gridCol w="9726307">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58112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associative</a:t>
                          </a:r>
                        </a:p>
                      </a:txBody>
                      <a:tcPr marL="68580" marR="68580" marT="0" marB="0"/>
                    </a:tc>
                    <a:tc>
                      <a:txBody>
                        <a:bodyPr/>
                        <a:lstStyle/>
                        <a:p>
                          <a:endParaRPr lang="en-US"/>
                        </a:p>
                      </a:txBody>
                      <a:tcPr marL="68580" marR="68580" marT="0" marB="0">
                        <a:blipFill>
                          <a:blip r:embed="rId2"/>
                          <a:stretch>
                            <a:fillRect l="-12907" t="-26255" r="-188" b="-174517"/>
                          </a:stretch>
                        </a:blipFill>
                      </a:tcPr>
                    </a:tc>
                    <a:extLst>
                      <a:ext uri="{0D108BD9-81ED-4DB2-BD59-A6C34878D82A}">
                        <a16:rowId xmlns:a16="http://schemas.microsoft.com/office/drawing/2014/main" val="78949882"/>
                      </a:ext>
                    </a:extLst>
                  </a:tr>
                  <a:tr h="95504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3 = 3 × 2.</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404107335"/>
                      </a:ext>
                    </a:extLst>
                  </a:tr>
                  <a:tr h="1684592">
                    <a:tc>
                      <a:txBody>
                        <a:bodyPr/>
                        <a:lstStyle/>
                        <a:p>
                          <a:pPr marL="0" algn="l" defTabSz="914400" rtl="0" eaLnBrk="1" latinLnBrk="0" hangingPunct="1">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distributive</a:t>
                          </a:r>
                        </a:p>
                      </a:txBody>
                      <a:tcPr marL="68580" marR="68580" marT="0" marB="0"/>
                    </a:tc>
                    <a:tc>
                      <a:txBody>
                        <a:bodyPr/>
                        <a:lstStyle/>
                        <a:p>
                          <a:endParaRPr lang="en-US"/>
                        </a:p>
                      </a:txBody>
                      <a:tcPr marL="68580" marR="68580" marT="0" marB="0">
                        <a:blipFill>
                          <a:blip r:embed="rId2"/>
                          <a:stretch>
                            <a:fillRect l="-12907" t="-174729" r="-188" b="-6498"/>
                          </a:stretch>
                        </a:blipFill>
                      </a:tcPr>
                    </a:tc>
                    <a:extLst>
                      <a:ext uri="{0D108BD9-81ED-4DB2-BD59-A6C34878D82A}">
                        <a16:rowId xmlns:a16="http://schemas.microsoft.com/office/drawing/2014/main" val="4286981003"/>
                      </a:ext>
                    </a:extLst>
                  </a:tr>
                </a:tbl>
              </a:graphicData>
            </a:graphic>
          </p:graphicFrame>
        </mc:Fallback>
      </mc:AlternateContent>
    </p:spTree>
    <p:extLst>
      <p:ext uri="{BB962C8B-B14F-4D97-AF65-F5344CB8AC3E}">
        <p14:creationId xmlns:p14="http://schemas.microsoft.com/office/powerpoint/2010/main" val="307105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601035" y="1052736"/>
              <a:ext cx="10972800" cy="3959071"/>
            </p:xfrm>
            <a:graphic>
              <a:graphicData uri="http://schemas.openxmlformats.org/drawingml/2006/table">
                <a:tbl>
                  <a:tblPr firstRow="1" bandRow="1">
                    <a:tableStyleId>{E8B1032C-EA38-4F05-BA0D-38AFFFC7BED3}</a:tableStyleId>
                  </a:tblPr>
                  <a:tblGrid>
                    <a:gridCol w="1246493">
                      <a:extLst>
                        <a:ext uri="{9D8B030D-6E8A-4147-A177-3AD203B41FA5}">
                          <a16:colId xmlns:a16="http://schemas.microsoft.com/office/drawing/2014/main" val="2438572298"/>
                        </a:ext>
                      </a:extLst>
                    </a:gridCol>
                    <a:gridCol w="9726307">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981512">
                    <a:tc>
                      <a:txBody>
                        <a:bodyPr/>
                        <a:lstStyle/>
                        <a:p>
                          <a:pPr marL="0" algn="l" defTabSz="914400" rtl="0" eaLnBrk="1" latinLnBrk="0" hangingPunct="1">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multiplicative identity</a:t>
                          </a:r>
                        </a:p>
                      </a:txBody>
                      <a:tcPr marL="68580" marR="68580" marT="0" marB="0"/>
                    </a:tc>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1623658817"/>
                      </a:ext>
                    </a:extLst>
                  </a:tr>
                  <a:tr h="129822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number that is an integer or that can be expressed as a fraction whose numerator and denominator are integers, and whose denominator is not zero.</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Examples: −1,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a:t>
                          </a:r>
                          <a14:m>
                            <m:oMath xmlns:m="http://schemas.openxmlformats.org/officeDocument/2006/math">
                              <m:f>
                                <m:fPr>
                                  <m:ctrlPr>
                                    <a:rPr lang="en-GB" sz="1400" i="1" dirty="0" smtClean="0">
                                      <a:solidFill>
                                        <a:srgbClr val="585858"/>
                                      </a:solidFill>
                                      <a:effectLst/>
                                      <a:latin typeface="Cambria Math" panose="02040503050406030204" pitchFamily="18" charset="0"/>
                                      <a:cs typeface="Times New Roman" panose="02020603050405020304" pitchFamily="18" charset="0"/>
                                    </a:rPr>
                                  </m:ctrlPr>
                                </m:fPr>
                                <m:num>
                                  <m:r>
                                    <a:rPr lang="en-GB" sz="1400" b="0" i="1" dirty="0" smtClean="0">
                                      <a:solidFill>
                                        <a:srgbClr val="585858"/>
                                      </a:solidFill>
                                      <a:effectLst/>
                                      <a:latin typeface="Cambria Math" panose="02040503050406030204" pitchFamily="18" charset="0"/>
                                      <a:cs typeface="Times New Roman" panose="02020603050405020304" pitchFamily="18" charset="0"/>
                                    </a:rPr>
                                    <m:t>3</m:t>
                                  </m:r>
                                </m:num>
                                <m:den>
                                  <m:r>
                                    <a:rPr lang="en-GB" sz="1400" b="0" i="1" dirty="0" smtClean="0">
                                      <a:solidFill>
                                        <a:srgbClr val="585858"/>
                                      </a:solidFill>
                                      <a:effectLst/>
                                      <a:latin typeface="Cambria Math" panose="02040503050406030204" pitchFamily="18" charset="0"/>
                                      <a:cs typeface="Times New Roman" panose="02020603050405020304" pitchFamily="18" charset="0"/>
                                    </a:rPr>
                                    <m:t>5</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9, 235. </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numbers, when expressed as decimals, are recurring decimals or finite (terminating) decimals. Numbers that are not rational are irrational. Irrational numbers include </a:t>
                          </a:r>
                          <a14:m>
                            <m:oMath xmlns:m="http://schemas.openxmlformats.org/officeDocument/2006/math">
                              <m:rad>
                                <m:radPr>
                                  <m:degHide m:val="on"/>
                                  <m:ctrlPr>
                                    <a:rPr lang="en-GB" sz="1400" i="1" smtClean="0">
                                      <a:solidFill>
                                        <a:srgbClr val="585858"/>
                                      </a:solidFill>
                                      <a:effectLst/>
                                      <a:latin typeface="Cambria Math" panose="02040503050406030204" pitchFamily="18" charset="0"/>
                                      <a:cs typeface="Times New Roman" panose="02020603050405020304" pitchFamily="18" charset="0"/>
                                    </a:rPr>
                                  </m:ctrlPr>
                                </m:radPr>
                                <m:deg/>
                                <m:e>
                                  <m:r>
                                    <a:rPr lang="en-GB" sz="1400" b="0" i="1" smtClean="0">
                                      <a:solidFill>
                                        <a:srgbClr val="585858"/>
                                      </a:solidFill>
                                      <a:effectLst/>
                                      <a:latin typeface="Cambria Math" panose="02040503050406030204" pitchFamily="18" charset="0"/>
                                      <a:cs typeface="Times New Roman" panose="02020603050405020304" pitchFamily="18" charset="0"/>
                                    </a:rPr>
                                    <m:t>5</m:t>
                                  </m:r>
                                </m:e>
                              </m:rad>
                              <m:r>
                                <a:rPr lang="en-GB" sz="1400" b="0" i="1" smtClean="0">
                                  <a:solidFill>
                                    <a:srgbClr val="585858"/>
                                  </a:solidFill>
                                  <a:effectLst/>
                                  <a:latin typeface="Cambria Math" panose="02040503050406030204" pitchFamily="18" charset="0"/>
                                  <a:cs typeface="Times New Roman" panose="02020603050405020304" pitchFamily="18" charset="0"/>
                                </a:rPr>
                                <m:t> </m:t>
                              </m:r>
                            </m:oMath>
                          </a14:m>
                          <a:r>
                            <a:rPr lang="en-GB" sz="1400" dirty="0">
                              <a:solidFill>
                                <a:srgbClr val="585858"/>
                              </a:solidFill>
                              <a:effectLst/>
                              <a:latin typeface="+mj-lt"/>
                              <a:ea typeface="Calibri" panose="020F0502020204030204" pitchFamily="34" charset="0"/>
                              <a:cs typeface="Times New Roman" panose="02020603050405020304" pitchFamily="18" charset="0"/>
                            </a:rPr>
                            <a:t>and </a:t>
                          </a:r>
                          <a14:m>
                            <m:oMath xmlns:m="http://schemas.openxmlformats.org/officeDocument/2006/math">
                              <m: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en-GB" sz="1400" dirty="0">
                              <a:solidFill>
                                <a:srgbClr val="585858"/>
                              </a:solidFill>
                              <a:effectLst/>
                              <a:latin typeface="+mj-lt"/>
                              <a:ea typeface="Calibri" panose="020F0502020204030204" pitchFamily="34" charset="0"/>
                              <a:cs typeface="Times New Roman" panose="02020603050405020304" pitchFamily="18" charset="0"/>
                            </a:rPr>
                            <a:t>, which produce infinite, non-recurring decimals.</a:t>
                          </a:r>
                        </a:p>
                      </a:txBody>
                      <a:tcPr marL="68580" marR="68580" marT="0" marB="0"/>
                    </a:tc>
                    <a:extLst>
                      <a:ext uri="{0D108BD9-81ED-4DB2-BD59-A6C34878D82A}">
                        <a16:rowId xmlns:a16="http://schemas.microsoft.com/office/drawing/2014/main" val="1832127228"/>
                      </a:ext>
                    </a:extLst>
                  </a:tr>
                  <a:tr h="1298220">
                    <a:tc>
                      <a:txBody>
                        <a:bodyPr/>
                        <a:lstStyle/>
                        <a:p>
                          <a:pPr>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reciprocal</a:t>
                          </a:r>
                        </a:p>
                      </a:txBody>
                      <a:tcPr marL="68580" marR="68580" marT="0" marB="0"/>
                    </a:tc>
                    <a:tc>
                      <a:txBody>
                        <a:bodyPr/>
                        <a:lstStyle/>
                        <a:p>
                          <a:pPr>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The multiplicative inverse of any non-zero number. Any non-zero number multiplied by its reciprocal is equal to 1. In symbols, </a:t>
                          </a:r>
                          <a14:m>
                            <m:oMath xmlns:m="http://schemas.openxmlformats.org/officeDocument/2006/math">
                              <m:r>
                                <a:rPr lang="en-GB" sz="1400" b="0" i="1" kern="1200" smtClean="0">
                                  <a:solidFill>
                                    <a:srgbClr val="585858"/>
                                  </a:solidFill>
                                  <a:effectLst/>
                                  <a:latin typeface="Cambria Math" panose="02040503050406030204" pitchFamily="18" charset="0"/>
                                  <a:cs typeface="Times New Roman" panose="02020603050405020304" pitchFamily="18" charset="0"/>
                                </a:rPr>
                                <m:t>𝑥</m:t>
                              </m:r>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cs typeface="Times New Roman" panose="02020603050405020304" pitchFamily="18" charset="0"/>
                                    </a:rPr>
                                    <m:t>𝑥</m:t>
                                  </m:r>
                                </m:den>
                              </m:f>
                              <m:r>
                                <a:rPr lang="en-GB" sz="1400" b="0" i="1" kern="1200" smtClean="0">
                                  <a:solidFill>
                                    <a:srgbClr val="585858"/>
                                  </a:solidFill>
                                  <a:effectLst/>
                                  <a:latin typeface="Cambria Math" panose="02040503050406030204" pitchFamily="18" charset="0"/>
                                  <a:cs typeface="Times New Roman" panose="02020603050405020304" pitchFamily="18" charset="0"/>
                                </a:rPr>
                                <m:t>=1</m:t>
                              </m:r>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for all </a:t>
                          </a:r>
                          <a14:m>
                            <m:oMath xmlns:m="http://schemas.openxmlformats.org/officeDocument/2006/math">
                              <m:r>
                                <a:rPr lang="en-GB" sz="1400" i="1" kern="1200"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 0.</a:t>
                          </a:r>
                        </a:p>
                        <a:p>
                          <a:pPr>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Multiplying by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cs typeface="Times New Roman" panose="02020603050405020304" pitchFamily="18" charset="0"/>
                                    </a:rPr>
                                    <m:t>𝑥</m:t>
                                  </m:r>
                                </m:den>
                              </m:f>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is the same as dividing by </a:t>
                          </a:r>
                          <a14:m>
                            <m:oMath xmlns:m="http://schemas.openxmlformats.org/officeDocument/2006/math">
                              <m:r>
                                <a:rPr lang="en-GB" sz="1400" i="1" kern="1200"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and – since division by zero is not defined – zero has to be excluded from all other numbers that have a reciprocal.</a:t>
                          </a:r>
                        </a:p>
                      </a:txBody>
                      <a:tcPr marL="68580" marR="68580" marT="0" marB="0"/>
                    </a:tc>
                    <a:extLst>
                      <a:ext uri="{0D108BD9-81ED-4DB2-BD59-A6C34878D82A}">
                        <a16:rowId xmlns:a16="http://schemas.microsoft.com/office/drawing/2014/main" val="3627478870"/>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352633366"/>
                  </p:ext>
                </p:extLst>
              </p:nvPr>
            </p:nvGraphicFramePr>
            <p:xfrm>
              <a:off x="601035" y="1052736"/>
              <a:ext cx="10972800" cy="3959071"/>
            </p:xfrm>
            <a:graphic>
              <a:graphicData uri="http://schemas.openxmlformats.org/drawingml/2006/table">
                <a:tbl>
                  <a:tblPr firstRow="1" bandRow="1">
                    <a:tableStyleId>{E8B1032C-EA38-4F05-BA0D-38AFFFC7BED3}</a:tableStyleId>
                  </a:tblPr>
                  <a:tblGrid>
                    <a:gridCol w="1246493">
                      <a:extLst>
                        <a:ext uri="{9D8B030D-6E8A-4147-A177-3AD203B41FA5}">
                          <a16:colId xmlns:a16="http://schemas.microsoft.com/office/drawing/2014/main" val="2438572298"/>
                        </a:ext>
                      </a:extLst>
                    </a:gridCol>
                    <a:gridCol w="9726307">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981512">
                    <a:tc>
                      <a:txBody>
                        <a:bodyPr/>
                        <a:lstStyle/>
                        <a:p>
                          <a:pPr marL="0" algn="l" defTabSz="914400" rtl="0" eaLnBrk="1" latinLnBrk="0" hangingPunct="1">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multiplicative identity</a:t>
                          </a:r>
                        </a:p>
                      </a:txBody>
                      <a:tcPr marL="68580" marR="68580" marT="0" marB="0"/>
                    </a:tc>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1623658817"/>
                      </a:ext>
                    </a:extLst>
                  </a:tr>
                  <a:tr h="129822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a:t>
                          </a:r>
                        </a:p>
                      </a:txBody>
                      <a:tcPr marL="68580" marR="68580" marT="0" marB="0"/>
                    </a:tc>
                    <a:tc>
                      <a:txBody>
                        <a:bodyPr/>
                        <a:lstStyle/>
                        <a:p>
                          <a:endParaRPr lang="en-US"/>
                        </a:p>
                      </a:txBody>
                      <a:tcPr marL="68580" marR="68580" marT="0" marB="0">
                        <a:blipFill>
                          <a:blip r:embed="rId2"/>
                          <a:stretch>
                            <a:fillRect l="-12907" t="-107009" r="-188" b="-100467"/>
                          </a:stretch>
                        </a:blipFill>
                      </a:tcPr>
                    </a:tc>
                    <a:extLst>
                      <a:ext uri="{0D108BD9-81ED-4DB2-BD59-A6C34878D82A}">
                        <a16:rowId xmlns:a16="http://schemas.microsoft.com/office/drawing/2014/main" val="1832127228"/>
                      </a:ext>
                    </a:extLst>
                  </a:tr>
                  <a:tr h="1298220">
                    <a:tc>
                      <a:txBody>
                        <a:bodyPr/>
                        <a:lstStyle/>
                        <a:p>
                          <a:pPr>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reciprocal</a:t>
                          </a:r>
                        </a:p>
                      </a:txBody>
                      <a:tcPr marL="68580" marR="68580" marT="0" marB="0"/>
                    </a:tc>
                    <a:tc>
                      <a:txBody>
                        <a:bodyPr/>
                        <a:lstStyle/>
                        <a:p>
                          <a:endParaRPr lang="en-US"/>
                        </a:p>
                      </a:txBody>
                      <a:tcPr marL="68580" marR="68580" marT="0" marB="0">
                        <a:blipFill>
                          <a:blip r:embed="rId2"/>
                          <a:stretch>
                            <a:fillRect l="-12907" t="-207981" r="-188" b="-939"/>
                          </a:stretch>
                        </a:blipFill>
                      </a:tcPr>
                    </a:tc>
                    <a:extLst>
                      <a:ext uri="{0D108BD9-81ED-4DB2-BD59-A6C34878D82A}">
                        <a16:rowId xmlns:a16="http://schemas.microsoft.com/office/drawing/2014/main" val="3627478870"/>
                      </a:ext>
                    </a:extLst>
                  </a:tr>
                </a:tbl>
              </a:graphicData>
            </a:graphic>
          </p:graphicFrame>
        </mc:Fallback>
      </mc:AlternateContent>
    </p:spTree>
    <p:extLst>
      <p:ext uri="{BB962C8B-B14F-4D97-AF65-F5344CB8AC3E}">
        <p14:creationId xmlns:p14="http://schemas.microsoft.com/office/powerpoint/2010/main" val="2490396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3888432"/>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9" name="TextBox 8">
            <a:extLst>
              <a:ext uri="{FF2B5EF4-FFF2-40B4-BE49-F238E27FC236}">
                <a16:creationId xmlns:a16="http://schemas.microsoft.com/office/drawing/2014/main" id="{87DBA3AC-E65A-455F-8954-CFDE8A02F5F9}"/>
              </a:ext>
            </a:extLst>
          </p:cNvPr>
          <p:cNvSpPr txBox="1"/>
          <p:nvPr/>
        </p:nvSpPr>
        <p:spPr>
          <a:xfrm>
            <a:off x="581046" y="2108558"/>
            <a:ext cx="8179249" cy="2279085"/>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Arrays and area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array is a useful image for revealing the commutative and distributive properties of multiplication. When the rectangle has continuous measures for the dimensions, it becomes a useful way of thinking about the product of any two numbers including decimals and fractions. </a:t>
            </a:r>
          </a:p>
          <a:p>
            <a:pPr marR="0" lvl="0" algn="l" defTabSz="914400" rtl="0" eaLnBrk="1" fontAlgn="auto" latinLnBrk="0" hangingPunct="1">
              <a:lnSpc>
                <a:spcPct val="90000"/>
              </a:lnSpc>
              <a:spcBef>
                <a:spcPts val="1000"/>
              </a:spcBef>
              <a:spcAft>
                <a:spcPts val="0"/>
              </a:spcAft>
              <a:buClrTx/>
              <a:buSzTx/>
              <a:buNone/>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p>
        </p:txBody>
      </p:sp>
      <p:pic>
        <p:nvPicPr>
          <p:cNvPr id="10" name="Picture 9">
            <a:extLst>
              <a:ext uri="{FF2B5EF4-FFF2-40B4-BE49-F238E27FC236}">
                <a16:creationId xmlns:a16="http://schemas.microsoft.com/office/drawing/2014/main" id="{5AF97BB4-D714-44CB-A319-932C598671CF}"/>
              </a:ext>
            </a:extLst>
          </p:cNvPr>
          <p:cNvPicPr/>
          <p:nvPr/>
        </p:nvPicPr>
        <p:blipFill>
          <a:blip r:embed="rId3">
            <a:extLst>
              <a:ext uri="{28A0092B-C50C-407E-A947-70E740481C1C}">
                <a14:useLocalDpi xmlns:a14="http://schemas.microsoft.com/office/drawing/2010/main" val="0"/>
              </a:ext>
            </a:extLst>
          </a:blip>
          <a:stretch>
            <a:fillRect/>
          </a:stretch>
        </p:blipFill>
        <p:spPr>
          <a:xfrm>
            <a:off x="7176120" y="2329587"/>
            <a:ext cx="6414679" cy="1930574"/>
          </a:xfrm>
          <a:prstGeom prst="rect">
            <a:avLst/>
          </a:prstGeom>
        </p:spPr>
      </p:pic>
    </p:spTree>
    <p:extLst>
      <p:ext uri="{BB962C8B-B14F-4D97-AF65-F5344CB8AC3E}">
        <p14:creationId xmlns:p14="http://schemas.microsoft.com/office/powerpoint/2010/main" val="3099535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96752"/>
            <a:ext cx="10972800" cy="3888432"/>
          </a:xfrm>
        </p:spPr>
        <p:txBody>
          <a:bodyPr>
            <a:noAutofit/>
          </a:bodyPr>
          <a:lstStyle/>
          <a:p>
            <a:pPr marL="0" indent="0">
              <a:buNone/>
            </a:pPr>
            <a:r>
              <a:rPr lang="en-GB" sz="2000" dirty="0"/>
              <a:t>From Upper Key Stage 2, students will bring experience of:</a:t>
            </a:r>
          </a:p>
          <a:p>
            <a:pPr marL="400050"/>
            <a:r>
              <a:rPr lang="en-GB" sz="1800" dirty="0"/>
              <a:t>multiplying multi-digit numbers up to four digits by a two-digit whole number using the formal written method of long multiplication</a:t>
            </a:r>
          </a:p>
          <a:p>
            <a:pPr marL="400050"/>
            <a:r>
              <a:rPr lang="en-GB" sz="1800" dirty="0"/>
              <a:t>dividing numbers up to four digits by a two-digit whole number using the formal written method of long division, and interpreting remainders as whole number remainders, fractions, or by rounding, as appropriate for the context</a:t>
            </a:r>
          </a:p>
          <a:p>
            <a:pPr marL="400050"/>
            <a:r>
              <a:rPr lang="en-GB" sz="1800" dirty="0"/>
              <a:t>dividing numbers up to four digits by a two-digit number using the formal written method of short division where appropriate, and interpreting remainders according to the context</a:t>
            </a:r>
          </a:p>
          <a:p>
            <a:pPr marL="400050"/>
            <a:r>
              <a:rPr lang="en-GB" sz="1800" dirty="0"/>
              <a:t>performing mental calculations, including with mixed operations and large numbers</a:t>
            </a:r>
          </a:p>
          <a:p>
            <a:pPr marL="400050"/>
            <a:r>
              <a:rPr lang="en-GB" sz="1800" dirty="0"/>
              <a:t>using their knowledge of the order of operations to carry out calculations involving the four operations</a:t>
            </a:r>
          </a:p>
          <a:p>
            <a:pPr marL="400050"/>
            <a:r>
              <a:rPr lang="en-GB" sz="1800" dirty="0"/>
              <a:t>solving addition and subtraction multi-step problems in contexts, deciding which operations and methods to use and why </a:t>
            </a:r>
          </a:p>
          <a:p>
            <a:endParaRPr lang="en-GB" dirty="0"/>
          </a:p>
        </p:txBody>
      </p:sp>
    </p:spTree>
    <p:extLst>
      <p:ext uri="{BB962C8B-B14F-4D97-AF65-F5344CB8AC3E}">
        <p14:creationId xmlns:p14="http://schemas.microsoft.com/office/powerpoint/2010/main" val="2473925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From Upper Key Stage 2, students will bring experience of:</a:t>
                </a:r>
              </a:p>
              <a:p>
                <a:r>
                  <a:rPr lang="en-GB" sz="1800" dirty="0"/>
                  <a:t>solving problems involving addition, subtraction, multiplication and division</a:t>
                </a:r>
              </a:p>
              <a:p>
                <a:r>
                  <a:rPr lang="en-GB" sz="1800" dirty="0"/>
                  <a:t>using estimation to check answers to calculations and determine, in the context of a problem, an appropriate degree of accuracy</a:t>
                </a:r>
              </a:p>
              <a:p>
                <a:r>
                  <a:rPr lang="en-GB" sz="1800" dirty="0"/>
                  <a:t>adding and subtracting fractions with different denominators and mixed numbers, using the concept of equivalent fractions</a:t>
                </a:r>
              </a:p>
              <a:p>
                <a:r>
                  <a:rPr lang="en-GB" sz="1800" dirty="0"/>
                  <a:t>multiplying simple pairs of proper fractions, writing the answer in its simplest form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4</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2</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8</m:t>
                        </m:r>
                      </m:den>
                    </m:f>
                  </m:oMath>
                </a14:m>
                <a:r>
                  <a:rPr lang="en-GB" sz="1800" dirty="0"/>
                  <a:t>]</a:t>
                </a:r>
              </a:p>
              <a:p>
                <a:r>
                  <a:rPr lang="en-GB" sz="1800" dirty="0"/>
                  <a:t>dividing proper fractions by whole numbers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6</m:t>
                        </m:r>
                      </m:den>
                    </m:f>
                  </m:oMath>
                </a14:m>
                <a:r>
                  <a:rPr lang="en-GB" sz="1800" dirty="0"/>
                  <a:t>]</a:t>
                </a:r>
              </a:p>
              <a:p>
                <a:r>
                  <a:rPr lang="en-GB" sz="1800" dirty="0"/>
                  <a:t>multiplying one-digit numbers with up to two decimal places by whole numbers</a:t>
                </a:r>
              </a:p>
              <a:p>
                <a:r>
                  <a:rPr lang="en-GB" sz="1800" dirty="0"/>
                  <a:t>using written division methods in cases where the answer has up to two decimal places.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96752"/>
                <a:ext cx="10972800" cy="3888432"/>
              </a:xfrm>
              <a:blipFill>
                <a:blip r:embed="rId3"/>
                <a:stretch>
                  <a:fillRect l="-556" t="-1411"/>
                </a:stretch>
              </a:blipFill>
            </p:spPr>
            <p:txBody>
              <a:bodyPr/>
              <a:lstStyle/>
              <a:p>
                <a:r>
                  <a:rPr lang="en-GB">
                    <a:noFill/>
                  </a:rPr>
                  <a:t> </a:t>
                </a:r>
              </a:p>
            </p:txBody>
          </p:sp>
        </mc:Fallback>
      </mc:AlternateContent>
    </p:spTree>
    <p:extLst>
      <p:ext uri="{BB962C8B-B14F-4D97-AF65-F5344CB8AC3E}">
        <p14:creationId xmlns:p14="http://schemas.microsoft.com/office/powerpoint/2010/main" val="1267945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calculate with roots and with integer {and fractional} indices </a:t>
                </a:r>
              </a:p>
              <a:p>
                <a:r>
                  <a:rPr lang="en-GB" sz="1800" dirty="0"/>
                  <a:t>calculate exactly with fractions, {surds} and multiples of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{simplify surd expressions involving squares [e.g.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 and rationalise denominators}</a:t>
                </a:r>
              </a:p>
              <a:p>
                <a:r>
                  <a:rPr lang="en-GB" sz="1800" dirty="0"/>
                  <a:t>calculate with numbers in standard form A × 10</a:t>
                </a:r>
                <a:r>
                  <a:rPr lang="en-GB" sz="1800" i="1" baseline="30000" dirty="0"/>
                  <a:t>n</a:t>
                </a:r>
                <a:r>
                  <a:rPr lang="en-GB" sz="1800" dirty="0"/>
                  <a:t>, where 1 ≤ A &lt; 10 and </a:t>
                </a:r>
                <a:r>
                  <a:rPr lang="en-GB" sz="1800" i="1" dirty="0"/>
                  <a:t>n</a:t>
                </a:r>
                <a:r>
                  <a:rPr lang="en-GB" sz="1800" dirty="0"/>
                  <a:t> is an integer</a:t>
                </a:r>
              </a:p>
              <a:p>
                <a:r>
                  <a:rPr lang="en-GB" sz="1800" dirty="0"/>
                  <a:t>solve two simultaneous equations in two variables (linear/linear {or linear/quadratic}) algebraically; find approximate solutions using a graph </a:t>
                </a:r>
              </a:p>
              <a:p>
                <a:r>
                  <a:rPr lang="en-GB" sz="1800" dirty="0"/>
                  <a:t>translate simple situations or procedures into algebraic expressions or formulae; derive an equation (or two simultaneous equations), solve the equation(s) and interpret the solution </a:t>
                </a:r>
              </a:p>
              <a:p>
                <a:r>
                  <a:rPr lang="en-GB" sz="1800" dirty="0"/>
                  <a:t>solve linear inequalities in one {or two} variable{s}, {and quadratic inequalities in one variable}; represent the solution set on a number line, {using set notation and on a graph}. </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24744"/>
                <a:ext cx="10972800" cy="3888432"/>
              </a:xfrm>
              <a:blipFill>
                <a:blip r:embed="rId3"/>
                <a:stretch>
                  <a:fillRect l="-556" t="-1570" r="-444" b="-12559"/>
                </a:stretch>
              </a:blipFill>
            </p:spPr>
            <p:txBody>
              <a:bodyPr/>
              <a:lstStyle/>
              <a:p>
                <a:r>
                  <a:rPr lang="en-GB">
                    <a:noFill/>
                  </a:rPr>
                  <a:t> </a:t>
                </a:r>
              </a:p>
            </p:txBody>
          </p:sp>
        </mc:Fallback>
      </mc:AlternateContent>
    </p:spTree>
    <p:extLst>
      <p:ext uri="{BB962C8B-B14F-4D97-AF65-F5344CB8AC3E}">
        <p14:creationId xmlns:p14="http://schemas.microsoft.com/office/powerpoint/2010/main" val="1254757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r>
              <a:rPr lang="en-GB" b="0" i="0" u="sng" dirty="0">
                <a:solidFill>
                  <a:srgbClr val="1B6AC9"/>
                </a:solidFill>
                <a:effectLst/>
              </a:rPr>
              <a:t> </a:t>
            </a:r>
          </a:p>
          <a:p>
            <a:pPr lvl="2">
              <a:lnSpc>
                <a:spcPct val="100000"/>
              </a:lnSpc>
            </a:pPr>
            <a:r>
              <a:rPr lang="en-GB" dirty="0">
                <a:hlinkClick r:id="rId3"/>
              </a:rPr>
              <a:t>2 Operating on number Theme Overview Document</a:t>
            </a:r>
            <a:endParaRPr lang="en-GB" dirty="0"/>
          </a:p>
          <a:p>
            <a:pPr lvl="2">
              <a:lnSpc>
                <a:spcPct val="100000"/>
              </a:lnSpc>
            </a:pPr>
            <a:r>
              <a:rPr lang="en-GB" dirty="0">
                <a:hlinkClick r:id="rId4"/>
              </a:rPr>
              <a:t>2.1 Arithmetic procedures Core Concept Document</a:t>
            </a:r>
            <a:endParaRPr lang="en-GB" dirty="0"/>
          </a:p>
          <a:p>
            <a:pPr lvl="1">
              <a:lnSpc>
                <a:spcPct val="100000"/>
              </a:lnSpc>
            </a:pPr>
            <a:r>
              <a:rPr lang="en-GB" dirty="0">
                <a:hlinkClick r:id="rId5"/>
              </a:rPr>
              <a:t>Using mathematical representations at KS3 | NCETM</a:t>
            </a:r>
            <a:endParaRPr lang="en-GB" dirty="0"/>
          </a:p>
          <a:p>
            <a:pPr lvl="1">
              <a:lnSpc>
                <a:spcPct val="100000"/>
              </a:lnSpc>
            </a:pPr>
            <a:r>
              <a:rPr lang="en-GB" dirty="0">
                <a:hlinkClick r:id="rId6"/>
              </a:rPr>
              <a:t>Insights from experienced teachers | NCETM</a:t>
            </a:r>
            <a:r>
              <a:rPr lang="en-GB" dirty="0"/>
              <a:t> </a:t>
            </a:r>
          </a:p>
          <a:p>
            <a:pPr lvl="1">
              <a:lnSpc>
                <a:spcPct val="100000"/>
              </a:lnSpc>
            </a:pPr>
            <a:r>
              <a:rPr lang="en-GB" dirty="0">
                <a:hlinkClick r:id="rId7"/>
              </a:rPr>
              <a:t>NCETM primary mastery professional development materials</a:t>
            </a:r>
            <a:endParaRPr lang="en-GB" dirty="0"/>
          </a:p>
          <a:p>
            <a:pPr lvl="1">
              <a:lnSpc>
                <a:spcPct val="100000"/>
              </a:lnSpc>
            </a:pPr>
            <a:r>
              <a:rPr lang="en-GB" dirty="0">
                <a:hlinkClick r:id="rId8"/>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9"/>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second of these themes is </a:t>
            </a:r>
            <a:r>
              <a:rPr lang="en-GB" dirty="0">
                <a:hlinkClick r:id="rId3"/>
              </a:rPr>
              <a:t>Operating on number</a:t>
            </a:r>
            <a:r>
              <a:rPr lang="en-GB" dirty="0"/>
              <a:t>, which covers the following interconnected core concepts:</a:t>
            </a:r>
          </a:p>
          <a:p>
            <a:pPr marL="0" indent="0">
              <a:buNone/>
            </a:pPr>
            <a:r>
              <a:rPr lang="en-GB" dirty="0"/>
              <a:t>	</a:t>
            </a:r>
            <a:r>
              <a:rPr lang="en-GB" i="1" dirty="0"/>
              <a:t>2.1	Arithmetic procedures</a:t>
            </a:r>
          </a:p>
          <a:p>
            <a:pPr marL="0" indent="0">
              <a:buNone/>
            </a:pPr>
            <a:r>
              <a:rPr lang="en-GB" i="1" dirty="0"/>
              <a:t>	2.2	Solving linear equations</a:t>
            </a:r>
          </a:p>
          <a:p>
            <a:endParaRPr lang="en-GB" dirty="0"/>
          </a:p>
        </p:txBody>
      </p:sp>
    </p:spTree>
    <p:extLst>
      <p:ext uri="{BB962C8B-B14F-4D97-AF65-F5344CB8AC3E}">
        <p14:creationId xmlns:p14="http://schemas.microsoft.com/office/powerpoint/2010/main" val="425819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725144"/>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154253"/>
            <a:ext cx="10972800" cy="864096"/>
          </a:xfrm>
        </p:spPr>
        <p:txBody>
          <a:bodyPr>
            <a:normAutofit/>
          </a:bodyPr>
          <a:lstStyle/>
          <a:p>
            <a:pPr>
              <a:spcBef>
                <a:spcPts val="600"/>
              </a:spcBef>
            </a:pPr>
            <a:r>
              <a:rPr lang="en-GB" sz="1500" dirty="0"/>
              <a:t>Within this core concept, </a:t>
            </a:r>
            <a:r>
              <a:rPr lang="en-GB" sz="1500" dirty="0">
                <a:hlinkClick r:id="rId3"/>
              </a:rPr>
              <a:t>2.1 Arithmetic Procedures</a:t>
            </a:r>
            <a:r>
              <a:rPr lang="en-GB" sz="1500" dirty="0"/>
              <a:t>, there are five statements of knowledge, skills and understanding. </a:t>
            </a:r>
          </a:p>
          <a:p>
            <a:pPr>
              <a:spcBef>
                <a:spcPts val="600"/>
              </a:spcBef>
            </a:pPr>
            <a:r>
              <a:rPr lang="en-GB" sz="1500" dirty="0"/>
              <a:t>These, in turn, are broken down into twenty one key ideas. The highlighted key idea is exemplified in this slide deck.</a:t>
            </a:r>
          </a:p>
          <a:p>
            <a:pPr>
              <a:spcBef>
                <a:spcPts val="600"/>
              </a:spcBef>
            </a:pPr>
            <a:endParaRPr lang="en-GB" dirty="0"/>
          </a:p>
        </p:txBody>
      </p:sp>
      <p:pic>
        <p:nvPicPr>
          <p:cNvPr id="9" name="Picture 8">
            <a:extLst>
              <a:ext uri="{FF2B5EF4-FFF2-40B4-BE49-F238E27FC236}">
                <a16:creationId xmlns:a16="http://schemas.microsoft.com/office/drawing/2014/main" id="{957D1D29-C8DF-462E-BD78-BF62E86388A0}"/>
              </a:ext>
            </a:extLst>
          </p:cNvPr>
          <p:cNvPicPr>
            <a:picLocks noChangeAspect="1"/>
          </p:cNvPicPr>
          <p:nvPr/>
        </p:nvPicPr>
        <p:blipFill>
          <a:blip r:embed="rId4"/>
          <a:stretch>
            <a:fillRect/>
          </a:stretch>
        </p:blipFill>
        <p:spPr>
          <a:xfrm>
            <a:off x="257175" y="176467"/>
            <a:ext cx="11677650" cy="44831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26071" y="1289543"/>
            <a:ext cx="5976664" cy="22639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01939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60711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2.1.2.3 Generalise and fluently use written multiplication strategies to calculate accurately with decimals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Appreciate the limitations of the (standard) written method for multiplying decimals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place value to manipulate a calculation involving decimals to an equivalent calculation involving whole numbers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Appreciate the (standard) written method for multiplying two whole numbers can be used as part of the strategy for multiplying decimals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problems where there is more than one answer and there are elements of experimentation, investigation, checking, reasoning, proof, etc  </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052736"/>
            <a:ext cx="10972800" cy="4968552"/>
          </a:xfrm>
        </p:spPr>
        <p:txBody>
          <a:bodyPr>
            <a:noAutofit/>
          </a:bodyPr>
          <a:lstStyle/>
          <a:p>
            <a:pPr>
              <a:spcBef>
                <a:spcPts val="600"/>
              </a:spcBef>
            </a:pPr>
            <a:r>
              <a:rPr lang="en-GB" sz="2000" dirty="0"/>
              <a:t>From Key Stage 2, students should bring an understanding of and ability to use standard arithmetic procedures for all four operations with integers and decimals. Work in Key Stage 3 should develop this both conceptually and procedurally by:</a:t>
            </a:r>
          </a:p>
          <a:p>
            <a:pPr lvl="1">
              <a:spcBef>
                <a:spcPts val="600"/>
              </a:spcBef>
            </a:pPr>
            <a:r>
              <a:rPr lang="en-GB" sz="1800" dirty="0"/>
              <a:t>ensuring students have a strong understanding of the mathematical structures that underpin these standard procedures</a:t>
            </a:r>
          </a:p>
          <a:p>
            <a:pPr lvl="1">
              <a:spcBef>
                <a:spcPts val="600"/>
              </a:spcBef>
            </a:pPr>
            <a:r>
              <a:rPr lang="en-GB" sz="1800" dirty="0"/>
              <a:t>ensuring students generalise these standard procedures with integers, extending to use with decimals, and appreciate that the structures are the same</a:t>
            </a:r>
          </a:p>
          <a:p>
            <a:pPr>
              <a:spcBef>
                <a:spcPts val="600"/>
              </a:spcBef>
            </a:pPr>
            <a:r>
              <a:rPr lang="en-GB" sz="2000" dirty="0"/>
              <a:t>A key feature of the standard algorithm for the multiplication of integers is that it involves sequences of multiplications of single-digit numbers; place-value considerations and the lining up of columns ensure that the product is of the correct order of magnitude. </a:t>
            </a:r>
          </a:p>
          <a:p>
            <a:pPr>
              <a:spcBef>
                <a:spcPts val="600"/>
              </a:spcBef>
            </a:pPr>
            <a:r>
              <a:rPr lang="en-GB" sz="2000" dirty="0"/>
              <a:t>When using the method with decimals, it is important that the underlying mathematical structure is thoroughly understood, e.g. 300 × 7 000 can be considered as                             3 × 100 × 7 × 1 000 = 3 × 7 × 100 × 1 000. This awareness supports informal calculation methods and underpins the columnar methods. </a:t>
            </a:r>
          </a:p>
          <a:p>
            <a:pPr>
              <a:spcBef>
                <a:spcPts val="600"/>
              </a:spcBef>
            </a:pPr>
            <a:r>
              <a:rPr lang="en-GB" sz="2000" dirty="0"/>
              <a:t>When multiplying decimals, it is important for students to understand, for example, that      0.3 × 0.007 = 3 × 7 × 0.1 × 0.001 and, therefore, how 3 × 7 and 0.3 × 0.007 are connected.</a:t>
            </a: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5" name="Table 6">
            <a:extLst>
              <a:ext uri="{FF2B5EF4-FFF2-40B4-BE49-F238E27FC236}">
                <a16:creationId xmlns:a16="http://schemas.microsoft.com/office/drawing/2014/main" id="{81EE3FB4-4FDC-49A5-8581-937D5FD4A701}"/>
              </a:ext>
            </a:extLst>
          </p:cNvPr>
          <p:cNvGraphicFramePr>
            <a:graphicFrameLocks noGrp="1"/>
          </p:cNvGraphicFramePr>
          <p:nvPr>
            <p:extLst>
              <p:ext uri="{D42A27DB-BD31-4B8C-83A1-F6EECF244321}">
                <p14:modId xmlns:p14="http://schemas.microsoft.com/office/powerpoint/2010/main" val="3130275012"/>
              </p:ext>
            </p:extLst>
          </p:nvPr>
        </p:nvGraphicFramePr>
        <p:xfrm>
          <a:off x="509868" y="1124744"/>
          <a:ext cx="6587435" cy="5473115"/>
        </p:xfrm>
        <a:graphic>
          <a:graphicData uri="http://schemas.openxmlformats.org/drawingml/2006/table">
            <a:tbl>
              <a:tblPr firstRow="1" bandRow="1">
                <a:tableStyleId>{E8B1032C-EA38-4F05-BA0D-38AFFFC7BED3}</a:tableStyleId>
              </a:tblPr>
              <a:tblGrid>
                <a:gridCol w="6587435">
                  <a:extLst>
                    <a:ext uri="{9D8B030D-6E8A-4147-A177-3AD203B41FA5}">
                      <a16:colId xmlns:a16="http://schemas.microsoft.com/office/drawing/2014/main" val="590117535"/>
                    </a:ext>
                  </a:extLst>
                </a:gridCol>
              </a:tblGrid>
              <a:tr h="327474">
                <a:tc>
                  <a:txBody>
                    <a:bodyPr/>
                    <a:lstStyle/>
                    <a:p>
                      <a:r>
                        <a:rPr lang="en-GB" dirty="0"/>
                        <a:t>Upper Key Stage 2 Learning Outcome</a:t>
                      </a:r>
                    </a:p>
                  </a:txBody>
                  <a:tcPr/>
                </a:tc>
                <a:extLst>
                  <a:ext uri="{0D108BD9-81ED-4DB2-BD59-A6C34878D82A}">
                    <a16:rowId xmlns:a16="http://schemas.microsoft.com/office/drawing/2014/main" val="1564221312"/>
                  </a:ext>
                </a:extLst>
              </a:tr>
              <a:tr h="640835">
                <a:tc>
                  <a:txBody>
                    <a:bodyPr/>
                    <a:lstStyle/>
                    <a:p>
                      <a:pPr marL="285750" indent="-285750">
                        <a:buFont typeface="Arial" panose="020B0604020202020204" pitchFamily="34" charset="0"/>
                        <a:buChar char="•"/>
                      </a:pPr>
                      <a:r>
                        <a:rPr lang="en-GB" dirty="0"/>
                        <a:t>Multiply and divide whole numbers and those involving decimals by 10, 100 and 1 000</a:t>
                      </a:r>
                    </a:p>
                  </a:txBody>
                  <a:tcPr anchor="ctr"/>
                </a:tc>
                <a:extLst>
                  <a:ext uri="{0D108BD9-81ED-4DB2-BD59-A6C34878D82A}">
                    <a16:rowId xmlns:a16="http://schemas.microsoft.com/office/drawing/2014/main" val="1387505252"/>
                  </a:ext>
                </a:extLst>
              </a:tr>
              <a:tr h="818686">
                <a:tc>
                  <a:txBody>
                    <a:bodyPr/>
                    <a:lstStyle/>
                    <a:p>
                      <a:pPr marL="285750" indent="-285750">
                        <a:buFont typeface="Arial" panose="020B0604020202020204" pitchFamily="34" charset="0"/>
                        <a:buChar char="•"/>
                      </a:pPr>
                      <a:r>
                        <a:rPr lang="en-GB" dirty="0"/>
                        <a:t>Multiply multi-digit numbers up to four digits by a two-digit whole number using the formal written method of long multiplication</a:t>
                      </a:r>
                    </a:p>
                  </a:txBody>
                  <a:tcPr anchor="ctr"/>
                </a:tc>
                <a:extLst>
                  <a:ext uri="{0D108BD9-81ED-4DB2-BD59-A6C34878D82A}">
                    <a16:rowId xmlns:a16="http://schemas.microsoft.com/office/drawing/2014/main" val="2375757639"/>
                  </a:ext>
                </a:extLst>
              </a:tr>
              <a:tr h="130989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Divide numbers up to four digits by a two-digit whole number using the formal written methods of long or short division, and interpret remainders as whole number remainders, fractions, or by rounding, as appropriate for the context</a:t>
                      </a:r>
                    </a:p>
                  </a:txBody>
                  <a:tcPr anchor="ctr"/>
                </a:tc>
                <a:extLst>
                  <a:ext uri="{0D108BD9-81ED-4DB2-BD59-A6C34878D82A}">
                    <a16:rowId xmlns:a16="http://schemas.microsoft.com/office/drawing/2014/main" val="1204700574"/>
                  </a:ext>
                </a:extLst>
              </a:tr>
              <a:tr h="696360">
                <a:tc>
                  <a:txBody>
                    <a:bodyPr/>
                    <a:lstStyle/>
                    <a:p>
                      <a:pPr marL="285750" indent="-285750">
                        <a:buFont typeface="Arial" panose="020B0604020202020204" pitchFamily="34" charset="0"/>
                        <a:buChar char="•"/>
                      </a:pPr>
                      <a:r>
                        <a:rPr lang="en-GB" dirty="0"/>
                        <a:t>Use their knowledge of the order of operations to carry out calculations involving the four operations</a:t>
                      </a:r>
                    </a:p>
                  </a:txBody>
                  <a:tcPr anchor="ctr"/>
                </a:tc>
                <a:extLst>
                  <a:ext uri="{0D108BD9-81ED-4DB2-BD59-A6C34878D82A}">
                    <a16:rowId xmlns:a16="http://schemas.microsoft.com/office/drawing/2014/main" val="502591801"/>
                  </a:ext>
                </a:extLst>
              </a:tr>
              <a:tr h="696360">
                <a:tc>
                  <a:txBody>
                    <a:bodyPr/>
                    <a:lstStyle/>
                    <a:p>
                      <a:pPr marL="285750" indent="-285750">
                        <a:buFont typeface="Arial" panose="020B0604020202020204" pitchFamily="34" charset="0"/>
                        <a:buChar char="•"/>
                      </a:pPr>
                      <a:r>
                        <a:rPr lang="en-GB" dirty="0"/>
                        <a:t>Solve problems involving addition, subtraction, multiplication and division</a:t>
                      </a:r>
                    </a:p>
                  </a:txBody>
                  <a:tcPr anchor="ctr"/>
                </a:tc>
                <a:extLst>
                  <a:ext uri="{0D108BD9-81ED-4DB2-BD59-A6C34878D82A}">
                    <a16:rowId xmlns:a16="http://schemas.microsoft.com/office/drawing/2014/main" val="4192537400"/>
                  </a:ext>
                </a:extLst>
              </a:tr>
              <a:tr h="6963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negative numbers in context, and calculate intervals across zero</a:t>
                      </a:r>
                    </a:p>
                  </a:txBody>
                  <a:tcPr anchor="ctr"/>
                </a:tc>
                <a:extLst>
                  <a:ext uri="{0D108BD9-81ED-4DB2-BD59-A6C34878D82A}">
                    <a16:rowId xmlns:a16="http://schemas.microsoft.com/office/drawing/2014/main" val="396316068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5E706623-5CD2-43A2-9910-F56537093936}" vid="{67B58508-6D15-44AE-A52D-14A8FAA89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683</TotalTime>
  <Words>5537</Words>
  <Application>Microsoft Office PowerPoint</Application>
  <PresentationFormat>Widescreen</PresentationFormat>
  <Paragraphs>455</Paragraphs>
  <Slides>35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 Math</vt:lpstr>
      <vt:lpstr>Myriad Pro</vt:lpstr>
      <vt:lpstr>Custom Design</vt:lpstr>
      <vt:lpstr>Fluently multiply with decimals </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Appreciate the limitations of the (standard) written method for multiplying decimals</vt:lpstr>
      <vt:lpstr>PowerPoint Presentation</vt:lpstr>
      <vt:lpstr>Use place value to manipulate a calculation involving decimals to an equivalent calculation involving whole numbers</vt:lpstr>
      <vt:lpstr>Use place value to manipulate a calculation involving decimals to an equivalent calculation involving whole numbers</vt:lpstr>
      <vt:lpstr>Appreciate the (standard) written method for multiplying two whole numbers can be used as part of the strategy for multiplying decimals</vt:lpstr>
      <vt:lpstr>Appreciate the (standard) written method for multiplying two whole numbers can be used as part of the strategy for multiplying decimals</vt:lpstr>
      <vt:lpstr>Appreciate the (standard) written method for multiplying two whole numbers can be used as part of the strategy for multiplying decimals</vt:lpstr>
      <vt:lpstr>Appreciate the (standard) written method for multiplying two whole numbers can be used as part of the strategy for multiplying decimals</vt:lpstr>
      <vt:lpstr>Appreciate the (standard) written method for multiplying two whole numbers can be used as part of the strategy for multiplying decimals</vt:lpstr>
      <vt:lpstr>Appreciate the (standard) written method for multiplying two whole numbers can be used as part of the strategy for multiplying decimals</vt:lpstr>
      <vt:lpstr>Solve problems where there is more than one answer and there are elements of experimentation, investigation, checking, reasoning, proof, etc</vt:lpstr>
      <vt:lpstr>Solve problems where there is more than one answer and there are elements of experimentation, investigation, checking, reasoning, proof, etc</vt:lpstr>
      <vt:lpstr>Reflection questions</vt:lpstr>
      <vt:lpstr>PowerPoint Presentation</vt:lpstr>
      <vt:lpstr>Appendices</vt:lpstr>
      <vt:lpstr>Key vocabulary (1) </vt:lpstr>
      <vt:lpstr>Key vocabulary (2) </vt:lpstr>
      <vt:lpstr>Representations and structure</vt:lpstr>
      <vt:lpstr>Previous learning (1)</vt:lpstr>
      <vt:lpstr>Previous learning (2)</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Fluently multiply with decimals </dc:title>
  <dc:creator>Rebecca Donaldson</dc:creator>
  <cp:lastModifiedBy>Steve McCormack</cp:lastModifiedBy>
  <cp:revision>3</cp:revision>
  <dcterms:created xsi:type="dcterms:W3CDTF">2021-07-07T09:27:38Z</dcterms:created>
  <dcterms:modified xsi:type="dcterms:W3CDTF">2021-10-19T14:37:46Z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