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2.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3.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4.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5.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3" r:id="rId5"/>
  </p:sldMasterIdLst>
  <p:notesMasterIdLst>
    <p:notesMasterId r:id="rId48"/>
  </p:notesMasterIdLst>
  <p:sldIdLst>
    <p:sldId id="263" r:id="rId6"/>
    <p:sldId id="588" r:id="rId7"/>
    <p:sldId id="622" r:id="rId8"/>
    <p:sldId id="581" r:id="rId9"/>
    <p:sldId id="584" r:id="rId10"/>
    <p:sldId id="589" r:id="rId11"/>
    <p:sldId id="590" r:id="rId12"/>
    <p:sldId id="591" r:id="rId13"/>
    <p:sldId id="592" r:id="rId14"/>
    <p:sldId id="279" r:id="rId15"/>
    <p:sldId id="593" r:id="rId16"/>
    <p:sldId id="596" r:id="rId17"/>
    <p:sldId id="597" r:id="rId18"/>
    <p:sldId id="598" r:id="rId19"/>
    <p:sldId id="599" r:id="rId20"/>
    <p:sldId id="594" r:id="rId21"/>
    <p:sldId id="600" r:id="rId22"/>
    <p:sldId id="601" r:id="rId23"/>
    <p:sldId id="602" r:id="rId24"/>
    <p:sldId id="603" r:id="rId25"/>
    <p:sldId id="595" r:id="rId26"/>
    <p:sldId id="605" r:id="rId27"/>
    <p:sldId id="606" r:id="rId28"/>
    <p:sldId id="607" r:id="rId29"/>
    <p:sldId id="608" r:id="rId30"/>
    <p:sldId id="609" r:id="rId31"/>
    <p:sldId id="610" r:id="rId32"/>
    <p:sldId id="611" r:id="rId33"/>
    <p:sldId id="612" r:id="rId34"/>
    <p:sldId id="613" r:id="rId35"/>
    <p:sldId id="614" r:id="rId36"/>
    <p:sldId id="615" r:id="rId37"/>
    <p:sldId id="286" r:id="rId38"/>
    <p:sldId id="265" r:id="rId39"/>
    <p:sldId id="616" r:id="rId40"/>
    <p:sldId id="617" r:id="rId41"/>
    <p:sldId id="618" r:id="rId42"/>
    <p:sldId id="619" r:id="rId43"/>
    <p:sldId id="623" r:id="rId44"/>
    <p:sldId id="624" r:id="rId45"/>
    <p:sldId id="625" r:id="rId46"/>
    <p:sldId id="621" r:id="rId47"/>
  </p:sldIdLst>
  <p:sldSz cx="12192000" cy="6858000"/>
  <p:notesSz cx="6858000" cy="9144000"/>
  <p:defaultTex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mon Hawkins" initials="SH" lastIdx="4" clrIdx="0">
    <p:extLst>
      <p:ext uri="{19B8F6BF-5375-455C-9EA6-DF929625EA0E}">
        <p15:presenceInfo xmlns:p15="http://schemas.microsoft.com/office/powerpoint/2012/main" userId="e12af07c18e699d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28C"/>
    <a:srgbClr val="EBF5F5"/>
    <a:srgbClr val="FBF5D4"/>
    <a:srgbClr val="347574"/>
    <a:srgbClr val="466665"/>
    <a:srgbClr val="C8E2E8"/>
    <a:srgbClr val="82CBDD"/>
    <a:srgbClr val="5858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472" autoAdjust="0"/>
    <p:restoredTop sz="84615" autoAdjust="0"/>
  </p:normalViewPr>
  <p:slideViewPr>
    <p:cSldViewPr>
      <p:cViewPr varScale="1">
        <p:scale>
          <a:sx n="61" d="100"/>
          <a:sy n="61" d="100"/>
        </p:scale>
        <p:origin x="510" y="66"/>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 McCormack" userId="a36034f6-e157-44c0-92e0-583c4185333c" providerId="ADAL" clId="{2D88CACE-02DA-4BD0-B9DD-6116DAC10101}"/>
    <pc:docChg chg="modSld">
      <pc:chgData name="Steve McCormack" userId="a36034f6-e157-44c0-92e0-583c4185333c" providerId="ADAL" clId="{2D88CACE-02DA-4BD0-B9DD-6116DAC10101}" dt="2021-10-11T08:12:06.197" v="62" actId="6549"/>
      <pc:docMkLst>
        <pc:docMk/>
      </pc:docMkLst>
      <pc:sldChg chg="modSp mod">
        <pc:chgData name="Steve McCormack" userId="a36034f6-e157-44c0-92e0-583c4185333c" providerId="ADAL" clId="{2D88CACE-02DA-4BD0-B9DD-6116DAC10101}" dt="2021-10-11T08:09:15.101" v="5" actId="6549"/>
        <pc:sldMkLst>
          <pc:docMk/>
          <pc:sldMk cId="0" sldId="588"/>
        </pc:sldMkLst>
        <pc:spChg chg="mod">
          <ac:chgData name="Steve McCormack" userId="a36034f6-e157-44c0-92e0-583c4185333c" providerId="ADAL" clId="{2D88CACE-02DA-4BD0-B9DD-6116DAC10101}" dt="2021-10-11T08:09:15.101" v="5" actId="6549"/>
          <ac:spMkLst>
            <pc:docMk/>
            <pc:sldMk cId="0" sldId="588"/>
            <ac:spMk id="5" creationId="{F3AEFA3D-6E0E-40FE-BDA2-AC1662A877CD}"/>
          </ac:spMkLst>
        </pc:spChg>
      </pc:sldChg>
      <pc:sldChg chg="modSp mod">
        <pc:chgData name="Steve McCormack" userId="a36034f6-e157-44c0-92e0-583c4185333c" providerId="ADAL" clId="{2D88CACE-02DA-4BD0-B9DD-6116DAC10101}" dt="2021-10-11T08:10:35.157" v="40" actId="20577"/>
        <pc:sldMkLst>
          <pc:docMk/>
          <pc:sldMk cId="1272967253" sldId="595"/>
        </pc:sldMkLst>
        <pc:spChg chg="mod">
          <ac:chgData name="Steve McCormack" userId="a36034f6-e157-44c0-92e0-583c4185333c" providerId="ADAL" clId="{2D88CACE-02DA-4BD0-B9DD-6116DAC10101}" dt="2021-10-11T08:10:35.157" v="40" actId="20577"/>
          <ac:spMkLst>
            <pc:docMk/>
            <pc:sldMk cId="1272967253" sldId="595"/>
            <ac:spMk id="2" creationId="{23A84928-1FCA-4634-9C2E-8162352F2955}"/>
          </ac:spMkLst>
        </pc:spChg>
      </pc:sldChg>
      <pc:sldChg chg="modSp mod">
        <pc:chgData name="Steve McCormack" userId="a36034f6-e157-44c0-92e0-583c4185333c" providerId="ADAL" clId="{2D88CACE-02DA-4BD0-B9DD-6116DAC10101}" dt="2021-10-11T08:10:00.654" v="35" actId="6549"/>
        <pc:sldMkLst>
          <pc:docMk/>
          <pc:sldMk cId="3083231966" sldId="597"/>
        </pc:sldMkLst>
        <pc:spChg chg="mod">
          <ac:chgData name="Steve McCormack" userId="a36034f6-e157-44c0-92e0-583c4185333c" providerId="ADAL" clId="{2D88CACE-02DA-4BD0-B9DD-6116DAC10101}" dt="2021-10-11T08:10:00.654" v="35" actId="6549"/>
          <ac:spMkLst>
            <pc:docMk/>
            <pc:sldMk cId="3083231966" sldId="597"/>
            <ac:spMk id="3" creationId="{EC771724-309D-4EC6-8089-365C4C85F6A6}"/>
          </ac:spMkLst>
        </pc:spChg>
      </pc:sldChg>
      <pc:sldChg chg="modSp mod">
        <pc:chgData name="Steve McCormack" userId="a36034f6-e157-44c0-92e0-583c4185333c" providerId="ADAL" clId="{2D88CACE-02DA-4BD0-B9DD-6116DAC10101}" dt="2021-10-11T08:10:17.331" v="36" actId="20577"/>
        <pc:sldMkLst>
          <pc:docMk/>
          <pc:sldMk cId="4084191100" sldId="600"/>
        </pc:sldMkLst>
        <pc:spChg chg="mod">
          <ac:chgData name="Steve McCormack" userId="a36034f6-e157-44c0-92e0-583c4185333c" providerId="ADAL" clId="{2D88CACE-02DA-4BD0-B9DD-6116DAC10101}" dt="2021-10-11T08:10:17.331" v="36" actId="20577"/>
          <ac:spMkLst>
            <pc:docMk/>
            <pc:sldMk cId="4084191100" sldId="600"/>
            <ac:spMk id="2" creationId="{23A84928-1FCA-4634-9C2E-8162352F2955}"/>
          </ac:spMkLst>
        </pc:spChg>
      </pc:sldChg>
      <pc:sldChg chg="modSp mod">
        <pc:chgData name="Steve McCormack" userId="a36034f6-e157-44c0-92e0-583c4185333c" providerId="ADAL" clId="{2D88CACE-02DA-4BD0-B9DD-6116DAC10101}" dt="2021-10-11T08:10:22.574" v="37" actId="20577"/>
        <pc:sldMkLst>
          <pc:docMk/>
          <pc:sldMk cId="3859715569" sldId="601"/>
        </pc:sldMkLst>
        <pc:spChg chg="mod">
          <ac:chgData name="Steve McCormack" userId="a36034f6-e157-44c0-92e0-583c4185333c" providerId="ADAL" clId="{2D88CACE-02DA-4BD0-B9DD-6116DAC10101}" dt="2021-10-11T08:10:22.574" v="37" actId="20577"/>
          <ac:spMkLst>
            <pc:docMk/>
            <pc:sldMk cId="3859715569" sldId="601"/>
            <ac:spMk id="46" creationId="{F54F07ED-8B66-4FB3-B9ED-20C6A6FEE49C}"/>
          </ac:spMkLst>
        </pc:spChg>
      </pc:sldChg>
      <pc:sldChg chg="modSp mod">
        <pc:chgData name="Steve McCormack" userId="a36034f6-e157-44c0-92e0-583c4185333c" providerId="ADAL" clId="{2D88CACE-02DA-4BD0-B9DD-6116DAC10101}" dt="2021-10-11T08:10:26.783" v="38" actId="20577"/>
        <pc:sldMkLst>
          <pc:docMk/>
          <pc:sldMk cId="3726915946" sldId="602"/>
        </pc:sldMkLst>
        <pc:spChg chg="mod">
          <ac:chgData name="Steve McCormack" userId="a36034f6-e157-44c0-92e0-583c4185333c" providerId="ADAL" clId="{2D88CACE-02DA-4BD0-B9DD-6116DAC10101}" dt="2021-10-11T08:10:26.783" v="38" actId="20577"/>
          <ac:spMkLst>
            <pc:docMk/>
            <pc:sldMk cId="3726915946" sldId="602"/>
            <ac:spMk id="2" creationId="{23A84928-1FCA-4634-9C2E-8162352F2955}"/>
          </ac:spMkLst>
        </pc:spChg>
      </pc:sldChg>
      <pc:sldChg chg="modSp mod">
        <pc:chgData name="Steve McCormack" userId="a36034f6-e157-44c0-92e0-583c4185333c" providerId="ADAL" clId="{2D88CACE-02DA-4BD0-B9DD-6116DAC10101}" dt="2021-10-11T08:10:30.628" v="39" actId="20577"/>
        <pc:sldMkLst>
          <pc:docMk/>
          <pc:sldMk cId="552558455" sldId="603"/>
        </pc:sldMkLst>
        <pc:spChg chg="mod">
          <ac:chgData name="Steve McCormack" userId="a36034f6-e157-44c0-92e0-583c4185333c" providerId="ADAL" clId="{2D88CACE-02DA-4BD0-B9DD-6116DAC10101}" dt="2021-10-11T08:10:30.628" v="39" actId="20577"/>
          <ac:spMkLst>
            <pc:docMk/>
            <pc:sldMk cId="552558455" sldId="603"/>
            <ac:spMk id="46" creationId="{F54F07ED-8B66-4FB3-B9ED-20C6A6FEE49C}"/>
          </ac:spMkLst>
        </pc:spChg>
      </pc:sldChg>
      <pc:sldChg chg="modSp mod">
        <pc:chgData name="Steve McCormack" userId="a36034f6-e157-44c0-92e0-583c4185333c" providerId="ADAL" clId="{2D88CACE-02DA-4BD0-B9DD-6116DAC10101}" dt="2021-10-11T08:10:39.728" v="41" actId="20577"/>
        <pc:sldMkLst>
          <pc:docMk/>
          <pc:sldMk cId="3281232725" sldId="605"/>
        </pc:sldMkLst>
        <pc:spChg chg="mod">
          <ac:chgData name="Steve McCormack" userId="a36034f6-e157-44c0-92e0-583c4185333c" providerId="ADAL" clId="{2D88CACE-02DA-4BD0-B9DD-6116DAC10101}" dt="2021-10-11T08:10:39.728" v="41" actId="20577"/>
          <ac:spMkLst>
            <pc:docMk/>
            <pc:sldMk cId="3281232725" sldId="605"/>
            <ac:spMk id="2" creationId="{23A84928-1FCA-4634-9C2E-8162352F2955}"/>
          </ac:spMkLst>
        </pc:spChg>
      </pc:sldChg>
      <pc:sldChg chg="modSp mod">
        <pc:chgData name="Steve McCormack" userId="a36034f6-e157-44c0-92e0-583c4185333c" providerId="ADAL" clId="{2D88CACE-02DA-4BD0-B9DD-6116DAC10101}" dt="2021-10-11T08:10:44.493" v="42" actId="20577"/>
        <pc:sldMkLst>
          <pc:docMk/>
          <pc:sldMk cId="2989116719" sldId="606"/>
        </pc:sldMkLst>
        <pc:spChg chg="mod">
          <ac:chgData name="Steve McCormack" userId="a36034f6-e157-44c0-92e0-583c4185333c" providerId="ADAL" clId="{2D88CACE-02DA-4BD0-B9DD-6116DAC10101}" dt="2021-10-11T08:10:44.493" v="42" actId="20577"/>
          <ac:spMkLst>
            <pc:docMk/>
            <pc:sldMk cId="2989116719" sldId="606"/>
            <ac:spMk id="46" creationId="{F54F07ED-8B66-4FB3-B9ED-20C6A6FEE49C}"/>
          </ac:spMkLst>
        </pc:spChg>
      </pc:sldChg>
      <pc:sldChg chg="modSp mod">
        <pc:chgData name="Steve McCormack" userId="a36034f6-e157-44c0-92e0-583c4185333c" providerId="ADAL" clId="{2D88CACE-02DA-4BD0-B9DD-6116DAC10101}" dt="2021-10-11T08:10:50.291" v="43" actId="20577"/>
        <pc:sldMkLst>
          <pc:docMk/>
          <pc:sldMk cId="633033010" sldId="607"/>
        </pc:sldMkLst>
        <pc:spChg chg="mod">
          <ac:chgData name="Steve McCormack" userId="a36034f6-e157-44c0-92e0-583c4185333c" providerId="ADAL" clId="{2D88CACE-02DA-4BD0-B9DD-6116DAC10101}" dt="2021-10-11T08:10:50.291" v="43" actId="20577"/>
          <ac:spMkLst>
            <pc:docMk/>
            <pc:sldMk cId="633033010" sldId="607"/>
            <ac:spMk id="2" creationId="{23A84928-1FCA-4634-9C2E-8162352F2955}"/>
          </ac:spMkLst>
        </pc:spChg>
      </pc:sldChg>
      <pc:sldChg chg="modSp mod">
        <pc:chgData name="Steve McCormack" userId="a36034f6-e157-44c0-92e0-583c4185333c" providerId="ADAL" clId="{2D88CACE-02DA-4BD0-B9DD-6116DAC10101}" dt="2021-10-11T08:10:56.480" v="44" actId="20577"/>
        <pc:sldMkLst>
          <pc:docMk/>
          <pc:sldMk cId="312858017" sldId="608"/>
        </pc:sldMkLst>
        <pc:spChg chg="mod">
          <ac:chgData name="Steve McCormack" userId="a36034f6-e157-44c0-92e0-583c4185333c" providerId="ADAL" clId="{2D88CACE-02DA-4BD0-B9DD-6116DAC10101}" dt="2021-10-11T08:10:56.480" v="44" actId="20577"/>
          <ac:spMkLst>
            <pc:docMk/>
            <pc:sldMk cId="312858017" sldId="608"/>
            <ac:spMk id="46" creationId="{F54F07ED-8B66-4FB3-B9ED-20C6A6FEE49C}"/>
          </ac:spMkLst>
        </pc:spChg>
      </pc:sldChg>
      <pc:sldChg chg="modSp mod">
        <pc:chgData name="Steve McCormack" userId="a36034f6-e157-44c0-92e0-583c4185333c" providerId="ADAL" clId="{2D88CACE-02DA-4BD0-B9DD-6116DAC10101}" dt="2021-10-11T08:11:05.521" v="45" actId="20577"/>
        <pc:sldMkLst>
          <pc:docMk/>
          <pc:sldMk cId="2591822562" sldId="609"/>
        </pc:sldMkLst>
        <pc:spChg chg="mod">
          <ac:chgData name="Steve McCormack" userId="a36034f6-e157-44c0-92e0-583c4185333c" providerId="ADAL" clId="{2D88CACE-02DA-4BD0-B9DD-6116DAC10101}" dt="2021-10-11T08:11:05.521" v="45" actId="20577"/>
          <ac:spMkLst>
            <pc:docMk/>
            <pc:sldMk cId="2591822562" sldId="609"/>
            <ac:spMk id="2" creationId="{23A84928-1FCA-4634-9C2E-8162352F2955}"/>
          </ac:spMkLst>
        </pc:spChg>
      </pc:sldChg>
      <pc:sldChg chg="modSp mod">
        <pc:chgData name="Steve McCormack" userId="a36034f6-e157-44c0-92e0-583c4185333c" providerId="ADAL" clId="{2D88CACE-02DA-4BD0-B9DD-6116DAC10101}" dt="2021-10-11T08:11:16.031" v="46" actId="20577"/>
        <pc:sldMkLst>
          <pc:docMk/>
          <pc:sldMk cId="888095778" sldId="611"/>
        </pc:sldMkLst>
        <pc:spChg chg="mod">
          <ac:chgData name="Steve McCormack" userId="a36034f6-e157-44c0-92e0-583c4185333c" providerId="ADAL" clId="{2D88CACE-02DA-4BD0-B9DD-6116DAC10101}" dt="2021-10-11T08:11:16.031" v="46" actId="20577"/>
          <ac:spMkLst>
            <pc:docMk/>
            <pc:sldMk cId="888095778" sldId="611"/>
            <ac:spMk id="2" creationId="{23A84928-1FCA-4634-9C2E-8162352F2955}"/>
          </ac:spMkLst>
        </pc:spChg>
      </pc:sldChg>
      <pc:sldChg chg="modSp mod">
        <pc:chgData name="Steve McCormack" userId="a36034f6-e157-44c0-92e0-583c4185333c" providerId="ADAL" clId="{2D88CACE-02DA-4BD0-B9DD-6116DAC10101}" dt="2021-10-11T08:11:20.991" v="47" actId="20577"/>
        <pc:sldMkLst>
          <pc:docMk/>
          <pc:sldMk cId="229888547" sldId="612"/>
        </pc:sldMkLst>
        <pc:spChg chg="mod">
          <ac:chgData name="Steve McCormack" userId="a36034f6-e157-44c0-92e0-583c4185333c" providerId="ADAL" clId="{2D88CACE-02DA-4BD0-B9DD-6116DAC10101}" dt="2021-10-11T08:11:20.991" v="47" actId="20577"/>
          <ac:spMkLst>
            <pc:docMk/>
            <pc:sldMk cId="229888547" sldId="612"/>
            <ac:spMk id="2" creationId="{23A84928-1FCA-4634-9C2E-8162352F2955}"/>
          </ac:spMkLst>
        </pc:spChg>
      </pc:sldChg>
      <pc:sldChg chg="modSp mod">
        <pc:chgData name="Steve McCormack" userId="a36034f6-e157-44c0-92e0-583c4185333c" providerId="ADAL" clId="{2D88CACE-02DA-4BD0-B9DD-6116DAC10101}" dt="2021-10-11T08:11:27.375" v="48" actId="20577"/>
        <pc:sldMkLst>
          <pc:docMk/>
          <pc:sldMk cId="1583453961" sldId="613"/>
        </pc:sldMkLst>
        <pc:spChg chg="mod">
          <ac:chgData name="Steve McCormack" userId="a36034f6-e157-44c0-92e0-583c4185333c" providerId="ADAL" clId="{2D88CACE-02DA-4BD0-B9DD-6116DAC10101}" dt="2021-10-11T08:11:27.375" v="48" actId="20577"/>
          <ac:spMkLst>
            <pc:docMk/>
            <pc:sldMk cId="1583453961" sldId="613"/>
            <ac:spMk id="2" creationId="{23A84928-1FCA-4634-9C2E-8162352F2955}"/>
          </ac:spMkLst>
        </pc:spChg>
      </pc:sldChg>
      <pc:sldChg chg="modSp mod">
        <pc:chgData name="Steve McCormack" userId="a36034f6-e157-44c0-92e0-583c4185333c" providerId="ADAL" clId="{2D88CACE-02DA-4BD0-B9DD-6116DAC10101}" dt="2021-10-11T08:11:30.977" v="49" actId="20577"/>
        <pc:sldMkLst>
          <pc:docMk/>
          <pc:sldMk cId="739683295" sldId="614"/>
        </pc:sldMkLst>
        <pc:spChg chg="mod">
          <ac:chgData name="Steve McCormack" userId="a36034f6-e157-44c0-92e0-583c4185333c" providerId="ADAL" clId="{2D88CACE-02DA-4BD0-B9DD-6116DAC10101}" dt="2021-10-11T08:11:30.977" v="49" actId="20577"/>
          <ac:spMkLst>
            <pc:docMk/>
            <pc:sldMk cId="739683295" sldId="614"/>
            <ac:spMk id="2" creationId="{23A84928-1FCA-4634-9C2E-8162352F2955}"/>
          </ac:spMkLst>
        </pc:spChg>
      </pc:sldChg>
      <pc:sldChg chg="modSp mod">
        <pc:chgData name="Steve McCormack" userId="a36034f6-e157-44c0-92e0-583c4185333c" providerId="ADAL" clId="{2D88CACE-02DA-4BD0-B9DD-6116DAC10101}" dt="2021-10-11T08:11:35.902" v="50" actId="20577"/>
        <pc:sldMkLst>
          <pc:docMk/>
          <pc:sldMk cId="921520778" sldId="615"/>
        </pc:sldMkLst>
        <pc:spChg chg="mod">
          <ac:chgData name="Steve McCormack" userId="a36034f6-e157-44c0-92e0-583c4185333c" providerId="ADAL" clId="{2D88CACE-02DA-4BD0-B9DD-6116DAC10101}" dt="2021-10-11T08:11:35.902" v="50" actId="20577"/>
          <ac:spMkLst>
            <pc:docMk/>
            <pc:sldMk cId="921520778" sldId="615"/>
            <ac:spMk id="46" creationId="{F54F07ED-8B66-4FB3-B9ED-20C6A6FEE49C}"/>
          </ac:spMkLst>
        </pc:spChg>
      </pc:sldChg>
      <pc:sldChg chg="modSp mod">
        <pc:chgData name="Steve McCormack" userId="a36034f6-e157-44c0-92e0-583c4185333c" providerId="ADAL" clId="{2D88CACE-02DA-4BD0-B9DD-6116DAC10101}" dt="2021-10-11T08:11:44.866" v="52" actId="6549"/>
        <pc:sldMkLst>
          <pc:docMk/>
          <pc:sldMk cId="886902192" sldId="617"/>
        </pc:sldMkLst>
        <pc:spChg chg="mod">
          <ac:chgData name="Steve McCormack" userId="a36034f6-e157-44c0-92e0-583c4185333c" providerId="ADAL" clId="{2D88CACE-02DA-4BD0-B9DD-6116DAC10101}" dt="2021-10-11T08:11:44.866" v="52" actId="6549"/>
          <ac:spMkLst>
            <pc:docMk/>
            <pc:sldMk cId="886902192" sldId="617"/>
            <ac:spMk id="2" creationId="{3D3B0D61-9420-4B06-8555-667429430C87}"/>
          </ac:spMkLst>
        </pc:spChg>
      </pc:sldChg>
      <pc:sldChg chg="modSp mod">
        <pc:chgData name="Steve McCormack" userId="a36034f6-e157-44c0-92e0-583c4185333c" providerId="ADAL" clId="{2D88CACE-02DA-4BD0-B9DD-6116DAC10101}" dt="2021-10-11T08:11:49.456" v="54" actId="6549"/>
        <pc:sldMkLst>
          <pc:docMk/>
          <pc:sldMk cId="913237137" sldId="618"/>
        </pc:sldMkLst>
        <pc:spChg chg="mod">
          <ac:chgData name="Steve McCormack" userId="a36034f6-e157-44c0-92e0-583c4185333c" providerId="ADAL" clId="{2D88CACE-02DA-4BD0-B9DD-6116DAC10101}" dt="2021-10-11T08:11:49.456" v="54" actId="6549"/>
          <ac:spMkLst>
            <pc:docMk/>
            <pc:sldMk cId="913237137" sldId="618"/>
            <ac:spMk id="2" creationId="{3D3B0D61-9420-4B06-8555-667429430C87}"/>
          </ac:spMkLst>
        </pc:spChg>
      </pc:sldChg>
      <pc:sldChg chg="modSp mod">
        <pc:chgData name="Steve McCormack" userId="a36034f6-e157-44c0-92e0-583c4185333c" providerId="ADAL" clId="{2D88CACE-02DA-4BD0-B9DD-6116DAC10101}" dt="2021-10-11T08:12:06.197" v="62" actId="6549"/>
        <pc:sldMkLst>
          <pc:docMk/>
          <pc:sldMk cId="3481821240" sldId="621"/>
        </pc:sldMkLst>
        <pc:spChg chg="mod">
          <ac:chgData name="Steve McCormack" userId="a36034f6-e157-44c0-92e0-583c4185333c" providerId="ADAL" clId="{2D88CACE-02DA-4BD0-B9DD-6116DAC10101}" dt="2021-10-11T08:12:06.197" v="62" actId="6549"/>
          <ac:spMkLst>
            <pc:docMk/>
            <pc:sldMk cId="3481821240" sldId="621"/>
            <ac:spMk id="2" creationId="{2FC8153A-3089-4481-8DDB-FCA2DBF5BD26}"/>
          </ac:spMkLst>
        </pc:spChg>
      </pc:sldChg>
      <pc:sldChg chg="modSp mod">
        <pc:chgData name="Steve McCormack" userId="a36034f6-e157-44c0-92e0-583c4185333c" providerId="ADAL" clId="{2D88CACE-02DA-4BD0-B9DD-6116DAC10101}" dt="2021-10-11T08:11:54.909" v="56" actId="6549"/>
        <pc:sldMkLst>
          <pc:docMk/>
          <pc:sldMk cId="3258187742" sldId="623"/>
        </pc:sldMkLst>
        <pc:spChg chg="mod">
          <ac:chgData name="Steve McCormack" userId="a36034f6-e157-44c0-92e0-583c4185333c" providerId="ADAL" clId="{2D88CACE-02DA-4BD0-B9DD-6116DAC10101}" dt="2021-10-11T08:11:54.909" v="56" actId="6549"/>
          <ac:spMkLst>
            <pc:docMk/>
            <pc:sldMk cId="3258187742" sldId="623"/>
            <ac:spMk id="2" creationId="{468AD34D-48AC-4C34-99A5-DF560A5DFC10}"/>
          </ac:spMkLst>
        </pc:spChg>
      </pc:sldChg>
      <pc:sldChg chg="modSp mod">
        <pc:chgData name="Steve McCormack" userId="a36034f6-e157-44c0-92e0-583c4185333c" providerId="ADAL" clId="{2D88CACE-02DA-4BD0-B9DD-6116DAC10101}" dt="2021-10-11T08:11:58.320" v="58" actId="6549"/>
        <pc:sldMkLst>
          <pc:docMk/>
          <pc:sldMk cId="1375629310" sldId="624"/>
        </pc:sldMkLst>
        <pc:spChg chg="mod">
          <ac:chgData name="Steve McCormack" userId="a36034f6-e157-44c0-92e0-583c4185333c" providerId="ADAL" clId="{2D88CACE-02DA-4BD0-B9DD-6116DAC10101}" dt="2021-10-11T08:11:58.320" v="58" actId="6549"/>
          <ac:spMkLst>
            <pc:docMk/>
            <pc:sldMk cId="1375629310" sldId="624"/>
            <ac:spMk id="2" creationId="{468AD34D-48AC-4C34-99A5-DF560A5DFC10}"/>
          </ac:spMkLst>
        </pc:spChg>
      </pc:sldChg>
      <pc:sldChg chg="modSp mod">
        <pc:chgData name="Steve McCormack" userId="a36034f6-e157-44c0-92e0-583c4185333c" providerId="ADAL" clId="{2D88CACE-02DA-4BD0-B9DD-6116DAC10101}" dt="2021-10-11T08:12:01.796" v="60" actId="6549"/>
        <pc:sldMkLst>
          <pc:docMk/>
          <pc:sldMk cId="1109354515" sldId="625"/>
        </pc:sldMkLst>
        <pc:spChg chg="mod">
          <ac:chgData name="Steve McCormack" userId="a36034f6-e157-44c0-92e0-583c4185333c" providerId="ADAL" clId="{2D88CACE-02DA-4BD0-B9DD-6116DAC10101}" dt="2021-10-11T08:12:01.796" v="60" actId="6549"/>
          <ac:spMkLst>
            <pc:docMk/>
            <pc:sldMk cId="1109354515" sldId="625"/>
            <ac:spMk id="2" creationId="{468AD34D-48AC-4C34-99A5-DF560A5DFC1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BDD315-CABA-48C9-B8B8-E7F4A7C4E8FE}" type="datetimeFigureOut">
              <a:rPr lang="en-GB" smtClean="0"/>
              <a:t>11/10/2021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CC6D43-B330-470E-9514-C837501A6F5A}" type="slidenum">
              <a:rPr lang="en-GB" smtClean="0"/>
              <a:t>‹#›</a:t>
            </a:fld>
            <a:endParaRPr lang="en-GB"/>
          </a:p>
        </p:txBody>
      </p:sp>
    </p:spTree>
    <p:extLst>
      <p:ext uri="{BB962C8B-B14F-4D97-AF65-F5344CB8AC3E}">
        <p14:creationId xmlns:p14="http://schemas.microsoft.com/office/powerpoint/2010/main" val="210422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a:t>
            </a:fld>
            <a:endParaRPr lang="en-GB"/>
          </a:p>
        </p:txBody>
      </p:sp>
    </p:spTree>
    <p:extLst>
      <p:ext uri="{BB962C8B-B14F-4D97-AF65-F5344CB8AC3E}">
        <p14:creationId xmlns:p14="http://schemas.microsoft.com/office/powerpoint/2010/main" val="30443125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can be found on page 14 of the 5.3 Core Concept document</a:t>
            </a:r>
          </a:p>
        </p:txBody>
      </p:sp>
      <p:sp>
        <p:nvSpPr>
          <p:cNvPr id="4" name="Slide Number Placeholder 3"/>
          <p:cNvSpPr>
            <a:spLocks noGrp="1"/>
          </p:cNvSpPr>
          <p:nvPr>
            <p:ph type="sldNum" sz="quarter" idx="5"/>
          </p:nvPr>
        </p:nvSpPr>
        <p:spPr/>
        <p:txBody>
          <a:bodyPr/>
          <a:lstStyle/>
          <a:p>
            <a:fld id="{95CC6D43-B330-470E-9514-C837501A6F5A}" type="slidenum">
              <a:rPr lang="en-GB" smtClean="0"/>
              <a:t>14</a:t>
            </a:fld>
            <a:endParaRPr lang="en-GB"/>
          </a:p>
        </p:txBody>
      </p:sp>
    </p:spTree>
    <p:extLst>
      <p:ext uri="{BB962C8B-B14F-4D97-AF65-F5344CB8AC3E}">
        <p14:creationId xmlns:p14="http://schemas.microsoft.com/office/powerpoint/2010/main" val="42373960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can be found on page 14 of the 5.3 Core Concept document</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15</a:t>
            </a:fld>
            <a:endParaRPr lang="en-GB"/>
          </a:p>
        </p:txBody>
      </p:sp>
    </p:spTree>
    <p:extLst>
      <p:ext uri="{BB962C8B-B14F-4D97-AF65-F5344CB8AC3E}">
        <p14:creationId xmlns:p14="http://schemas.microsoft.com/office/powerpoint/2010/main" val="30683290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can be found on page 14 of the 5.3 Core Concept document</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16</a:t>
            </a:fld>
            <a:endParaRPr lang="en-GB"/>
          </a:p>
        </p:txBody>
      </p:sp>
    </p:spTree>
    <p:extLst>
      <p:ext uri="{BB962C8B-B14F-4D97-AF65-F5344CB8AC3E}">
        <p14:creationId xmlns:p14="http://schemas.microsoft.com/office/powerpoint/2010/main" val="39258641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If the number of red beads is the same in each example, does that mean the probability of selecting red is the same? Why or why not?</a:t>
            </a:r>
          </a:p>
          <a:p>
            <a:pPr>
              <a:spcBef>
                <a:spcPts val="400"/>
              </a:spcBef>
              <a:spcAft>
                <a:spcPts val="400"/>
              </a:spcAft>
            </a:pPr>
            <a:r>
              <a:rPr lang="en-GB" sz="1200" dirty="0">
                <a:solidFill>
                  <a:srgbClr val="008080"/>
                </a:solidFill>
                <a:latin typeface="Myriad Pro"/>
              </a:rPr>
              <a:t>What does ‘fair’ mean?</a:t>
            </a:r>
          </a:p>
          <a:p>
            <a:pPr>
              <a:spcBef>
                <a:spcPts val="400"/>
              </a:spcBef>
              <a:spcAft>
                <a:spcPts val="400"/>
              </a:spcAft>
            </a:pPr>
            <a:r>
              <a:rPr lang="en-GB" sz="1200" dirty="0">
                <a:solidFill>
                  <a:srgbClr val="008080"/>
                </a:solidFill>
                <a:latin typeface="Myriad Pro"/>
              </a:rPr>
              <a:t>How many different ways can you write the probability of selecting red for each player?</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sz="1800" dirty="0">
                <a:effectLst/>
                <a:latin typeface="Myriad Pro"/>
                <a:ea typeface="Calibri" panose="020F0502020204030204" pitchFamily="34" charset="0"/>
                <a:cs typeface="Times New Roman" panose="02020603050405020304" pitchFamily="18" charset="0"/>
              </a:rPr>
              <a:t>The game in </a:t>
            </a:r>
            <a:r>
              <a:rPr lang="en-GB" sz="1800" i="0" dirty="0">
                <a:effectLst/>
                <a:latin typeface="Myriad Pro"/>
                <a:ea typeface="Calibri" panose="020F0502020204030204" pitchFamily="34" charset="0"/>
                <a:cs typeface="Times New Roman" panose="02020603050405020304" pitchFamily="18" charset="0"/>
              </a:rPr>
              <a:t>Example 1</a:t>
            </a:r>
            <a:r>
              <a:rPr lang="en-GB" sz="1800" dirty="0">
                <a:effectLst/>
                <a:latin typeface="Myriad Pro"/>
                <a:ea typeface="Calibri" panose="020F0502020204030204" pitchFamily="34" charset="0"/>
                <a:cs typeface="Times New Roman" panose="02020603050405020304" pitchFamily="18" charset="0"/>
              </a:rPr>
              <a:t> has been designed so that, while the number of red beads is the same in each bag, the proportion of red beads to blue beads is different. This will be a key point to draw out during discussion after students have played the game. It is advised that you think in advance about what language you expect students to use, and how you will model this.</a:t>
            </a: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17</a:t>
            </a:fld>
            <a:endParaRPr lang="en-GB"/>
          </a:p>
        </p:txBody>
      </p:sp>
    </p:spTree>
    <p:extLst>
      <p:ext uri="{BB962C8B-B14F-4D97-AF65-F5344CB8AC3E}">
        <p14:creationId xmlns:p14="http://schemas.microsoft.com/office/powerpoint/2010/main" val="36300159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Due to space constraints, the image on this PD discussion slide is very small. PD Leads might like to use or print the ‘in the classroom’ version of this slide for teachers to access during discussions.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rgbClr val="008080"/>
              </a:solidFill>
              <a:latin typeface="Myriad 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More detail about the sequencing of this example can be found on page 15 of the 5.3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18</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632106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r>
              <a:rPr lang="en-GB" sz="2000" b="0" dirty="0">
                <a:solidFill>
                  <a:srgbClr val="008080"/>
                </a:solidFill>
                <a:latin typeface="Myriad Pro"/>
              </a:rPr>
              <a:t>What numbers will mean each player can move? Is there an equal number of opportunities for each player?</a:t>
            </a:r>
          </a:p>
          <a:p>
            <a:r>
              <a:rPr lang="en-GB" sz="2000" b="0" dirty="0">
                <a:solidFill>
                  <a:srgbClr val="008080"/>
                </a:solidFill>
                <a:latin typeface="Myriad Pro"/>
              </a:rPr>
              <a:t>Is this game fair?</a:t>
            </a:r>
          </a:p>
          <a:p>
            <a:r>
              <a:rPr lang="en-GB" sz="2000" b="0" dirty="0">
                <a:solidFill>
                  <a:srgbClr val="008080"/>
                </a:solidFill>
                <a:latin typeface="Myriad Pro"/>
              </a:rPr>
              <a:t>If the game is biased towards one player, does this mean that player will definitely win? How would your answer change if the track was longer/shorter?</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Myriad Pro"/>
                <a:ea typeface="Calibri" panose="020F0502020204030204" pitchFamily="34" charset="0"/>
                <a:cs typeface="Times New Roman" panose="02020603050405020304" pitchFamily="18" charset="0"/>
              </a:rPr>
              <a:t>The rules of the game in </a:t>
            </a:r>
            <a:r>
              <a:rPr lang="en-GB" sz="1800" i="0" dirty="0">
                <a:effectLst/>
                <a:latin typeface="Myriad Pro"/>
                <a:ea typeface="Calibri" panose="020F0502020204030204" pitchFamily="34" charset="0"/>
                <a:cs typeface="Times New Roman" panose="02020603050405020304" pitchFamily="18" charset="0"/>
              </a:rPr>
              <a:t>Example 2</a:t>
            </a:r>
            <a:r>
              <a:rPr lang="en-GB" sz="1800" dirty="0">
                <a:effectLst/>
                <a:latin typeface="Myriad Pro"/>
                <a:ea typeface="Calibri" panose="020F0502020204030204" pitchFamily="34" charset="0"/>
                <a:cs typeface="Times New Roman" panose="02020603050405020304" pitchFamily="18" charset="0"/>
              </a:rPr>
              <a:t> have been chosen to draw attention to the number of possible outcomes (out of a total of six equally likely ones) that allow player 1 or player 2 to move along the track. Discussion following the playing of the game should attempt to draw out this point.</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19</a:t>
            </a:fld>
            <a:endParaRPr lang="en-GB"/>
          </a:p>
        </p:txBody>
      </p:sp>
    </p:spTree>
    <p:extLst>
      <p:ext uri="{BB962C8B-B14F-4D97-AF65-F5344CB8AC3E}">
        <p14:creationId xmlns:p14="http://schemas.microsoft.com/office/powerpoint/2010/main" val="18151956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Due to space constraints, the image on this PD discussion slide is very small. PD Leads might like to use or print the ‘in the classroom’ version of this slide for teachers to access during discussions.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rgbClr val="008080"/>
              </a:solidFill>
              <a:latin typeface="Myriad 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More detail about the sequencing of this example can be found on page 15 of the 5.3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20</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223986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r>
              <a:rPr lang="en-GB" sz="2000" b="0" dirty="0">
                <a:solidFill>
                  <a:srgbClr val="008080"/>
                </a:solidFill>
                <a:latin typeface="Myriad Pro"/>
              </a:rPr>
              <a:t>How will you calculate the percentage after 5 flips? How about after 10 flips? </a:t>
            </a:r>
          </a:p>
          <a:p>
            <a:r>
              <a:rPr lang="en-GB" sz="2000" b="0" dirty="0">
                <a:solidFill>
                  <a:srgbClr val="008080"/>
                </a:solidFill>
                <a:latin typeface="Myriad Pro"/>
              </a:rPr>
              <a:t>What happens to your percentage over time?</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Myriad Pro"/>
                <a:ea typeface="Calibri" panose="020F0502020204030204" pitchFamily="34" charset="0"/>
                <a:cs typeface="Times New Roman" panose="02020603050405020304" pitchFamily="18" charset="0"/>
              </a:rPr>
              <a:t>This is a classic mathematics experiment and can be repeated for scenarios where the probabilities are 1/3 </a:t>
            </a:r>
            <a:r>
              <a:rPr lang="en-GB" sz="1800" i="1" dirty="0">
                <a:effectLst/>
                <a:latin typeface="Myriad Pro"/>
                <a:ea typeface="Calibri" panose="020F0502020204030204" pitchFamily="34" charset="0"/>
                <a:cs typeface="Times New Roman" panose="02020603050405020304" pitchFamily="18" charset="0"/>
              </a:rPr>
              <a:t>and 2/3</a:t>
            </a:r>
            <a:r>
              <a:rPr lang="en-GB" sz="1800" dirty="0">
                <a:effectLst/>
                <a:latin typeface="Myriad Pro"/>
                <a:ea typeface="Calibri" panose="020F0502020204030204" pitchFamily="34" charset="0"/>
                <a:cs typeface="Times New Roman" panose="02020603050405020304" pitchFamily="18" charset="0"/>
              </a:rPr>
              <a:t> </a:t>
            </a:r>
            <a:r>
              <a:rPr lang="en-GB" sz="1800" i="1" dirty="0">
                <a:effectLst/>
                <a:latin typeface="Myriad Pro"/>
                <a:ea typeface="Calibri" panose="020F0502020204030204" pitchFamily="34" charset="0"/>
                <a:cs typeface="Times New Roman" panose="02020603050405020304" pitchFamily="18" charset="0"/>
              </a:rPr>
              <a:t>or</a:t>
            </a:r>
            <a:r>
              <a:rPr lang="en-GB" sz="1800" dirty="0">
                <a:effectLst/>
                <a:latin typeface="Myriad Pro"/>
                <a:ea typeface="Calibri" panose="020F0502020204030204" pitchFamily="34" charset="0"/>
                <a:cs typeface="Times New Roman" panose="02020603050405020304" pitchFamily="18" charset="0"/>
              </a:rPr>
              <a:t> 1/4 </a:t>
            </a:r>
            <a:r>
              <a:rPr lang="en-GB" sz="1800" i="1" dirty="0">
                <a:effectLst/>
                <a:latin typeface="Myriad Pro"/>
                <a:ea typeface="Calibri" panose="020F0502020204030204" pitchFamily="34" charset="0"/>
                <a:cs typeface="Times New Roman" panose="02020603050405020304" pitchFamily="18" charset="0"/>
              </a:rPr>
              <a:t>and</a:t>
            </a:r>
            <a:r>
              <a:rPr lang="en-GB" sz="1800" dirty="0">
                <a:effectLst/>
                <a:latin typeface="Myriad Pro"/>
                <a:ea typeface="Calibri" panose="020F0502020204030204" pitchFamily="34" charset="0"/>
                <a:cs typeface="Times New Roman" panose="02020603050405020304" pitchFamily="18" charset="0"/>
              </a:rPr>
              <a:t> 3/4. You might wish to think about how students will collate results, and whether they will need support in getting started with this. Collating results from across the class is a time-efficient way to generate a large sample of data. Different resulting graphs can be compared, and a simple spreadsheet designed to model the results so that multiple examples can be quickly created to illustrate the general nature of tending to (in this example) 50%.</a:t>
            </a:r>
          </a:p>
        </p:txBody>
      </p:sp>
      <p:sp>
        <p:nvSpPr>
          <p:cNvPr id="4" name="Slide Number Placeholder 3"/>
          <p:cNvSpPr>
            <a:spLocks noGrp="1"/>
          </p:cNvSpPr>
          <p:nvPr>
            <p:ph type="sldNum" sz="quarter" idx="5"/>
          </p:nvPr>
        </p:nvSpPr>
        <p:spPr/>
        <p:txBody>
          <a:bodyPr/>
          <a:lstStyle/>
          <a:p>
            <a:fld id="{95CC6D43-B330-470E-9514-C837501A6F5A}" type="slidenum">
              <a:rPr lang="en-GB" smtClean="0"/>
              <a:t>21</a:t>
            </a:fld>
            <a:endParaRPr lang="en-GB"/>
          </a:p>
        </p:txBody>
      </p:sp>
    </p:spTree>
    <p:extLst>
      <p:ext uri="{BB962C8B-B14F-4D97-AF65-F5344CB8AC3E}">
        <p14:creationId xmlns:p14="http://schemas.microsoft.com/office/powerpoint/2010/main" val="23936350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r>
              <a:rPr lang="en-GB" sz="2000" b="0" dirty="0">
                <a:solidFill>
                  <a:srgbClr val="008080"/>
                </a:solidFill>
                <a:latin typeface="Myriad Pro"/>
              </a:rPr>
              <a:t>What happens to your percentage over time?</a:t>
            </a:r>
          </a:p>
          <a:p>
            <a:r>
              <a:rPr lang="en-GB" sz="2000" b="0" dirty="0">
                <a:solidFill>
                  <a:srgbClr val="008080"/>
                </a:solidFill>
                <a:latin typeface="Myriad Pro"/>
              </a:rPr>
              <a:t>What would happen as we continue this graph along the x axis?</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Myriad Pro"/>
                <a:ea typeface="Calibri" panose="020F0502020204030204" pitchFamily="34" charset="0"/>
                <a:cs typeface="Times New Roman" panose="02020603050405020304" pitchFamily="18" charset="0"/>
              </a:rPr>
              <a:t>This is a classic mathematics experiment and can be repeated for scenarios where the probabilities are </a:t>
            </a:r>
            <a:r>
              <a:rPr lang="en-GB" sz="1800" i="0" dirty="0">
                <a:effectLst/>
                <a:latin typeface="Myriad Pro"/>
                <a:ea typeface="Calibri" panose="020F0502020204030204" pitchFamily="34" charset="0"/>
                <a:cs typeface="Times New Roman" panose="02020603050405020304" pitchFamily="18" charset="0"/>
              </a:rPr>
              <a:t>1/3 and 2/3 or 1/4 and 3/4</a:t>
            </a:r>
            <a:r>
              <a:rPr lang="en-GB" sz="1800" dirty="0">
                <a:effectLst/>
                <a:latin typeface="Myriad Pro"/>
                <a:ea typeface="Calibri" panose="020F0502020204030204" pitchFamily="34" charset="0"/>
                <a:cs typeface="Times New Roman" panose="02020603050405020304" pitchFamily="18" charset="0"/>
              </a:rPr>
              <a:t>. You might wish to think about how students will collate results, and whether they will need support in getting started with this. Collating results from across the class is a time-efficient way to generate a large sample of data. Different resulting graphs can be compared, and a simple spreadsheet designed to model the results so that multiple examples can be quickly created to illustrate the general nature of tending to (in this example) 50%.</a:t>
            </a:r>
          </a:p>
        </p:txBody>
      </p:sp>
      <p:sp>
        <p:nvSpPr>
          <p:cNvPr id="4" name="Slide Number Placeholder 3"/>
          <p:cNvSpPr>
            <a:spLocks noGrp="1"/>
          </p:cNvSpPr>
          <p:nvPr>
            <p:ph type="sldNum" sz="quarter" idx="5"/>
          </p:nvPr>
        </p:nvSpPr>
        <p:spPr/>
        <p:txBody>
          <a:bodyPr/>
          <a:lstStyle/>
          <a:p>
            <a:fld id="{95CC6D43-B330-470E-9514-C837501A6F5A}" type="slidenum">
              <a:rPr lang="en-GB" smtClean="0"/>
              <a:t>22</a:t>
            </a:fld>
            <a:endParaRPr lang="en-GB"/>
          </a:p>
        </p:txBody>
      </p:sp>
    </p:spTree>
    <p:extLst>
      <p:ext uri="{BB962C8B-B14F-4D97-AF65-F5344CB8AC3E}">
        <p14:creationId xmlns:p14="http://schemas.microsoft.com/office/powerpoint/2010/main" val="27238388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Due to space constraints, the image on this PD discussion slide is very small. PD Leads might like to use or print the ‘in the classroom’ version of this slide for teachers to access during discussions.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rgbClr val="008080"/>
              </a:solidFill>
              <a:latin typeface="Myriad 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More detail about this example can be found on page 16 of the 5.3 Core Concept document. The table illustrated here is an example of a structure that might support students to organise their work.</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23</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99726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Linked on this slide is the Theme Overview document of </a:t>
            </a:r>
            <a:r>
              <a:rPr lang="en-GB" i="1" dirty="0"/>
              <a:t>Statistics and probability. </a:t>
            </a:r>
            <a:r>
              <a:rPr lang="en-GB" i="0" dirty="0"/>
              <a:t>This document includes</a:t>
            </a:r>
            <a:r>
              <a:rPr lang="en-GB" dirty="0"/>
              <a:t> why it is important, the key underpinning knowledge and links to prior and future learning. There is also guidance about how the five big ideas of Teaching for Mastery relate specifically to this theme.</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4</a:t>
            </a:fld>
            <a:endParaRPr lang="en-GB"/>
          </a:p>
        </p:txBody>
      </p:sp>
    </p:spTree>
    <p:extLst>
      <p:ext uri="{BB962C8B-B14F-4D97-AF65-F5344CB8AC3E}">
        <p14:creationId xmlns:p14="http://schemas.microsoft.com/office/powerpoint/2010/main" val="30784088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r>
              <a:rPr lang="en-GB" sz="2000" b="0" i="0" dirty="0">
                <a:solidFill>
                  <a:srgbClr val="008080"/>
                </a:solidFill>
                <a:effectLst/>
                <a:latin typeface="Myriad Pro"/>
                <a:ea typeface="Calibri" panose="020F0502020204030204" pitchFamily="34" charset="0"/>
                <a:cs typeface="Arial" panose="020B0604020202020204" pitchFamily="34" charset="0"/>
              </a:rPr>
              <a:t>What is the total number of possible outcomes?</a:t>
            </a:r>
          </a:p>
          <a:p>
            <a:r>
              <a:rPr lang="en-GB" sz="2000" b="0" i="0" dirty="0">
                <a:solidFill>
                  <a:srgbClr val="008080"/>
                </a:solidFill>
                <a:effectLst/>
                <a:latin typeface="Myriad Pro"/>
                <a:ea typeface="Calibri" panose="020F0502020204030204" pitchFamily="34" charset="0"/>
                <a:cs typeface="Arial" panose="020B0604020202020204" pitchFamily="34" charset="0"/>
              </a:rPr>
              <a:t>What is the total number of successful outcomes?</a:t>
            </a:r>
          </a:p>
          <a:p>
            <a:r>
              <a:rPr lang="en-GB" sz="2000" b="0" i="0" dirty="0">
                <a:solidFill>
                  <a:srgbClr val="008080"/>
                </a:solidFill>
                <a:effectLst/>
                <a:latin typeface="Myriad Pro"/>
                <a:ea typeface="Calibri" panose="020F0502020204030204" pitchFamily="34" charset="0"/>
                <a:cs typeface="Arial" panose="020B0604020202020204" pitchFamily="34" charset="0"/>
              </a:rPr>
              <a:t>What is the probability of __?</a:t>
            </a:r>
          </a:p>
          <a:p>
            <a:r>
              <a:rPr lang="en-GB" sz="1800" i="1" dirty="0">
                <a:solidFill>
                  <a:srgbClr val="000000"/>
                </a:solidFill>
                <a:effectLst/>
                <a:latin typeface="Myriad Pro"/>
                <a:ea typeface="Calibri" panose="020F0502020204030204" pitchFamily="34" charset="0"/>
                <a:cs typeface="Arial" panose="020B0604020202020204" pitchFamily="34" charset="0"/>
              </a:rPr>
              <a:t>‘The total number of possible outcomes is …’</a:t>
            </a:r>
            <a:endParaRPr lang="en-GB" sz="1800" i="0" dirty="0">
              <a:solidFill>
                <a:srgbClr val="000000"/>
              </a:solidFill>
              <a:effectLst/>
              <a:latin typeface="Myriad Pro"/>
              <a:ea typeface="Calibri" panose="020F0502020204030204" pitchFamily="34" charset="0"/>
              <a:cs typeface="Arial" panose="020B0604020202020204" pitchFamily="34" charset="0"/>
            </a:endParaRPr>
          </a:p>
          <a:p>
            <a:r>
              <a:rPr lang="en-GB" sz="1800" i="1" dirty="0">
                <a:solidFill>
                  <a:srgbClr val="000000"/>
                </a:solidFill>
                <a:effectLst/>
                <a:latin typeface="Myriad Pro"/>
                <a:ea typeface="Calibri" panose="020F0502020204030204" pitchFamily="34" charset="0"/>
                <a:cs typeface="Arial" panose="020B0604020202020204" pitchFamily="34" charset="0"/>
              </a:rPr>
              <a:t>‘The total number of successful outcomes is …’</a:t>
            </a:r>
            <a:endParaRPr lang="en-GB" sz="1800" i="0" dirty="0">
              <a:solidFill>
                <a:srgbClr val="000000"/>
              </a:solidFill>
              <a:effectLst/>
              <a:latin typeface="Myriad Pro"/>
              <a:ea typeface="Calibri" panose="020F0502020204030204" pitchFamily="34" charset="0"/>
              <a:cs typeface="Arial" panose="020B0604020202020204" pitchFamily="34" charset="0"/>
            </a:endParaRPr>
          </a:p>
          <a:p>
            <a:r>
              <a:rPr lang="en-GB" sz="1800" i="1" dirty="0">
                <a:solidFill>
                  <a:srgbClr val="000000"/>
                </a:solidFill>
                <a:effectLst/>
                <a:latin typeface="Myriad Pro"/>
                <a:ea typeface="Calibri" panose="020F0502020204030204" pitchFamily="34" charset="0"/>
                <a:cs typeface="Arial" panose="020B0604020202020204" pitchFamily="34" charset="0"/>
              </a:rPr>
              <a:t>‘The probability of … is …’</a:t>
            </a:r>
            <a:endParaRPr lang="en-GB" sz="1800" dirty="0">
              <a:solidFill>
                <a:srgbClr val="000000"/>
              </a:solidFill>
              <a:effectLst/>
              <a:latin typeface="Myriad Pro"/>
              <a:ea typeface="Calibri" panose="020F0502020204030204" pitchFamily="34" charset="0"/>
              <a:cs typeface="Arial" panose="020B0604020202020204" pitchFamily="34" charset="0"/>
            </a:endParaRP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Myriad Pro"/>
                <a:ea typeface="Calibri" panose="020F0502020204030204" pitchFamily="34" charset="0"/>
                <a:cs typeface="Times New Roman" panose="02020603050405020304" pitchFamily="18" charset="0"/>
              </a:rPr>
              <a:t>In </a:t>
            </a:r>
            <a:r>
              <a:rPr lang="en-GB" sz="1800" i="0" dirty="0">
                <a:effectLst/>
                <a:latin typeface="Myriad Pro"/>
                <a:ea typeface="Calibri" panose="020F0502020204030204" pitchFamily="34" charset="0"/>
                <a:cs typeface="Times New Roman" panose="02020603050405020304" pitchFamily="18" charset="0"/>
              </a:rPr>
              <a:t>Example 4</a:t>
            </a:r>
            <a:r>
              <a:rPr lang="en-GB" sz="1800" dirty="0">
                <a:effectLst/>
                <a:latin typeface="Myriad Pro"/>
                <a:ea typeface="Calibri" panose="020F0502020204030204" pitchFamily="34" charset="0"/>
                <a:cs typeface="Times New Roman" panose="02020603050405020304" pitchFamily="18" charset="0"/>
              </a:rPr>
              <a:t>, it is important for students to get a sense of how likely they think the outcomes will be while playing the game, and it may help to ask students to predict what they think the outcome will be after 30 rolls of the dice. </a:t>
            </a:r>
          </a:p>
          <a:p>
            <a:r>
              <a:rPr lang="en-GB" sz="1800" dirty="0">
                <a:effectLst/>
                <a:latin typeface="Myriad Pro"/>
                <a:ea typeface="Calibri" panose="020F0502020204030204" pitchFamily="34" charset="0"/>
                <a:cs typeface="Times New Roman" panose="02020603050405020304" pitchFamily="18" charset="0"/>
              </a:rPr>
              <a:t>The phrase ‘Am I lucky today?’ draws attention to the difference between expected results and actual results. Class discussion of this could again raise the idea that the results of such experiments settle down and tend to the expected value if the dice is rolled enough times.</a:t>
            </a: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24</a:t>
            </a:fld>
            <a:endParaRPr lang="en-GB"/>
          </a:p>
        </p:txBody>
      </p:sp>
    </p:spTree>
    <p:extLst>
      <p:ext uri="{BB962C8B-B14F-4D97-AF65-F5344CB8AC3E}">
        <p14:creationId xmlns:p14="http://schemas.microsoft.com/office/powerpoint/2010/main" val="11923803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Due to space constraints, the image on this PD discussion slide is very small. PD Leads might like to use or print the ‘in the classroom’ version of this slide for teachers to access during discussions.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rgbClr val="008080"/>
              </a:solidFill>
              <a:latin typeface="Myriad 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More detail about this example can be found on page 17 of the 5.3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25</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308707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0" dirty="0">
                <a:solidFill>
                  <a:srgbClr val="008080"/>
                </a:solidFill>
                <a:latin typeface="Myriad Pro"/>
              </a:rPr>
              <a:t>A printable version of this example can be found on the following slide. The next four slides give a larger version of each game, for use when discussing with your classes.</a:t>
            </a:r>
          </a:p>
          <a:p>
            <a:endParaRPr lang="en-GB" sz="2000" b="1" dirty="0">
              <a:solidFill>
                <a:srgbClr val="008080"/>
              </a:solidFill>
              <a:latin typeface="Myriad Pro"/>
            </a:endParaRPr>
          </a:p>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How many total outcomes are there? How many successful outcomes? What is the probability of a successful outcome?</a:t>
            </a:r>
          </a:p>
          <a:p>
            <a:pPr marL="0" marR="0" lvl="0" indent="0" algn="l" defTabSz="914400" rtl="0" eaLnBrk="1" fontAlgn="auto" latinLnBrk="0" hangingPunct="1">
              <a:lnSpc>
                <a:spcPct val="100000"/>
              </a:lnSpc>
              <a:spcBef>
                <a:spcPts val="400"/>
              </a:spcBef>
              <a:spcAft>
                <a:spcPts val="400"/>
              </a:spcAft>
              <a:buClrTx/>
              <a:buSzTx/>
              <a:buFontTx/>
              <a:buNone/>
              <a:tabLst/>
              <a:defRPr/>
            </a:pPr>
            <a:r>
              <a:rPr lang="en-GB" sz="1200" dirty="0">
                <a:solidFill>
                  <a:srgbClr val="008080"/>
                </a:solidFill>
                <a:latin typeface="Myriad Pro"/>
              </a:rPr>
              <a:t>Does each player have an equal chance of winning? Why or why not?</a:t>
            </a:r>
          </a:p>
          <a:p>
            <a:pPr marL="0" marR="0" lvl="0" indent="0" algn="l" defTabSz="914400" rtl="0" eaLnBrk="1" fontAlgn="auto" latinLnBrk="0" hangingPunct="1">
              <a:lnSpc>
                <a:spcPct val="100000"/>
              </a:lnSpc>
              <a:spcBef>
                <a:spcPts val="400"/>
              </a:spcBef>
              <a:spcAft>
                <a:spcPts val="400"/>
              </a:spcAft>
              <a:buClrTx/>
              <a:buSzTx/>
              <a:buFontTx/>
              <a:buNone/>
              <a:tabLst/>
              <a:defRPr/>
            </a:pPr>
            <a:r>
              <a:rPr lang="en-GB" sz="1200" dirty="0">
                <a:solidFill>
                  <a:srgbClr val="008080"/>
                </a:solidFill>
                <a:latin typeface="Myriad Pro"/>
              </a:rPr>
              <a:t>How could you change the rules to be fair?</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Myriad Pro"/>
                <a:ea typeface="Calibri" panose="020F0502020204030204" pitchFamily="34" charset="0"/>
                <a:cs typeface="Times New Roman" panose="02020603050405020304" pitchFamily="18" charset="0"/>
              </a:rPr>
              <a:t>The games in </a:t>
            </a:r>
            <a:r>
              <a:rPr lang="en-GB" sz="1800" i="0" dirty="0">
                <a:effectLst/>
                <a:latin typeface="Myriad Pro"/>
                <a:ea typeface="Calibri" panose="020F0502020204030204" pitchFamily="34" charset="0"/>
                <a:cs typeface="Times New Roman" panose="02020603050405020304" pitchFamily="18" charset="0"/>
              </a:rPr>
              <a:t>Example 5 </a:t>
            </a:r>
            <a:r>
              <a:rPr lang="en-GB" sz="1800" dirty="0">
                <a:effectLst/>
                <a:latin typeface="Myriad Pro"/>
                <a:ea typeface="Calibri" panose="020F0502020204030204" pitchFamily="34" charset="0"/>
                <a:cs typeface="Times New Roman" panose="02020603050405020304" pitchFamily="18" charset="0"/>
              </a:rPr>
              <a:t>offer students the opportunity to focus on the number of possible outcomes and the number of successful outcomes. </a:t>
            </a:r>
            <a:endParaRPr lang="en-GB" sz="1800" dirty="0">
              <a:solidFill>
                <a:srgbClr val="000000"/>
              </a:solidFill>
              <a:effectLst/>
              <a:latin typeface="Myriad Pro"/>
              <a:ea typeface="Calibri" panose="020F050202020403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solidFill>
                  <a:srgbClr val="000000"/>
                </a:solidFill>
                <a:effectLst/>
                <a:latin typeface="Myriad Pro"/>
                <a:ea typeface="Calibri" panose="020F0502020204030204" pitchFamily="34" charset="0"/>
                <a:cs typeface="Arial" panose="020B0604020202020204" pitchFamily="34" charset="0"/>
              </a:rPr>
              <a:t>In Game 1, the number of successful outcomes is the same, while the total number of outcomes is different.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solidFill>
                  <a:srgbClr val="000000"/>
                </a:solidFill>
                <a:effectLst/>
                <a:latin typeface="Myriad Pro"/>
                <a:ea typeface="Calibri" panose="020F0502020204030204" pitchFamily="34" charset="0"/>
                <a:cs typeface="Arial" panose="020B0604020202020204" pitchFamily="34" charset="0"/>
              </a:rPr>
              <a:t>Game 2 involves only one scenario, and so the number of total outcomes is the same, but the number of successful outcomes is different for each player.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effectLst/>
                <a:latin typeface="Myriad Pro"/>
                <a:ea typeface="Calibri" panose="020F0502020204030204" pitchFamily="34" charset="0"/>
                <a:cs typeface="Times New Roman" panose="02020603050405020304" pitchFamily="18" charset="0"/>
              </a:rPr>
              <a:t>Game 3 requires more in terms of comparing the resulting fractions, and so conversion to either a decimal or percentage could be a useful strategy.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effectLst/>
                <a:latin typeface="Myriad Pro"/>
                <a:ea typeface="Calibri" panose="020F0502020204030204" pitchFamily="34" charset="0"/>
                <a:cs typeface="Times New Roman" panose="02020603050405020304" pitchFamily="18" charset="0"/>
              </a:rPr>
              <a:t>Game 4 introduces examples of outcomes that are not mutually exclusive, although at </a:t>
            </a:r>
            <a:r>
              <a:rPr lang="en-GB" sz="1800" dirty="0">
                <a:solidFill>
                  <a:srgbClr val="000000"/>
                </a:solidFill>
                <a:effectLst/>
                <a:latin typeface="Myriad Pro"/>
                <a:ea typeface="Calibri" panose="020F0502020204030204" pitchFamily="34" charset="0"/>
                <a:cs typeface="Arial" panose="020B0604020202020204" pitchFamily="34" charset="0"/>
              </a:rPr>
              <a:t>this stage this is not important, because the comparison can still be made and the probabilities are equal. </a:t>
            </a:r>
            <a:r>
              <a:rPr lang="en-GB" sz="1800" dirty="0">
                <a:effectLst/>
                <a:latin typeface="Myriad Pro"/>
                <a:ea typeface="Calibri" panose="020F0502020204030204" pitchFamily="34" charset="0"/>
                <a:cs typeface="Times New Roman" panose="02020603050405020304" pitchFamily="18" charset="0"/>
              </a:rPr>
              <a:t>A similar example to this final game can easily be devised where the two probabilities are greater than a half. In this case, the question could be posed how it is possible to have a greater number of possible outcomes than there are total outcomes, highlighting the non-mutually exclusive nature of the question.</a:t>
            </a:r>
            <a:endParaRPr lang="en-GB" sz="1800" dirty="0">
              <a:solidFill>
                <a:srgbClr val="000000"/>
              </a:solidFill>
              <a:effectLst/>
              <a:latin typeface="Myriad Pro"/>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Myriad Pro"/>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26</a:t>
            </a:fld>
            <a:endParaRPr lang="en-GB"/>
          </a:p>
        </p:txBody>
      </p:sp>
    </p:spTree>
    <p:extLst>
      <p:ext uri="{BB962C8B-B14F-4D97-AF65-F5344CB8AC3E}">
        <p14:creationId xmlns:p14="http://schemas.microsoft.com/office/powerpoint/2010/main" val="21511046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Myriad Pro"/>
                <a:ea typeface="Calibri" panose="020F0502020204030204" pitchFamily="34" charset="0"/>
                <a:cs typeface="Times New Roman" panose="02020603050405020304" pitchFamily="18" charset="0"/>
              </a:rPr>
              <a:t>The games in </a:t>
            </a:r>
            <a:r>
              <a:rPr lang="en-GB" sz="1200" i="1" dirty="0">
                <a:effectLst/>
                <a:latin typeface="Myriad Pro"/>
                <a:ea typeface="Calibri" panose="020F0502020204030204" pitchFamily="34" charset="0"/>
                <a:cs typeface="Times New Roman" panose="02020603050405020304" pitchFamily="18" charset="0"/>
              </a:rPr>
              <a:t>Example 5</a:t>
            </a:r>
            <a:r>
              <a:rPr lang="en-GB" sz="1200" dirty="0">
                <a:effectLst/>
                <a:latin typeface="Myriad Pro"/>
                <a:ea typeface="Calibri" panose="020F0502020204030204" pitchFamily="34" charset="0"/>
                <a:cs typeface="Times New Roman" panose="02020603050405020304" pitchFamily="18" charset="0"/>
              </a:rPr>
              <a:t> offer students the opportunity to focus on the number of possible outcomes and the number of successful outcomes.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srgbClr val="000000"/>
                </a:solidFill>
                <a:effectLst/>
                <a:latin typeface="Myriad Pro"/>
                <a:ea typeface="Calibri" panose="020F0502020204030204" pitchFamily="34" charset="0"/>
                <a:cs typeface="Arial" panose="020B0604020202020204" pitchFamily="34" charset="0"/>
              </a:rPr>
              <a:t>In Game 1, the number of successful outcomes is the same, while the total number of outcomes is different.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srgbClr val="000000"/>
                </a:solidFill>
                <a:effectLst/>
                <a:latin typeface="Myriad Pro"/>
                <a:ea typeface="Calibri" panose="020F0502020204030204" pitchFamily="34" charset="0"/>
                <a:cs typeface="Arial" panose="020B0604020202020204" pitchFamily="34" charset="0"/>
              </a:rPr>
              <a:t>Game 2 involves only one scenario, and so the number of total outcomes is the same, but the number of successful outcomes is different for each player.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effectLst/>
                <a:latin typeface="Myriad Pro"/>
                <a:ea typeface="Calibri" panose="020F0502020204030204" pitchFamily="34" charset="0"/>
                <a:cs typeface="Times New Roman" panose="02020603050405020304" pitchFamily="18" charset="0"/>
              </a:rPr>
              <a:t>Game 3 requires more in terms of comparing the resulting fractions, and so conversion to either a decimal or percentage could be a useful strategy.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effectLst/>
                <a:latin typeface="Myriad Pro"/>
                <a:ea typeface="Calibri" panose="020F0502020204030204" pitchFamily="34" charset="0"/>
                <a:cs typeface="Times New Roman" panose="02020603050405020304" pitchFamily="18" charset="0"/>
              </a:rPr>
              <a:t>Game 4 introduces examples of outcomes that are not mutually exclusive, although at </a:t>
            </a:r>
            <a:r>
              <a:rPr lang="en-GB" sz="1200" dirty="0">
                <a:solidFill>
                  <a:srgbClr val="000000"/>
                </a:solidFill>
                <a:effectLst/>
                <a:latin typeface="Myriad Pro"/>
                <a:ea typeface="Calibri" panose="020F0502020204030204" pitchFamily="34" charset="0"/>
                <a:cs typeface="Arial" panose="020B0604020202020204" pitchFamily="34" charset="0"/>
              </a:rPr>
              <a:t>this stage this is not important, because the comparison can still be made and the probabilities are equal. </a:t>
            </a:r>
            <a:r>
              <a:rPr lang="en-GB" sz="1200" dirty="0">
                <a:effectLst/>
                <a:latin typeface="Myriad Pro"/>
                <a:ea typeface="Calibri" panose="020F0502020204030204" pitchFamily="34" charset="0"/>
                <a:cs typeface="Times New Roman" panose="02020603050405020304" pitchFamily="18" charset="0"/>
              </a:rPr>
              <a:t>A similar example to this final game can easily be devised where the two probabilities are greater than a half. In this case, the question could be posed how it is possible to have a greater number of possible outcomes than there are total outcomes, highlighting the non-mutually exclusive nature of the question.</a:t>
            </a:r>
            <a:endParaRPr lang="en-GB" sz="1200" dirty="0">
              <a:solidFill>
                <a:srgbClr val="000000"/>
              </a:solidFill>
              <a:effectLst/>
              <a:latin typeface="Myriad Pro"/>
              <a:ea typeface="Calibri" panose="020F050202020403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rgbClr val="000000"/>
              </a:solidFill>
              <a:effectLst/>
              <a:latin typeface="Myriad Pro"/>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000000"/>
              </a:solidFill>
              <a:effectLst/>
              <a:latin typeface="Myriad Pro"/>
              <a:ea typeface="Calibri" panose="020F050202020403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27</a:t>
            </a:fld>
            <a:endParaRPr lang="en-GB"/>
          </a:p>
        </p:txBody>
      </p:sp>
    </p:spTree>
    <p:extLst>
      <p:ext uri="{BB962C8B-B14F-4D97-AF65-F5344CB8AC3E}">
        <p14:creationId xmlns:p14="http://schemas.microsoft.com/office/powerpoint/2010/main" val="37207027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How many total outcomes are there? How many successful outcomes? What is the probability of a successful outcome?</a:t>
            </a:r>
          </a:p>
          <a:p>
            <a:pPr marL="0" marR="0" lvl="0" indent="0" algn="l" defTabSz="914400" rtl="0" eaLnBrk="1" fontAlgn="auto" latinLnBrk="0" hangingPunct="1">
              <a:lnSpc>
                <a:spcPct val="100000"/>
              </a:lnSpc>
              <a:spcBef>
                <a:spcPts val="400"/>
              </a:spcBef>
              <a:spcAft>
                <a:spcPts val="400"/>
              </a:spcAft>
              <a:buClrTx/>
              <a:buSzTx/>
              <a:buFontTx/>
              <a:buNone/>
              <a:tabLst/>
              <a:defRPr/>
            </a:pPr>
            <a:r>
              <a:rPr lang="en-GB" sz="1200" dirty="0">
                <a:solidFill>
                  <a:srgbClr val="008080"/>
                </a:solidFill>
                <a:latin typeface="Myriad Pro"/>
              </a:rPr>
              <a:t>Does each player have an equal chance of winning? Why or why not?</a:t>
            </a:r>
          </a:p>
          <a:p>
            <a:pPr marL="0" marR="0" lvl="0" indent="0" algn="l" defTabSz="914400" rtl="0" eaLnBrk="1" fontAlgn="auto" latinLnBrk="0" hangingPunct="1">
              <a:lnSpc>
                <a:spcPct val="100000"/>
              </a:lnSpc>
              <a:spcBef>
                <a:spcPts val="400"/>
              </a:spcBef>
              <a:spcAft>
                <a:spcPts val="400"/>
              </a:spcAft>
              <a:buClrTx/>
              <a:buSzTx/>
              <a:buFontTx/>
              <a:buNone/>
              <a:tabLst/>
              <a:defRPr/>
            </a:pPr>
            <a:r>
              <a:rPr lang="en-GB" sz="1200" dirty="0">
                <a:solidFill>
                  <a:srgbClr val="008080"/>
                </a:solidFill>
                <a:latin typeface="Myriad Pro"/>
              </a:rPr>
              <a:t>Both words have one E – does this mean that is equally likely to select an E for each player?</a:t>
            </a:r>
          </a:p>
          <a:p>
            <a:pPr marL="0" marR="0" lvl="0" indent="0" algn="l" defTabSz="914400" rtl="0" eaLnBrk="1" fontAlgn="auto" latinLnBrk="0" hangingPunct="1">
              <a:lnSpc>
                <a:spcPct val="100000"/>
              </a:lnSpc>
              <a:spcBef>
                <a:spcPts val="400"/>
              </a:spcBef>
              <a:spcAft>
                <a:spcPts val="400"/>
              </a:spcAft>
              <a:buClrTx/>
              <a:buSzTx/>
              <a:buFontTx/>
              <a:buNone/>
              <a:tabLst/>
              <a:defRPr/>
            </a:pPr>
            <a:r>
              <a:rPr lang="en-GB" sz="1200" dirty="0">
                <a:solidFill>
                  <a:srgbClr val="008080"/>
                </a:solidFill>
                <a:latin typeface="Myriad Pro"/>
              </a:rPr>
              <a:t>Which is bigger, 1/3 or ¼?</a:t>
            </a:r>
          </a:p>
          <a:p>
            <a:pPr marL="0" marR="0" lvl="0" indent="0" algn="l" defTabSz="914400" rtl="0" eaLnBrk="1" fontAlgn="auto" latinLnBrk="0" hangingPunct="1">
              <a:lnSpc>
                <a:spcPct val="100000"/>
              </a:lnSpc>
              <a:spcBef>
                <a:spcPts val="400"/>
              </a:spcBef>
              <a:spcAft>
                <a:spcPts val="400"/>
              </a:spcAft>
              <a:buClrTx/>
              <a:buSzTx/>
              <a:buFontTx/>
              <a:buNone/>
              <a:tabLst/>
              <a:defRPr/>
            </a:pPr>
            <a:r>
              <a:rPr lang="en-GB" sz="1200" dirty="0">
                <a:solidFill>
                  <a:srgbClr val="008080"/>
                </a:solidFill>
                <a:latin typeface="Myriad Pro"/>
              </a:rPr>
              <a:t>How could you change the rules to be fair?</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Myriad Pro"/>
                <a:ea typeface="Calibri" panose="020F0502020204030204" pitchFamily="34" charset="0"/>
                <a:cs typeface="Times New Roman" panose="02020603050405020304" pitchFamily="18" charset="0"/>
              </a:rPr>
              <a:t>The games in </a:t>
            </a:r>
            <a:r>
              <a:rPr lang="en-GB" sz="1800" i="1" dirty="0">
                <a:effectLst/>
                <a:latin typeface="Myriad Pro"/>
                <a:ea typeface="Calibri" panose="020F0502020204030204" pitchFamily="34" charset="0"/>
                <a:cs typeface="Times New Roman" panose="02020603050405020304" pitchFamily="18" charset="0"/>
              </a:rPr>
              <a:t>Example 5</a:t>
            </a:r>
            <a:r>
              <a:rPr lang="en-GB" sz="1800" dirty="0">
                <a:effectLst/>
                <a:latin typeface="Myriad Pro"/>
                <a:ea typeface="Calibri" panose="020F0502020204030204" pitchFamily="34" charset="0"/>
                <a:cs typeface="Times New Roman" panose="02020603050405020304" pitchFamily="18" charset="0"/>
              </a:rPr>
              <a:t> offer students the opportunity to focus on the number of possible outcomes and the number of successful outcomes. </a:t>
            </a:r>
            <a:r>
              <a:rPr lang="en-GB" sz="1800" dirty="0">
                <a:solidFill>
                  <a:srgbClr val="000000"/>
                </a:solidFill>
                <a:effectLst/>
                <a:latin typeface="Myriad Pro"/>
                <a:ea typeface="Calibri" panose="020F0502020204030204" pitchFamily="34" charset="0"/>
                <a:cs typeface="Arial" panose="020B0604020202020204" pitchFamily="34" charset="0"/>
              </a:rPr>
              <a:t>In Game 1, the number of successful outcomes is the same, while the total number of outcomes is different.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Myriad Pro"/>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28</a:t>
            </a:fld>
            <a:endParaRPr lang="en-GB"/>
          </a:p>
        </p:txBody>
      </p:sp>
    </p:spTree>
    <p:extLst>
      <p:ext uri="{BB962C8B-B14F-4D97-AF65-F5344CB8AC3E}">
        <p14:creationId xmlns:p14="http://schemas.microsoft.com/office/powerpoint/2010/main" val="27777217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How many total outcomes are there? How many successful outcomes? What is the probability of a successful outcome?</a:t>
            </a:r>
          </a:p>
          <a:p>
            <a:pPr marL="0" marR="0" lvl="0" indent="0" algn="l" defTabSz="914400" rtl="0" eaLnBrk="1" fontAlgn="auto" latinLnBrk="0" hangingPunct="1">
              <a:lnSpc>
                <a:spcPct val="100000"/>
              </a:lnSpc>
              <a:spcBef>
                <a:spcPts val="400"/>
              </a:spcBef>
              <a:spcAft>
                <a:spcPts val="400"/>
              </a:spcAft>
              <a:buClrTx/>
              <a:buSzTx/>
              <a:buFontTx/>
              <a:buNone/>
              <a:tabLst/>
              <a:defRPr/>
            </a:pPr>
            <a:r>
              <a:rPr lang="en-GB" sz="1200" dirty="0">
                <a:solidFill>
                  <a:srgbClr val="008080"/>
                </a:solidFill>
                <a:latin typeface="Myriad Pro"/>
              </a:rPr>
              <a:t>Does each player have an equal chance of winning? Why or why not?</a:t>
            </a:r>
          </a:p>
          <a:p>
            <a:pPr marL="0" marR="0" lvl="0" indent="0" algn="l" defTabSz="914400" rtl="0" eaLnBrk="1" fontAlgn="auto" latinLnBrk="0" hangingPunct="1">
              <a:lnSpc>
                <a:spcPct val="100000"/>
              </a:lnSpc>
              <a:spcBef>
                <a:spcPts val="400"/>
              </a:spcBef>
              <a:spcAft>
                <a:spcPts val="400"/>
              </a:spcAft>
              <a:buClrTx/>
              <a:buSzTx/>
              <a:buFontTx/>
              <a:buNone/>
              <a:tabLst/>
              <a:defRPr/>
            </a:pPr>
            <a:r>
              <a:rPr lang="en-GB" sz="1200" dirty="0">
                <a:solidFill>
                  <a:srgbClr val="008080"/>
                </a:solidFill>
                <a:latin typeface="Myriad Pro"/>
              </a:rPr>
              <a:t>All of the sectors are the same size, does that mean that each payer has an equal chance of winning?</a:t>
            </a:r>
          </a:p>
          <a:p>
            <a:pPr marL="0" marR="0" lvl="0" indent="0" algn="l" defTabSz="914400" rtl="0" eaLnBrk="1" fontAlgn="auto" latinLnBrk="0" hangingPunct="1">
              <a:lnSpc>
                <a:spcPct val="100000"/>
              </a:lnSpc>
              <a:spcBef>
                <a:spcPts val="400"/>
              </a:spcBef>
              <a:spcAft>
                <a:spcPts val="400"/>
              </a:spcAft>
              <a:buClrTx/>
              <a:buSzTx/>
              <a:buFontTx/>
              <a:buNone/>
              <a:tabLst/>
              <a:defRPr/>
            </a:pPr>
            <a:r>
              <a:rPr lang="en-GB" sz="1200" dirty="0">
                <a:solidFill>
                  <a:srgbClr val="008080"/>
                </a:solidFill>
                <a:latin typeface="Myriad Pro"/>
              </a:rPr>
              <a:t>Which is bigger, 2/8 or 3/8?</a:t>
            </a:r>
          </a:p>
          <a:p>
            <a:pPr marL="0" marR="0" lvl="0" indent="0" algn="l" defTabSz="914400" rtl="0" eaLnBrk="1" fontAlgn="auto" latinLnBrk="0" hangingPunct="1">
              <a:lnSpc>
                <a:spcPct val="100000"/>
              </a:lnSpc>
              <a:spcBef>
                <a:spcPts val="400"/>
              </a:spcBef>
              <a:spcAft>
                <a:spcPts val="400"/>
              </a:spcAft>
              <a:buClrTx/>
              <a:buSzTx/>
              <a:buFontTx/>
              <a:buNone/>
              <a:tabLst/>
              <a:defRPr/>
            </a:pPr>
            <a:r>
              <a:rPr lang="en-GB" sz="1200" dirty="0">
                <a:solidFill>
                  <a:srgbClr val="008080"/>
                </a:solidFill>
                <a:latin typeface="Myriad Pro"/>
              </a:rPr>
              <a:t>How could you change the rules to be fair?</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Myriad Pro"/>
                <a:ea typeface="Calibri" panose="020F0502020204030204" pitchFamily="34" charset="0"/>
                <a:cs typeface="Times New Roman" panose="02020603050405020304" pitchFamily="18" charset="0"/>
              </a:rPr>
              <a:t>The games in </a:t>
            </a:r>
            <a:r>
              <a:rPr lang="en-GB" sz="1200" i="1" dirty="0">
                <a:effectLst/>
                <a:latin typeface="Myriad Pro"/>
                <a:ea typeface="Calibri" panose="020F0502020204030204" pitchFamily="34" charset="0"/>
                <a:cs typeface="Times New Roman" panose="02020603050405020304" pitchFamily="18" charset="0"/>
              </a:rPr>
              <a:t>Example 5</a:t>
            </a:r>
            <a:r>
              <a:rPr lang="en-GB" sz="1200" dirty="0">
                <a:effectLst/>
                <a:latin typeface="Myriad Pro"/>
                <a:ea typeface="Calibri" panose="020F0502020204030204" pitchFamily="34" charset="0"/>
                <a:cs typeface="Times New Roman" panose="02020603050405020304" pitchFamily="18" charset="0"/>
              </a:rPr>
              <a:t> offer students the opportunity to focus on the number of possible outcomes and the number of successful outcomes. </a:t>
            </a:r>
            <a:r>
              <a:rPr lang="en-GB" sz="1800" dirty="0">
                <a:solidFill>
                  <a:srgbClr val="000000"/>
                </a:solidFill>
                <a:effectLst/>
                <a:latin typeface="Myriad Pro"/>
                <a:ea typeface="Calibri" panose="020F0502020204030204" pitchFamily="34" charset="0"/>
                <a:cs typeface="Arial" panose="020B0604020202020204" pitchFamily="34" charset="0"/>
              </a:rPr>
              <a:t>Game 2 involves only one scenario, and so the number of total outcomes is the same, but the number of successful outcomes is different for each player.</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29</a:t>
            </a:fld>
            <a:endParaRPr lang="en-GB"/>
          </a:p>
        </p:txBody>
      </p:sp>
    </p:spTree>
    <p:extLst>
      <p:ext uri="{BB962C8B-B14F-4D97-AF65-F5344CB8AC3E}">
        <p14:creationId xmlns:p14="http://schemas.microsoft.com/office/powerpoint/2010/main" val="7226267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How many total outcomes are there? How many successful outcomes? What is the probability of a successful outcome?</a:t>
            </a:r>
          </a:p>
          <a:p>
            <a:pPr marL="0" marR="0" lvl="0" indent="0" algn="l" defTabSz="914400" rtl="0" eaLnBrk="1" fontAlgn="auto" latinLnBrk="0" hangingPunct="1">
              <a:lnSpc>
                <a:spcPct val="100000"/>
              </a:lnSpc>
              <a:spcBef>
                <a:spcPts val="400"/>
              </a:spcBef>
              <a:spcAft>
                <a:spcPts val="400"/>
              </a:spcAft>
              <a:buClrTx/>
              <a:buSzTx/>
              <a:buFontTx/>
              <a:buNone/>
              <a:tabLst/>
              <a:defRPr/>
            </a:pPr>
            <a:r>
              <a:rPr lang="en-GB" sz="1200" dirty="0">
                <a:solidFill>
                  <a:srgbClr val="008080"/>
                </a:solidFill>
                <a:latin typeface="Myriad Pro"/>
              </a:rPr>
              <a:t>Does each player have an equal chance of winning? Why or why not?</a:t>
            </a:r>
          </a:p>
          <a:p>
            <a:pPr marL="0" marR="0" lvl="0" indent="0" algn="l" defTabSz="914400" rtl="0" eaLnBrk="1" fontAlgn="auto" latinLnBrk="0" hangingPunct="1">
              <a:lnSpc>
                <a:spcPct val="100000"/>
              </a:lnSpc>
              <a:spcBef>
                <a:spcPts val="400"/>
              </a:spcBef>
              <a:spcAft>
                <a:spcPts val="400"/>
              </a:spcAft>
              <a:buClrTx/>
              <a:buSzTx/>
              <a:buFontTx/>
              <a:buNone/>
              <a:tabLst/>
              <a:defRPr/>
            </a:pPr>
            <a:r>
              <a:rPr lang="en-GB" sz="1200" dirty="0">
                <a:solidFill>
                  <a:srgbClr val="008080"/>
                </a:solidFill>
                <a:latin typeface="Myriad Pro"/>
              </a:rPr>
              <a:t>Which is bigger, 4/7 or 8/15? How might you rewrite these fractions to make it easier to compare them? Could you represent them both on a number line?</a:t>
            </a:r>
          </a:p>
          <a:p>
            <a:pPr marL="0" marR="0" lvl="0" indent="0" algn="l" defTabSz="914400" rtl="0" eaLnBrk="1" fontAlgn="auto" latinLnBrk="0" hangingPunct="1">
              <a:lnSpc>
                <a:spcPct val="100000"/>
              </a:lnSpc>
              <a:spcBef>
                <a:spcPts val="400"/>
              </a:spcBef>
              <a:spcAft>
                <a:spcPts val="400"/>
              </a:spcAft>
              <a:buClrTx/>
              <a:buSzTx/>
              <a:buFontTx/>
              <a:buNone/>
              <a:tabLst/>
              <a:defRPr/>
            </a:pPr>
            <a:r>
              <a:rPr lang="en-GB" sz="1200" dirty="0">
                <a:solidFill>
                  <a:srgbClr val="008080"/>
                </a:solidFill>
                <a:latin typeface="Myriad Pro"/>
              </a:rPr>
              <a:t>How could you change the rules to be fair? Do the bags need to have the same total number of beads?</a:t>
            </a:r>
          </a:p>
          <a:p>
            <a:pPr marL="0" marR="0" lvl="0" indent="0" algn="l" defTabSz="914400" rtl="0" eaLnBrk="1" fontAlgn="auto" latinLnBrk="0" hangingPunct="1">
              <a:lnSpc>
                <a:spcPct val="100000"/>
              </a:lnSpc>
              <a:spcBef>
                <a:spcPts val="400"/>
              </a:spcBef>
              <a:spcAft>
                <a:spcPts val="400"/>
              </a:spcAft>
              <a:buClrTx/>
              <a:buSzTx/>
              <a:buFontTx/>
              <a:buNone/>
              <a:tabLst/>
              <a:defRPr/>
            </a:pPr>
            <a:r>
              <a:rPr lang="en-GB" sz="1200" dirty="0">
                <a:solidFill>
                  <a:srgbClr val="008080"/>
                </a:solidFill>
                <a:latin typeface="Myriad Pro"/>
              </a:rPr>
              <a:t>Can you remove one bead to make the game fair?</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sz="1200" dirty="0">
                <a:effectLst/>
                <a:latin typeface="Myriad Pro"/>
                <a:ea typeface="Calibri" panose="020F0502020204030204" pitchFamily="34" charset="0"/>
                <a:cs typeface="Times New Roman" panose="02020603050405020304" pitchFamily="18" charset="0"/>
              </a:rPr>
              <a:t>The games in </a:t>
            </a:r>
            <a:r>
              <a:rPr lang="en-GB" sz="1200" i="1" dirty="0">
                <a:effectLst/>
                <a:latin typeface="Myriad Pro"/>
                <a:ea typeface="Calibri" panose="020F0502020204030204" pitchFamily="34" charset="0"/>
                <a:cs typeface="Times New Roman" panose="02020603050405020304" pitchFamily="18" charset="0"/>
              </a:rPr>
              <a:t>Example 5</a:t>
            </a:r>
            <a:r>
              <a:rPr lang="en-GB" sz="1200" dirty="0">
                <a:effectLst/>
                <a:latin typeface="Myriad Pro"/>
                <a:ea typeface="Calibri" panose="020F0502020204030204" pitchFamily="34" charset="0"/>
                <a:cs typeface="Times New Roman" panose="02020603050405020304" pitchFamily="18" charset="0"/>
              </a:rPr>
              <a:t> offer students the opportunity to focus on the number of possible outcomes and the number of successful outcomes. </a:t>
            </a:r>
            <a:r>
              <a:rPr lang="en-GB" sz="1800" dirty="0">
                <a:effectLst/>
                <a:latin typeface="Myriad Pro"/>
                <a:ea typeface="Calibri" panose="020F0502020204030204" pitchFamily="34" charset="0"/>
                <a:cs typeface="Times New Roman" panose="02020603050405020304" pitchFamily="18" charset="0"/>
              </a:rPr>
              <a:t>Game 3 requires more in terms of comparing the resulting fractions, and so conversion to either a decimal or percentage could be a useful strategy.</a:t>
            </a: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30</a:t>
            </a:fld>
            <a:endParaRPr lang="en-GB"/>
          </a:p>
        </p:txBody>
      </p:sp>
    </p:spTree>
    <p:extLst>
      <p:ext uri="{BB962C8B-B14F-4D97-AF65-F5344CB8AC3E}">
        <p14:creationId xmlns:p14="http://schemas.microsoft.com/office/powerpoint/2010/main" val="26302737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How many total outcomes are there? How many successful outcomes? What is the probability of a successful outcome?</a:t>
            </a:r>
          </a:p>
          <a:p>
            <a:pPr marL="0" marR="0" lvl="0" indent="0" algn="l" defTabSz="914400" rtl="0" eaLnBrk="1" fontAlgn="auto" latinLnBrk="0" hangingPunct="1">
              <a:lnSpc>
                <a:spcPct val="100000"/>
              </a:lnSpc>
              <a:spcBef>
                <a:spcPts val="400"/>
              </a:spcBef>
              <a:spcAft>
                <a:spcPts val="400"/>
              </a:spcAft>
              <a:buClrTx/>
              <a:buSzTx/>
              <a:buFontTx/>
              <a:buNone/>
              <a:tabLst/>
              <a:defRPr/>
            </a:pPr>
            <a:r>
              <a:rPr lang="en-GB" sz="1200" dirty="0">
                <a:solidFill>
                  <a:srgbClr val="008080"/>
                </a:solidFill>
                <a:latin typeface="Myriad Pro"/>
              </a:rPr>
              <a:t>Does each player have an equal chance of winning? Why or why not?</a:t>
            </a:r>
          </a:p>
          <a:p>
            <a:pPr marL="0" marR="0" lvl="0" indent="0" algn="l" defTabSz="914400" rtl="0" eaLnBrk="1" fontAlgn="auto" latinLnBrk="0" hangingPunct="1">
              <a:lnSpc>
                <a:spcPct val="100000"/>
              </a:lnSpc>
              <a:spcBef>
                <a:spcPts val="400"/>
              </a:spcBef>
              <a:spcAft>
                <a:spcPts val="400"/>
              </a:spcAft>
              <a:buClrTx/>
              <a:buSzTx/>
              <a:buFontTx/>
              <a:buNone/>
              <a:tabLst/>
              <a:defRPr/>
            </a:pPr>
            <a:r>
              <a:rPr lang="en-GB" sz="1200" dirty="0">
                <a:solidFill>
                  <a:srgbClr val="008080"/>
                </a:solidFill>
                <a:latin typeface="Myriad Pro"/>
              </a:rPr>
              <a:t>How would the fairness of this game change if you included different cards?</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Myriad Pro"/>
                <a:ea typeface="Calibri" panose="020F0502020204030204" pitchFamily="34" charset="0"/>
                <a:cs typeface="Times New Roman" panose="02020603050405020304" pitchFamily="18" charset="0"/>
              </a:rPr>
              <a:t>The games in </a:t>
            </a:r>
            <a:r>
              <a:rPr lang="en-GB" sz="1200" i="1" dirty="0">
                <a:effectLst/>
                <a:latin typeface="Myriad Pro"/>
                <a:ea typeface="Calibri" panose="020F0502020204030204" pitchFamily="34" charset="0"/>
                <a:cs typeface="Times New Roman" panose="02020603050405020304" pitchFamily="18" charset="0"/>
              </a:rPr>
              <a:t>Example 5</a:t>
            </a:r>
            <a:r>
              <a:rPr lang="en-GB" sz="1200" dirty="0">
                <a:effectLst/>
                <a:latin typeface="Myriad Pro"/>
                <a:ea typeface="Calibri" panose="020F0502020204030204" pitchFamily="34" charset="0"/>
                <a:cs typeface="Times New Roman" panose="02020603050405020304" pitchFamily="18" charset="0"/>
              </a:rPr>
              <a:t> offer students the opportunity to focus on the number of possible outcomes and the number of successful outcomes. </a:t>
            </a:r>
            <a:r>
              <a:rPr lang="en-GB" sz="1800" dirty="0">
                <a:effectLst/>
                <a:latin typeface="Myriad Pro"/>
                <a:ea typeface="Calibri" panose="020F0502020204030204" pitchFamily="34" charset="0"/>
                <a:cs typeface="Times New Roman" panose="02020603050405020304" pitchFamily="18" charset="0"/>
              </a:rPr>
              <a:t>Game 4 introduces examples of outcomes that are not mutually exclusive, although at </a:t>
            </a:r>
            <a:r>
              <a:rPr lang="en-GB" sz="1800" dirty="0">
                <a:solidFill>
                  <a:srgbClr val="000000"/>
                </a:solidFill>
                <a:effectLst/>
                <a:latin typeface="Myriad Pro"/>
                <a:ea typeface="Calibri" panose="020F0502020204030204" pitchFamily="34" charset="0"/>
                <a:cs typeface="Arial" panose="020B0604020202020204" pitchFamily="34" charset="0"/>
              </a:rPr>
              <a:t>this stage this is not important, because the comparison can still be made and the probabilities are equal. </a:t>
            </a:r>
            <a:r>
              <a:rPr lang="en-GB" sz="1800" dirty="0">
                <a:effectLst/>
                <a:latin typeface="Myriad Pro"/>
                <a:ea typeface="Calibri" panose="020F0502020204030204" pitchFamily="34" charset="0"/>
                <a:cs typeface="Times New Roman" panose="02020603050405020304" pitchFamily="18" charset="0"/>
              </a:rPr>
              <a:t>A similar example to this final game can easily be devised where the two probabilities are greater than a half. In this case, the question could be posed how it is possible to have a greater number of possible outcomes than there are total outcomes, highlighting the non-mutually exclusive nature of the question.</a:t>
            </a:r>
            <a:endParaRPr lang="en-GB" sz="1800" dirty="0">
              <a:solidFill>
                <a:srgbClr val="000000"/>
              </a:solidFill>
              <a:effectLst/>
              <a:latin typeface="Myriad Pro"/>
              <a:ea typeface="Calibri" panose="020F050202020403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31</a:t>
            </a:fld>
            <a:endParaRPr lang="en-GB"/>
          </a:p>
        </p:txBody>
      </p:sp>
    </p:spTree>
    <p:extLst>
      <p:ext uri="{BB962C8B-B14F-4D97-AF65-F5344CB8AC3E}">
        <p14:creationId xmlns:p14="http://schemas.microsoft.com/office/powerpoint/2010/main" val="1639537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Due to space constraints, the image on this PD discussion slide is very small. PD Leads might like to use or print the ‘in the classroom’ version of this slide for teachers to access during discussions.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rgbClr val="008080"/>
              </a:solidFill>
              <a:latin typeface="Myriad 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More detail about the sequencing of this example can be found on pages 17-18 of the 5.3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32</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320115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37</a:t>
            </a:fld>
            <a:endParaRPr lang="en-GB"/>
          </a:p>
        </p:txBody>
      </p:sp>
    </p:spTree>
    <p:extLst>
      <p:ext uri="{BB962C8B-B14F-4D97-AF65-F5344CB8AC3E}">
        <p14:creationId xmlns:p14="http://schemas.microsoft.com/office/powerpoint/2010/main" val="386354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key ideas marked with an asterisk, we exemplified the common difficulties and misconceptions that students might have and included elements of what teaching for mastery may look like. We have provided examples of possible student tasks and teaching approaches. </a:t>
            </a:r>
          </a:p>
          <a:p>
            <a:endParaRPr lang="en-GB" dirty="0"/>
          </a:p>
          <a:p>
            <a:r>
              <a:rPr lang="en-GB" dirty="0"/>
              <a:t>Within these slides are ‘classroom-ready’ versions of the examples for the key idea that has been highlighted. There are also slides that may be useful for discussion in a professional development session.</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5</a:t>
            </a:fld>
            <a:endParaRPr lang="en-GB"/>
          </a:p>
        </p:txBody>
      </p:sp>
    </p:spTree>
    <p:extLst>
      <p:ext uri="{BB962C8B-B14F-4D97-AF65-F5344CB8AC3E}">
        <p14:creationId xmlns:p14="http://schemas.microsoft.com/office/powerpoint/2010/main" val="769838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More information about representations can be found on </a:t>
            </a:r>
            <a:r>
              <a:rPr lang="en-GB"/>
              <a:t>pages 5-7 </a:t>
            </a:r>
            <a:r>
              <a:rPr lang="en-GB" dirty="0"/>
              <a:t>of the Theme Overview document 5 Statistics and probability.</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38</a:t>
            </a:fld>
            <a:endParaRPr lang="en-GB"/>
          </a:p>
        </p:txBody>
      </p:sp>
    </p:spTree>
    <p:extLst>
      <p:ext uri="{BB962C8B-B14F-4D97-AF65-F5344CB8AC3E}">
        <p14:creationId xmlns:p14="http://schemas.microsoft.com/office/powerpoint/2010/main" val="10183520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Theme 5 Statistics and probability</a:t>
            </a:r>
          </a:p>
        </p:txBody>
      </p:sp>
      <p:sp>
        <p:nvSpPr>
          <p:cNvPr id="4" name="Slide Number Placeholder 3"/>
          <p:cNvSpPr>
            <a:spLocks noGrp="1"/>
          </p:cNvSpPr>
          <p:nvPr>
            <p:ph type="sldNum" sz="quarter" idx="5"/>
          </p:nvPr>
        </p:nvSpPr>
        <p:spPr/>
        <p:txBody>
          <a:bodyPr/>
          <a:lstStyle/>
          <a:p>
            <a:fld id="{95CC6D43-B330-470E-9514-C837501A6F5A}" type="slidenum">
              <a:rPr lang="en-GB" smtClean="0"/>
              <a:t>39</a:t>
            </a:fld>
            <a:endParaRPr lang="en-GB"/>
          </a:p>
        </p:txBody>
      </p:sp>
    </p:spTree>
    <p:extLst>
      <p:ext uri="{BB962C8B-B14F-4D97-AF65-F5344CB8AC3E}">
        <p14:creationId xmlns:p14="http://schemas.microsoft.com/office/powerpoint/2010/main" val="6113485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Theme 5 Statistics and probability</a:t>
            </a:r>
          </a:p>
        </p:txBody>
      </p:sp>
      <p:sp>
        <p:nvSpPr>
          <p:cNvPr id="4" name="Slide Number Placeholder 3"/>
          <p:cNvSpPr>
            <a:spLocks noGrp="1"/>
          </p:cNvSpPr>
          <p:nvPr>
            <p:ph type="sldNum" sz="quarter" idx="5"/>
          </p:nvPr>
        </p:nvSpPr>
        <p:spPr/>
        <p:txBody>
          <a:bodyPr/>
          <a:lstStyle/>
          <a:p>
            <a:fld id="{95CC6D43-B330-470E-9514-C837501A6F5A}" type="slidenum">
              <a:rPr lang="en-GB" smtClean="0"/>
              <a:t>40</a:t>
            </a:fld>
            <a:endParaRPr lang="en-GB"/>
          </a:p>
        </p:txBody>
      </p:sp>
    </p:spTree>
    <p:extLst>
      <p:ext uri="{BB962C8B-B14F-4D97-AF65-F5344CB8AC3E}">
        <p14:creationId xmlns:p14="http://schemas.microsoft.com/office/powerpoint/2010/main" val="39604853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Theme 5 Statistics and probability</a:t>
            </a:r>
          </a:p>
        </p:txBody>
      </p:sp>
      <p:sp>
        <p:nvSpPr>
          <p:cNvPr id="4" name="Slide Number Placeholder 3"/>
          <p:cNvSpPr>
            <a:spLocks noGrp="1"/>
          </p:cNvSpPr>
          <p:nvPr>
            <p:ph type="sldNum" sz="quarter" idx="5"/>
          </p:nvPr>
        </p:nvSpPr>
        <p:spPr/>
        <p:txBody>
          <a:bodyPr/>
          <a:lstStyle/>
          <a:p>
            <a:fld id="{95CC6D43-B330-470E-9514-C837501A6F5A}" type="slidenum">
              <a:rPr lang="en-GB" smtClean="0"/>
              <a:t>41</a:t>
            </a:fld>
            <a:endParaRPr lang="en-GB"/>
          </a:p>
        </p:txBody>
      </p:sp>
    </p:spTree>
    <p:extLst>
      <p:ext uri="{BB962C8B-B14F-4D97-AF65-F5344CB8AC3E}">
        <p14:creationId xmlns:p14="http://schemas.microsoft.com/office/powerpoint/2010/main" val="41900186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42</a:t>
            </a:fld>
            <a:endParaRPr lang="en-GB"/>
          </a:p>
        </p:txBody>
      </p:sp>
    </p:spTree>
    <p:extLst>
      <p:ext uri="{BB962C8B-B14F-4D97-AF65-F5344CB8AC3E}">
        <p14:creationId xmlns:p14="http://schemas.microsoft.com/office/powerpoint/2010/main" val="1451589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more detailed overview of the core concept of probability can be found on page 2 of the 5.3 Core Concept document. </a:t>
            </a:r>
          </a:p>
          <a:p>
            <a:endParaRPr lang="en-GB" dirty="0"/>
          </a:p>
          <a:p>
            <a:r>
              <a:rPr lang="en-GB" dirty="0"/>
              <a:t>The background to each key idea is also explored in more detail on the following pages: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a:solidFill>
                  <a:srgbClr val="00628C"/>
                </a:solidFill>
                <a:effectLst/>
                <a:latin typeface="Myriad Pro"/>
                <a:ea typeface="Times New Roman" panose="02020603050405020304" pitchFamily="18" charset="0"/>
                <a:cs typeface="Arial" panose="020B0604020202020204" pitchFamily="34" charset="0"/>
              </a:rPr>
              <a:t>5.3.1 Explore, describe and analyse the frequency of outcomes in a range of situations – page 5</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a:solidFill>
                  <a:srgbClr val="00628C"/>
                </a:solidFill>
                <a:effectLst/>
                <a:latin typeface="Myriad Pro"/>
                <a:ea typeface="Times New Roman" panose="02020603050405020304" pitchFamily="18" charset="0"/>
                <a:cs typeface="Arial" panose="020B0604020202020204" pitchFamily="34" charset="0"/>
              </a:rPr>
              <a:t>5.3.2 Systematically record outcomes to find theoretical probabilities – pages 5-6</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a:solidFill>
                  <a:srgbClr val="00628C"/>
                </a:solidFill>
                <a:effectLst/>
                <a:latin typeface="Myriad Pro"/>
                <a:ea typeface="Times New Roman" panose="02020603050405020304" pitchFamily="18" charset="0"/>
                <a:cs typeface="Arial" panose="020B0604020202020204" pitchFamily="34" charset="0"/>
              </a:rPr>
              <a:t>5.3.3 Calculate and use probabilities of single and combined events – pages 6-7</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7</a:t>
            </a:fld>
            <a:endParaRPr lang="en-GB"/>
          </a:p>
        </p:txBody>
      </p:sp>
    </p:spTree>
    <p:extLst>
      <p:ext uri="{BB962C8B-B14F-4D97-AF65-F5344CB8AC3E}">
        <p14:creationId xmlns:p14="http://schemas.microsoft.com/office/powerpoint/2010/main" val="2800931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more detailed overview of the core concept of probability can be found on page 2 of the 5.3 Core Concept document. </a:t>
            </a:r>
          </a:p>
          <a:p>
            <a:endParaRPr lang="en-GB" dirty="0"/>
          </a:p>
          <a:p>
            <a:r>
              <a:rPr lang="en-GB" dirty="0"/>
              <a:t>The background to each key idea is also explored in more detail on the following pages: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0" dirty="0">
                <a:solidFill>
                  <a:srgbClr val="00628C"/>
                </a:solidFill>
                <a:effectLst/>
                <a:latin typeface="Myriad Pro"/>
                <a:ea typeface="Times New Roman" panose="02020603050405020304" pitchFamily="18" charset="0"/>
                <a:cs typeface="Arial" panose="020B0604020202020204" pitchFamily="34" charset="0"/>
              </a:rPr>
              <a:t>5.3.1 Explore, describe and analyse the frequency of outcomes in a range of situations – page 5</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0" dirty="0">
                <a:solidFill>
                  <a:srgbClr val="00628C"/>
                </a:solidFill>
                <a:effectLst/>
                <a:latin typeface="Myriad Pro"/>
                <a:ea typeface="Times New Roman" panose="02020603050405020304" pitchFamily="18" charset="0"/>
                <a:cs typeface="Arial" panose="020B0604020202020204" pitchFamily="34" charset="0"/>
              </a:rPr>
              <a:t>5.3.2 Systematically record outcomes to find theoretical probabilities – pages 5-6</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0" dirty="0">
                <a:solidFill>
                  <a:srgbClr val="00628C"/>
                </a:solidFill>
                <a:effectLst/>
                <a:latin typeface="Myriad Pro"/>
                <a:ea typeface="Times New Roman" panose="02020603050405020304" pitchFamily="18" charset="0"/>
                <a:cs typeface="Arial" panose="020B0604020202020204" pitchFamily="34" charset="0"/>
              </a:rPr>
              <a:t>5.3.3 Calculate and use probabilities of single and combined events – pages 6-7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dirty="0">
              <a:solidFill>
                <a:srgbClr val="00628C"/>
              </a:solidFill>
              <a:effectLst/>
              <a:latin typeface="Myriad Pro"/>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dirty="0">
              <a:solidFill>
                <a:srgbClr val="00628C"/>
              </a:solidFill>
              <a:effectLst/>
              <a:latin typeface="Myriad Pro"/>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dirty="0">
              <a:solidFill>
                <a:srgbClr val="00628C"/>
              </a:solidFill>
              <a:effectLst/>
              <a:latin typeface="Myriad Pro"/>
              <a:ea typeface="Times New Roman" panose="02020603050405020304" pitchFamily="18"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8</a:t>
            </a:fld>
            <a:endParaRPr lang="en-GB"/>
          </a:p>
        </p:txBody>
      </p:sp>
    </p:spTree>
    <p:extLst>
      <p:ext uri="{BB962C8B-B14F-4D97-AF65-F5344CB8AC3E}">
        <p14:creationId xmlns:p14="http://schemas.microsoft.com/office/powerpoint/2010/main" val="31319299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may find it useful to speak to your partner schools to see how fractions, ratios and multiplicative relationships have been covered and the language used.</a:t>
            </a:r>
          </a:p>
          <a:p>
            <a:endParaRPr lang="en-GB" dirty="0"/>
          </a:p>
          <a:p>
            <a:r>
              <a:rPr lang="en-GB" dirty="0"/>
              <a:t>You can find further details regarding prior learning in the following segments of the NCETM primary mastery professional development materials (linked on last slide):</a:t>
            </a:r>
          </a:p>
          <a:p>
            <a:r>
              <a:rPr lang="en-GB" dirty="0"/>
              <a:t>• Year 3: 3.2 Unit fractions: identifying, representing and comparing</a:t>
            </a:r>
          </a:p>
          <a:p>
            <a:r>
              <a:rPr lang="en-GB" dirty="0"/>
              <a:t>• Year 3: 3.3 Non-unit fractions: identifying, representing and comparing</a:t>
            </a:r>
          </a:p>
          <a:p>
            <a:r>
              <a:rPr lang="en-GB" dirty="0"/>
              <a:t>• Year 6: 2.27 Scale factors, ratio and proportional reasoning</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Within the Statistics and probability Theme Overview document, you can also find a broader description of students’ potential previous learning (page 3), alongside further information about key underpinning knowledge (page 2).</a:t>
            </a:r>
          </a:p>
          <a:p>
            <a:endParaRPr lang="en-GB" dirty="0"/>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9</a:t>
            </a:fld>
            <a:endParaRPr lang="en-GB"/>
          </a:p>
        </p:txBody>
      </p:sp>
    </p:spTree>
    <p:extLst>
      <p:ext uri="{BB962C8B-B14F-4D97-AF65-F5344CB8AC3E}">
        <p14:creationId xmlns:p14="http://schemas.microsoft.com/office/powerpoint/2010/main" val="9177963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10</a:t>
            </a:fld>
            <a:endParaRPr lang="en-GB"/>
          </a:p>
        </p:txBody>
      </p:sp>
    </p:spTree>
    <p:extLst>
      <p:ext uri="{BB962C8B-B14F-4D97-AF65-F5344CB8AC3E}">
        <p14:creationId xmlns:p14="http://schemas.microsoft.com/office/powerpoint/2010/main" val="29492337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References to the questions (links on final slide):</a:t>
            </a:r>
          </a:p>
          <a:p>
            <a:endParaRPr lang="en-GB" dirty="0"/>
          </a:p>
          <a:p>
            <a:r>
              <a:rPr lang="en-GB" dirty="0"/>
              <a:t>a) NCETM primary assessment materials, Year 5 page 17</a:t>
            </a:r>
          </a:p>
          <a:p>
            <a:r>
              <a:rPr lang="en-GB" dirty="0"/>
              <a:t>b) NCETM primary assessment materials, Year 6 page 20</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 NCETM secondary assessment materials, page 49</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11</a:t>
            </a:fld>
            <a:endParaRPr lang="en-GB"/>
          </a:p>
        </p:txBody>
      </p:sp>
    </p:spTree>
    <p:extLst>
      <p:ext uri="{BB962C8B-B14F-4D97-AF65-F5344CB8AC3E}">
        <p14:creationId xmlns:p14="http://schemas.microsoft.com/office/powerpoint/2010/main" val="41948171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References to the questions (links on final slide):</a:t>
            </a:r>
          </a:p>
          <a:p>
            <a:r>
              <a:rPr lang="en-GB" dirty="0"/>
              <a:t>d) NCETM secondary assessment materials, page 48</a:t>
            </a:r>
          </a:p>
        </p:txBody>
      </p:sp>
      <p:sp>
        <p:nvSpPr>
          <p:cNvPr id="4" name="Slide Number Placeholder 3"/>
          <p:cNvSpPr>
            <a:spLocks noGrp="1"/>
          </p:cNvSpPr>
          <p:nvPr>
            <p:ph type="sldNum" sz="quarter" idx="5"/>
          </p:nvPr>
        </p:nvSpPr>
        <p:spPr/>
        <p:txBody>
          <a:bodyPr/>
          <a:lstStyle/>
          <a:p>
            <a:fld id="{95CC6D43-B330-470E-9514-C837501A6F5A}" type="slidenum">
              <a:rPr lang="en-GB" smtClean="0"/>
              <a:t>12</a:t>
            </a:fld>
            <a:endParaRPr lang="en-GB"/>
          </a:p>
        </p:txBody>
      </p:sp>
    </p:spTree>
    <p:extLst>
      <p:ext uri="{BB962C8B-B14F-4D97-AF65-F5344CB8AC3E}">
        <p14:creationId xmlns:p14="http://schemas.microsoft.com/office/powerpoint/2010/main" val="19679062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42129DB-7CCB-4DFF-A799-E554B533013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639626" y="1823479"/>
            <a:ext cx="6049764" cy="648071"/>
          </a:xfrm>
        </p:spPr>
        <p:txBody>
          <a:bodyPr anchor="t"/>
          <a:lstStyle>
            <a:lvl1pPr>
              <a:defRPr>
                <a:solidFill>
                  <a:schemeClr val="bg1"/>
                </a:solidFill>
                <a:latin typeface="Arial" panose="020B0604020202020204" pitchFamily="34" charset="0"/>
                <a:cs typeface="Arial" panose="020B0604020202020204" pitchFamily="34" charset="0"/>
              </a:defRPr>
            </a:lvl1pPr>
          </a:lstStyle>
          <a:p>
            <a:pPr lvl="0"/>
            <a:r>
              <a:rPr lang="en-US" noProof="0"/>
              <a:t>Click to edit Master title style</a:t>
            </a:r>
            <a:endParaRPr lang="en-GB" noProof="0" dirty="0"/>
          </a:p>
        </p:txBody>
      </p:sp>
      <p:sp>
        <p:nvSpPr>
          <p:cNvPr id="44037" name="Rectangle 5"/>
          <p:cNvSpPr>
            <a:spLocks noGrp="1" noChangeArrowheads="1"/>
          </p:cNvSpPr>
          <p:nvPr>
            <p:ph type="subTitle" idx="1"/>
          </p:nvPr>
        </p:nvSpPr>
        <p:spPr>
          <a:xfrm>
            <a:off x="639626" y="2849560"/>
            <a:ext cx="6062463" cy="1152130"/>
          </a:xfrm>
        </p:spPr>
        <p:txBody>
          <a:bodyPr>
            <a:normAutofit/>
          </a:bodyPr>
          <a:lstStyle>
            <a:lvl1pPr marL="0" indent="0">
              <a:buNone/>
              <a:defRPr sz="2400">
                <a:solidFill>
                  <a:schemeClr val="bg1"/>
                </a:solidFill>
                <a:latin typeface="Arial" panose="020B0604020202020204" pitchFamily="34" charset="0"/>
                <a:cs typeface="Arial" panose="020B0604020202020204" pitchFamily="34" charset="0"/>
              </a:defRPr>
            </a:lvl1pPr>
          </a:lstStyle>
          <a:p>
            <a:pPr lvl="0"/>
            <a:r>
              <a:rPr lang="en-US" noProof="0"/>
              <a:t>Click to edit Master subtitle style</a:t>
            </a:r>
            <a:endParaRPr lang="en-GB" noProof="0" dirty="0"/>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a:defRPr/>
            </a:pPr>
            <a:endParaRPr lang="en-GB" dirty="0"/>
          </a:p>
        </p:txBody>
      </p:sp>
      <p:sp>
        <p:nvSpPr>
          <p:cNvPr id="9" name="Subtitle 2">
            <a:extLst>
              <a:ext uri="{FF2B5EF4-FFF2-40B4-BE49-F238E27FC236}">
                <a16:creationId xmlns:a16="http://schemas.microsoft.com/office/drawing/2014/main" id="{94653456-484A-48B2-9236-0FA1B2DC2989}"/>
              </a:ext>
            </a:extLst>
          </p:cNvPr>
          <p:cNvSpPr txBox="1">
            <a:spLocks/>
          </p:cNvSpPr>
          <p:nvPr userDrawn="1"/>
        </p:nvSpPr>
        <p:spPr>
          <a:xfrm>
            <a:off x="623392" y="365931"/>
            <a:ext cx="6062463" cy="115213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0"/>
              </a:spcBef>
              <a:spcAft>
                <a:spcPts val="0"/>
              </a:spcAft>
              <a:buClrTx/>
            </a:pPr>
            <a:r>
              <a:rPr lang="en-GB" sz="1100" b="1" dirty="0">
                <a:solidFill>
                  <a:srgbClr val="FBF5D4"/>
                </a:solidFill>
              </a:rPr>
              <a:t>KS3 Mastery PD Materials: Exemplified Key Ideas</a:t>
            </a:r>
          </a:p>
          <a:p>
            <a:pPr fontAlgn="auto">
              <a:lnSpc>
                <a:spcPct val="100000"/>
              </a:lnSpc>
              <a:spcBef>
                <a:spcPts val="0"/>
              </a:spcBef>
              <a:spcAft>
                <a:spcPts val="0"/>
              </a:spcAft>
              <a:buClrTx/>
            </a:pPr>
            <a:r>
              <a:rPr lang="en-GB" sz="1100" dirty="0">
                <a:solidFill>
                  <a:srgbClr val="FBF5D4"/>
                </a:solidFill>
              </a:rPr>
              <a:t>Materials for use in the classroom or to support professional development discussions</a:t>
            </a:r>
          </a:p>
          <a:p>
            <a:pPr fontAlgn="auto">
              <a:lnSpc>
                <a:spcPct val="100000"/>
              </a:lnSpc>
              <a:spcBef>
                <a:spcPts val="0"/>
              </a:spcBef>
              <a:spcAft>
                <a:spcPts val="0"/>
              </a:spcAft>
              <a:buClrTx/>
            </a:pPr>
            <a:endParaRPr lang="en-GB" sz="1100" b="1" dirty="0">
              <a:solidFill>
                <a:srgbClr val="FBF5D4"/>
              </a:solidFill>
            </a:endParaRPr>
          </a:p>
        </p:txBody>
      </p:sp>
      <p:cxnSp>
        <p:nvCxnSpPr>
          <p:cNvPr id="10" name="Straight Connector 9">
            <a:extLst>
              <a:ext uri="{FF2B5EF4-FFF2-40B4-BE49-F238E27FC236}">
                <a16:creationId xmlns:a16="http://schemas.microsoft.com/office/drawing/2014/main" id="{E6B9308D-97A4-4785-8D3A-37C4A30F88E4}"/>
              </a:ext>
            </a:extLst>
          </p:cNvPr>
          <p:cNvCxnSpPr>
            <a:cxnSpLocks/>
          </p:cNvCxnSpPr>
          <p:nvPr userDrawn="1"/>
        </p:nvCxnSpPr>
        <p:spPr>
          <a:xfrm>
            <a:off x="708099" y="908720"/>
            <a:ext cx="1139429" cy="0"/>
          </a:xfrm>
          <a:prstGeom prst="line">
            <a:avLst/>
          </a:prstGeom>
          <a:ln w="28575">
            <a:solidFill>
              <a:srgbClr val="FBF5D4"/>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A09DA30-C5C7-4276-B989-F4B7FB3921D4}"/>
              </a:ext>
            </a:extLst>
          </p:cNvPr>
          <p:cNvSpPr txBox="1"/>
          <p:nvPr userDrawn="1"/>
        </p:nvSpPr>
        <p:spPr>
          <a:xfrm>
            <a:off x="695400" y="5949280"/>
            <a:ext cx="6115574" cy="261610"/>
          </a:xfrm>
          <a:prstGeom prst="rect">
            <a:avLst/>
          </a:prstGeom>
          <a:noFill/>
        </p:spPr>
        <p:txBody>
          <a:bodyPr wrap="square">
            <a:spAutoFit/>
          </a:bodyPr>
          <a:lstStyle/>
          <a:p>
            <a:pPr>
              <a:buNone/>
            </a:pPr>
            <a:r>
              <a:rPr lang="en-GB" sz="1100" dirty="0">
                <a:solidFill>
                  <a:srgbClr val="FBF5D4"/>
                </a:solidFill>
                <a:cs typeface="Arial" panose="020B0604020202020204" pitchFamily="34" charset="0"/>
              </a:rPr>
              <a:t>Summer 2021</a:t>
            </a:r>
          </a:p>
        </p:txBody>
      </p:sp>
    </p:spTree>
    <p:extLst>
      <p:ext uri="{BB962C8B-B14F-4D97-AF65-F5344CB8AC3E}">
        <p14:creationId xmlns:p14="http://schemas.microsoft.com/office/powerpoint/2010/main" val="279618416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222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p:spPr>
        <p:txBody>
          <a:bodyPr anchor="t"/>
          <a:lstStyle>
            <a:lvl1pPr>
              <a:defRPr>
                <a:solidFill>
                  <a:srgbClr val="585858"/>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normAutofit/>
          </a:bodyPr>
          <a:lstStyle>
            <a:lvl1pPr marL="342900" indent="-342900">
              <a:buFont typeface="Arial" panose="020B0604020202020204" pitchFamily="34" charset="0"/>
              <a:buChar char="•"/>
              <a:defRPr sz="2400">
                <a:solidFill>
                  <a:srgbClr val="585858"/>
                </a:solidFill>
                <a:latin typeface="Arial" panose="020B0604020202020204" pitchFamily="34" charset="0"/>
                <a:cs typeface="Arial" panose="020B0604020202020204" pitchFamily="34" charset="0"/>
              </a:defRPr>
            </a:lvl1pPr>
            <a:lvl2pPr marL="742950" indent="-285750">
              <a:buClr>
                <a:srgbClr val="585858"/>
              </a:buClr>
              <a:buFont typeface="Arial" panose="020B0604020202020204" pitchFamily="34" charset="0"/>
              <a:buChar char="•"/>
              <a:defRPr sz="2000">
                <a:solidFill>
                  <a:srgbClr val="585858"/>
                </a:solidFill>
                <a:latin typeface="Arial" panose="020B0604020202020204" pitchFamily="34" charset="0"/>
                <a:cs typeface="Arial" panose="020B0604020202020204" pitchFamily="34" charset="0"/>
              </a:defRPr>
            </a:lvl2pPr>
            <a:lvl3pPr marL="1143000" indent="-228600">
              <a:buClr>
                <a:srgbClr val="585858"/>
              </a:buClr>
              <a:buFont typeface="Arial" panose="020B0604020202020204" pitchFamily="34" charset="0"/>
              <a:buChar char="•"/>
              <a:defRPr sz="1800">
                <a:solidFill>
                  <a:srgbClr val="585858"/>
                </a:solidFill>
                <a:latin typeface="Arial" panose="020B0604020202020204" pitchFamily="34" charset="0"/>
                <a:cs typeface="Arial" panose="020B0604020202020204" pitchFamily="34" charset="0"/>
              </a:defRPr>
            </a:lvl3pPr>
            <a:lvl4pPr marL="16002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4pPr>
            <a:lvl5pPr marL="20574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a:p>
        </p:txBody>
      </p:sp>
    </p:spTree>
    <p:extLst>
      <p:ext uri="{BB962C8B-B14F-4D97-AF65-F5344CB8AC3E}">
        <p14:creationId xmlns:p14="http://schemas.microsoft.com/office/powerpoint/2010/main" val="3961792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E8007C0-F29A-4315-965C-24C897F1347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9600" y="4149080"/>
            <a:ext cx="10972800" cy="426170"/>
          </a:xfrm>
        </p:spPr>
        <p:txBody>
          <a:bodyPr/>
          <a:lstStyle>
            <a:lvl1pPr algn="l">
              <a:defRPr sz="2000" b="1">
                <a:solidFill>
                  <a:srgbClr val="585858"/>
                </a:solidFill>
              </a:defRPr>
            </a:lvl1pPr>
          </a:lstStyle>
          <a:p>
            <a:r>
              <a:rPr lang="en-US"/>
              <a:t>Click to edit Master title style</a:t>
            </a:r>
            <a:endParaRPr lang="en-GB" dirty="0"/>
          </a:p>
        </p:txBody>
      </p:sp>
      <p:sp>
        <p:nvSpPr>
          <p:cNvPr id="3" name="Picture Placeholder 2"/>
          <p:cNvSpPr>
            <a:spLocks noGrp="1"/>
          </p:cNvSpPr>
          <p:nvPr>
            <p:ph type="pic" idx="1"/>
          </p:nvPr>
        </p:nvSpPr>
        <p:spPr>
          <a:xfrm>
            <a:off x="609600" y="444954"/>
            <a:ext cx="10972800" cy="3560111"/>
          </a:xfrm>
        </p:spPr>
        <p:txBody>
          <a:bodyPr/>
          <a:lstStyle>
            <a:lvl1pPr marL="0" indent="0">
              <a:buNone/>
              <a:defRPr sz="3200">
                <a:solidFill>
                  <a:srgbClr val="585858"/>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dirty="0"/>
          </a:p>
        </p:txBody>
      </p:sp>
      <p:sp>
        <p:nvSpPr>
          <p:cNvPr id="4" name="Text Placeholder 3"/>
          <p:cNvSpPr>
            <a:spLocks noGrp="1"/>
          </p:cNvSpPr>
          <p:nvPr>
            <p:ph type="body" sz="half" idx="2"/>
          </p:nvPr>
        </p:nvSpPr>
        <p:spPr>
          <a:xfrm>
            <a:off x="609600" y="4725144"/>
            <a:ext cx="10972800" cy="720080"/>
          </a:xfrm>
        </p:spPr>
        <p:txBody>
          <a:bodyPr/>
          <a:lstStyle>
            <a:lvl1pPr marL="0" indent="0">
              <a:buNone/>
              <a:defRPr sz="1400">
                <a:solidFill>
                  <a:srgbClr val="585858"/>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6">
            <a:extLst>
              <a:ext uri="{FF2B5EF4-FFF2-40B4-BE49-F238E27FC236}">
                <a16:creationId xmlns:a16="http://schemas.microsoft.com/office/drawing/2014/main" id="{5DAF0D3A-200E-48B8-9EF9-7859E1660C49}"/>
              </a:ext>
            </a:extLst>
          </p:cNvPr>
          <p:cNvSpPr>
            <a:spLocks noGrp="1" noChangeArrowheads="1"/>
          </p:cNvSpPr>
          <p:nvPr>
            <p:ph type="dt" sz="half" idx="10"/>
          </p:nvPr>
        </p:nvSpPr>
        <p:spPr/>
        <p:txBody>
          <a:bodyPr/>
          <a:lstStyle>
            <a:lvl1pPr>
              <a:buNone/>
              <a:defRPr/>
            </a:lvl1pPr>
          </a:lstStyle>
          <a:p>
            <a:pPr>
              <a:defRPr/>
            </a:pPr>
            <a:endParaRPr lang="en-GB" dirty="0"/>
          </a:p>
        </p:txBody>
      </p:sp>
      <p:sp>
        <p:nvSpPr>
          <p:cNvPr id="8" name="Footer Placeholder 7">
            <a:extLst>
              <a:ext uri="{FF2B5EF4-FFF2-40B4-BE49-F238E27FC236}">
                <a16:creationId xmlns:a16="http://schemas.microsoft.com/office/drawing/2014/main" id="{0CCEB8E3-53AE-439B-9428-72B81BD3B83C}"/>
              </a:ext>
            </a:extLst>
          </p:cNvPr>
          <p:cNvSpPr>
            <a:spLocks noGrp="1" noChangeArrowheads="1"/>
          </p:cNvSpPr>
          <p:nvPr>
            <p:ph type="ftr" sz="quarter" idx="11"/>
          </p:nvPr>
        </p:nvSpPr>
        <p:spPr/>
        <p:txBody>
          <a:bodyPr/>
          <a:lstStyle>
            <a:lvl1pPr>
              <a:defRPr/>
            </a:lvl1pPr>
          </a:lstStyle>
          <a:p>
            <a:pPr>
              <a:defRPr/>
            </a:pPr>
            <a:endParaRPr lang="en-GB" dirty="0"/>
          </a:p>
        </p:txBody>
      </p:sp>
      <p:sp>
        <p:nvSpPr>
          <p:cNvPr id="9" name="Slide Number Placeholder 8">
            <a:extLst>
              <a:ext uri="{FF2B5EF4-FFF2-40B4-BE49-F238E27FC236}">
                <a16:creationId xmlns:a16="http://schemas.microsoft.com/office/drawing/2014/main" id="{328C543D-1B00-4E11-9615-CDD988110A23}"/>
              </a:ext>
            </a:extLst>
          </p:cNvPr>
          <p:cNvSpPr>
            <a:spLocks noGrp="1" noChangeArrowheads="1"/>
          </p:cNvSpPr>
          <p:nvPr>
            <p:ph type="sldNum" sz="quarter" idx="12"/>
          </p:nvPr>
        </p:nvSpPr>
        <p:spPr/>
        <p:txBody>
          <a:bodyPr/>
          <a:lstStyle>
            <a:lvl1pPr>
              <a:defRPr/>
            </a:lvl1pPr>
          </a:lstStyle>
          <a:p>
            <a:pPr>
              <a:buFont typeface="Arial" panose="020B0604020202020204" pitchFamily="34" charset="0"/>
              <a:buNone/>
            </a:pPr>
            <a:endParaRPr lang="en-GB" altLang="en-US" dirty="0"/>
          </a:p>
        </p:txBody>
      </p:sp>
    </p:spTree>
    <p:extLst>
      <p:ext uri="{BB962C8B-B14F-4D97-AF65-F5344CB8AC3E}">
        <p14:creationId xmlns:p14="http://schemas.microsoft.com/office/powerpoint/2010/main" val="3901247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o the classroom slides">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263351" y="430845"/>
            <a:ext cx="10593151" cy="426170"/>
          </a:xfrm>
        </p:spPr>
        <p:txBody>
          <a:bodyPr/>
          <a:lstStyle>
            <a:lvl1pPr algn="l">
              <a:defRPr sz="2000" b="0">
                <a:solidFill>
                  <a:schemeClr val="bg1"/>
                </a:solidFill>
                <a:latin typeface="+mn-lt"/>
              </a:defRPr>
            </a:lvl1pPr>
          </a:lstStyle>
          <a:p>
            <a:r>
              <a:rPr lang="en-US"/>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pic>
        <p:nvPicPr>
          <p:cNvPr id="11" name="Picture 10" descr="Logo, icon&#10;&#10;Description automatically generated">
            <a:extLst>
              <a:ext uri="{FF2B5EF4-FFF2-40B4-BE49-F238E27FC236}">
                <a16:creationId xmlns:a16="http://schemas.microsoft.com/office/drawing/2014/main" id="{BA537836-BAB9-4445-A72F-ADD0305A793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84400" y="160175"/>
            <a:ext cx="993650" cy="993650"/>
          </a:xfrm>
          <a:prstGeom prst="rect">
            <a:avLst/>
          </a:prstGeom>
        </p:spPr>
      </p:pic>
    </p:spTree>
    <p:extLst>
      <p:ext uri="{BB962C8B-B14F-4D97-AF65-F5344CB8AC3E}">
        <p14:creationId xmlns:p14="http://schemas.microsoft.com/office/powerpoint/2010/main" val="90925510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PD slides">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263351" y="430845"/>
            <a:ext cx="10593151" cy="426170"/>
          </a:xfrm>
        </p:spPr>
        <p:txBody>
          <a:bodyPr/>
          <a:lstStyle>
            <a:lvl1pPr algn="l">
              <a:defRPr sz="2000" b="0">
                <a:solidFill>
                  <a:schemeClr val="bg1"/>
                </a:solidFill>
                <a:latin typeface="+mn-lt"/>
              </a:defRPr>
            </a:lvl1pPr>
          </a:lstStyle>
          <a:p>
            <a:r>
              <a:rPr lang="en-US"/>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pic>
        <p:nvPicPr>
          <p:cNvPr id="17" name="Picture 16" descr="Icon&#10;&#10;Description automatically generated">
            <a:extLst>
              <a:ext uri="{FF2B5EF4-FFF2-40B4-BE49-F238E27FC236}">
                <a16:creationId xmlns:a16="http://schemas.microsoft.com/office/drawing/2014/main" id="{AA0F5B1F-A2AC-42F7-8BD8-B9D65C0FF7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84400" y="147105"/>
            <a:ext cx="993650" cy="993650"/>
          </a:xfrm>
          <a:prstGeom prst="rect">
            <a:avLst/>
          </a:prstGeom>
        </p:spPr>
      </p:pic>
    </p:spTree>
    <p:extLst>
      <p:ext uri="{BB962C8B-B14F-4D97-AF65-F5344CB8AC3E}">
        <p14:creationId xmlns:p14="http://schemas.microsoft.com/office/powerpoint/2010/main" val="59521056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D10152-7721-41A0-A6C5-8721C8D0EB1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a:defRPr/>
            </a:pPr>
            <a:endParaRPr lang="en-GB" dirty="0"/>
          </a:p>
        </p:txBody>
      </p:sp>
      <p:sp>
        <p:nvSpPr>
          <p:cNvPr id="2" name="TextBox 1">
            <a:extLst>
              <a:ext uri="{FF2B5EF4-FFF2-40B4-BE49-F238E27FC236}">
                <a16:creationId xmlns:a16="http://schemas.microsoft.com/office/drawing/2014/main" id="{68D0B289-4844-44AC-86A0-5AEEE34C6957}"/>
              </a:ext>
            </a:extLst>
          </p:cNvPr>
          <p:cNvSpPr txBox="1"/>
          <p:nvPr userDrawn="1"/>
        </p:nvSpPr>
        <p:spPr>
          <a:xfrm>
            <a:off x="623392" y="2348880"/>
            <a:ext cx="5616624" cy="646331"/>
          </a:xfrm>
          <a:prstGeom prst="rect">
            <a:avLst/>
          </a:prstGeom>
          <a:noFill/>
        </p:spPr>
        <p:txBody>
          <a:bodyPr wrap="square" rtlCol="0">
            <a:spAutoFit/>
          </a:bodyPr>
          <a:lstStyle/>
          <a:p>
            <a:pPr>
              <a:buNone/>
            </a:pPr>
            <a:r>
              <a:rPr lang="en-GB" sz="3600" b="1" noProof="0" dirty="0">
                <a:solidFill>
                  <a:schemeClr val="bg1"/>
                </a:solidFill>
              </a:rPr>
              <a:t>Thank you</a:t>
            </a:r>
            <a:endParaRPr lang="en-GB" sz="3600" b="1" dirty="0">
              <a:solidFill>
                <a:schemeClr val="bg1"/>
              </a:solidFill>
            </a:endParaRPr>
          </a:p>
        </p:txBody>
      </p:sp>
    </p:spTree>
    <p:extLst>
      <p:ext uri="{BB962C8B-B14F-4D97-AF65-F5344CB8AC3E}">
        <p14:creationId xmlns:p14="http://schemas.microsoft.com/office/powerpoint/2010/main" val="3679661524"/>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p:spPr>
        <p:txBody>
          <a:bodyPr/>
          <a:lstStyle>
            <a:lvl1pPr algn="l">
              <a:defRPr sz="2000" b="0">
                <a:solidFill>
                  <a:schemeClr val="bg1"/>
                </a:solidFill>
                <a:latin typeface="+mn-lt"/>
              </a:defRPr>
            </a:lvl1pPr>
          </a:lstStyle>
          <a:p>
            <a:r>
              <a:rPr lang="en-US"/>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spTree>
    <p:extLst>
      <p:ext uri="{BB962C8B-B14F-4D97-AF65-F5344CB8AC3E}">
        <p14:creationId xmlns:p14="http://schemas.microsoft.com/office/powerpoint/2010/main" val="8927969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043FF3-1B19-4F6E-AED6-1F0E0B12665B}"/>
              </a:ext>
            </a:extLst>
          </p:cNvPr>
          <p:cNvSpPr>
            <a:spLocks noGrp="1"/>
          </p:cNvSpPr>
          <p:nvPr>
            <p:ph type="title"/>
          </p:nvPr>
        </p:nvSpPr>
        <p:spPr>
          <a:xfrm>
            <a:off x="609437" y="365125"/>
            <a:ext cx="10968567"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1CA78F67-7D07-4B89-B1B7-77FCB2FBCB01}"/>
              </a:ext>
            </a:extLst>
          </p:cNvPr>
          <p:cNvSpPr>
            <a:spLocks noGrp="1"/>
          </p:cNvSpPr>
          <p:nvPr>
            <p:ph type="body" idx="1"/>
          </p:nvPr>
        </p:nvSpPr>
        <p:spPr>
          <a:xfrm>
            <a:off x="609437" y="1825625"/>
            <a:ext cx="1096856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5C9AF1F1-6765-45EE-BEB9-185EDFB653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buFont typeface="Arial" panose="020B0604020202020204" pitchFamily="34" charset="0"/>
              <a:buNone/>
            </a:pPr>
            <a:fld id="{52CA6C61-5C46-4CCD-83FB-18DE309C7599}" type="datetimeFigureOut">
              <a:rPr lang="en-GB" smtClean="0"/>
              <a:pPr>
                <a:buFont typeface="Arial" panose="020B0604020202020204" pitchFamily="34" charset="0"/>
                <a:buNone/>
              </a:pPr>
              <a:t>11/10/2021</a:t>
            </a:fld>
            <a:endParaRPr lang="en-GB" dirty="0"/>
          </a:p>
        </p:txBody>
      </p:sp>
      <p:sp>
        <p:nvSpPr>
          <p:cNvPr id="5" name="Footer Placeholder 4">
            <a:extLst>
              <a:ext uri="{FF2B5EF4-FFF2-40B4-BE49-F238E27FC236}">
                <a16:creationId xmlns:a16="http://schemas.microsoft.com/office/drawing/2014/main" id="{223D2AC0-4764-4C71-9EC2-3E3309ED3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51279FDB-13C2-4DC1-8C93-EEA50C7287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Font typeface="Arial" panose="020B0604020202020204" pitchFamily="34" charset="0"/>
              <a:buNone/>
            </a:pPr>
            <a:fld id="{3A4A998D-6F83-4D71-AA77-13FC1A139956}" type="slidenum">
              <a:rPr lang="en-GB" smtClean="0"/>
              <a:pPr>
                <a:buFont typeface="Arial" panose="020B0604020202020204" pitchFamily="34" charset="0"/>
                <a:buNone/>
              </a:pPr>
              <a:t>‹#›</a:t>
            </a:fld>
            <a:endParaRPr lang="en-GB" dirty="0"/>
          </a:p>
        </p:txBody>
      </p:sp>
    </p:spTree>
    <p:extLst>
      <p:ext uri="{BB962C8B-B14F-4D97-AF65-F5344CB8AC3E}">
        <p14:creationId xmlns:p14="http://schemas.microsoft.com/office/powerpoint/2010/main" val="3953001669"/>
      </p:ext>
    </p:extLst>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8" r:id="rId4"/>
    <p:sldLayoutId id="2147483971" r:id="rId5"/>
    <p:sldLayoutId id="2147483970" r:id="rId6"/>
    <p:sldLayoutId id="2147483969" r:id="rId7"/>
    <p:sldLayoutId id="2147483972" r:id="rId8"/>
  </p:sldLayoutIdLst>
  <p:txStyles>
    <p:titleStyle>
      <a:lvl1pPr algn="l" defTabSz="914400" rtl="0" eaLnBrk="1" latinLnBrk="0" hangingPunct="1">
        <a:lnSpc>
          <a:spcPct val="90000"/>
        </a:lnSpc>
        <a:spcBef>
          <a:spcPct val="0"/>
        </a:spcBef>
        <a:buNone/>
        <a:defRPr sz="3600" b="1" kern="1200">
          <a:solidFill>
            <a:srgbClr val="58585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1.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www.ncetm.org.uk/media/lyyj1i4x/ncetm_ks3_theme_5.pdf" TargetMode="External"/><Relationship Id="rId2" Type="http://schemas.openxmlformats.org/officeDocument/2006/relationships/hyperlink" Target="https://www.ncetm.org.uk/media/epqebqkk/ncetm_ks3_cc_5_3.pdf" TargetMode="External"/><Relationship Id="rId1" Type="http://schemas.openxmlformats.org/officeDocument/2006/relationships/slideLayout" Target="../slideLayouts/slideLayout3.xml"/><Relationship Id="rId4" Type="http://schemas.openxmlformats.org/officeDocument/2006/relationships/hyperlink" Target="https://www.ncetm.org.uk/teaching-for-mastery/mastery-materials/secondary-mastery-professional-development/" TargetMode="Externa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2.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tags" Target="../tags/tag5.xml"/><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ncetm.org.uk/media/lyyj1i4x/ncetm_ks3_theme_5.pdf"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8" Type="http://schemas.openxmlformats.org/officeDocument/2006/relationships/hyperlink" Target="https://www.ncetm.org.uk/classroom-resources/secmm-using-mathematical-representations-at-ks3/" TargetMode="External"/><Relationship Id="rId3" Type="http://schemas.openxmlformats.org/officeDocument/2006/relationships/hyperlink" Target="https://www.ncetm.org.uk/teaching-for-mastery/mastery-materials/secondary-mastery-professional-development/" TargetMode="External"/><Relationship Id="rId7" Type="http://schemas.openxmlformats.org/officeDocument/2006/relationships/hyperlink" Target="https://www.ncetm.org.uk/media/mqfp3xb3/ncetm_ks3_cc_3_1.pdf" TargetMode="External"/><Relationship Id="rId12" Type="http://schemas.openxmlformats.org/officeDocument/2006/relationships/hyperlink" Target="https://www.ncetm.org.uk/media/qgjdx5fo/secondary_assessment_materials_november_2017.pdf" TargetMode="External"/><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hyperlink" Target="https://www.ncetm.org.uk/media/epqebqkk/ncetm_ks3_cc_5_3.pdf" TargetMode="External"/><Relationship Id="rId11" Type="http://schemas.openxmlformats.org/officeDocument/2006/relationships/hyperlink" Target="https://www.ncetm.org.uk/resources/46689" TargetMode="External"/><Relationship Id="rId5" Type="http://schemas.openxmlformats.org/officeDocument/2006/relationships/hyperlink" Target="https://www.ncetm.org.uk/media/lyyj1i4x/ncetm_ks3_theme_5.pdf" TargetMode="External"/><Relationship Id="rId10" Type="http://schemas.openxmlformats.org/officeDocument/2006/relationships/hyperlink" Target="https://www.ncetm.org.uk/resources/50639" TargetMode="External"/><Relationship Id="rId4" Type="http://schemas.openxmlformats.org/officeDocument/2006/relationships/hyperlink" Target="https://www.ncetm.org.uk/media/q04f0vzn/ncetm_ks3_theme_4.pdf" TargetMode="External"/><Relationship Id="rId9" Type="http://schemas.openxmlformats.org/officeDocument/2006/relationships/hyperlink" Target="https://www.ncetm.org.uk/classroom-resources/insights-from-experienced-teacher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s://www.ncetm.org.uk/media/epqebqkk/ncetm_ks3_cc_5_3.pdf"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52059-E171-4D97-AEA5-4EB713FA17E6}"/>
              </a:ext>
            </a:extLst>
          </p:cNvPr>
          <p:cNvSpPr>
            <a:spLocks noGrp="1"/>
          </p:cNvSpPr>
          <p:nvPr>
            <p:ph type="ctrTitle"/>
          </p:nvPr>
        </p:nvSpPr>
        <p:spPr>
          <a:xfrm>
            <a:off x="708099" y="2420888"/>
            <a:ext cx="6049764" cy="648071"/>
          </a:xfrm>
        </p:spPr>
        <p:txBody>
          <a:bodyPr>
            <a:normAutofit fontScale="90000"/>
          </a:bodyPr>
          <a:lstStyle/>
          <a:p>
            <a:r>
              <a:rPr lang="en-GB" dirty="0"/>
              <a:t>Understanding probability as a measure of likelihood</a:t>
            </a:r>
          </a:p>
        </p:txBody>
      </p:sp>
      <p:sp>
        <p:nvSpPr>
          <p:cNvPr id="3" name="Subtitle 2">
            <a:extLst>
              <a:ext uri="{FF2B5EF4-FFF2-40B4-BE49-F238E27FC236}">
                <a16:creationId xmlns:a16="http://schemas.microsoft.com/office/drawing/2014/main" id="{FAF7E06F-62AF-4430-B53E-3CEB22BC7553}"/>
              </a:ext>
            </a:extLst>
          </p:cNvPr>
          <p:cNvSpPr>
            <a:spLocks noGrp="1"/>
          </p:cNvSpPr>
          <p:nvPr>
            <p:ph type="subTitle" idx="1"/>
          </p:nvPr>
        </p:nvSpPr>
        <p:spPr>
          <a:xfrm>
            <a:off x="695400" y="3429000"/>
            <a:ext cx="6062463" cy="1152130"/>
          </a:xfrm>
        </p:spPr>
        <p:txBody>
          <a:bodyPr/>
          <a:lstStyle/>
          <a:p>
            <a:r>
              <a:rPr lang="en-GB" dirty="0"/>
              <a:t>(from 5.3 Probability)</a:t>
            </a:r>
          </a:p>
        </p:txBody>
      </p:sp>
      <p:sp>
        <p:nvSpPr>
          <p:cNvPr id="6" name="Subtitle 2">
            <a:extLst>
              <a:ext uri="{FF2B5EF4-FFF2-40B4-BE49-F238E27FC236}">
                <a16:creationId xmlns:a16="http://schemas.microsoft.com/office/drawing/2014/main" id="{7971E471-B1BE-405F-994A-7DE78753825C}"/>
              </a:ext>
            </a:extLst>
          </p:cNvPr>
          <p:cNvSpPr txBox="1">
            <a:spLocks/>
          </p:cNvSpPr>
          <p:nvPr/>
        </p:nvSpPr>
        <p:spPr>
          <a:xfrm>
            <a:off x="623392" y="365931"/>
            <a:ext cx="6062463" cy="115213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0"/>
              </a:spcBef>
              <a:spcAft>
                <a:spcPts val="0"/>
              </a:spcAft>
              <a:buClrTx/>
            </a:pPr>
            <a:r>
              <a:rPr lang="en-GB" sz="1100" b="1" dirty="0">
                <a:solidFill>
                  <a:srgbClr val="FBF5D4"/>
                </a:solidFill>
              </a:rPr>
              <a:t>KS3 Mastery PD Materials: Exemplified Key Ideas</a:t>
            </a:r>
          </a:p>
          <a:p>
            <a:pPr fontAlgn="auto">
              <a:lnSpc>
                <a:spcPct val="100000"/>
              </a:lnSpc>
              <a:spcBef>
                <a:spcPts val="0"/>
              </a:spcBef>
              <a:spcAft>
                <a:spcPts val="0"/>
              </a:spcAft>
              <a:buClrTx/>
            </a:pPr>
            <a:r>
              <a:rPr lang="en-GB" sz="1100" dirty="0">
                <a:solidFill>
                  <a:srgbClr val="FBF5D4"/>
                </a:solidFill>
              </a:rPr>
              <a:t>Materials for use in the classroom or to support professional development discussions</a:t>
            </a:r>
          </a:p>
          <a:p>
            <a:pPr fontAlgn="auto">
              <a:lnSpc>
                <a:spcPct val="100000"/>
              </a:lnSpc>
              <a:spcBef>
                <a:spcPts val="0"/>
              </a:spcBef>
              <a:spcAft>
                <a:spcPts val="0"/>
              </a:spcAft>
              <a:buClrTx/>
            </a:pPr>
            <a:endParaRPr lang="en-GB" sz="1100" b="1" dirty="0">
              <a:solidFill>
                <a:srgbClr val="FBF5D4"/>
              </a:solidFill>
            </a:endParaRPr>
          </a:p>
        </p:txBody>
      </p:sp>
      <p:sp>
        <p:nvSpPr>
          <p:cNvPr id="7" name="TextBox 6">
            <a:extLst>
              <a:ext uri="{FF2B5EF4-FFF2-40B4-BE49-F238E27FC236}">
                <a16:creationId xmlns:a16="http://schemas.microsoft.com/office/drawing/2014/main" id="{0CDED0FD-3DE6-4E4C-8A42-CA1DA9131753}"/>
              </a:ext>
            </a:extLst>
          </p:cNvPr>
          <p:cNvSpPr txBox="1"/>
          <p:nvPr/>
        </p:nvSpPr>
        <p:spPr>
          <a:xfrm>
            <a:off x="695400" y="5949280"/>
            <a:ext cx="6115574" cy="261610"/>
          </a:xfrm>
          <a:prstGeom prst="rect">
            <a:avLst/>
          </a:prstGeom>
          <a:noFill/>
        </p:spPr>
        <p:txBody>
          <a:bodyPr wrap="square">
            <a:spAutoFit/>
          </a:bodyPr>
          <a:lstStyle/>
          <a:p>
            <a:pPr>
              <a:buNone/>
            </a:pPr>
            <a:r>
              <a:rPr lang="en-GB" sz="1100" dirty="0">
                <a:solidFill>
                  <a:srgbClr val="FBF5D4"/>
                </a:solidFill>
                <a:cs typeface="Arial" panose="020B0604020202020204" pitchFamily="34" charset="0"/>
              </a:rPr>
              <a:t>Summer 2021</a:t>
            </a:r>
          </a:p>
        </p:txBody>
      </p:sp>
      <p:cxnSp>
        <p:nvCxnSpPr>
          <p:cNvPr id="9" name="Straight Connector 8">
            <a:extLst>
              <a:ext uri="{FF2B5EF4-FFF2-40B4-BE49-F238E27FC236}">
                <a16:creationId xmlns:a16="http://schemas.microsoft.com/office/drawing/2014/main" id="{AEA8A1F7-DC74-4701-87C9-EAB5BA721BE5}"/>
              </a:ext>
            </a:extLst>
          </p:cNvPr>
          <p:cNvCxnSpPr>
            <a:cxnSpLocks/>
          </p:cNvCxnSpPr>
          <p:nvPr/>
        </p:nvCxnSpPr>
        <p:spPr>
          <a:xfrm>
            <a:off x="708099" y="908720"/>
            <a:ext cx="1139429" cy="0"/>
          </a:xfrm>
          <a:prstGeom prst="line">
            <a:avLst/>
          </a:prstGeom>
          <a:ln w="28575">
            <a:solidFill>
              <a:srgbClr val="FBF5D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23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4D2AD-46FE-44D7-85C9-8D4EFC66C58C}"/>
              </a:ext>
            </a:extLst>
          </p:cNvPr>
          <p:cNvSpPr>
            <a:spLocks noGrp="1"/>
          </p:cNvSpPr>
          <p:nvPr>
            <p:ph type="title"/>
          </p:nvPr>
        </p:nvSpPr>
        <p:spPr/>
        <p:txBody>
          <a:bodyPr>
            <a:normAutofit/>
          </a:bodyPr>
          <a:lstStyle/>
          <a:p>
            <a:r>
              <a:rPr lang="en-GB" dirty="0"/>
              <a:t>Checking prior learning</a:t>
            </a:r>
          </a:p>
        </p:txBody>
      </p:sp>
      <p:sp>
        <p:nvSpPr>
          <p:cNvPr id="3" name="Content Placeholder 2">
            <a:extLst>
              <a:ext uri="{FF2B5EF4-FFF2-40B4-BE49-F238E27FC236}">
                <a16:creationId xmlns:a16="http://schemas.microsoft.com/office/drawing/2014/main" id="{9BAC41B0-1976-40AD-94C7-FB74B9D35CDB}"/>
              </a:ext>
            </a:extLst>
          </p:cNvPr>
          <p:cNvSpPr>
            <a:spLocks noGrp="1"/>
          </p:cNvSpPr>
          <p:nvPr>
            <p:ph idx="1"/>
          </p:nvPr>
        </p:nvSpPr>
        <p:spPr/>
        <p:txBody>
          <a:bodyPr>
            <a:normAutofit/>
          </a:bodyPr>
          <a:lstStyle/>
          <a:p>
            <a:r>
              <a:rPr lang="en-GB" dirty="0"/>
              <a:t>The following slides contain questions for checking prior learning. </a:t>
            </a:r>
          </a:p>
          <a:p>
            <a:pPr lvl="1"/>
            <a:r>
              <a:rPr lang="en-GB" sz="2400" dirty="0"/>
              <a:t>What representations might students use to support their understanding of these questions?</a:t>
            </a:r>
          </a:p>
          <a:p>
            <a:pPr lvl="1"/>
            <a:r>
              <a:rPr lang="en-GB" sz="2400" dirty="0"/>
              <a:t>What variation might you put in place for these questions to fully assess students’ understanding of the concept?</a:t>
            </a:r>
          </a:p>
          <a:p>
            <a:pPr lvl="1"/>
            <a:r>
              <a:rPr lang="en-GB" sz="2400" dirty="0"/>
              <a:t>How might changing the language of each question change the difficulty?</a:t>
            </a:r>
          </a:p>
          <a:p>
            <a:pPr lvl="1"/>
            <a:r>
              <a:rPr lang="en-GB" sz="2400" dirty="0"/>
              <a:t>Why are these such crucial pre-requisites for this key idea? </a:t>
            </a:r>
          </a:p>
          <a:p>
            <a:endParaRPr lang="en-GB" sz="2800" dirty="0"/>
          </a:p>
        </p:txBody>
      </p:sp>
    </p:spTree>
    <p:extLst>
      <p:ext uri="{BB962C8B-B14F-4D97-AF65-F5344CB8AC3E}">
        <p14:creationId xmlns:p14="http://schemas.microsoft.com/office/powerpoint/2010/main" val="10193297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4D2AD-46FE-44D7-85C9-8D4EFC66C58C}"/>
              </a:ext>
            </a:extLst>
          </p:cNvPr>
          <p:cNvSpPr>
            <a:spLocks noGrp="1"/>
          </p:cNvSpPr>
          <p:nvPr>
            <p:ph type="title"/>
          </p:nvPr>
        </p:nvSpPr>
        <p:spPr/>
        <p:txBody>
          <a:bodyPr>
            <a:normAutofit/>
          </a:bodyPr>
          <a:lstStyle/>
          <a:p>
            <a:r>
              <a:rPr lang="en-GB" dirty="0"/>
              <a:t>Checking prior learning (1)</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C0FC77D-B660-4368-8348-46FEB644F4F1}"/>
                  </a:ext>
                </a:extLst>
              </p:cNvPr>
              <p:cNvSpPr txBox="1"/>
              <p:nvPr/>
            </p:nvSpPr>
            <p:spPr>
              <a:xfrm>
                <a:off x="5346858" y="1314862"/>
                <a:ext cx="6500014" cy="1015791"/>
              </a:xfrm>
              <a:prstGeom prst="rect">
                <a:avLst/>
              </a:prstGeom>
              <a:noFill/>
            </p:spPr>
            <p:txBody>
              <a:bodyPr wrap="square">
                <a:spAutoFit/>
              </a:bodyPr>
              <a:lstStyle/>
              <a:p>
                <a:pPr>
                  <a:buNone/>
                </a:pPr>
                <a:r>
                  <a:rPr lang="en-GB" sz="2200" dirty="0">
                    <a:solidFill>
                      <a:srgbClr val="00628C"/>
                    </a:solidFill>
                  </a:rPr>
                  <a:t>b) </a:t>
                </a:r>
                <a:r>
                  <a:rPr lang="en-GB" sz="2200" dirty="0"/>
                  <a:t>Put the following numbers on a number line:</a:t>
                </a:r>
              </a:p>
              <a:p>
                <a:pPr algn="ctr">
                  <a:buNone/>
                </a:pPr>
                <a:r>
                  <a:rPr lang="en-GB" sz="2200" b="1" dirty="0"/>
                  <a:t> </a:t>
                </a:r>
                <a14:m>
                  <m:oMath xmlns:m="http://schemas.openxmlformats.org/officeDocument/2006/math">
                    <m:f>
                      <m:fPr>
                        <m:ctrlPr>
                          <a:rPr lang="en-GB" sz="2200" b="1" i="1" smtClean="0">
                            <a:latin typeface="Cambria Math" panose="02040503050406030204" pitchFamily="18" charset="0"/>
                          </a:rPr>
                        </m:ctrlPr>
                      </m:fPr>
                      <m:num>
                        <m:r>
                          <a:rPr lang="en-GB" sz="2200" b="1" i="0" smtClean="0">
                            <a:latin typeface="Cambria Math" panose="02040503050406030204" pitchFamily="18" charset="0"/>
                          </a:rPr>
                          <m:t>𝟑</m:t>
                        </m:r>
                      </m:num>
                      <m:den>
                        <m:r>
                          <a:rPr lang="en-GB" sz="2200" b="1" i="0" smtClean="0">
                            <a:latin typeface="Cambria Math" panose="02040503050406030204" pitchFamily="18" charset="0"/>
                          </a:rPr>
                          <m:t>𝟒</m:t>
                        </m:r>
                      </m:den>
                    </m:f>
                  </m:oMath>
                </a14:m>
                <a:r>
                  <a:rPr lang="en-GB" sz="2200" b="1" dirty="0"/>
                  <a:t>, </a:t>
                </a:r>
                <a14:m>
                  <m:oMath xmlns:m="http://schemas.openxmlformats.org/officeDocument/2006/math">
                    <m:f>
                      <m:fPr>
                        <m:ctrlPr>
                          <a:rPr lang="en-GB" sz="2200" b="1" i="1" smtClean="0">
                            <a:latin typeface="Cambria Math" panose="02040503050406030204" pitchFamily="18" charset="0"/>
                          </a:rPr>
                        </m:ctrlPr>
                      </m:fPr>
                      <m:num>
                        <m:r>
                          <a:rPr lang="en-GB" sz="2200" b="1" i="0" smtClean="0">
                            <a:latin typeface="Cambria Math" panose="02040503050406030204" pitchFamily="18" charset="0"/>
                          </a:rPr>
                          <m:t>𝟑</m:t>
                        </m:r>
                      </m:num>
                      <m:den>
                        <m:r>
                          <a:rPr lang="en-GB" sz="2200" b="1" i="0" smtClean="0">
                            <a:latin typeface="Cambria Math" panose="02040503050406030204" pitchFamily="18" charset="0"/>
                          </a:rPr>
                          <m:t>𝟐</m:t>
                        </m:r>
                      </m:den>
                    </m:f>
                  </m:oMath>
                </a14:m>
                <a:r>
                  <a:rPr lang="en-GB" sz="2200" b="1" dirty="0"/>
                  <a:t>, 0.5, 1.25, 3 ÷ 8, 0.125</a:t>
                </a:r>
              </a:p>
            </p:txBody>
          </p:sp>
        </mc:Choice>
        <mc:Fallback xmlns="">
          <p:sp>
            <p:nvSpPr>
              <p:cNvPr id="7" name="TextBox 6">
                <a:extLst>
                  <a:ext uri="{FF2B5EF4-FFF2-40B4-BE49-F238E27FC236}">
                    <a16:creationId xmlns:a16="http://schemas.microsoft.com/office/drawing/2014/main" id="{0C0FC77D-B660-4368-8348-46FEB644F4F1}"/>
                  </a:ext>
                </a:extLst>
              </p:cNvPr>
              <p:cNvSpPr txBox="1">
                <a:spLocks noRot="1" noChangeAspect="1" noMove="1" noResize="1" noEditPoints="1" noAdjustHandles="1" noChangeArrowheads="1" noChangeShapeType="1" noTextEdit="1"/>
              </p:cNvSpPr>
              <p:nvPr/>
            </p:nvSpPr>
            <p:spPr>
              <a:xfrm>
                <a:off x="5346858" y="1314862"/>
                <a:ext cx="6500014" cy="1015791"/>
              </a:xfrm>
              <a:prstGeom prst="rect">
                <a:avLst/>
              </a:prstGeom>
              <a:blipFill>
                <a:blip r:embed="rId3"/>
                <a:stretch>
                  <a:fillRect l="-1220" t="-3614" b="-4217"/>
                </a:stretch>
              </a:blipFill>
            </p:spPr>
            <p:txBody>
              <a:bodyPr/>
              <a:lstStyle/>
              <a:p>
                <a:r>
                  <a:rPr lang="en-GB">
                    <a:noFill/>
                  </a:rPr>
                  <a:t> </a:t>
                </a:r>
              </a:p>
            </p:txBody>
          </p:sp>
        </mc:Fallback>
      </mc:AlternateContent>
      <p:sp>
        <p:nvSpPr>
          <p:cNvPr id="8" name="TextBox 7">
            <a:extLst>
              <a:ext uri="{FF2B5EF4-FFF2-40B4-BE49-F238E27FC236}">
                <a16:creationId xmlns:a16="http://schemas.microsoft.com/office/drawing/2014/main" id="{BA894939-B339-456D-9811-D37FCC629A3E}"/>
              </a:ext>
            </a:extLst>
          </p:cNvPr>
          <p:cNvSpPr txBox="1"/>
          <p:nvPr/>
        </p:nvSpPr>
        <p:spPr>
          <a:xfrm>
            <a:off x="414074" y="1340768"/>
            <a:ext cx="4745822" cy="769441"/>
          </a:xfrm>
          <a:prstGeom prst="rect">
            <a:avLst/>
          </a:prstGeom>
          <a:noFill/>
        </p:spPr>
        <p:txBody>
          <a:bodyPr wrap="square">
            <a:spAutoFit/>
          </a:bodyPr>
          <a:lstStyle/>
          <a:p>
            <a:pPr>
              <a:buNone/>
            </a:pPr>
            <a:r>
              <a:rPr lang="en-GB" sz="2200" dirty="0">
                <a:solidFill>
                  <a:srgbClr val="00628C"/>
                </a:solidFill>
              </a:rPr>
              <a:t>a) </a:t>
            </a:r>
            <a:r>
              <a:rPr lang="en-GB" sz="2200" dirty="0"/>
              <a:t>Make each number sentence correct using =, &gt; or &lt;. </a:t>
            </a:r>
          </a:p>
        </p:txBody>
      </p:sp>
      <p:pic>
        <p:nvPicPr>
          <p:cNvPr id="10" name="Picture 9">
            <a:extLst>
              <a:ext uri="{FF2B5EF4-FFF2-40B4-BE49-F238E27FC236}">
                <a16:creationId xmlns:a16="http://schemas.microsoft.com/office/drawing/2014/main" id="{56A4CEAC-FD61-4CF7-B080-37A60DEFF7C9}"/>
              </a:ext>
            </a:extLst>
          </p:cNvPr>
          <p:cNvPicPr>
            <a:picLocks noChangeAspect="1"/>
          </p:cNvPicPr>
          <p:nvPr/>
        </p:nvPicPr>
        <p:blipFill>
          <a:blip r:embed="rId4"/>
          <a:stretch>
            <a:fillRect/>
          </a:stretch>
        </p:blipFill>
        <p:spPr>
          <a:xfrm>
            <a:off x="375241" y="2142230"/>
            <a:ext cx="2210108" cy="2362530"/>
          </a:xfrm>
          <a:prstGeom prst="rect">
            <a:avLst/>
          </a:prstGeom>
        </p:spPr>
      </p:pic>
      <p:pic>
        <p:nvPicPr>
          <p:cNvPr id="12" name="Picture 11">
            <a:extLst>
              <a:ext uri="{FF2B5EF4-FFF2-40B4-BE49-F238E27FC236}">
                <a16:creationId xmlns:a16="http://schemas.microsoft.com/office/drawing/2014/main" id="{034B894F-143B-4FBF-9A8F-5EBC00E242A7}"/>
              </a:ext>
            </a:extLst>
          </p:cNvPr>
          <p:cNvPicPr>
            <a:picLocks noChangeAspect="1"/>
          </p:cNvPicPr>
          <p:nvPr/>
        </p:nvPicPr>
        <p:blipFill>
          <a:blip r:embed="rId5"/>
          <a:stretch>
            <a:fillRect/>
          </a:stretch>
        </p:blipFill>
        <p:spPr>
          <a:xfrm>
            <a:off x="2632825" y="2110209"/>
            <a:ext cx="2210108" cy="2372056"/>
          </a:xfrm>
          <a:prstGeom prst="rect">
            <a:avLst/>
          </a:prstGeom>
        </p:spPr>
      </p:pic>
      <p:sp>
        <p:nvSpPr>
          <p:cNvPr id="13" name="TextBox 12">
            <a:extLst>
              <a:ext uri="{FF2B5EF4-FFF2-40B4-BE49-F238E27FC236}">
                <a16:creationId xmlns:a16="http://schemas.microsoft.com/office/drawing/2014/main" id="{E9CA09F3-453C-4C66-A8D7-BF0AE47ECD67}"/>
              </a:ext>
            </a:extLst>
          </p:cNvPr>
          <p:cNvSpPr txBox="1"/>
          <p:nvPr/>
        </p:nvSpPr>
        <p:spPr>
          <a:xfrm>
            <a:off x="5346858" y="2996952"/>
            <a:ext cx="6581790" cy="2055947"/>
          </a:xfrm>
          <a:prstGeom prst="rect">
            <a:avLst/>
          </a:prstGeom>
          <a:noFill/>
        </p:spPr>
        <p:txBody>
          <a:bodyPr wrap="square">
            <a:spAutoFit/>
          </a:bodyPr>
          <a:lstStyle/>
          <a:p>
            <a:pPr>
              <a:buNone/>
            </a:pPr>
            <a:r>
              <a:rPr lang="en-GB" sz="2200" dirty="0">
                <a:solidFill>
                  <a:srgbClr val="00628C"/>
                </a:solidFill>
              </a:rPr>
              <a:t>c) </a:t>
            </a:r>
            <a:r>
              <a:rPr lang="en-GB" sz="2200" dirty="0"/>
              <a:t>Some events are marked on a probability scale.</a:t>
            </a:r>
          </a:p>
          <a:p>
            <a:pPr>
              <a:buNone/>
            </a:pPr>
            <a:endParaRPr lang="en-GB" sz="2200" dirty="0"/>
          </a:p>
          <a:p>
            <a:pPr>
              <a:buNone/>
            </a:pPr>
            <a:endParaRPr lang="en-GB" sz="2200" dirty="0"/>
          </a:p>
          <a:p>
            <a:pPr>
              <a:buNone/>
            </a:pPr>
            <a:endParaRPr lang="en-GB" sz="2200" dirty="0"/>
          </a:p>
          <a:p>
            <a:pPr>
              <a:buNone/>
            </a:pPr>
            <a:r>
              <a:rPr lang="en-GB" sz="2200" dirty="0"/>
              <a:t>What might each event be? Explain your thinking.</a:t>
            </a:r>
          </a:p>
        </p:txBody>
      </p:sp>
      <p:pic>
        <p:nvPicPr>
          <p:cNvPr id="14" name="Picture 13">
            <a:extLst>
              <a:ext uri="{FF2B5EF4-FFF2-40B4-BE49-F238E27FC236}">
                <a16:creationId xmlns:a16="http://schemas.microsoft.com/office/drawing/2014/main" id="{74471CBE-2C5D-4CB9-902A-AFE09657A5D3}"/>
              </a:ext>
            </a:extLst>
          </p:cNvPr>
          <p:cNvPicPr>
            <a:picLocks noChangeAspect="1"/>
          </p:cNvPicPr>
          <p:nvPr/>
        </p:nvPicPr>
        <p:blipFill>
          <a:blip r:embed="rId6"/>
          <a:stretch>
            <a:fillRect/>
          </a:stretch>
        </p:blipFill>
        <p:spPr>
          <a:xfrm>
            <a:off x="6384032" y="3429000"/>
            <a:ext cx="4332666" cy="1074298"/>
          </a:xfrm>
          <a:prstGeom prst="rect">
            <a:avLst/>
          </a:prstGeom>
        </p:spPr>
      </p:pic>
    </p:spTree>
    <p:extLst>
      <p:ext uri="{BB962C8B-B14F-4D97-AF65-F5344CB8AC3E}">
        <p14:creationId xmlns:p14="http://schemas.microsoft.com/office/powerpoint/2010/main" val="39566129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4D2AD-46FE-44D7-85C9-8D4EFC66C58C}"/>
              </a:ext>
            </a:extLst>
          </p:cNvPr>
          <p:cNvSpPr>
            <a:spLocks noGrp="1"/>
          </p:cNvSpPr>
          <p:nvPr>
            <p:ph type="title"/>
          </p:nvPr>
        </p:nvSpPr>
        <p:spPr/>
        <p:txBody>
          <a:bodyPr>
            <a:normAutofit/>
          </a:bodyPr>
          <a:lstStyle/>
          <a:p>
            <a:r>
              <a:rPr lang="en-GB" dirty="0"/>
              <a:t>Checking prior learning (2)</a:t>
            </a:r>
          </a:p>
        </p:txBody>
      </p:sp>
      <p:sp>
        <p:nvSpPr>
          <p:cNvPr id="10" name="TextBox 9">
            <a:extLst>
              <a:ext uri="{FF2B5EF4-FFF2-40B4-BE49-F238E27FC236}">
                <a16:creationId xmlns:a16="http://schemas.microsoft.com/office/drawing/2014/main" id="{2F700556-3414-4FDE-AF2B-817C17012C20}"/>
              </a:ext>
            </a:extLst>
          </p:cNvPr>
          <p:cNvSpPr txBox="1"/>
          <p:nvPr/>
        </p:nvSpPr>
        <p:spPr>
          <a:xfrm>
            <a:off x="432193" y="1305341"/>
            <a:ext cx="11327613" cy="4247317"/>
          </a:xfrm>
          <a:prstGeom prst="rect">
            <a:avLst/>
          </a:prstGeom>
          <a:noFill/>
        </p:spPr>
        <p:txBody>
          <a:bodyPr wrap="square">
            <a:spAutoFit/>
          </a:bodyPr>
          <a:lstStyle/>
          <a:p>
            <a:pPr>
              <a:spcBef>
                <a:spcPts val="600"/>
              </a:spcBef>
              <a:spcAft>
                <a:spcPts val="600"/>
              </a:spcAft>
              <a:buNone/>
            </a:pPr>
            <a:r>
              <a:rPr lang="en-GB" sz="2000" dirty="0">
                <a:solidFill>
                  <a:srgbClr val="00628C"/>
                </a:solidFill>
                <a:latin typeface="+mj-lt"/>
              </a:rPr>
              <a:t>d) </a:t>
            </a:r>
            <a:r>
              <a:rPr lang="en-GB" sz="2000" dirty="0">
                <a:latin typeface="+mj-lt"/>
              </a:rPr>
              <a:t>Which of these statements is correct? Explain your thinking for each statement. </a:t>
            </a:r>
          </a:p>
          <a:p>
            <a:pPr marL="742950" lvl="1" indent="-285750">
              <a:spcBef>
                <a:spcPts val="600"/>
              </a:spcBef>
              <a:spcAft>
                <a:spcPts val="600"/>
              </a:spcAft>
            </a:pPr>
            <a:r>
              <a:rPr lang="en-GB" sz="2000" dirty="0">
                <a:latin typeface="+mj-lt"/>
              </a:rPr>
              <a:t>When flipping a coin there are two possible outcomes (heads or tails) and only one of them can happen. Each of them has a probability of one half. </a:t>
            </a:r>
          </a:p>
          <a:p>
            <a:pPr marL="742950" lvl="1" indent="-285750">
              <a:spcBef>
                <a:spcPts val="600"/>
              </a:spcBef>
              <a:spcAft>
                <a:spcPts val="600"/>
              </a:spcAft>
            </a:pPr>
            <a:r>
              <a:rPr lang="en-GB" sz="2000" dirty="0">
                <a:latin typeface="+mj-lt"/>
              </a:rPr>
              <a:t>In a football match there are three possible outcomes (win, lose or draw) and only one of them can happen. Each of them has a probability of one third. </a:t>
            </a:r>
          </a:p>
          <a:p>
            <a:pPr marL="742950" lvl="1" indent="-285750">
              <a:spcBef>
                <a:spcPts val="600"/>
              </a:spcBef>
              <a:spcAft>
                <a:spcPts val="600"/>
              </a:spcAft>
            </a:pPr>
            <a:r>
              <a:rPr lang="en-GB" sz="2000" dirty="0">
                <a:latin typeface="+mj-lt"/>
              </a:rPr>
              <a:t>When sitting at a table there are four possible seats (one is red, one yellow, one red and one green). You can only sit in one seat. The probability you sit in the green seat is one quarter. </a:t>
            </a:r>
          </a:p>
          <a:p>
            <a:pPr marL="742950" lvl="1" indent="-285750">
              <a:spcBef>
                <a:spcPts val="600"/>
              </a:spcBef>
              <a:spcAft>
                <a:spcPts val="600"/>
              </a:spcAft>
            </a:pPr>
            <a:r>
              <a:rPr lang="en-GB" sz="2000" dirty="0">
                <a:latin typeface="+mj-lt"/>
              </a:rPr>
              <a:t>A 100m race has five runners (Adam, Max, Grace, Emily and Tilly). Each of them has a probability of one fifth of winning. </a:t>
            </a:r>
          </a:p>
          <a:p>
            <a:pPr marL="742950" lvl="1" indent="-285750">
              <a:spcBef>
                <a:spcPts val="600"/>
              </a:spcBef>
              <a:spcAft>
                <a:spcPts val="600"/>
              </a:spcAft>
            </a:pPr>
            <a:r>
              <a:rPr lang="en-GB" sz="2000" dirty="0">
                <a:latin typeface="+mj-lt"/>
              </a:rPr>
              <a:t>When rolling a die there are six numbers. The probability of rolling each of the numbers is one sixth.</a:t>
            </a:r>
          </a:p>
        </p:txBody>
      </p:sp>
    </p:spTree>
    <p:extLst>
      <p:ext uri="{BB962C8B-B14F-4D97-AF65-F5344CB8AC3E}">
        <p14:creationId xmlns:p14="http://schemas.microsoft.com/office/powerpoint/2010/main" val="6636308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EAE25-5B76-4ADD-94E3-A4483F44E3F4}"/>
              </a:ext>
            </a:extLst>
          </p:cNvPr>
          <p:cNvSpPr>
            <a:spLocks noGrp="1"/>
          </p:cNvSpPr>
          <p:nvPr>
            <p:ph type="title"/>
          </p:nvPr>
        </p:nvSpPr>
        <p:spPr/>
        <p:txBody>
          <a:bodyPr>
            <a:normAutofit/>
          </a:bodyPr>
          <a:lstStyle/>
          <a:p>
            <a:r>
              <a:rPr lang="en-GB" dirty="0"/>
              <a:t>Common difficulties and misconceptions </a:t>
            </a:r>
          </a:p>
        </p:txBody>
      </p:sp>
      <p:sp>
        <p:nvSpPr>
          <p:cNvPr id="3" name="Content Placeholder 2">
            <a:extLst>
              <a:ext uri="{FF2B5EF4-FFF2-40B4-BE49-F238E27FC236}">
                <a16:creationId xmlns:a16="http://schemas.microsoft.com/office/drawing/2014/main" id="{EC771724-309D-4EC6-8089-365C4C85F6A6}"/>
              </a:ext>
            </a:extLst>
          </p:cNvPr>
          <p:cNvSpPr>
            <a:spLocks noGrp="1"/>
          </p:cNvSpPr>
          <p:nvPr>
            <p:ph idx="1"/>
          </p:nvPr>
        </p:nvSpPr>
        <p:spPr>
          <a:xfrm>
            <a:off x="609600" y="1556792"/>
            <a:ext cx="10972800" cy="982117"/>
          </a:xfrm>
        </p:spPr>
        <p:txBody>
          <a:bodyPr/>
          <a:lstStyle/>
          <a:p>
            <a:r>
              <a:rPr lang="en-GB" dirty="0"/>
              <a:t>What aspects of this key idea might students find challenging?</a:t>
            </a:r>
          </a:p>
          <a:p>
            <a:r>
              <a:rPr lang="en-GB" dirty="0"/>
              <a:t>What misconceptions might students have? </a:t>
            </a:r>
          </a:p>
          <a:p>
            <a:endParaRPr lang="en-GB" dirty="0"/>
          </a:p>
        </p:txBody>
      </p:sp>
      <p:sp>
        <p:nvSpPr>
          <p:cNvPr id="4" name="Content Placeholder 2">
            <a:extLst>
              <a:ext uri="{FF2B5EF4-FFF2-40B4-BE49-F238E27FC236}">
                <a16:creationId xmlns:a16="http://schemas.microsoft.com/office/drawing/2014/main" id="{19FE0D6D-AEC0-4AEE-8910-9DCBB0B3F141}"/>
              </a:ext>
            </a:extLst>
          </p:cNvPr>
          <p:cNvSpPr txBox="1">
            <a:spLocks/>
          </p:cNvSpPr>
          <p:nvPr/>
        </p:nvSpPr>
        <p:spPr>
          <a:xfrm>
            <a:off x="609600" y="2852936"/>
            <a:ext cx="10972800" cy="3168352"/>
          </a:xfrm>
          <a:prstGeom prst="rect">
            <a:avLst/>
          </a:prstGeom>
        </p:spPr>
        <p:txBody>
          <a:bodyPr vert="horz" lIns="91440" tIns="45720" rIns="91440" bIns="45720" rtlCol="0">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ClrTx/>
              <a:buNone/>
            </a:pPr>
            <a:r>
              <a:rPr lang="en-GB" dirty="0"/>
              <a:t>When teaching this topic, you may find students encounter difficulties with…</a:t>
            </a:r>
          </a:p>
          <a:p>
            <a:pPr marL="457200" indent="-457200" fontAlgn="auto">
              <a:spcAft>
                <a:spcPts val="0"/>
              </a:spcAft>
              <a:buClrTx/>
              <a:buFont typeface="+mj-lt"/>
              <a:buAutoNum type="arabicParenR"/>
            </a:pPr>
            <a:r>
              <a:rPr lang="en-GB" dirty="0"/>
              <a:t>Identifying likelihood</a:t>
            </a:r>
          </a:p>
          <a:p>
            <a:pPr marL="457200" indent="-457200" fontAlgn="auto">
              <a:spcAft>
                <a:spcPts val="0"/>
              </a:spcAft>
              <a:buClrTx/>
              <a:buFont typeface="+mj-lt"/>
              <a:buAutoNum type="arabicParenR"/>
            </a:pPr>
            <a:r>
              <a:rPr lang="en-GB" dirty="0"/>
              <a:t>Working with proportion</a:t>
            </a:r>
          </a:p>
          <a:p>
            <a:pPr marL="457200" indent="-457200" fontAlgn="auto">
              <a:spcAft>
                <a:spcPts val="0"/>
              </a:spcAft>
              <a:buClrTx/>
              <a:buFont typeface="+mj-lt"/>
              <a:buAutoNum type="arabicParenR"/>
            </a:pPr>
            <a:r>
              <a:rPr lang="en-GB" dirty="0"/>
              <a:t>Understanding that, as more trials take place, outcomes tend towards theoretical probability</a:t>
            </a:r>
          </a:p>
          <a:p>
            <a:pPr marL="0" indent="0" fontAlgn="auto">
              <a:spcAft>
                <a:spcPts val="0"/>
              </a:spcAft>
              <a:buClrTx/>
              <a:buNone/>
            </a:pPr>
            <a:r>
              <a:rPr lang="en-GB" dirty="0"/>
              <a:t>More information, and some suggestions for overcoming these challenges, can be found on the following slides.</a:t>
            </a:r>
          </a:p>
        </p:txBody>
      </p:sp>
    </p:spTree>
    <p:extLst>
      <p:ext uri="{BB962C8B-B14F-4D97-AF65-F5344CB8AC3E}">
        <p14:creationId xmlns:p14="http://schemas.microsoft.com/office/powerpoint/2010/main" val="308323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EAE25-5B76-4ADD-94E3-A4483F44E3F4}"/>
              </a:ext>
            </a:extLst>
          </p:cNvPr>
          <p:cNvSpPr>
            <a:spLocks noGrp="1"/>
          </p:cNvSpPr>
          <p:nvPr>
            <p:ph type="title"/>
          </p:nvPr>
        </p:nvSpPr>
        <p:spPr/>
        <p:txBody>
          <a:bodyPr>
            <a:normAutofit/>
          </a:bodyPr>
          <a:lstStyle/>
          <a:p>
            <a:r>
              <a:rPr lang="en-GB" dirty="0"/>
              <a:t>Common difficulties and misconceptions (1)</a:t>
            </a:r>
          </a:p>
        </p:txBody>
      </p:sp>
      <p:sp>
        <p:nvSpPr>
          <p:cNvPr id="3" name="Content Placeholder 2">
            <a:extLst>
              <a:ext uri="{FF2B5EF4-FFF2-40B4-BE49-F238E27FC236}">
                <a16:creationId xmlns:a16="http://schemas.microsoft.com/office/drawing/2014/main" id="{EC771724-309D-4EC6-8089-365C4C85F6A6}"/>
              </a:ext>
            </a:extLst>
          </p:cNvPr>
          <p:cNvSpPr>
            <a:spLocks noGrp="1"/>
          </p:cNvSpPr>
          <p:nvPr>
            <p:ph idx="1"/>
          </p:nvPr>
        </p:nvSpPr>
        <p:spPr>
          <a:xfrm>
            <a:off x="618165" y="1268760"/>
            <a:ext cx="10972800" cy="5256584"/>
          </a:xfrm>
        </p:spPr>
        <p:txBody>
          <a:bodyPr>
            <a:normAutofit/>
          </a:bodyPr>
          <a:lstStyle/>
          <a:p>
            <a:pPr marL="0" indent="0">
              <a:spcBef>
                <a:spcPts val="400"/>
              </a:spcBef>
              <a:spcAft>
                <a:spcPts val="400"/>
              </a:spcAft>
              <a:buNone/>
            </a:pPr>
            <a:r>
              <a:rPr lang="en-GB" sz="1800" b="1" dirty="0">
                <a:effectLst/>
                <a:latin typeface="+mj-lt"/>
                <a:ea typeface="Calibri" panose="020F0502020204030204" pitchFamily="34" charset="0"/>
                <a:cs typeface="Times New Roman" panose="02020603050405020304" pitchFamily="18" charset="0"/>
              </a:rPr>
              <a:t>Identifying likelihood</a:t>
            </a:r>
          </a:p>
          <a:p>
            <a:pPr>
              <a:spcBef>
                <a:spcPts val="400"/>
              </a:spcBef>
              <a:spcAft>
                <a:spcPts val="400"/>
              </a:spcAft>
            </a:pPr>
            <a:r>
              <a:rPr lang="en-GB" sz="1800" dirty="0">
                <a:effectLst/>
                <a:latin typeface="+mj-lt"/>
                <a:ea typeface="Calibri" panose="020F0502020204030204" pitchFamily="34" charset="0"/>
                <a:cs typeface="Times New Roman" panose="02020603050405020304" pitchFamily="18" charset="0"/>
              </a:rPr>
              <a:t>Students tend to have an innate understanding of ‘more likely’ and ‘less likely’ from their own experiences and can justify these using numerical values given a basic understanding of fractions.</a:t>
            </a:r>
          </a:p>
          <a:p>
            <a:pPr>
              <a:spcBef>
                <a:spcPts val="400"/>
              </a:spcBef>
              <a:spcAft>
                <a:spcPts val="400"/>
              </a:spcAft>
            </a:pPr>
            <a:r>
              <a:rPr lang="en-GB" sz="1800" dirty="0">
                <a:effectLst/>
                <a:latin typeface="+mj-lt"/>
                <a:ea typeface="Calibri" panose="020F0502020204030204" pitchFamily="34" charset="0"/>
                <a:cs typeface="Times New Roman" panose="02020603050405020304" pitchFamily="18" charset="0"/>
              </a:rPr>
              <a:t>However, difficulties can occur when students focus on the absolute number of possible successful outcomes, irrespective of the total number of all possible outcomes. For example, </a:t>
            </a:r>
            <a:r>
              <a:rPr lang="en-GB" sz="1800" i="1" dirty="0">
                <a:effectLst/>
                <a:latin typeface="+mj-lt"/>
                <a:ea typeface="Calibri" panose="020F0502020204030204" pitchFamily="34" charset="0"/>
                <a:cs typeface="Times New Roman" panose="02020603050405020304" pitchFamily="18" charset="0"/>
              </a:rPr>
              <a:t>‘It’s more likely because there are more ways to win.’</a:t>
            </a:r>
            <a:r>
              <a:rPr lang="en-GB" sz="1800" dirty="0">
                <a:effectLst/>
                <a:latin typeface="+mj-lt"/>
                <a:ea typeface="Calibri" panose="020F0502020204030204" pitchFamily="34" charset="0"/>
                <a:cs typeface="Times New Roman" panose="02020603050405020304" pitchFamily="18" charset="0"/>
              </a:rPr>
              <a:t> To overcome this, students should have experience of a variety of situations where the total number of successful outcomes might be the same, but they represent a different proportion of all the possible outcomes. For example, the probability of choosing a black ace from a pack of cards changes when:</a:t>
            </a:r>
          </a:p>
          <a:p>
            <a:pPr lvl="1" indent="-342900">
              <a:spcBef>
                <a:spcPts val="400"/>
              </a:spcBef>
              <a:buClr>
                <a:srgbClr val="82CBDD"/>
              </a:buClr>
              <a:buFont typeface="Symbol" panose="05050102010706020507" pitchFamily="18" charset="2"/>
              <a:buChar char=""/>
            </a:pPr>
            <a:r>
              <a:rPr lang="en-GB" sz="1400" dirty="0">
                <a:effectLst/>
                <a:latin typeface="+mj-lt"/>
                <a:ea typeface="Calibri" panose="020F0502020204030204" pitchFamily="34" charset="0"/>
                <a:cs typeface="Times New Roman" panose="02020603050405020304" pitchFamily="18" charset="0"/>
              </a:rPr>
              <a:t>the whole pack is used</a:t>
            </a:r>
          </a:p>
          <a:p>
            <a:pPr lvl="1" indent="-342900">
              <a:buClr>
                <a:srgbClr val="82CBDD"/>
              </a:buClr>
              <a:buFont typeface="Symbol" panose="05050102010706020507" pitchFamily="18" charset="2"/>
              <a:buChar char=""/>
            </a:pPr>
            <a:r>
              <a:rPr lang="en-GB" sz="1400" dirty="0">
                <a:effectLst/>
                <a:latin typeface="+mj-lt"/>
                <a:ea typeface="Calibri" panose="020F0502020204030204" pitchFamily="34" charset="0"/>
                <a:cs typeface="Times New Roman" panose="02020603050405020304" pitchFamily="18" charset="0"/>
              </a:rPr>
              <a:t>the red aces are removed</a:t>
            </a:r>
          </a:p>
          <a:p>
            <a:pPr lvl="1" indent="-342900">
              <a:spcAft>
                <a:spcPts val="400"/>
              </a:spcAft>
              <a:buClr>
                <a:srgbClr val="82CBDD"/>
              </a:buClr>
              <a:buFont typeface="Symbol" panose="05050102010706020507" pitchFamily="18" charset="2"/>
              <a:buChar char=""/>
            </a:pPr>
            <a:r>
              <a:rPr lang="en-GB" sz="1400" dirty="0">
                <a:effectLst/>
                <a:latin typeface="+mj-lt"/>
                <a:ea typeface="Calibri" panose="020F0502020204030204" pitchFamily="34" charset="0"/>
                <a:cs typeface="Times New Roman" panose="02020603050405020304" pitchFamily="18" charset="0"/>
              </a:rPr>
              <a:t>all the diamonds are removed, etc.</a:t>
            </a:r>
          </a:p>
          <a:p>
            <a:r>
              <a:rPr lang="en-GB" sz="1800" dirty="0">
                <a:effectLst/>
                <a:latin typeface="+mj-lt"/>
                <a:ea typeface="Calibri" panose="020F0502020204030204" pitchFamily="34" charset="0"/>
                <a:cs typeface="Times New Roman" panose="02020603050405020304" pitchFamily="18" charset="0"/>
              </a:rPr>
              <a:t>Initially, students may use phrases such as </a:t>
            </a:r>
            <a:r>
              <a:rPr lang="en-GB" sz="1800" i="1" dirty="0">
                <a:effectLst/>
                <a:latin typeface="+mj-lt"/>
                <a:ea typeface="Calibri" panose="020F0502020204030204" pitchFamily="34" charset="0"/>
                <a:cs typeface="Times New Roman" panose="02020603050405020304" pitchFamily="18" charset="0"/>
              </a:rPr>
              <a:t>‘Three ways of winning out of five ways in total.’</a:t>
            </a:r>
            <a:r>
              <a:rPr lang="en-GB" sz="1800" dirty="0">
                <a:effectLst/>
                <a:latin typeface="+mj-lt"/>
                <a:ea typeface="Calibri" panose="020F0502020204030204" pitchFamily="34" charset="0"/>
                <a:cs typeface="Times New Roman" panose="02020603050405020304" pitchFamily="18" charset="0"/>
              </a:rPr>
              <a:t> It will be important to introduce the language of </a:t>
            </a:r>
            <a:r>
              <a:rPr lang="en-GB" sz="1800" i="1" dirty="0">
                <a:effectLst/>
                <a:latin typeface="+mj-lt"/>
                <a:ea typeface="Calibri" panose="020F0502020204030204" pitchFamily="34" charset="0"/>
                <a:cs typeface="Times New Roman" panose="02020603050405020304" pitchFamily="18" charset="0"/>
              </a:rPr>
              <a:t>‘The probability of winning is…’</a:t>
            </a:r>
            <a:r>
              <a:rPr lang="en-GB" sz="1800" dirty="0">
                <a:effectLst/>
                <a:latin typeface="+mj-lt"/>
                <a:ea typeface="Calibri" panose="020F0502020204030204" pitchFamily="34" charset="0"/>
                <a:cs typeface="Times New Roman" panose="02020603050405020304" pitchFamily="18" charset="0"/>
              </a:rPr>
              <a:t>. Probability has a number of unfamiliar terms that can easily get confused by students. You should make every effort to use precise language and appropriate terms when referring to, for instance, outcomes, events, occurrences, probability and possibility, which can easily sound similar, but can mean very </a:t>
            </a:r>
          </a:p>
          <a:p>
            <a:pPr marL="0" indent="0">
              <a:spcBef>
                <a:spcPts val="0"/>
              </a:spcBef>
              <a:buNone/>
            </a:pPr>
            <a:r>
              <a:rPr lang="en-GB" sz="1800" dirty="0">
                <a:latin typeface="+mj-lt"/>
                <a:ea typeface="Calibri" panose="020F0502020204030204" pitchFamily="34" charset="0"/>
                <a:cs typeface="Times New Roman" panose="02020603050405020304" pitchFamily="18" charset="0"/>
              </a:rPr>
              <a:t>     d</a:t>
            </a:r>
            <a:r>
              <a:rPr lang="en-GB" sz="1800" dirty="0">
                <a:effectLst/>
                <a:latin typeface="+mj-lt"/>
                <a:ea typeface="Calibri" panose="020F0502020204030204" pitchFamily="34" charset="0"/>
                <a:cs typeface="Times New Roman" panose="02020603050405020304" pitchFamily="18" charset="0"/>
              </a:rPr>
              <a:t>ifferent things. </a:t>
            </a:r>
            <a:endParaRPr lang="en-GB" dirty="0">
              <a:latin typeface="+mj-lt"/>
            </a:endParaRPr>
          </a:p>
        </p:txBody>
      </p:sp>
    </p:spTree>
    <p:extLst>
      <p:ext uri="{BB962C8B-B14F-4D97-AF65-F5344CB8AC3E}">
        <p14:creationId xmlns:p14="http://schemas.microsoft.com/office/powerpoint/2010/main" val="40706980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EAE25-5B76-4ADD-94E3-A4483F44E3F4}"/>
              </a:ext>
            </a:extLst>
          </p:cNvPr>
          <p:cNvSpPr>
            <a:spLocks noGrp="1"/>
          </p:cNvSpPr>
          <p:nvPr>
            <p:ph type="title"/>
          </p:nvPr>
        </p:nvSpPr>
        <p:spPr/>
        <p:txBody>
          <a:bodyPr>
            <a:normAutofit/>
          </a:bodyPr>
          <a:lstStyle/>
          <a:p>
            <a:r>
              <a:rPr lang="en-GB" dirty="0"/>
              <a:t>Common difficulties and misconceptions (2)</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C771724-309D-4EC6-8089-365C4C85F6A6}"/>
                  </a:ext>
                </a:extLst>
              </p:cNvPr>
              <p:cNvSpPr>
                <a:spLocks noGrp="1"/>
              </p:cNvSpPr>
              <p:nvPr>
                <p:ph idx="1"/>
              </p:nvPr>
            </p:nvSpPr>
            <p:spPr>
              <a:xfrm>
                <a:off x="618165" y="1268760"/>
                <a:ext cx="10972800" cy="5256584"/>
              </a:xfrm>
            </p:spPr>
            <p:txBody>
              <a:bodyPr>
                <a:normAutofit/>
              </a:bodyPr>
              <a:lstStyle/>
              <a:p>
                <a:pPr marL="0" indent="0">
                  <a:buNone/>
                </a:pPr>
                <a:r>
                  <a:rPr lang="en-GB" sz="2000" b="1" dirty="0"/>
                  <a:t>Working with proportion</a:t>
                </a:r>
              </a:p>
              <a:p>
                <a:r>
                  <a:rPr lang="en-GB" sz="2000" dirty="0"/>
                  <a:t>Probability is quantified using proportion, and this proportion is usually represented as a fraction, although a decimal or percentage can also be used. Students can find reasoning about proportion challenging, and reasoning about proportion in probability adds an extra layer of complexity.</a:t>
                </a:r>
              </a:p>
              <a:p>
                <a:r>
                  <a:rPr lang="en-GB" sz="2000" dirty="0"/>
                  <a:t>Probability is also frequently quantified using a ratio, which implies a slightly different perspective on probability.</a:t>
                </a:r>
              </a:p>
              <a:p>
                <a:r>
                  <a:rPr lang="en-GB" sz="2000" dirty="0"/>
                  <a:t>Consider a situation in which two blue counters and three red counters are in a bag, and a counter is repeatedly taken out of the bag and then replaced. The probability that a blue counter is drawn can be quantified as </a:t>
                </a:r>
                <a14:m>
                  <m:oMath xmlns:m="http://schemas.openxmlformats.org/officeDocument/2006/math">
                    <m:f>
                      <m:fPr>
                        <m:ctrlPr>
                          <a:rPr lang="en-GB" sz="2000" i="1" smtClean="0">
                            <a:latin typeface="Cambria Math" panose="02040503050406030204" pitchFamily="18" charset="0"/>
                          </a:rPr>
                        </m:ctrlPr>
                      </m:fPr>
                      <m:num>
                        <m:r>
                          <a:rPr lang="en-GB" sz="2000" b="0" i="1" smtClean="0">
                            <a:latin typeface="Cambria Math" panose="02040503050406030204" pitchFamily="18" charset="0"/>
                          </a:rPr>
                          <m:t>2</m:t>
                        </m:r>
                      </m:num>
                      <m:den>
                        <m:r>
                          <a:rPr lang="en-GB" sz="2000" b="0" i="1" smtClean="0">
                            <a:latin typeface="Cambria Math" panose="02040503050406030204" pitchFamily="18" charset="0"/>
                          </a:rPr>
                          <m:t>5</m:t>
                        </m:r>
                      </m:den>
                    </m:f>
                  </m:oMath>
                </a14:m>
                <a:r>
                  <a:rPr lang="en-GB" sz="2000" dirty="0"/>
                  <a:t> ; that is, for every five counters selected, two of them can be expected to be blue. When represented as a ratio, this becomes 2 : 3, with the implicit interpretation that, for every two blue counters drawn out, three red counters remain. </a:t>
                </a:r>
              </a:p>
            </p:txBody>
          </p:sp>
        </mc:Choice>
        <mc:Fallback xmlns="">
          <p:sp>
            <p:nvSpPr>
              <p:cNvPr id="3" name="Content Placeholder 2">
                <a:extLst>
                  <a:ext uri="{FF2B5EF4-FFF2-40B4-BE49-F238E27FC236}">
                    <a16:creationId xmlns:a16="http://schemas.microsoft.com/office/drawing/2014/main" id="{EC771724-309D-4EC6-8089-365C4C85F6A6}"/>
                  </a:ext>
                </a:extLst>
              </p:cNvPr>
              <p:cNvSpPr>
                <a:spLocks noGrp="1" noRot="1" noChangeAspect="1" noMove="1" noResize="1" noEditPoints="1" noAdjustHandles="1" noChangeArrowheads="1" noChangeShapeType="1" noTextEdit="1"/>
              </p:cNvSpPr>
              <p:nvPr>
                <p:ph idx="1"/>
              </p:nvPr>
            </p:nvSpPr>
            <p:spPr>
              <a:xfrm>
                <a:off x="618165" y="1268760"/>
                <a:ext cx="10972800" cy="5256584"/>
              </a:xfrm>
              <a:blipFill>
                <a:blip r:embed="rId3"/>
                <a:stretch>
                  <a:fillRect l="-556" t="-1044" r="-1056"/>
                </a:stretch>
              </a:blipFill>
            </p:spPr>
            <p:txBody>
              <a:bodyPr/>
              <a:lstStyle/>
              <a:p>
                <a:r>
                  <a:rPr lang="en-GB">
                    <a:noFill/>
                  </a:rPr>
                  <a:t> </a:t>
                </a:r>
              </a:p>
            </p:txBody>
          </p:sp>
        </mc:Fallback>
      </mc:AlternateContent>
    </p:spTree>
    <p:extLst>
      <p:ext uri="{BB962C8B-B14F-4D97-AF65-F5344CB8AC3E}">
        <p14:creationId xmlns:p14="http://schemas.microsoft.com/office/powerpoint/2010/main" val="41608491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EAE25-5B76-4ADD-94E3-A4483F44E3F4}"/>
              </a:ext>
            </a:extLst>
          </p:cNvPr>
          <p:cNvSpPr>
            <a:spLocks noGrp="1"/>
          </p:cNvSpPr>
          <p:nvPr>
            <p:ph type="title"/>
          </p:nvPr>
        </p:nvSpPr>
        <p:spPr/>
        <p:txBody>
          <a:bodyPr>
            <a:normAutofit/>
          </a:bodyPr>
          <a:lstStyle/>
          <a:p>
            <a:r>
              <a:rPr lang="en-GB" dirty="0"/>
              <a:t>Common difficulties and misconceptions (3)</a:t>
            </a:r>
          </a:p>
        </p:txBody>
      </p:sp>
      <p:sp>
        <p:nvSpPr>
          <p:cNvPr id="3" name="Content Placeholder 2">
            <a:extLst>
              <a:ext uri="{FF2B5EF4-FFF2-40B4-BE49-F238E27FC236}">
                <a16:creationId xmlns:a16="http://schemas.microsoft.com/office/drawing/2014/main" id="{EC771724-309D-4EC6-8089-365C4C85F6A6}"/>
              </a:ext>
            </a:extLst>
          </p:cNvPr>
          <p:cNvSpPr>
            <a:spLocks noGrp="1"/>
          </p:cNvSpPr>
          <p:nvPr>
            <p:ph idx="1"/>
          </p:nvPr>
        </p:nvSpPr>
        <p:spPr>
          <a:xfrm>
            <a:off x="618165" y="1268760"/>
            <a:ext cx="10972800" cy="4176464"/>
          </a:xfrm>
        </p:spPr>
        <p:txBody>
          <a:bodyPr>
            <a:normAutofit/>
          </a:bodyPr>
          <a:lstStyle/>
          <a:p>
            <a:pPr marL="0" indent="0">
              <a:spcBef>
                <a:spcPts val="400"/>
              </a:spcBef>
              <a:spcAft>
                <a:spcPts val="400"/>
              </a:spcAft>
              <a:buNone/>
            </a:pPr>
            <a:r>
              <a:rPr lang="en-GB" sz="2000" b="1" dirty="0"/>
              <a:t>Understanding that, as more trials take place, outcomes tend towards theoretical probability</a:t>
            </a:r>
            <a:endParaRPr lang="en-GB" sz="2000" b="1" dirty="0">
              <a:latin typeface="+mj-lt"/>
              <a:ea typeface="Calibri" panose="020F0502020204030204" pitchFamily="34" charset="0"/>
              <a:cs typeface="Times New Roman" panose="02020603050405020304" pitchFamily="18" charset="0"/>
            </a:endParaRPr>
          </a:p>
          <a:p>
            <a:pPr>
              <a:spcBef>
                <a:spcPts val="400"/>
              </a:spcBef>
              <a:spcAft>
                <a:spcPts val="400"/>
              </a:spcAft>
            </a:pPr>
            <a:r>
              <a:rPr lang="en-GB" sz="2000" dirty="0">
                <a:effectLst/>
                <a:latin typeface="+mj-lt"/>
                <a:ea typeface="Calibri" panose="020F0502020204030204" pitchFamily="34" charset="0"/>
                <a:cs typeface="Times New Roman" panose="02020603050405020304" pitchFamily="18" charset="0"/>
              </a:rPr>
              <a:t>It is important for students to develop an understanding of the number of trials needed to be able to make reliable predictions, but it is often larger and more time consuming than is pragmatic for students to do individually within a lesson. </a:t>
            </a:r>
          </a:p>
          <a:p>
            <a:pPr>
              <a:spcBef>
                <a:spcPts val="400"/>
              </a:spcBef>
              <a:spcAft>
                <a:spcPts val="400"/>
              </a:spcAft>
            </a:pPr>
            <a:r>
              <a:rPr lang="en-GB" sz="2000" dirty="0">
                <a:effectLst/>
                <a:latin typeface="+mj-lt"/>
                <a:ea typeface="Calibri" panose="020F0502020204030204" pitchFamily="34" charset="0"/>
                <a:cs typeface="Times New Roman" panose="02020603050405020304" pitchFamily="18" charset="0"/>
              </a:rPr>
              <a:t>Collecting different groups’ results and putting them together to achieve a larger class set is one way of addressing this. Another way is students doing a few trials each so that they understand the process, before switching to IT-based probability simulation programs.</a:t>
            </a:r>
          </a:p>
        </p:txBody>
      </p:sp>
    </p:spTree>
    <p:extLst>
      <p:ext uri="{BB962C8B-B14F-4D97-AF65-F5344CB8AC3E}">
        <p14:creationId xmlns:p14="http://schemas.microsoft.com/office/powerpoint/2010/main" val="27123386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a:xfrm>
            <a:off x="119336" y="430845"/>
            <a:ext cx="10737166" cy="426170"/>
          </a:xfrm>
        </p:spPr>
        <p:txBody>
          <a:bodyPr>
            <a:normAutofit fontScale="90000"/>
          </a:bodyPr>
          <a:lstStyle/>
          <a:p>
            <a:r>
              <a:rPr lang="en-GB" sz="2000" b="1" dirty="0"/>
              <a:t>Distinguish between events that have different likelihoods and start to explain numerically why one event is more likely than another</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119336" y="1023694"/>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ea typeface="+mj-ea"/>
                <a:cs typeface="Arial" panose="020B0604020202020204" pitchFamily="34" charset="0"/>
              </a:rPr>
              <a:t>Example 1</a:t>
            </a:r>
            <a:endParaRPr lang="en-GB" dirty="0"/>
          </a:p>
        </p:txBody>
      </p:sp>
      <p:sp>
        <p:nvSpPr>
          <p:cNvPr id="3" name="Rectangle 2">
            <a:extLst>
              <a:ext uri="{FF2B5EF4-FFF2-40B4-BE49-F238E27FC236}">
                <a16:creationId xmlns:a16="http://schemas.microsoft.com/office/drawing/2014/main" id="{388D804C-881D-4018-B5D9-3C49AEFB034E}"/>
              </a:ext>
            </a:extLst>
          </p:cNvPr>
          <p:cNvSpPr>
            <a:spLocks noChangeArrowheads="1"/>
          </p:cNvSpPr>
          <p:nvPr/>
        </p:nvSpPr>
        <p:spPr bwMode="auto">
          <a:xfrm>
            <a:off x="455350" y="1700808"/>
            <a:ext cx="5758310" cy="3508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ts val="1200"/>
              </a:spcAft>
              <a:buClrTx/>
              <a:buSzTx/>
              <a:buFontTx/>
              <a:buNone/>
              <a:tabLst/>
            </a:pPr>
            <a:r>
              <a:rPr kumimoji="0" lang="en-GB" altLang="en-US" sz="2400" b="1"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Play this game with a partner.</a:t>
            </a:r>
            <a:endParaRPr kumimoji="0" lang="en-GB" altLang="en-US" sz="2400" b="0" u="none" strike="noStrike" cap="none" normalizeH="0" baseline="0" dirty="0">
              <a:ln>
                <a:noFill/>
              </a:ln>
              <a:solidFill>
                <a:schemeClr val="tx1"/>
              </a:solidFill>
              <a:effectLst/>
              <a:latin typeface="+mj-lt"/>
            </a:endParaRPr>
          </a:p>
          <a:p>
            <a:pPr marL="0" marR="0" lvl="0" indent="0" defTabSz="914400" rtl="0" eaLnBrk="0" fontAlgn="base" latinLnBrk="0" hangingPunct="0">
              <a:lnSpc>
                <a:spcPct val="100000"/>
              </a:lnSpc>
              <a:spcBef>
                <a:spcPct val="0"/>
              </a:spcBef>
              <a:spcAft>
                <a:spcPts val="1200"/>
              </a:spcAft>
              <a:buClrTx/>
              <a:buSzTx/>
              <a:buFontTx/>
              <a:buNone/>
              <a:tabLst/>
            </a:pPr>
            <a:r>
              <a:rPr kumimoji="0" lang="en-GB" altLang="en-US" sz="2400" b="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Each player has a bag from which they take turns to randomly select a bead and then replace it. </a:t>
            </a:r>
            <a:endParaRPr kumimoji="0" lang="en-GB" altLang="en-US" sz="2400" b="0" u="none" strike="noStrike" cap="none" normalizeH="0" baseline="0" dirty="0">
              <a:ln>
                <a:noFill/>
              </a:ln>
              <a:solidFill>
                <a:schemeClr val="tx1"/>
              </a:solidFill>
              <a:effectLst/>
              <a:latin typeface="+mj-lt"/>
            </a:endParaRPr>
          </a:p>
          <a:p>
            <a:pPr marL="0" marR="0" lvl="0" indent="0" defTabSz="914400" rtl="0" eaLnBrk="0" fontAlgn="base" latinLnBrk="0" hangingPunct="0">
              <a:lnSpc>
                <a:spcPct val="100000"/>
              </a:lnSpc>
              <a:spcBef>
                <a:spcPct val="0"/>
              </a:spcBef>
              <a:spcAft>
                <a:spcPts val="1200"/>
              </a:spcAft>
              <a:buClrTx/>
              <a:buSzTx/>
              <a:buFontTx/>
              <a:buNone/>
              <a:tabLst/>
            </a:pPr>
            <a:r>
              <a:rPr kumimoji="0" lang="en-GB" altLang="en-US" sz="2400" b="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Each time a player selects a red bead they score a point. </a:t>
            </a:r>
            <a:endParaRPr kumimoji="0" lang="en-GB" altLang="en-US" sz="2400" b="0" u="none" strike="noStrike" cap="none" normalizeH="0" baseline="0" dirty="0">
              <a:ln>
                <a:noFill/>
              </a:ln>
              <a:solidFill>
                <a:schemeClr val="tx1"/>
              </a:solidFill>
              <a:effectLst/>
              <a:latin typeface="+mj-lt"/>
            </a:endParaRPr>
          </a:p>
          <a:p>
            <a:pPr marL="0" marR="0" lvl="0" indent="0" defTabSz="914400" rtl="0" eaLnBrk="0" fontAlgn="base" latinLnBrk="0" hangingPunct="0">
              <a:lnSpc>
                <a:spcPct val="100000"/>
              </a:lnSpc>
              <a:spcBef>
                <a:spcPct val="0"/>
              </a:spcBef>
              <a:spcAft>
                <a:spcPts val="1200"/>
              </a:spcAft>
              <a:buClrTx/>
              <a:buSzTx/>
              <a:buFontTx/>
              <a:buNone/>
              <a:tabLst/>
            </a:pPr>
            <a:r>
              <a:rPr kumimoji="0" lang="en-GB" altLang="en-US" sz="2400" b="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The first player to score 5 points wins the game.</a:t>
            </a:r>
            <a:endParaRPr kumimoji="0" lang="en-GB" altLang="en-US" sz="2400" b="0" u="none" strike="noStrike" cap="none" normalizeH="0" baseline="0" dirty="0">
              <a:ln>
                <a:noFill/>
              </a:ln>
              <a:solidFill>
                <a:schemeClr val="tx1"/>
              </a:solidFill>
              <a:effectLst/>
              <a:latin typeface="+mj-lt"/>
            </a:endParaRPr>
          </a:p>
        </p:txBody>
      </p:sp>
      <p:pic>
        <p:nvPicPr>
          <p:cNvPr id="1025" name="Picture 20" descr="A picture containing clipart&#10;&#10;Description automatically generated">
            <a:extLst>
              <a:ext uri="{FF2B5EF4-FFF2-40B4-BE49-F238E27FC236}">
                <a16:creationId xmlns:a16="http://schemas.microsoft.com/office/drawing/2014/main" id="{4377C17D-EDD2-458F-ACB3-A4824DBA95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3660" y="2528903"/>
            <a:ext cx="5758310" cy="180019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267397EB-F006-423D-89AB-1AFF906C2ABC}"/>
              </a:ext>
            </a:extLst>
          </p:cNvPr>
          <p:cNvSpPr>
            <a:spLocks noChangeArrowheads="1"/>
          </p:cNvSpPr>
          <p:nvPr/>
        </p:nvSpPr>
        <p:spPr bwMode="auto">
          <a:xfrm>
            <a:off x="455350" y="5424910"/>
            <a:ext cx="1087644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ts val="1200"/>
              </a:spcAft>
              <a:buClrTx/>
              <a:buSzTx/>
              <a:buFontTx/>
              <a:buNone/>
              <a:tabLst/>
            </a:pPr>
            <a:r>
              <a:rPr kumimoji="0" lang="en-GB" altLang="en-US" sz="2400" b="1"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Explain if the game you have played is fair and, if not, why not.</a:t>
            </a:r>
            <a:r>
              <a:rPr kumimoji="0" lang="en-GB" altLang="en-US" sz="2400" b="1" u="none" strike="noStrike" cap="none" normalizeH="0" baseline="0" dirty="0">
                <a:ln>
                  <a:noFill/>
                </a:ln>
                <a:solidFill>
                  <a:schemeClr val="tx1"/>
                </a:solidFill>
                <a:effectLst/>
                <a:latin typeface="+mj-lt"/>
              </a:rPr>
              <a:t> </a:t>
            </a:r>
          </a:p>
        </p:txBody>
      </p:sp>
    </p:spTree>
    <p:extLst>
      <p:ext uri="{BB962C8B-B14F-4D97-AF65-F5344CB8AC3E}">
        <p14:creationId xmlns:p14="http://schemas.microsoft.com/office/powerpoint/2010/main" val="40841911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0513168" cy="42617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a:spcBef>
                <a:spcPts val="400"/>
              </a:spcBef>
              <a:spcAft>
                <a:spcPts val="400"/>
              </a:spcAft>
            </a:pPr>
            <a:r>
              <a:rPr lang="en-GB" sz="1800" b="1" dirty="0">
                <a:effectLst/>
                <a:latin typeface="+mj-lt"/>
                <a:ea typeface="Calibri" panose="020F0502020204030204" pitchFamily="34" charset="0"/>
                <a:cs typeface="Times New Roman" panose="02020603050405020304" pitchFamily="18" charset="0"/>
              </a:rPr>
              <a:t>Distinguish between events that have different likelihoods and start to explain numerically why one event is more likely than another</a:t>
            </a:r>
          </a:p>
        </p:txBody>
      </p:sp>
      <p:sp>
        <p:nvSpPr>
          <p:cNvPr id="47" name="TextBox 46">
            <a:extLst>
              <a:ext uri="{FF2B5EF4-FFF2-40B4-BE49-F238E27FC236}">
                <a16:creationId xmlns:a16="http://schemas.microsoft.com/office/drawing/2014/main" id="{B2B6868B-315C-4B5D-8054-AC593F784672}"/>
              </a:ext>
            </a:extLst>
          </p:cNvPr>
          <p:cNvSpPr txBox="1"/>
          <p:nvPr/>
        </p:nvSpPr>
        <p:spPr>
          <a:xfrm>
            <a:off x="119336" y="99760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ea typeface="+mj-ea"/>
                <a:cs typeface="Arial" panose="020B0604020202020204" pitchFamily="34" charset="0"/>
              </a:rPr>
              <a:t>Example 1</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672064" y="1525507"/>
            <a:ext cx="5168546" cy="38477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fontAlgn="auto">
              <a:lnSpc>
                <a:spcPct val="100000"/>
              </a:lnSpc>
              <a:spcBef>
                <a:spcPts val="0"/>
              </a:spcBef>
              <a:spcAft>
                <a:spcPts val="1200"/>
              </a:spcAft>
              <a:buClrTx/>
            </a:pPr>
            <a:r>
              <a:rPr lang="en-GB" sz="2400" dirty="0"/>
              <a:t>What language will you expect students to use in their explanations?</a:t>
            </a:r>
          </a:p>
          <a:p>
            <a:pPr lvl="1" fontAlgn="auto">
              <a:lnSpc>
                <a:spcPct val="100000"/>
              </a:lnSpc>
              <a:spcBef>
                <a:spcPts val="0"/>
              </a:spcBef>
              <a:spcAft>
                <a:spcPts val="1200"/>
              </a:spcAft>
              <a:buClrTx/>
            </a:pPr>
            <a:r>
              <a:rPr lang="en-GB" sz="2400" dirty="0"/>
              <a:t>What misconceptions about proportion might you encounter?</a:t>
            </a:r>
          </a:p>
        </p:txBody>
      </p:sp>
      <p:grpSp>
        <p:nvGrpSpPr>
          <p:cNvPr id="2" name="Group 1">
            <a:extLst>
              <a:ext uri="{FF2B5EF4-FFF2-40B4-BE49-F238E27FC236}">
                <a16:creationId xmlns:a16="http://schemas.microsoft.com/office/drawing/2014/main" id="{097CB0C8-2A26-400B-97E3-0F16092A54D3}"/>
              </a:ext>
            </a:extLst>
          </p:cNvPr>
          <p:cNvGrpSpPr/>
          <p:nvPr/>
        </p:nvGrpSpPr>
        <p:grpSpPr>
          <a:xfrm>
            <a:off x="351390" y="1531280"/>
            <a:ext cx="6160612" cy="4634024"/>
            <a:chOff x="351390" y="1531280"/>
            <a:chExt cx="6160612" cy="4634024"/>
          </a:xfrm>
        </p:grpSpPr>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351390" y="1531280"/>
              <a:ext cx="6160612" cy="4634024"/>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4ED3C352-D200-4C88-9C2E-B680371D4C73}"/>
                </a:ext>
              </a:extLst>
            </p:cNvPr>
            <p:cNvSpPr>
              <a:spLocks noChangeArrowheads="1"/>
            </p:cNvSpPr>
            <p:nvPr/>
          </p:nvSpPr>
          <p:spPr bwMode="auto">
            <a:xfrm>
              <a:off x="508882" y="1632301"/>
              <a:ext cx="5758310" cy="2215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ts val="1200"/>
                </a:spcAft>
                <a:buClrTx/>
                <a:buSzTx/>
                <a:buFontTx/>
                <a:buNone/>
                <a:tabLst/>
              </a:pPr>
              <a:r>
                <a:rPr kumimoji="0" lang="en-GB" altLang="en-US" sz="1800" b="1"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Play this game with a partner.</a:t>
              </a:r>
              <a:endParaRPr kumimoji="0" lang="en-GB" altLang="en-US" sz="1800" b="0" u="none" strike="noStrike" cap="none" normalizeH="0" baseline="0" dirty="0">
                <a:ln>
                  <a:noFill/>
                </a:ln>
                <a:solidFill>
                  <a:schemeClr val="tx1"/>
                </a:solidFill>
                <a:effectLst/>
                <a:latin typeface="+mj-lt"/>
              </a:endParaRPr>
            </a:p>
            <a:p>
              <a:pPr marL="0" marR="0" lvl="0" indent="0" defTabSz="914400" rtl="0" eaLnBrk="0" fontAlgn="base" latinLnBrk="0" hangingPunct="0">
                <a:lnSpc>
                  <a:spcPct val="100000"/>
                </a:lnSpc>
                <a:spcBef>
                  <a:spcPct val="0"/>
                </a:spcBef>
                <a:spcAft>
                  <a:spcPts val="1200"/>
                </a:spcAft>
                <a:buClrTx/>
                <a:buSzTx/>
                <a:buFontTx/>
                <a:buNone/>
                <a:tabLst/>
              </a:pPr>
              <a:r>
                <a:rPr kumimoji="0" lang="en-GB" altLang="en-US" sz="1800" b="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Each player has a bag from which they take turns to randomly select a bead and then replace it. </a:t>
              </a:r>
              <a:endParaRPr kumimoji="0" lang="en-GB" altLang="en-US" sz="1800" b="0" u="none" strike="noStrike" cap="none" normalizeH="0" baseline="0" dirty="0">
                <a:ln>
                  <a:noFill/>
                </a:ln>
                <a:solidFill>
                  <a:schemeClr val="tx1"/>
                </a:solidFill>
                <a:effectLst/>
                <a:latin typeface="+mj-lt"/>
              </a:endParaRPr>
            </a:p>
            <a:p>
              <a:pPr marL="0" marR="0" lvl="0" indent="0" defTabSz="914400" rtl="0" eaLnBrk="0" fontAlgn="base" latinLnBrk="0" hangingPunct="0">
                <a:lnSpc>
                  <a:spcPct val="100000"/>
                </a:lnSpc>
                <a:spcBef>
                  <a:spcPct val="0"/>
                </a:spcBef>
                <a:spcAft>
                  <a:spcPts val="1200"/>
                </a:spcAft>
                <a:buClrTx/>
                <a:buSzTx/>
                <a:buFontTx/>
                <a:buNone/>
                <a:tabLst/>
              </a:pPr>
              <a:r>
                <a:rPr kumimoji="0" lang="en-GB" altLang="en-US" sz="1800" b="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Each time a player selects a red bead they score a point. </a:t>
              </a:r>
              <a:endParaRPr kumimoji="0" lang="en-GB" altLang="en-US" sz="1800" b="0" u="none" strike="noStrike" cap="none" normalizeH="0" baseline="0" dirty="0">
                <a:ln>
                  <a:noFill/>
                </a:ln>
                <a:solidFill>
                  <a:schemeClr val="tx1"/>
                </a:solidFill>
                <a:effectLst/>
                <a:latin typeface="+mj-lt"/>
              </a:endParaRPr>
            </a:p>
            <a:p>
              <a:pPr marL="0" marR="0" lvl="0" indent="0" defTabSz="914400" rtl="0" eaLnBrk="0" fontAlgn="base" latinLnBrk="0" hangingPunct="0">
                <a:lnSpc>
                  <a:spcPct val="100000"/>
                </a:lnSpc>
                <a:spcBef>
                  <a:spcPct val="0"/>
                </a:spcBef>
                <a:spcAft>
                  <a:spcPts val="1200"/>
                </a:spcAft>
                <a:buClrTx/>
                <a:buSzTx/>
                <a:buFontTx/>
                <a:buNone/>
                <a:tabLst/>
              </a:pPr>
              <a:r>
                <a:rPr kumimoji="0" lang="en-GB" altLang="en-US" sz="1800" b="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The first player to score 5 points wins the game.</a:t>
              </a:r>
              <a:endParaRPr kumimoji="0" lang="en-GB" altLang="en-US" sz="1800" b="0" u="none" strike="noStrike" cap="none" normalizeH="0" baseline="0" dirty="0">
                <a:ln>
                  <a:noFill/>
                </a:ln>
                <a:solidFill>
                  <a:schemeClr val="tx1"/>
                </a:solidFill>
                <a:effectLst/>
                <a:latin typeface="+mj-lt"/>
              </a:endParaRPr>
            </a:p>
          </p:txBody>
        </p:sp>
        <p:pic>
          <p:nvPicPr>
            <p:cNvPr id="9" name="Picture 20" descr="A picture containing clipart&#10;&#10;Description automatically generated">
              <a:extLst>
                <a:ext uri="{FF2B5EF4-FFF2-40B4-BE49-F238E27FC236}">
                  <a16:creationId xmlns:a16="http://schemas.microsoft.com/office/drawing/2014/main" id="{0C147528-A0E2-45D7-9D3A-A421DDF7BD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1414" y="3963101"/>
              <a:ext cx="4720564" cy="1475767"/>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83A4BA73-5681-4E2B-A303-9FED2E9C47E6}"/>
                </a:ext>
              </a:extLst>
            </p:cNvPr>
            <p:cNvSpPr>
              <a:spLocks noChangeArrowheads="1"/>
            </p:cNvSpPr>
            <p:nvPr/>
          </p:nvSpPr>
          <p:spPr bwMode="auto">
            <a:xfrm>
              <a:off x="455350" y="5446965"/>
              <a:ext cx="590232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ts val="1200"/>
                </a:spcAft>
                <a:buClrTx/>
                <a:buSzTx/>
                <a:buFontTx/>
                <a:buNone/>
                <a:tabLst/>
              </a:pPr>
              <a:r>
                <a:rPr kumimoji="0" lang="en-GB" altLang="en-US" sz="1800" b="1"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Explain if the game you have played is fair and, if not, why not.</a:t>
              </a:r>
              <a:r>
                <a:rPr kumimoji="0" lang="en-GB" altLang="en-US" sz="1800" b="1" u="none" strike="noStrike" cap="none" normalizeH="0" baseline="0" dirty="0">
                  <a:ln>
                    <a:noFill/>
                  </a:ln>
                  <a:solidFill>
                    <a:schemeClr val="tx1"/>
                  </a:solidFill>
                  <a:effectLst/>
                  <a:latin typeface="+mj-lt"/>
                </a:rPr>
                <a:t> </a:t>
              </a:r>
            </a:p>
          </p:txBody>
        </p:sp>
      </p:grpSp>
    </p:spTree>
    <p:custDataLst>
      <p:tags r:id="rId1"/>
    </p:custDataLst>
    <p:extLst>
      <p:ext uri="{BB962C8B-B14F-4D97-AF65-F5344CB8AC3E}">
        <p14:creationId xmlns:p14="http://schemas.microsoft.com/office/powerpoint/2010/main" val="38597155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a:xfrm>
            <a:off x="119337" y="430845"/>
            <a:ext cx="10737166" cy="426170"/>
          </a:xfrm>
        </p:spPr>
        <p:txBody>
          <a:bodyPr>
            <a:normAutofit fontScale="90000"/>
          </a:bodyPr>
          <a:lstStyle/>
          <a:p>
            <a:r>
              <a:rPr lang="en-GB" sz="2000" b="1" dirty="0"/>
              <a:t>Distinguish between events that have different likelihoods and start to explain numerically why one event is more likely than another</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119337" y="97796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ea typeface="+mj-ea"/>
                <a:cs typeface="Arial" panose="020B0604020202020204" pitchFamily="34" charset="0"/>
              </a:rPr>
              <a:t>Example 2</a:t>
            </a:r>
            <a:endParaRPr lang="en-GB" dirty="0"/>
          </a:p>
        </p:txBody>
      </p:sp>
      <p:sp>
        <p:nvSpPr>
          <p:cNvPr id="7" name="TextBox 6">
            <a:extLst>
              <a:ext uri="{FF2B5EF4-FFF2-40B4-BE49-F238E27FC236}">
                <a16:creationId xmlns:a16="http://schemas.microsoft.com/office/drawing/2014/main" id="{5E933D41-D9AA-40E9-8788-3D9B6C5067C2}"/>
              </a:ext>
            </a:extLst>
          </p:cNvPr>
          <p:cNvSpPr txBox="1"/>
          <p:nvPr/>
        </p:nvSpPr>
        <p:spPr>
          <a:xfrm>
            <a:off x="269162" y="1523398"/>
            <a:ext cx="11610406" cy="3970318"/>
          </a:xfrm>
          <a:prstGeom prst="rect">
            <a:avLst/>
          </a:prstGeom>
          <a:noFill/>
        </p:spPr>
        <p:txBody>
          <a:bodyPr wrap="square">
            <a:spAutoFit/>
          </a:bodyPr>
          <a:lstStyle/>
          <a:p>
            <a:pPr>
              <a:spcBef>
                <a:spcPts val="0"/>
              </a:spcBef>
              <a:spcAft>
                <a:spcPts val="1200"/>
              </a:spcAft>
              <a:buNone/>
            </a:pPr>
            <a:r>
              <a:rPr lang="en-GB" sz="2400" b="1" dirty="0">
                <a:effectLst/>
                <a:latin typeface="+mj-lt"/>
                <a:ea typeface="Calibri" panose="020F0502020204030204" pitchFamily="34" charset="0"/>
                <a:cs typeface="Times New Roman" panose="02020603050405020304" pitchFamily="18" charset="0"/>
              </a:rPr>
              <a:t>Play this game with a partner.</a:t>
            </a:r>
            <a:endParaRPr lang="en-GB" sz="2400" dirty="0">
              <a:effectLst/>
              <a:latin typeface="+mj-lt"/>
              <a:ea typeface="Calibri" panose="020F0502020204030204" pitchFamily="34" charset="0"/>
              <a:cs typeface="Times New Roman" panose="02020603050405020304" pitchFamily="18" charset="0"/>
            </a:endParaRPr>
          </a:p>
          <a:p>
            <a:pPr>
              <a:spcBef>
                <a:spcPts val="0"/>
              </a:spcBef>
              <a:spcAft>
                <a:spcPts val="1200"/>
              </a:spcAft>
              <a:buNone/>
            </a:pPr>
            <a:r>
              <a:rPr lang="en-GB" sz="2400" dirty="0">
                <a:effectLst/>
                <a:latin typeface="+mj-lt"/>
                <a:ea typeface="Calibri" panose="020F0502020204030204" pitchFamily="34" charset="0"/>
                <a:cs typeface="Times New Roman" panose="02020603050405020304" pitchFamily="18" charset="0"/>
              </a:rPr>
              <a:t>Each player has a counter to move along the track. </a:t>
            </a:r>
          </a:p>
          <a:p>
            <a:pPr>
              <a:spcBef>
                <a:spcPts val="0"/>
              </a:spcBef>
              <a:spcAft>
                <a:spcPts val="1200"/>
              </a:spcAft>
              <a:buNone/>
            </a:pPr>
            <a:r>
              <a:rPr lang="en-GB" sz="2400" dirty="0">
                <a:effectLst/>
                <a:latin typeface="+mj-lt"/>
                <a:ea typeface="Calibri" panose="020F0502020204030204" pitchFamily="34" charset="0"/>
                <a:cs typeface="Times New Roman" panose="02020603050405020304" pitchFamily="18" charset="0"/>
              </a:rPr>
              <a:t>Players take turns to roll a 6-sided dice. </a:t>
            </a:r>
          </a:p>
          <a:p>
            <a:pPr marL="342900" indent="-342900">
              <a:spcBef>
                <a:spcPts val="0"/>
              </a:spcBef>
              <a:spcAft>
                <a:spcPts val="1200"/>
              </a:spcAft>
            </a:pPr>
            <a:r>
              <a:rPr lang="en-GB" sz="2400" dirty="0">
                <a:effectLst/>
                <a:latin typeface="+mj-lt"/>
                <a:ea typeface="Calibri" panose="020F0502020204030204" pitchFamily="34" charset="0"/>
                <a:cs typeface="Times New Roman" panose="02020603050405020304" pitchFamily="18" charset="0"/>
              </a:rPr>
              <a:t>Player 1 can move their counter one space along the track if a number greater than 4 is rolled. </a:t>
            </a:r>
          </a:p>
          <a:p>
            <a:pPr marL="342900" indent="-342900">
              <a:spcBef>
                <a:spcPts val="0"/>
              </a:spcBef>
              <a:spcAft>
                <a:spcPts val="1200"/>
              </a:spcAft>
            </a:pPr>
            <a:r>
              <a:rPr lang="en-GB" sz="2400" dirty="0">
                <a:effectLst/>
                <a:latin typeface="+mj-lt"/>
                <a:ea typeface="Calibri" panose="020F0502020204030204" pitchFamily="34" charset="0"/>
                <a:cs typeface="Times New Roman" panose="02020603050405020304" pitchFamily="18" charset="0"/>
              </a:rPr>
              <a:t>Player 2 can move their counter one space if a number less than 4 is rolled. </a:t>
            </a:r>
          </a:p>
          <a:p>
            <a:pPr marL="342900" indent="-342900">
              <a:spcBef>
                <a:spcPts val="0"/>
              </a:spcBef>
              <a:spcAft>
                <a:spcPts val="1200"/>
              </a:spcAft>
            </a:pPr>
            <a:r>
              <a:rPr lang="en-GB" sz="2400" dirty="0">
                <a:effectLst/>
                <a:latin typeface="+mj-lt"/>
                <a:ea typeface="Calibri" panose="020F0502020204030204" pitchFamily="34" charset="0"/>
                <a:cs typeface="Times New Roman" panose="02020603050405020304" pitchFamily="18" charset="0"/>
              </a:rPr>
              <a:t>If 4 is rolled, the player rolls the dice again. </a:t>
            </a:r>
          </a:p>
          <a:p>
            <a:pPr>
              <a:spcBef>
                <a:spcPts val="0"/>
              </a:spcBef>
              <a:spcAft>
                <a:spcPts val="1200"/>
              </a:spcAft>
              <a:buNone/>
            </a:pPr>
            <a:r>
              <a:rPr lang="en-GB" sz="2400" dirty="0">
                <a:effectLst/>
                <a:latin typeface="+mj-lt"/>
                <a:ea typeface="Calibri" panose="020F0502020204030204" pitchFamily="34" charset="0"/>
                <a:cs typeface="Times New Roman" panose="02020603050405020304" pitchFamily="18" charset="0"/>
              </a:rPr>
              <a:t>The first player to reach the end of the track is the winner.</a:t>
            </a:r>
          </a:p>
        </p:txBody>
      </p:sp>
      <p:pic>
        <p:nvPicPr>
          <p:cNvPr id="4" name="Picture 3">
            <a:extLst>
              <a:ext uri="{FF2B5EF4-FFF2-40B4-BE49-F238E27FC236}">
                <a16:creationId xmlns:a16="http://schemas.microsoft.com/office/drawing/2014/main" id="{61C342F9-18FC-4AC0-A5F9-1D0B085B1C2B}"/>
              </a:ext>
            </a:extLst>
          </p:cNvPr>
          <p:cNvPicPr>
            <a:picLocks noChangeAspect="1"/>
          </p:cNvPicPr>
          <p:nvPr/>
        </p:nvPicPr>
        <p:blipFill>
          <a:blip r:embed="rId3"/>
          <a:stretch>
            <a:fillRect/>
          </a:stretch>
        </p:blipFill>
        <p:spPr>
          <a:xfrm>
            <a:off x="7104112" y="1772816"/>
            <a:ext cx="5291219" cy="1304964"/>
          </a:xfrm>
          <a:prstGeom prst="rect">
            <a:avLst/>
          </a:prstGeom>
        </p:spPr>
      </p:pic>
      <p:sp>
        <p:nvSpPr>
          <p:cNvPr id="9" name="Rectangle 8">
            <a:extLst>
              <a:ext uri="{FF2B5EF4-FFF2-40B4-BE49-F238E27FC236}">
                <a16:creationId xmlns:a16="http://schemas.microsoft.com/office/drawing/2014/main" id="{05D05F91-E5B3-4DAA-9460-BCAB8FD263B8}"/>
              </a:ext>
            </a:extLst>
          </p:cNvPr>
          <p:cNvSpPr>
            <a:spLocks noChangeArrowheads="1"/>
          </p:cNvSpPr>
          <p:nvPr/>
        </p:nvSpPr>
        <p:spPr bwMode="auto">
          <a:xfrm>
            <a:off x="263352" y="5661248"/>
            <a:ext cx="1087644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ts val="1200"/>
              </a:spcAft>
              <a:buClrTx/>
              <a:buSzTx/>
              <a:buFontTx/>
              <a:buNone/>
              <a:tabLst/>
            </a:pPr>
            <a:r>
              <a:rPr kumimoji="0" lang="en-GB" altLang="en-US" sz="2400" b="1"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Explain if the game you have played is fair and, if not, why not.</a:t>
            </a:r>
            <a:r>
              <a:rPr kumimoji="0" lang="en-GB" altLang="en-US" sz="2400" b="1" u="none" strike="noStrike" cap="none" normalizeH="0" baseline="0" dirty="0">
                <a:ln>
                  <a:noFill/>
                </a:ln>
                <a:solidFill>
                  <a:schemeClr val="tx1"/>
                </a:solidFill>
                <a:effectLst/>
                <a:latin typeface="+mj-lt"/>
              </a:rPr>
              <a:t> </a:t>
            </a:r>
          </a:p>
        </p:txBody>
      </p:sp>
    </p:spTree>
    <p:extLst>
      <p:ext uri="{BB962C8B-B14F-4D97-AF65-F5344CB8AC3E}">
        <p14:creationId xmlns:p14="http://schemas.microsoft.com/office/powerpoint/2010/main" val="3726915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D44BF-C135-4A28-96C4-B53950D7D722}"/>
              </a:ext>
            </a:extLst>
          </p:cNvPr>
          <p:cNvSpPr>
            <a:spLocks noGrp="1"/>
          </p:cNvSpPr>
          <p:nvPr>
            <p:ph type="title"/>
          </p:nvPr>
        </p:nvSpPr>
        <p:spPr/>
        <p:txBody>
          <a:bodyPr/>
          <a:lstStyle/>
          <a:p>
            <a:r>
              <a:rPr lang="en-GB" dirty="0"/>
              <a:t>About this resource</a:t>
            </a:r>
          </a:p>
        </p:txBody>
      </p:sp>
      <p:sp>
        <p:nvSpPr>
          <p:cNvPr id="5" name="Content Placeholder 4">
            <a:extLst>
              <a:ext uri="{FF2B5EF4-FFF2-40B4-BE49-F238E27FC236}">
                <a16:creationId xmlns:a16="http://schemas.microsoft.com/office/drawing/2014/main" id="{F3AEFA3D-6E0E-40FE-BDA2-AC1662A877CD}"/>
              </a:ext>
            </a:extLst>
          </p:cNvPr>
          <p:cNvSpPr>
            <a:spLocks noGrp="1"/>
          </p:cNvSpPr>
          <p:nvPr>
            <p:ph idx="1"/>
          </p:nvPr>
        </p:nvSpPr>
        <p:spPr>
          <a:xfrm>
            <a:off x="643993" y="1232756"/>
            <a:ext cx="10972800" cy="4644516"/>
          </a:xfrm>
        </p:spPr>
        <p:txBody>
          <a:bodyPr>
            <a:normAutofit lnSpcReduction="10000"/>
          </a:bodyPr>
          <a:lstStyle/>
          <a:p>
            <a:r>
              <a:rPr lang="en-GB" dirty="0"/>
              <a:t>These slides are designed to complement the </a:t>
            </a:r>
            <a:r>
              <a:rPr lang="en-GB" dirty="0">
                <a:hlinkClick r:id="rId2"/>
              </a:rPr>
              <a:t>5.3 Probability</a:t>
            </a:r>
            <a:r>
              <a:rPr lang="en-GB" dirty="0"/>
              <a:t> Core Concept document and its associated Theme Overview document </a:t>
            </a:r>
            <a:r>
              <a:rPr lang="en-GB" dirty="0">
                <a:hlinkClick r:id="rId3"/>
              </a:rPr>
              <a:t>5 Statistics and probability</a:t>
            </a:r>
            <a:r>
              <a:rPr lang="en-GB" dirty="0"/>
              <a:t>, </a:t>
            </a:r>
            <a:r>
              <a:rPr lang="en-GB" b="0" i="0" dirty="0">
                <a:effectLst/>
              </a:rPr>
              <a:t>both found in the </a:t>
            </a:r>
            <a:r>
              <a:rPr lang="en-GB" b="0" i="0" u="sng" dirty="0">
                <a:solidFill>
                  <a:srgbClr val="1B6AC9"/>
                </a:solidFill>
                <a:effectLst/>
                <a:hlinkClick r:id="rId4"/>
              </a:rPr>
              <a:t>Secondary Mastery Professional Development</a:t>
            </a:r>
            <a:r>
              <a:rPr lang="en-GB" b="0" i="0" dirty="0">
                <a:solidFill>
                  <a:srgbClr val="283C46"/>
                </a:solidFill>
                <a:effectLst/>
              </a:rPr>
              <a:t> </a:t>
            </a:r>
            <a:r>
              <a:rPr lang="en-GB" b="0" i="0" dirty="0">
                <a:effectLst/>
              </a:rPr>
              <a:t>pages</a:t>
            </a:r>
            <a:r>
              <a:rPr lang="en-GB" dirty="0"/>
              <a:t>.</a:t>
            </a:r>
          </a:p>
          <a:p>
            <a:r>
              <a:rPr lang="en-GB" dirty="0"/>
              <a:t>These slides re-present the key examples from the Core Concept document so that the examples can be used either directly in the classroom or with a group of teachers. There are prompt questions alongside the examples, and further clarification in the notes.</a:t>
            </a:r>
          </a:p>
          <a:p>
            <a:r>
              <a:rPr lang="en-GB" dirty="0"/>
              <a:t>These slides do not fully replicate the Core Concept document, so should be used alongside it. Reference to specific page numbers, and to other useful NCETM resources, can be found in the notes for each slide.</a:t>
            </a:r>
          </a:p>
          <a:p>
            <a:r>
              <a:rPr lang="en-GB" dirty="0"/>
              <a:t>This slide deck is not designed to be a complete PD session, rather it is a selection of resources that you can adapt and use as needed when planning a session with a group of teachers.</a:t>
            </a:r>
          </a:p>
          <a:p>
            <a:endParaRPr lang="en-GB" dirty="0"/>
          </a:p>
          <a:p>
            <a:endParaRPr lang="en-GB" dirty="0"/>
          </a:p>
          <a:p>
            <a:endParaRPr lang="en-GB"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0945216" cy="42617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sz="1800" b="1" dirty="0"/>
              <a:t>Distinguish between events that have different likelihoods and start to explain numerically why one event is more likely than another</a:t>
            </a:r>
          </a:p>
        </p:txBody>
      </p:sp>
      <p:sp>
        <p:nvSpPr>
          <p:cNvPr id="47" name="TextBox 46">
            <a:extLst>
              <a:ext uri="{FF2B5EF4-FFF2-40B4-BE49-F238E27FC236}">
                <a16:creationId xmlns:a16="http://schemas.microsoft.com/office/drawing/2014/main" id="{B2B6868B-315C-4B5D-8054-AC593F784672}"/>
              </a:ext>
            </a:extLst>
          </p:cNvPr>
          <p:cNvSpPr txBox="1"/>
          <p:nvPr/>
        </p:nvSpPr>
        <p:spPr>
          <a:xfrm>
            <a:off x="119336" y="1023119"/>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ea typeface="+mj-ea"/>
                <a:cs typeface="Arial" panose="020B0604020202020204" pitchFamily="34" charset="0"/>
              </a:rPr>
              <a:t>Example 2</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744071" y="1525507"/>
            <a:ext cx="5301434" cy="4279757"/>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fontAlgn="auto">
              <a:lnSpc>
                <a:spcPct val="100000"/>
              </a:lnSpc>
              <a:spcBef>
                <a:spcPts val="0"/>
              </a:spcBef>
              <a:spcAft>
                <a:spcPts val="1200"/>
              </a:spcAft>
              <a:buClrTx/>
            </a:pPr>
            <a:r>
              <a:rPr lang="en-GB" sz="2400" dirty="0"/>
              <a:t>What are the benefits and challenges of giving students time to actually play a game to illustrate probability?</a:t>
            </a:r>
          </a:p>
          <a:p>
            <a:pPr lvl="1" fontAlgn="auto">
              <a:lnSpc>
                <a:spcPct val="100000"/>
              </a:lnSpc>
              <a:spcBef>
                <a:spcPts val="0"/>
              </a:spcBef>
              <a:spcAft>
                <a:spcPts val="1200"/>
              </a:spcAft>
              <a:buClrTx/>
            </a:pPr>
            <a:r>
              <a:rPr lang="en-GB" sz="2400" dirty="0"/>
              <a:t>What questions would you plan to ask to ensure you elicit the best quality discussion from this game? </a:t>
            </a:r>
          </a:p>
        </p:txBody>
      </p:sp>
      <p:grpSp>
        <p:nvGrpSpPr>
          <p:cNvPr id="2" name="Group 1">
            <a:extLst>
              <a:ext uri="{FF2B5EF4-FFF2-40B4-BE49-F238E27FC236}">
                <a16:creationId xmlns:a16="http://schemas.microsoft.com/office/drawing/2014/main" id="{BCA1A4EC-B06C-4B6D-9E38-E5EE6FB3D6D2}"/>
              </a:ext>
            </a:extLst>
          </p:cNvPr>
          <p:cNvGrpSpPr/>
          <p:nvPr/>
        </p:nvGrpSpPr>
        <p:grpSpPr>
          <a:xfrm>
            <a:off x="420171" y="1499880"/>
            <a:ext cx="6323901" cy="4748573"/>
            <a:chOff x="420171" y="1499880"/>
            <a:chExt cx="6323901" cy="4748573"/>
          </a:xfrm>
        </p:grpSpPr>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420171" y="1499880"/>
              <a:ext cx="6323900" cy="4748573"/>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35595A00-326C-4A09-A6BE-5C90EAEE02CE}"/>
                </a:ext>
              </a:extLst>
            </p:cNvPr>
            <p:cNvSpPr txBox="1"/>
            <p:nvPr/>
          </p:nvSpPr>
          <p:spPr>
            <a:xfrm>
              <a:off x="420172" y="1499880"/>
              <a:ext cx="6323900" cy="1785104"/>
            </a:xfrm>
            <a:prstGeom prst="rect">
              <a:avLst/>
            </a:prstGeom>
            <a:noFill/>
          </p:spPr>
          <p:txBody>
            <a:bodyPr wrap="square">
              <a:spAutoFit/>
            </a:bodyPr>
            <a:lstStyle/>
            <a:p>
              <a:pPr>
                <a:spcBef>
                  <a:spcPts val="0"/>
                </a:spcBef>
                <a:spcAft>
                  <a:spcPts val="600"/>
                </a:spcAft>
                <a:buNone/>
              </a:pPr>
              <a:r>
                <a:rPr lang="en-GB" sz="1800" b="1" dirty="0">
                  <a:effectLst/>
                  <a:latin typeface="+mj-lt"/>
                  <a:ea typeface="Calibri" panose="020F0502020204030204" pitchFamily="34" charset="0"/>
                  <a:cs typeface="Times New Roman" panose="02020603050405020304" pitchFamily="18" charset="0"/>
                </a:rPr>
                <a:t>Play this game with a partner.</a:t>
              </a:r>
              <a:endParaRPr lang="en-GB" sz="1800" dirty="0">
                <a:effectLst/>
                <a:latin typeface="+mj-lt"/>
                <a:ea typeface="Calibri" panose="020F0502020204030204" pitchFamily="34" charset="0"/>
                <a:cs typeface="Times New Roman" panose="02020603050405020304" pitchFamily="18" charset="0"/>
              </a:endParaRPr>
            </a:p>
            <a:p>
              <a:pPr>
                <a:spcBef>
                  <a:spcPts val="0"/>
                </a:spcBef>
                <a:spcAft>
                  <a:spcPts val="600"/>
                </a:spcAft>
                <a:buNone/>
              </a:pPr>
              <a:r>
                <a:rPr lang="en-GB" sz="1800" dirty="0">
                  <a:effectLst/>
                  <a:latin typeface="+mj-lt"/>
                  <a:ea typeface="Calibri" panose="020F0502020204030204" pitchFamily="34" charset="0"/>
                  <a:cs typeface="Times New Roman" panose="02020603050405020304" pitchFamily="18" charset="0"/>
                </a:rPr>
                <a:t>Each player has a counter to move along the track. </a:t>
              </a:r>
            </a:p>
            <a:p>
              <a:pPr>
                <a:spcBef>
                  <a:spcPts val="0"/>
                </a:spcBef>
                <a:spcAft>
                  <a:spcPts val="600"/>
                </a:spcAft>
                <a:buNone/>
              </a:pPr>
              <a:endParaRPr lang="en-GB" sz="1800" dirty="0">
                <a:effectLst/>
                <a:latin typeface="+mj-lt"/>
                <a:ea typeface="Calibri" panose="020F0502020204030204" pitchFamily="34" charset="0"/>
                <a:cs typeface="Times New Roman" panose="02020603050405020304" pitchFamily="18" charset="0"/>
              </a:endParaRPr>
            </a:p>
            <a:p>
              <a:pPr>
                <a:spcBef>
                  <a:spcPts val="0"/>
                </a:spcBef>
                <a:spcAft>
                  <a:spcPts val="600"/>
                </a:spcAft>
                <a:buNone/>
              </a:pPr>
              <a:endParaRPr lang="en-GB" sz="1800" dirty="0">
                <a:effectLst/>
                <a:latin typeface="+mj-lt"/>
                <a:ea typeface="Calibri" panose="020F0502020204030204" pitchFamily="34" charset="0"/>
                <a:cs typeface="Times New Roman" panose="02020603050405020304" pitchFamily="18" charset="0"/>
              </a:endParaRPr>
            </a:p>
            <a:p>
              <a:pPr>
                <a:spcBef>
                  <a:spcPts val="0"/>
                </a:spcBef>
                <a:spcAft>
                  <a:spcPts val="600"/>
                </a:spcAft>
                <a:buNone/>
              </a:pPr>
              <a:endParaRPr lang="en-GB" sz="1800" dirty="0">
                <a:latin typeface="+mj-lt"/>
                <a:ea typeface="Calibri" panose="020F050202020403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BA147AA5-D0CB-4637-BEB4-7C2742AD04E9}"/>
                </a:ext>
              </a:extLst>
            </p:cNvPr>
            <p:cNvPicPr>
              <a:picLocks noChangeAspect="1"/>
            </p:cNvPicPr>
            <p:nvPr/>
          </p:nvPicPr>
          <p:blipFill>
            <a:blip r:embed="rId4"/>
            <a:stretch>
              <a:fillRect/>
            </a:stretch>
          </p:blipFill>
          <p:spPr>
            <a:xfrm>
              <a:off x="1162817" y="2297627"/>
              <a:ext cx="4295393" cy="1059365"/>
            </a:xfrm>
            <a:prstGeom prst="rect">
              <a:avLst/>
            </a:prstGeom>
          </p:spPr>
        </p:pic>
        <p:sp>
          <p:nvSpPr>
            <p:cNvPr id="10" name="Rectangle 9">
              <a:extLst>
                <a:ext uri="{FF2B5EF4-FFF2-40B4-BE49-F238E27FC236}">
                  <a16:creationId xmlns:a16="http://schemas.microsoft.com/office/drawing/2014/main" id="{43BCF896-E997-4B09-9130-87CCB8714231}"/>
                </a:ext>
              </a:extLst>
            </p:cNvPr>
            <p:cNvSpPr>
              <a:spLocks noChangeArrowheads="1"/>
            </p:cNvSpPr>
            <p:nvPr/>
          </p:nvSpPr>
          <p:spPr bwMode="auto">
            <a:xfrm>
              <a:off x="420171" y="5589240"/>
              <a:ext cx="63239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ts val="1200"/>
                </a:spcAft>
                <a:buClrTx/>
                <a:buSzTx/>
                <a:buFontTx/>
                <a:buNone/>
                <a:tabLst/>
              </a:pPr>
              <a:r>
                <a:rPr kumimoji="0" lang="en-GB" altLang="en-US" sz="1800" b="1"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Explain if the game you have played is fair and, if not, why not.</a:t>
              </a:r>
              <a:r>
                <a:rPr kumimoji="0" lang="en-GB" altLang="en-US" sz="1800" b="1" u="none" strike="noStrike" cap="none" normalizeH="0" baseline="0" dirty="0">
                  <a:ln>
                    <a:noFill/>
                  </a:ln>
                  <a:solidFill>
                    <a:schemeClr val="tx1"/>
                  </a:solidFill>
                  <a:effectLst/>
                  <a:latin typeface="+mj-lt"/>
                </a:rPr>
                <a:t> </a:t>
              </a:r>
            </a:p>
          </p:txBody>
        </p:sp>
        <p:sp>
          <p:nvSpPr>
            <p:cNvPr id="12" name="TextBox 11">
              <a:extLst>
                <a:ext uri="{FF2B5EF4-FFF2-40B4-BE49-F238E27FC236}">
                  <a16:creationId xmlns:a16="http://schemas.microsoft.com/office/drawing/2014/main" id="{EDB0ACE9-4C40-4BDB-8FB4-571D426C74C4}"/>
                </a:ext>
              </a:extLst>
            </p:cNvPr>
            <p:cNvSpPr txBox="1"/>
            <p:nvPr/>
          </p:nvSpPr>
          <p:spPr>
            <a:xfrm>
              <a:off x="533410" y="3317646"/>
              <a:ext cx="6097424" cy="2215991"/>
            </a:xfrm>
            <a:prstGeom prst="rect">
              <a:avLst/>
            </a:prstGeom>
            <a:noFill/>
          </p:spPr>
          <p:txBody>
            <a:bodyPr wrap="square">
              <a:spAutoFit/>
            </a:bodyPr>
            <a:lstStyle/>
            <a:p>
              <a:pPr>
                <a:spcBef>
                  <a:spcPts val="0"/>
                </a:spcBef>
                <a:spcAft>
                  <a:spcPts val="600"/>
                </a:spcAft>
                <a:buNone/>
              </a:pPr>
              <a:r>
                <a:rPr lang="en-GB" sz="1800" dirty="0">
                  <a:effectLst/>
                  <a:latin typeface="+mj-lt"/>
                  <a:ea typeface="Calibri" panose="020F0502020204030204" pitchFamily="34" charset="0"/>
                  <a:cs typeface="Times New Roman" panose="02020603050405020304" pitchFamily="18" charset="0"/>
                </a:rPr>
                <a:t>Players take turns to roll a 6-sided dice. </a:t>
              </a:r>
            </a:p>
            <a:p>
              <a:pPr marL="342900" indent="-342900">
                <a:spcBef>
                  <a:spcPts val="0"/>
                </a:spcBef>
                <a:spcAft>
                  <a:spcPts val="600"/>
                </a:spcAft>
              </a:pPr>
              <a:r>
                <a:rPr lang="en-GB" sz="1600" dirty="0">
                  <a:effectLst/>
                  <a:latin typeface="+mj-lt"/>
                  <a:ea typeface="Calibri" panose="020F0502020204030204" pitchFamily="34" charset="0"/>
                  <a:cs typeface="Times New Roman" panose="02020603050405020304" pitchFamily="18" charset="0"/>
                </a:rPr>
                <a:t>Player 1 can move their counter one space along the track if a number greater than 4 is rolled. </a:t>
              </a:r>
            </a:p>
            <a:p>
              <a:pPr marL="342900" indent="-342900">
                <a:spcBef>
                  <a:spcPts val="0"/>
                </a:spcBef>
                <a:spcAft>
                  <a:spcPts val="600"/>
                </a:spcAft>
              </a:pPr>
              <a:r>
                <a:rPr lang="en-GB" sz="1600" dirty="0">
                  <a:effectLst/>
                  <a:latin typeface="+mj-lt"/>
                  <a:ea typeface="Calibri" panose="020F0502020204030204" pitchFamily="34" charset="0"/>
                  <a:cs typeface="Times New Roman" panose="02020603050405020304" pitchFamily="18" charset="0"/>
                </a:rPr>
                <a:t>Player 2 can move their counter one space if a number less than 4 is rolled. </a:t>
              </a:r>
            </a:p>
            <a:p>
              <a:pPr marL="342900" indent="-342900">
                <a:spcBef>
                  <a:spcPts val="0"/>
                </a:spcBef>
                <a:spcAft>
                  <a:spcPts val="600"/>
                </a:spcAft>
              </a:pPr>
              <a:r>
                <a:rPr lang="en-GB" sz="1600" dirty="0">
                  <a:effectLst/>
                  <a:latin typeface="+mj-lt"/>
                  <a:ea typeface="Calibri" panose="020F0502020204030204" pitchFamily="34" charset="0"/>
                  <a:cs typeface="Times New Roman" panose="02020603050405020304" pitchFamily="18" charset="0"/>
                </a:rPr>
                <a:t>If 4 is rolled, the player rolls the </a:t>
              </a:r>
              <a:r>
                <a:rPr lang="en-GB" sz="1800" dirty="0">
                  <a:effectLst/>
                  <a:latin typeface="+mj-lt"/>
                  <a:ea typeface="Calibri" panose="020F0502020204030204" pitchFamily="34" charset="0"/>
                  <a:cs typeface="Times New Roman" panose="02020603050405020304" pitchFamily="18" charset="0"/>
                </a:rPr>
                <a:t>dice again. </a:t>
              </a:r>
            </a:p>
            <a:p>
              <a:pPr>
                <a:spcBef>
                  <a:spcPts val="0"/>
                </a:spcBef>
                <a:spcAft>
                  <a:spcPts val="600"/>
                </a:spcAft>
                <a:buNone/>
              </a:pPr>
              <a:r>
                <a:rPr lang="en-GB" sz="1800" dirty="0">
                  <a:effectLst/>
                  <a:latin typeface="+mj-lt"/>
                  <a:ea typeface="Calibri" panose="020F0502020204030204" pitchFamily="34" charset="0"/>
                  <a:cs typeface="Times New Roman" panose="02020603050405020304" pitchFamily="18" charset="0"/>
                </a:rPr>
                <a:t>The first player to reach the end of the track is the winner.</a:t>
              </a:r>
            </a:p>
          </p:txBody>
        </p:sp>
      </p:grpSp>
    </p:spTree>
    <p:custDataLst>
      <p:tags r:id="rId1"/>
    </p:custDataLst>
    <p:extLst>
      <p:ext uri="{BB962C8B-B14F-4D97-AF65-F5344CB8AC3E}">
        <p14:creationId xmlns:p14="http://schemas.microsoft.com/office/powerpoint/2010/main" val="5525584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a:xfrm>
            <a:off x="140784" y="452733"/>
            <a:ext cx="10593151" cy="426170"/>
          </a:xfrm>
        </p:spPr>
        <p:txBody>
          <a:bodyPr>
            <a:normAutofit fontScale="90000"/>
          </a:bodyPr>
          <a:lstStyle/>
          <a:p>
            <a:r>
              <a:rPr lang="en-GB" sz="2000" b="1" dirty="0"/>
              <a:t>Understand that the probability of an event with only two equally likely outcomes is a half, and that each possible outcome will occur approximately half of the time</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140784" y="1086105"/>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3</a:t>
            </a:r>
            <a:endParaRPr lang="en-GB" dirty="0"/>
          </a:p>
        </p:txBody>
      </p:sp>
      <p:sp>
        <p:nvSpPr>
          <p:cNvPr id="7" name="TextBox 6">
            <a:extLst>
              <a:ext uri="{FF2B5EF4-FFF2-40B4-BE49-F238E27FC236}">
                <a16:creationId xmlns:a16="http://schemas.microsoft.com/office/drawing/2014/main" id="{7DC1AEAE-BB6A-4551-BF8A-F7C15E269ECF}"/>
              </a:ext>
            </a:extLst>
          </p:cNvPr>
          <p:cNvSpPr txBox="1"/>
          <p:nvPr/>
        </p:nvSpPr>
        <p:spPr>
          <a:xfrm>
            <a:off x="1127448" y="1842304"/>
            <a:ext cx="9937104" cy="2616101"/>
          </a:xfrm>
          <a:prstGeom prst="rect">
            <a:avLst/>
          </a:prstGeom>
          <a:noFill/>
        </p:spPr>
        <p:txBody>
          <a:bodyPr wrap="square">
            <a:spAutoFit/>
          </a:bodyPr>
          <a:lstStyle/>
          <a:p>
            <a:pPr algn="ctr">
              <a:spcBef>
                <a:spcPts val="0"/>
              </a:spcBef>
              <a:spcAft>
                <a:spcPts val="1200"/>
              </a:spcAft>
              <a:buNone/>
            </a:pPr>
            <a:r>
              <a:rPr lang="en-GB" sz="2400" dirty="0">
                <a:effectLst/>
                <a:latin typeface="+mj-lt"/>
                <a:ea typeface="Calibri" panose="020F0502020204030204" pitchFamily="34" charset="0"/>
                <a:cs typeface="Times New Roman" panose="02020603050405020304" pitchFamily="18" charset="0"/>
              </a:rPr>
              <a:t>Flip a coin and record your results on a tally chart. </a:t>
            </a:r>
          </a:p>
          <a:p>
            <a:pPr algn="ctr">
              <a:spcBef>
                <a:spcPts val="0"/>
              </a:spcBef>
              <a:spcAft>
                <a:spcPts val="1200"/>
              </a:spcAft>
              <a:buNone/>
            </a:pPr>
            <a:r>
              <a:rPr lang="en-GB" sz="2400" dirty="0">
                <a:effectLst/>
                <a:latin typeface="+mj-lt"/>
                <a:ea typeface="Calibri" panose="020F0502020204030204" pitchFamily="34" charset="0"/>
                <a:cs typeface="Times New Roman" panose="02020603050405020304" pitchFamily="18" charset="0"/>
              </a:rPr>
              <a:t>Every 5 flips, calculate the percentage number of heads that have been flipped and record this on a graph. </a:t>
            </a:r>
          </a:p>
          <a:p>
            <a:pPr algn="ctr">
              <a:spcBef>
                <a:spcPts val="0"/>
              </a:spcBef>
              <a:spcAft>
                <a:spcPts val="1200"/>
              </a:spcAft>
              <a:buNone/>
            </a:pPr>
            <a:r>
              <a:rPr lang="en-GB" sz="2400" dirty="0">
                <a:effectLst/>
                <a:latin typeface="+mj-lt"/>
                <a:ea typeface="Calibri" panose="020F0502020204030204" pitchFamily="34" charset="0"/>
                <a:cs typeface="Times New Roman" panose="02020603050405020304" pitchFamily="18" charset="0"/>
              </a:rPr>
              <a:t>Continue for 50 flips, recording each percentage every 5 flips and marking this on the graph to show the progression of the percentage results as a line. </a:t>
            </a:r>
          </a:p>
        </p:txBody>
      </p:sp>
    </p:spTree>
    <p:extLst>
      <p:ext uri="{BB962C8B-B14F-4D97-AF65-F5344CB8AC3E}">
        <p14:creationId xmlns:p14="http://schemas.microsoft.com/office/powerpoint/2010/main" val="12729672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a:xfrm>
            <a:off x="140784" y="426773"/>
            <a:ext cx="10593151" cy="426170"/>
          </a:xfrm>
        </p:spPr>
        <p:txBody>
          <a:bodyPr>
            <a:normAutofit fontScale="90000"/>
          </a:bodyPr>
          <a:lstStyle/>
          <a:p>
            <a:r>
              <a:rPr lang="en-GB" sz="2000" b="1" dirty="0"/>
              <a:t>Understand that the probability of an event with only two equally likely outcomes is a half, and that each possible outcome will occur approximately half of the time</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140784" y="1086105"/>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3</a:t>
            </a:r>
            <a:endParaRPr lang="en-GB" dirty="0"/>
          </a:p>
        </p:txBody>
      </p:sp>
      <p:sp>
        <p:nvSpPr>
          <p:cNvPr id="7" name="TextBox 6">
            <a:extLst>
              <a:ext uri="{FF2B5EF4-FFF2-40B4-BE49-F238E27FC236}">
                <a16:creationId xmlns:a16="http://schemas.microsoft.com/office/drawing/2014/main" id="{7DC1AEAE-BB6A-4551-BF8A-F7C15E269ECF}"/>
              </a:ext>
            </a:extLst>
          </p:cNvPr>
          <p:cNvSpPr txBox="1"/>
          <p:nvPr/>
        </p:nvSpPr>
        <p:spPr>
          <a:xfrm>
            <a:off x="623392" y="1780932"/>
            <a:ext cx="5832648" cy="2862322"/>
          </a:xfrm>
          <a:prstGeom prst="rect">
            <a:avLst/>
          </a:prstGeom>
          <a:noFill/>
        </p:spPr>
        <p:txBody>
          <a:bodyPr wrap="square">
            <a:spAutoFit/>
          </a:bodyPr>
          <a:lstStyle/>
          <a:p>
            <a:pPr algn="ctr">
              <a:spcBef>
                <a:spcPts val="0"/>
              </a:spcBef>
              <a:spcAft>
                <a:spcPts val="1200"/>
              </a:spcAft>
              <a:buNone/>
            </a:pPr>
            <a:r>
              <a:rPr lang="en-GB" sz="2000" dirty="0">
                <a:effectLst/>
                <a:latin typeface="+mj-lt"/>
                <a:ea typeface="Calibri" panose="020F0502020204030204" pitchFamily="34" charset="0"/>
                <a:cs typeface="Times New Roman" panose="02020603050405020304" pitchFamily="18" charset="0"/>
              </a:rPr>
              <a:t>Flip a coin and record your results on a tally chart. </a:t>
            </a:r>
          </a:p>
          <a:p>
            <a:pPr algn="ctr">
              <a:spcBef>
                <a:spcPts val="0"/>
              </a:spcBef>
              <a:spcAft>
                <a:spcPts val="1200"/>
              </a:spcAft>
              <a:buNone/>
            </a:pPr>
            <a:r>
              <a:rPr lang="en-GB" sz="2000" dirty="0">
                <a:effectLst/>
                <a:latin typeface="+mj-lt"/>
                <a:ea typeface="Calibri" panose="020F0502020204030204" pitchFamily="34" charset="0"/>
                <a:cs typeface="Times New Roman" panose="02020603050405020304" pitchFamily="18" charset="0"/>
              </a:rPr>
              <a:t>Every 5 flips, calculate the percentage number of heads that have been flipped and record this on a graph. </a:t>
            </a:r>
          </a:p>
          <a:p>
            <a:pPr algn="ctr">
              <a:spcBef>
                <a:spcPts val="0"/>
              </a:spcBef>
              <a:spcAft>
                <a:spcPts val="1200"/>
              </a:spcAft>
              <a:buNone/>
            </a:pPr>
            <a:r>
              <a:rPr lang="en-GB" sz="2000" dirty="0">
                <a:effectLst/>
                <a:latin typeface="+mj-lt"/>
                <a:ea typeface="Calibri" panose="020F0502020204030204" pitchFamily="34" charset="0"/>
                <a:cs typeface="Times New Roman" panose="02020603050405020304" pitchFamily="18" charset="0"/>
              </a:rPr>
              <a:t>Continue for 50 flips, recording each percentage every 5 flips and marking this on the graph to show the progression of the percentage results as a line. </a:t>
            </a:r>
          </a:p>
        </p:txBody>
      </p:sp>
      <p:pic>
        <p:nvPicPr>
          <p:cNvPr id="3" name="Picture 2">
            <a:extLst>
              <a:ext uri="{FF2B5EF4-FFF2-40B4-BE49-F238E27FC236}">
                <a16:creationId xmlns:a16="http://schemas.microsoft.com/office/drawing/2014/main" id="{C49D3E8B-9B2A-4363-856E-3935D3B056A9}"/>
              </a:ext>
            </a:extLst>
          </p:cNvPr>
          <p:cNvPicPr>
            <a:picLocks noChangeAspect="1"/>
          </p:cNvPicPr>
          <p:nvPr/>
        </p:nvPicPr>
        <p:blipFill>
          <a:blip r:embed="rId3"/>
          <a:stretch>
            <a:fillRect/>
          </a:stretch>
        </p:blipFill>
        <p:spPr>
          <a:xfrm>
            <a:off x="7032104" y="2402891"/>
            <a:ext cx="4413666" cy="3168352"/>
          </a:xfrm>
          <a:prstGeom prst="rect">
            <a:avLst/>
          </a:prstGeom>
        </p:spPr>
      </p:pic>
      <p:sp>
        <p:nvSpPr>
          <p:cNvPr id="4" name="TextBox 3">
            <a:extLst>
              <a:ext uri="{FF2B5EF4-FFF2-40B4-BE49-F238E27FC236}">
                <a16:creationId xmlns:a16="http://schemas.microsoft.com/office/drawing/2014/main" id="{7A728DBD-A41F-4884-B5B7-55CFA1F13F60}"/>
              </a:ext>
            </a:extLst>
          </p:cNvPr>
          <p:cNvSpPr txBox="1"/>
          <p:nvPr/>
        </p:nvSpPr>
        <p:spPr>
          <a:xfrm>
            <a:off x="2855640" y="5571243"/>
            <a:ext cx="5698996" cy="461665"/>
          </a:xfrm>
          <a:prstGeom prst="rect">
            <a:avLst/>
          </a:prstGeom>
          <a:noFill/>
        </p:spPr>
        <p:txBody>
          <a:bodyPr wrap="none" rtlCol="0">
            <a:spAutoFit/>
          </a:bodyPr>
          <a:lstStyle/>
          <a:p>
            <a:pPr>
              <a:buNone/>
            </a:pPr>
            <a:r>
              <a:rPr lang="en-GB" sz="2400" b="1" dirty="0"/>
              <a:t>What do you notice about this graph?</a:t>
            </a:r>
          </a:p>
        </p:txBody>
      </p:sp>
      <p:sp>
        <p:nvSpPr>
          <p:cNvPr id="5" name="TextBox 4">
            <a:extLst>
              <a:ext uri="{FF2B5EF4-FFF2-40B4-BE49-F238E27FC236}">
                <a16:creationId xmlns:a16="http://schemas.microsoft.com/office/drawing/2014/main" id="{40640675-9351-6E4C-AAB2-42BD75AB41CE}"/>
              </a:ext>
            </a:extLst>
          </p:cNvPr>
          <p:cNvSpPr txBox="1"/>
          <p:nvPr/>
        </p:nvSpPr>
        <p:spPr>
          <a:xfrm>
            <a:off x="7032104" y="1547770"/>
            <a:ext cx="4680520" cy="707886"/>
          </a:xfrm>
          <a:prstGeom prst="rect">
            <a:avLst/>
          </a:prstGeom>
          <a:noFill/>
        </p:spPr>
        <p:txBody>
          <a:bodyPr wrap="square" rtlCol="0">
            <a:spAutoFit/>
          </a:bodyPr>
          <a:lstStyle/>
          <a:p>
            <a:pPr>
              <a:buNone/>
            </a:pPr>
            <a:r>
              <a:rPr lang="en-US" sz="2000" dirty="0"/>
              <a:t>Steve carries out the experiment and draws this graph of his results.</a:t>
            </a:r>
          </a:p>
        </p:txBody>
      </p:sp>
    </p:spTree>
    <p:extLst>
      <p:ext uri="{BB962C8B-B14F-4D97-AF65-F5344CB8AC3E}">
        <p14:creationId xmlns:p14="http://schemas.microsoft.com/office/powerpoint/2010/main" val="32812327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0873208" cy="42617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sz="1800" b="1" dirty="0"/>
              <a:t>Understand that the probability of an event with only two equally likely outcomes is a half, and that each possible outcome will occur approximately half of the time</a:t>
            </a:r>
          </a:p>
        </p:txBody>
      </p:sp>
      <p:sp>
        <p:nvSpPr>
          <p:cNvPr id="47" name="TextBox 46">
            <a:extLst>
              <a:ext uri="{FF2B5EF4-FFF2-40B4-BE49-F238E27FC236}">
                <a16:creationId xmlns:a16="http://schemas.microsoft.com/office/drawing/2014/main" id="{B2B6868B-315C-4B5D-8054-AC593F784672}"/>
              </a:ext>
            </a:extLst>
          </p:cNvPr>
          <p:cNvSpPr txBox="1"/>
          <p:nvPr/>
        </p:nvSpPr>
        <p:spPr>
          <a:xfrm>
            <a:off x="146495" y="1038328"/>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3</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240017" y="1499992"/>
            <a:ext cx="5581534" cy="4319679"/>
          </a:xfrm>
          <a:prstGeom prst="rect">
            <a:avLst/>
          </a:prstGeom>
        </p:spPr>
        <p:txBody>
          <a:bodyPr anchor="ctr">
            <a:normAutofit fontScale="92500"/>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fontAlgn="auto">
              <a:lnSpc>
                <a:spcPct val="100000"/>
              </a:lnSpc>
              <a:spcBef>
                <a:spcPts val="0"/>
              </a:spcBef>
              <a:spcAft>
                <a:spcPts val="1200"/>
              </a:spcAft>
              <a:buClrTx/>
            </a:pPr>
            <a:r>
              <a:rPr lang="en-GB" sz="2400" dirty="0"/>
              <a:t>How would you organise this activity in your classroom?</a:t>
            </a:r>
          </a:p>
          <a:p>
            <a:pPr lvl="1" fontAlgn="auto">
              <a:lnSpc>
                <a:spcPct val="100000"/>
              </a:lnSpc>
              <a:spcBef>
                <a:spcPts val="0"/>
              </a:spcBef>
              <a:spcAft>
                <a:spcPts val="1200"/>
              </a:spcAft>
              <a:buClrTx/>
            </a:pPr>
            <a:r>
              <a:rPr lang="en-GB" sz="2400" dirty="0"/>
              <a:t>What support might students need with the recording of results and drawing of graphs?</a:t>
            </a:r>
          </a:p>
          <a:p>
            <a:pPr lvl="1" fontAlgn="auto">
              <a:lnSpc>
                <a:spcPct val="100000"/>
              </a:lnSpc>
              <a:spcBef>
                <a:spcPts val="0"/>
              </a:spcBef>
              <a:spcAft>
                <a:spcPts val="1200"/>
              </a:spcAft>
              <a:buClrTx/>
            </a:pPr>
            <a:r>
              <a:rPr lang="en-GB" sz="2400" dirty="0"/>
              <a:t>What are the benefits or limitations of offering students a graph compared to them creating their own.</a:t>
            </a:r>
          </a:p>
          <a:p>
            <a:pPr lvl="1" fontAlgn="auto">
              <a:lnSpc>
                <a:spcPct val="100000"/>
              </a:lnSpc>
              <a:spcBef>
                <a:spcPts val="0"/>
              </a:spcBef>
              <a:spcAft>
                <a:spcPts val="1200"/>
              </a:spcAft>
              <a:buClrTx/>
            </a:pPr>
            <a:r>
              <a:rPr lang="en-GB" sz="2400" dirty="0"/>
              <a:t>How would you structure the sharing and discussing of results to ensure students understand?</a:t>
            </a:r>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370450" y="1677343"/>
            <a:ext cx="6094323" cy="2615754"/>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FE0CD23C-4C7B-4795-AF0E-66C929E593C3}"/>
              </a:ext>
            </a:extLst>
          </p:cNvPr>
          <p:cNvSpPr txBox="1"/>
          <p:nvPr/>
        </p:nvSpPr>
        <p:spPr>
          <a:xfrm>
            <a:off x="551383" y="1842305"/>
            <a:ext cx="5688634" cy="2339102"/>
          </a:xfrm>
          <a:prstGeom prst="rect">
            <a:avLst/>
          </a:prstGeom>
          <a:noFill/>
        </p:spPr>
        <p:txBody>
          <a:bodyPr wrap="square">
            <a:spAutoFit/>
          </a:bodyPr>
          <a:lstStyle/>
          <a:p>
            <a:pPr algn="ctr">
              <a:spcBef>
                <a:spcPts val="0"/>
              </a:spcBef>
              <a:spcAft>
                <a:spcPts val="1200"/>
              </a:spcAft>
              <a:buNone/>
            </a:pPr>
            <a:r>
              <a:rPr lang="en-GB" sz="1800" dirty="0">
                <a:effectLst/>
                <a:latin typeface="+mj-lt"/>
                <a:ea typeface="Calibri" panose="020F0502020204030204" pitchFamily="34" charset="0"/>
                <a:cs typeface="Times New Roman" panose="02020603050405020304" pitchFamily="18" charset="0"/>
              </a:rPr>
              <a:t>Flip a coin and record your results on a tally chart. </a:t>
            </a:r>
          </a:p>
          <a:p>
            <a:pPr algn="ctr">
              <a:spcBef>
                <a:spcPts val="0"/>
              </a:spcBef>
              <a:spcAft>
                <a:spcPts val="1200"/>
              </a:spcAft>
              <a:buNone/>
            </a:pPr>
            <a:r>
              <a:rPr lang="en-GB" sz="1800" dirty="0">
                <a:effectLst/>
                <a:latin typeface="+mj-lt"/>
                <a:ea typeface="Calibri" panose="020F0502020204030204" pitchFamily="34" charset="0"/>
                <a:cs typeface="Times New Roman" panose="02020603050405020304" pitchFamily="18" charset="0"/>
              </a:rPr>
              <a:t>Every 5 flips, calculate the percentage number of heads that have been flipped and record this on a graph. </a:t>
            </a:r>
          </a:p>
          <a:p>
            <a:pPr algn="ctr">
              <a:spcBef>
                <a:spcPts val="0"/>
              </a:spcBef>
              <a:spcAft>
                <a:spcPts val="1200"/>
              </a:spcAft>
              <a:buNone/>
            </a:pPr>
            <a:r>
              <a:rPr lang="en-GB" sz="1800" dirty="0">
                <a:effectLst/>
                <a:latin typeface="+mj-lt"/>
                <a:ea typeface="Calibri" panose="020F0502020204030204" pitchFamily="34" charset="0"/>
                <a:cs typeface="Times New Roman" panose="02020603050405020304" pitchFamily="18" charset="0"/>
              </a:rPr>
              <a:t>Continue for 50 flips, recording each percentage every 5 flips and marking this on the graph to show the progression of the percentage results as a line. </a:t>
            </a:r>
          </a:p>
        </p:txBody>
      </p:sp>
      <p:graphicFrame>
        <p:nvGraphicFramePr>
          <p:cNvPr id="9" name="Table 8">
            <a:extLst>
              <a:ext uri="{FF2B5EF4-FFF2-40B4-BE49-F238E27FC236}">
                <a16:creationId xmlns:a16="http://schemas.microsoft.com/office/drawing/2014/main" id="{B71F3CFD-FA08-4DF0-B5A0-6A0C5A711C67}"/>
              </a:ext>
            </a:extLst>
          </p:cNvPr>
          <p:cNvGraphicFramePr>
            <a:graphicFrameLocks noGrp="1"/>
          </p:cNvGraphicFramePr>
          <p:nvPr/>
        </p:nvGraphicFramePr>
        <p:xfrm>
          <a:off x="370451" y="4632017"/>
          <a:ext cx="6098806" cy="1097280"/>
        </p:xfrm>
        <a:graphic>
          <a:graphicData uri="http://schemas.openxmlformats.org/drawingml/2006/table">
            <a:tbl>
              <a:tblPr firstRow="1" firstCol="1" bandRow="1">
                <a:tableStyleId>{E8B1032C-EA38-4F05-BA0D-38AFFFC7BED3}</a:tableStyleId>
              </a:tblPr>
              <a:tblGrid>
                <a:gridCol w="3650806">
                  <a:extLst>
                    <a:ext uri="{9D8B030D-6E8A-4147-A177-3AD203B41FA5}">
                      <a16:colId xmlns:a16="http://schemas.microsoft.com/office/drawing/2014/main" val="911725372"/>
                    </a:ext>
                  </a:extLst>
                </a:gridCol>
                <a:gridCol w="612000">
                  <a:extLst>
                    <a:ext uri="{9D8B030D-6E8A-4147-A177-3AD203B41FA5}">
                      <a16:colId xmlns:a16="http://schemas.microsoft.com/office/drawing/2014/main" val="1997269633"/>
                    </a:ext>
                  </a:extLst>
                </a:gridCol>
                <a:gridCol w="612000">
                  <a:extLst>
                    <a:ext uri="{9D8B030D-6E8A-4147-A177-3AD203B41FA5}">
                      <a16:colId xmlns:a16="http://schemas.microsoft.com/office/drawing/2014/main" val="3600741641"/>
                    </a:ext>
                  </a:extLst>
                </a:gridCol>
                <a:gridCol w="612000">
                  <a:extLst>
                    <a:ext uri="{9D8B030D-6E8A-4147-A177-3AD203B41FA5}">
                      <a16:colId xmlns:a16="http://schemas.microsoft.com/office/drawing/2014/main" val="24118042"/>
                    </a:ext>
                  </a:extLst>
                </a:gridCol>
                <a:gridCol w="612000">
                  <a:extLst>
                    <a:ext uri="{9D8B030D-6E8A-4147-A177-3AD203B41FA5}">
                      <a16:colId xmlns:a16="http://schemas.microsoft.com/office/drawing/2014/main" val="2740866786"/>
                    </a:ext>
                  </a:extLst>
                </a:gridCol>
              </a:tblGrid>
              <a:tr h="0">
                <a:tc>
                  <a:txBody>
                    <a:bodyPr/>
                    <a:lstStyle/>
                    <a:p>
                      <a:pPr>
                        <a:spcBef>
                          <a:spcPts val="400"/>
                        </a:spcBef>
                        <a:spcAft>
                          <a:spcPts val="400"/>
                        </a:spcAft>
                      </a:pPr>
                      <a:r>
                        <a:rPr lang="en-GB" sz="1800" dirty="0">
                          <a:effectLst/>
                        </a:rPr>
                        <a:t>Number of heads this set of 5</a:t>
                      </a:r>
                      <a:endParaRPr lang="en-GB" sz="1800" b="1"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spcBef>
                          <a:spcPts val="400"/>
                        </a:spcBef>
                        <a:spcAft>
                          <a:spcPts val="400"/>
                        </a:spcAft>
                      </a:pPr>
                      <a:r>
                        <a:rPr lang="en-GB" sz="1800" b="0" dirty="0">
                          <a:effectLst/>
                        </a:rPr>
                        <a:t>1</a:t>
                      </a:r>
                      <a:endParaRPr lang="en-GB" sz="1800" b="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r>
                        <a:rPr lang="en-GB" sz="1800" b="0" dirty="0">
                          <a:effectLst/>
                        </a:rPr>
                        <a:t>2</a:t>
                      </a:r>
                      <a:endParaRPr lang="en-GB" sz="1800" b="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r>
                        <a:rPr lang="en-GB" sz="1800" b="0" dirty="0">
                          <a:effectLst/>
                        </a:rPr>
                        <a:t>1</a:t>
                      </a:r>
                      <a:endParaRPr lang="en-GB" sz="1800" b="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r>
                        <a:rPr lang="en-GB" sz="1800" b="0" dirty="0">
                          <a:effectLst/>
                        </a:rPr>
                        <a:t>…</a:t>
                      </a:r>
                      <a:endParaRPr lang="en-GB" sz="1800" b="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78971315"/>
                  </a:ext>
                </a:extLst>
              </a:tr>
              <a:tr h="0">
                <a:tc>
                  <a:txBody>
                    <a:bodyPr/>
                    <a:lstStyle/>
                    <a:p>
                      <a:pPr>
                        <a:spcBef>
                          <a:spcPts val="400"/>
                        </a:spcBef>
                        <a:spcAft>
                          <a:spcPts val="400"/>
                        </a:spcAft>
                      </a:pPr>
                      <a:r>
                        <a:rPr lang="en-GB" sz="1800" dirty="0">
                          <a:effectLst/>
                        </a:rPr>
                        <a:t>Total number of heads obtained</a:t>
                      </a:r>
                      <a:endParaRPr lang="en-GB" sz="1800" b="1"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spcBef>
                          <a:spcPts val="400"/>
                        </a:spcBef>
                        <a:spcAft>
                          <a:spcPts val="400"/>
                        </a:spcAft>
                      </a:pPr>
                      <a:r>
                        <a:rPr lang="en-GB" sz="1800" dirty="0">
                          <a:effectLst/>
                        </a:rPr>
                        <a:t>1</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r>
                        <a:rPr lang="en-GB" sz="1800" dirty="0">
                          <a:effectLst/>
                        </a:rPr>
                        <a:t>3</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r>
                        <a:rPr lang="en-GB" sz="1800" dirty="0">
                          <a:effectLst/>
                        </a:rPr>
                        <a:t>4</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r>
                        <a:rPr lang="en-GB" sz="1800" dirty="0">
                          <a:effectLst/>
                        </a:rPr>
                        <a:t>…</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26215026"/>
                  </a:ext>
                </a:extLst>
              </a:tr>
              <a:tr h="0">
                <a:tc>
                  <a:txBody>
                    <a:bodyPr/>
                    <a:lstStyle/>
                    <a:p>
                      <a:pPr>
                        <a:spcBef>
                          <a:spcPts val="400"/>
                        </a:spcBef>
                        <a:spcAft>
                          <a:spcPts val="400"/>
                        </a:spcAft>
                      </a:pPr>
                      <a:r>
                        <a:rPr lang="en-GB" sz="1800" dirty="0">
                          <a:effectLst/>
                        </a:rPr>
                        <a:t>Number of flips so far</a:t>
                      </a:r>
                      <a:endParaRPr lang="en-GB" sz="1800" b="1"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spcBef>
                          <a:spcPts val="400"/>
                        </a:spcBef>
                        <a:spcAft>
                          <a:spcPts val="400"/>
                        </a:spcAft>
                      </a:pPr>
                      <a:r>
                        <a:rPr lang="en-GB" sz="1800" dirty="0">
                          <a:effectLst/>
                        </a:rPr>
                        <a:t>5</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r>
                        <a:rPr lang="en-GB" sz="1800" dirty="0">
                          <a:effectLst/>
                        </a:rPr>
                        <a:t>10</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r>
                        <a:rPr lang="en-GB" sz="1800" dirty="0">
                          <a:effectLst/>
                        </a:rPr>
                        <a:t>15</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r>
                        <a:rPr lang="en-GB" sz="1800" dirty="0">
                          <a:effectLst/>
                        </a:rPr>
                        <a:t>…</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80289969"/>
                  </a:ext>
                </a:extLst>
              </a:tr>
              <a:tr h="0">
                <a:tc>
                  <a:txBody>
                    <a:bodyPr/>
                    <a:lstStyle/>
                    <a:p>
                      <a:pPr>
                        <a:spcBef>
                          <a:spcPts val="400"/>
                        </a:spcBef>
                        <a:spcAft>
                          <a:spcPts val="400"/>
                        </a:spcAft>
                      </a:pPr>
                      <a:r>
                        <a:rPr lang="en-GB" sz="1800" dirty="0">
                          <a:effectLst/>
                        </a:rPr>
                        <a:t>Percentage number of heads</a:t>
                      </a:r>
                      <a:endParaRPr lang="en-GB" sz="1800" b="1"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spcBef>
                          <a:spcPts val="400"/>
                        </a:spcBef>
                        <a:spcAft>
                          <a:spcPts val="400"/>
                        </a:spcAft>
                      </a:pPr>
                      <a:r>
                        <a:rPr lang="en-GB" sz="1800" dirty="0">
                          <a:effectLst/>
                        </a:rPr>
                        <a:t>20%</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r>
                        <a:rPr lang="en-GB" sz="1800" dirty="0">
                          <a:effectLst/>
                        </a:rPr>
                        <a:t>30%</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r>
                        <a:rPr lang="en-GB" sz="1800" dirty="0">
                          <a:effectLst/>
                        </a:rPr>
                        <a:t>27%</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r>
                        <a:rPr lang="en-GB" sz="1800" dirty="0">
                          <a:effectLst/>
                        </a:rPr>
                        <a:t>…</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98833575"/>
                  </a:ext>
                </a:extLst>
              </a:tr>
            </a:tbl>
          </a:graphicData>
        </a:graphic>
      </p:graphicFrame>
    </p:spTree>
    <p:custDataLst>
      <p:tags r:id="rId1"/>
    </p:custDataLst>
    <p:extLst>
      <p:ext uri="{BB962C8B-B14F-4D97-AF65-F5344CB8AC3E}">
        <p14:creationId xmlns:p14="http://schemas.microsoft.com/office/powerpoint/2010/main" val="29891167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a:xfrm>
            <a:off x="164807" y="421965"/>
            <a:ext cx="10593151" cy="426170"/>
          </a:xfrm>
        </p:spPr>
        <p:txBody>
          <a:bodyPr>
            <a:normAutofit fontScale="90000"/>
          </a:bodyPr>
          <a:lstStyle/>
          <a:p>
            <a:r>
              <a:rPr lang="en-GB" sz="2000" b="1" dirty="0"/>
              <a:t>Use the theoretical probability of a particular outcome to predict an expected number of occurrences of that outcome in an experiment</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164807" y="1046120"/>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4</a:t>
            </a:r>
            <a:endParaRPr lang="en-GB" dirty="0"/>
          </a:p>
        </p:txBody>
      </p:sp>
      <p:sp>
        <p:nvSpPr>
          <p:cNvPr id="9" name="TextBox 8">
            <a:extLst>
              <a:ext uri="{FF2B5EF4-FFF2-40B4-BE49-F238E27FC236}">
                <a16:creationId xmlns:a16="http://schemas.microsoft.com/office/drawing/2014/main" id="{D0711787-1925-4684-BF4A-0409517CCFDD}"/>
              </a:ext>
            </a:extLst>
          </p:cNvPr>
          <p:cNvSpPr txBox="1"/>
          <p:nvPr/>
        </p:nvSpPr>
        <p:spPr>
          <a:xfrm>
            <a:off x="464684" y="1444017"/>
            <a:ext cx="11262632" cy="904863"/>
          </a:xfrm>
          <a:prstGeom prst="rect">
            <a:avLst/>
          </a:prstGeom>
          <a:noFill/>
        </p:spPr>
        <p:txBody>
          <a:bodyPr wrap="square">
            <a:spAutoFit/>
          </a:bodyPr>
          <a:lstStyle/>
          <a:p>
            <a:pPr algn="ctr">
              <a:buNone/>
            </a:pPr>
            <a:r>
              <a:rPr lang="en-GB" sz="2400" b="1" dirty="0">
                <a:latin typeface="+mn-lt"/>
              </a:rPr>
              <a:t>Am I lucky today?</a:t>
            </a:r>
          </a:p>
          <a:p>
            <a:pPr algn="ctr">
              <a:buNone/>
            </a:pPr>
            <a:r>
              <a:rPr lang="en-GB" sz="2400" dirty="0">
                <a:latin typeface="+mn-lt"/>
              </a:rPr>
              <a:t>For each scenario, roll a dice 30 times and record the resulting number of points. </a:t>
            </a:r>
          </a:p>
        </p:txBody>
      </p:sp>
      <p:sp>
        <p:nvSpPr>
          <p:cNvPr id="12" name="TextBox 11">
            <a:extLst>
              <a:ext uri="{FF2B5EF4-FFF2-40B4-BE49-F238E27FC236}">
                <a16:creationId xmlns:a16="http://schemas.microsoft.com/office/drawing/2014/main" id="{818AF1AA-0EF3-45A8-9E4F-347506CCDE0A}"/>
              </a:ext>
            </a:extLst>
          </p:cNvPr>
          <p:cNvSpPr txBox="1"/>
          <p:nvPr/>
        </p:nvSpPr>
        <p:spPr>
          <a:xfrm>
            <a:off x="335360" y="4974267"/>
            <a:ext cx="11521280" cy="830997"/>
          </a:xfrm>
          <a:prstGeom prst="rect">
            <a:avLst/>
          </a:prstGeom>
          <a:noFill/>
        </p:spPr>
        <p:txBody>
          <a:bodyPr wrap="square">
            <a:spAutoFit/>
          </a:bodyPr>
          <a:lstStyle/>
          <a:p>
            <a:pPr algn="ctr">
              <a:buNone/>
            </a:pPr>
            <a:r>
              <a:rPr lang="en-GB" sz="2400" dirty="0">
                <a:latin typeface="+mn-lt"/>
              </a:rPr>
              <a:t>In each case, decide whether you were luckier or not than expected. Explain your reasoning by comparing your results with the expected number of occurrences.</a:t>
            </a:r>
            <a:endParaRPr lang="en-GB" sz="2400" dirty="0"/>
          </a:p>
        </p:txBody>
      </p:sp>
      <p:sp>
        <p:nvSpPr>
          <p:cNvPr id="11" name="Rectangle: Rounded Corners 10">
            <a:extLst>
              <a:ext uri="{FF2B5EF4-FFF2-40B4-BE49-F238E27FC236}">
                <a16:creationId xmlns:a16="http://schemas.microsoft.com/office/drawing/2014/main" id="{2ECC2620-F99F-4B92-A0A6-73BF7A9F779E}"/>
              </a:ext>
            </a:extLst>
          </p:cNvPr>
          <p:cNvSpPr/>
          <p:nvPr/>
        </p:nvSpPr>
        <p:spPr>
          <a:xfrm>
            <a:off x="284012" y="2472265"/>
            <a:ext cx="3486260" cy="1135459"/>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en-GB" sz="2000" dirty="0">
                <a:solidFill>
                  <a:srgbClr val="00628C"/>
                </a:solidFill>
              </a:rPr>
              <a:t>a) </a:t>
            </a:r>
            <a:r>
              <a:rPr lang="en-GB" sz="2000" dirty="0">
                <a:solidFill>
                  <a:schemeClr val="tx1"/>
                </a:solidFill>
              </a:rPr>
              <a:t>You score a point every time you roll an even number.</a:t>
            </a:r>
          </a:p>
        </p:txBody>
      </p:sp>
      <p:sp>
        <p:nvSpPr>
          <p:cNvPr id="17" name="Rectangle: Rounded Corners 16">
            <a:extLst>
              <a:ext uri="{FF2B5EF4-FFF2-40B4-BE49-F238E27FC236}">
                <a16:creationId xmlns:a16="http://schemas.microsoft.com/office/drawing/2014/main" id="{9A149D1D-03D2-4DF0-873F-88568F76500B}"/>
              </a:ext>
            </a:extLst>
          </p:cNvPr>
          <p:cNvSpPr/>
          <p:nvPr/>
        </p:nvSpPr>
        <p:spPr>
          <a:xfrm>
            <a:off x="4109290" y="2472265"/>
            <a:ext cx="3486260" cy="1135459"/>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en-GB" sz="2000" dirty="0">
                <a:solidFill>
                  <a:srgbClr val="00628C"/>
                </a:solidFill>
              </a:rPr>
              <a:t>b) </a:t>
            </a:r>
            <a:r>
              <a:rPr lang="en-GB" sz="2000" dirty="0">
                <a:solidFill>
                  <a:schemeClr val="tx1"/>
                </a:solidFill>
              </a:rPr>
              <a:t>You score a point every time you roll a 6.</a:t>
            </a:r>
          </a:p>
        </p:txBody>
      </p:sp>
      <p:sp>
        <p:nvSpPr>
          <p:cNvPr id="18" name="Rectangle: Rounded Corners 17">
            <a:extLst>
              <a:ext uri="{FF2B5EF4-FFF2-40B4-BE49-F238E27FC236}">
                <a16:creationId xmlns:a16="http://schemas.microsoft.com/office/drawing/2014/main" id="{FA2A6531-6118-4A6D-9FB4-E22498812403}"/>
              </a:ext>
            </a:extLst>
          </p:cNvPr>
          <p:cNvSpPr/>
          <p:nvPr/>
        </p:nvSpPr>
        <p:spPr>
          <a:xfrm>
            <a:off x="8125727" y="2472265"/>
            <a:ext cx="3486260" cy="1135459"/>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en-GB" sz="2000" dirty="0">
                <a:solidFill>
                  <a:srgbClr val="00628C"/>
                </a:solidFill>
              </a:rPr>
              <a:t>c) </a:t>
            </a:r>
            <a:r>
              <a:rPr lang="en-GB" sz="2000" dirty="0">
                <a:solidFill>
                  <a:schemeClr val="tx1"/>
                </a:solidFill>
              </a:rPr>
              <a:t>You score a point every time you roll a number less than 6.</a:t>
            </a:r>
          </a:p>
        </p:txBody>
      </p:sp>
      <p:sp>
        <p:nvSpPr>
          <p:cNvPr id="19" name="Rectangle: Rounded Corners 18">
            <a:extLst>
              <a:ext uri="{FF2B5EF4-FFF2-40B4-BE49-F238E27FC236}">
                <a16:creationId xmlns:a16="http://schemas.microsoft.com/office/drawing/2014/main" id="{8EBFD9BC-A31C-4C06-A27C-D30263197E97}"/>
              </a:ext>
            </a:extLst>
          </p:cNvPr>
          <p:cNvSpPr/>
          <p:nvPr/>
        </p:nvSpPr>
        <p:spPr>
          <a:xfrm>
            <a:off x="284012" y="3805709"/>
            <a:ext cx="3486260" cy="1135459"/>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en-GB" sz="2000" dirty="0">
                <a:solidFill>
                  <a:srgbClr val="00628C"/>
                </a:solidFill>
              </a:rPr>
              <a:t>d) </a:t>
            </a:r>
            <a:r>
              <a:rPr lang="en-GB" sz="2000" dirty="0">
                <a:solidFill>
                  <a:schemeClr val="tx1"/>
                </a:solidFill>
              </a:rPr>
              <a:t>You score a point every time you roll a number greater than 2.</a:t>
            </a:r>
          </a:p>
        </p:txBody>
      </p:sp>
      <p:sp>
        <p:nvSpPr>
          <p:cNvPr id="20" name="Rectangle: Rounded Corners 19">
            <a:extLst>
              <a:ext uri="{FF2B5EF4-FFF2-40B4-BE49-F238E27FC236}">
                <a16:creationId xmlns:a16="http://schemas.microsoft.com/office/drawing/2014/main" id="{46988608-69D0-4439-83B7-3C0D005AFD75}"/>
              </a:ext>
            </a:extLst>
          </p:cNvPr>
          <p:cNvSpPr/>
          <p:nvPr/>
        </p:nvSpPr>
        <p:spPr>
          <a:xfrm>
            <a:off x="4109290" y="3805709"/>
            <a:ext cx="3486260" cy="1135459"/>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en-GB" sz="2000" dirty="0">
                <a:solidFill>
                  <a:srgbClr val="00628C"/>
                </a:solidFill>
              </a:rPr>
              <a:t>e) </a:t>
            </a:r>
            <a:r>
              <a:rPr lang="en-GB" sz="2000" dirty="0">
                <a:solidFill>
                  <a:schemeClr val="tx1"/>
                </a:solidFill>
              </a:rPr>
              <a:t>You score a point every time you roll a square number.</a:t>
            </a:r>
          </a:p>
        </p:txBody>
      </p:sp>
      <p:sp>
        <p:nvSpPr>
          <p:cNvPr id="21" name="Rectangle: Rounded Corners 20">
            <a:extLst>
              <a:ext uri="{FF2B5EF4-FFF2-40B4-BE49-F238E27FC236}">
                <a16:creationId xmlns:a16="http://schemas.microsoft.com/office/drawing/2014/main" id="{252F9CFC-E214-466D-86C6-AA303A5300DC}"/>
              </a:ext>
            </a:extLst>
          </p:cNvPr>
          <p:cNvSpPr/>
          <p:nvPr/>
        </p:nvSpPr>
        <p:spPr>
          <a:xfrm>
            <a:off x="8129120" y="3805709"/>
            <a:ext cx="3486260" cy="1135459"/>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en-GB" sz="2000" dirty="0">
                <a:solidFill>
                  <a:srgbClr val="00628C"/>
                </a:solidFill>
              </a:rPr>
              <a:t>f) </a:t>
            </a:r>
            <a:r>
              <a:rPr lang="en-GB" sz="2000" dirty="0">
                <a:solidFill>
                  <a:schemeClr val="tx1"/>
                </a:solidFill>
              </a:rPr>
              <a:t>You score a point every time you roll a number less than 10.</a:t>
            </a:r>
          </a:p>
        </p:txBody>
      </p:sp>
    </p:spTree>
    <p:extLst>
      <p:ext uri="{BB962C8B-B14F-4D97-AF65-F5344CB8AC3E}">
        <p14:creationId xmlns:p14="http://schemas.microsoft.com/office/powerpoint/2010/main" val="6330330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55355"/>
            <a:ext cx="10945216" cy="42617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sz="1800" b="1" dirty="0"/>
              <a:t>Use the theoretical probability of a particular outcome to predict an expected number of occurrences of that outcome in an experiment</a:t>
            </a:r>
          </a:p>
        </p:txBody>
      </p:sp>
      <p:sp>
        <p:nvSpPr>
          <p:cNvPr id="47" name="TextBox 46">
            <a:extLst>
              <a:ext uri="{FF2B5EF4-FFF2-40B4-BE49-F238E27FC236}">
                <a16:creationId xmlns:a16="http://schemas.microsoft.com/office/drawing/2014/main" id="{B2B6868B-315C-4B5D-8054-AC593F784672}"/>
              </a:ext>
            </a:extLst>
          </p:cNvPr>
          <p:cNvSpPr txBox="1"/>
          <p:nvPr/>
        </p:nvSpPr>
        <p:spPr>
          <a:xfrm>
            <a:off x="119336" y="1048634"/>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4</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558018"/>
            <a:ext cx="4891318" cy="4535277"/>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fontAlgn="auto">
              <a:lnSpc>
                <a:spcPct val="100000"/>
              </a:lnSpc>
              <a:spcBef>
                <a:spcPts val="0"/>
              </a:spcBef>
              <a:spcAft>
                <a:spcPts val="1200"/>
              </a:spcAft>
              <a:buClrTx/>
            </a:pPr>
            <a:r>
              <a:rPr lang="en-GB" sz="2400" dirty="0"/>
              <a:t>What questions will you ask to support students to understand the expected outcome in each case?</a:t>
            </a:r>
          </a:p>
          <a:p>
            <a:pPr lvl="1" fontAlgn="auto">
              <a:lnSpc>
                <a:spcPct val="100000"/>
              </a:lnSpc>
              <a:spcBef>
                <a:spcPts val="0"/>
              </a:spcBef>
              <a:spcAft>
                <a:spcPts val="1200"/>
              </a:spcAft>
              <a:buClrTx/>
            </a:pPr>
            <a:r>
              <a:rPr lang="en-GB" sz="2400" dirty="0"/>
              <a:t>What language will you encourage students to use to formalise their ideas? How will you model this?</a:t>
            </a:r>
          </a:p>
        </p:txBody>
      </p:sp>
      <p:grpSp>
        <p:nvGrpSpPr>
          <p:cNvPr id="2" name="Group 1">
            <a:extLst>
              <a:ext uri="{FF2B5EF4-FFF2-40B4-BE49-F238E27FC236}">
                <a16:creationId xmlns:a16="http://schemas.microsoft.com/office/drawing/2014/main" id="{6715E75C-EC27-4F8E-9D33-33F5BA2F63E2}"/>
              </a:ext>
            </a:extLst>
          </p:cNvPr>
          <p:cNvGrpSpPr/>
          <p:nvPr/>
        </p:nvGrpSpPr>
        <p:grpSpPr>
          <a:xfrm>
            <a:off x="335360" y="1558019"/>
            <a:ext cx="6768752" cy="4535277"/>
            <a:chOff x="335360" y="1558019"/>
            <a:chExt cx="6768752" cy="4535277"/>
          </a:xfrm>
        </p:grpSpPr>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335360" y="1558019"/>
              <a:ext cx="6768752" cy="4535277"/>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C184432F-3234-415C-AE78-945AC68C3533}"/>
                </a:ext>
              </a:extLst>
            </p:cNvPr>
            <p:cNvSpPr txBox="1"/>
            <p:nvPr/>
          </p:nvSpPr>
          <p:spPr>
            <a:xfrm>
              <a:off x="335360" y="1558019"/>
              <a:ext cx="6768752" cy="978729"/>
            </a:xfrm>
            <a:prstGeom prst="rect">
              <a:avLst/>
            </a:prstGeom>
            <a:noFill/>
          </p:spPr>
          <p:txBody>
            <a:bodyPr wrap="square">
              <a:spAutoFit/>
            </a:bodyPr>
            <a:lstStyle/>
            <a:p>
              <a:pPr algn="ctr">
                <a:buNone/>
              </a:pPr>
              <a:r>
                <a:rPr lang="en-GB" sz="1800" b="1" dirty="0">
                  <a:latin typeface="+mn-lt"/>
                </a:rPr>
                <a:t>Am I lucky today?</a:t>
              </a:r>
            </a:p>
            <a:p>
              <a:pPr algn="ctr">
                <a:buNone/>
              </a:pPr>
              <a:r>
                <a:rPr lang="en-GB" sz="1800" dirty="0">
                  <a:latin typeface="+mn-lt"/>
                </a:rPr>
                <a:t>For each scenario, roll a dice 30 times and record the resulting number of points. </a:t>
              </a:r>
            </a:p>
          </p:txBody>
        </p:sp>
        <p:sp>
          <p:nvSpPr>
            <p:cNvPr id="9" name="TextBox 8">
              <a:extLst>
                <a:ext uri="{FF2B5EF4-FFF2-40B4-BE49-F238E27FC236}">
                  <a16:creationId xmlns:a16="http://schemas.microsoft.com/office/drawing/2014/main" id="{6E19E998-A0DC-4F7C-B3DE-DB0D6D77D15B}"/>
                </a:ext>
              </a:extLst>
            </p:cNvPr>
            <p:cNvSpPr txBox="1"/>
            <p:nvPr/>
          </p:nvSpPr>
          <p:spPr>
            <a:xfrm>
              <a:off x="349892" y="5083000"/>
              <a:ext cx="6754220" cy="923330"/>
            </a:xfrm>
            <a:prstGeom prst="rect">
              <a:avLst/>
            </a:prstGeom>
            <a:noFill/>
          </p:spPr>
          <p:txBody>
            <a:bodyPr wrap="square">
              <a:spAutoFit/>
            </a:bodyPr>
            <a:lstStyle/>
            <a:p>
              <a:pPr algn="ctr">
                <a:buNone/>
              </a:pPr>
              <a:r>
                <a:rPr lang="en-GB" sz="1800" dirty="0">
                  <a:latin typeface="+mn-lt"/>
                </a:rPr>
                <a:t>In each case, decide whether you were luckier or not than expected. Explain your reasoning by comparing your results with the expected number of occurrences.</a:t>
              </a:r>
              <a:endParaRPr lang="en-GB" sz="1800" dirty="0"/>
            </a:p>
          </p:txBody>
        </p:sp>
        <p:sp>
          <p:nvSpPr>
            <p:cNvPr id="10" name="Rectangle: Rounded Corners 9">
              <a:extLst>
                <a:ext uri="{FF2B5EF4-FFF2-40B4-BE49-F238E27FC236}">
                  <a16:creationId xmlns:a16="http://schemas.microsoft.com/office/drawing/2014/main" id="{35DE4B41-0E47-4C19-B08B-E87FE8CD0FB3}"/>
                </a:ext>
              </a:extLst>
            </p:cNvPr>
            <p:cNvSpPr/>
            <p:nvPr/>
          </p:nvSpPr>
          <p:spPr>
            <a:xfrm>
              <a:off x="449434" y="2637032"/>
              <a:ext cx="2088000" cy="1080000"/>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en-GB" sz="1600" dirty="0">
                  <a:solidFill>
                    <a:srgbClr val="00628C"/>
                  </a:solidFill>
                </a:rPr>
                <a:t>a) </a:t>
              </a:r>
              <a:r>
                <a:rPr lang="en-GB" sz="1600" dirty="0">
                  <a:solidFill>
                    <a:schemeClr val="tx1"/>
                  </a:solidFill>
                </a:rPr>
                <a:t>You score a point every time you roll an even number.</a:t>
              </a:r>
            </a:p>
          </p:txBody>
        </p:sp>
        <p:sp>
          <p:nvSpPr>
            <p:cNvPr id="11" name="Rectangle: Rounded Corners 10">
              <a:extLst>
                <a:ext uri="{FF2B5EF4-FFF2-40B4-BE49-F238E27FC236}">
                  <a16:creationId xmlns:a16="http://schemas.microsoft.com/office/drawing/2014/main" id="{9C39472D-7F23-4B0B-8102-6DA4262407BA}"/>
                </a:ext>
              </a:extLst>
            </p:cNvPr>
            <p:cNvSpPr/>
            <p:nvPr/>
          </p:nvSpPr>
          <p:spPr>
            <a:xfrm>
              <a:off x="2659075" y="2637032"/>
              <a:ext cx="2088000" cy="1080000"/>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en-GB" sz="1600" dirty="0">
                  <a:solidFill>
                    <a:srgbClr val="00628C"/>
                  </a:solidFill>
                </a:rPr>
                <a:t>b) </a:t>
              </a:r>
              <a:r>
                <a:rPr lang="en-GB" sz="1600" dirty="0">
                  <a:solidFill>
                    <a:schemeClr val="tx1"/>
                  </a:solidFill>
                </a:rPr>
                <a:t>You score a point every time you roll a 6.</a:t>
              </a:r>
            </a:p>
          </p:txBody>
        </p:sp>
        <p:sp>
          <p:nvSpPr>
            <p:cNvPr id="12" name="Rectangle: Rounded Corners 11">
              <a:extLst>
                <a:ext uri="{FF2B5EF4-FFF2-40B4-BE49-F238E27FC236}">
                  <a16:creationId xmlns:a16="http://schemas.microsoft.com/office/drawing/2014/main" id="{7DBDFFBB-B836-4E27-AADF-B3E5B28056D2}"/>
                </a:ext>
              </a:extLst>
            </p:cNvPr>
            <p:cNvSpPr/>
            <p:nvPr/>
          </p:nvSpPr>
          <p:spPr>
            <a:xfrm>
              <a:off x="4868716" y="2637032"/>
              <a:ext cx="2088000" cy="1080000"/>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en-GB" sz="1600" dirty="0">
                  <a:solidFill>
                    <a:srgbClr val="00628C"/>
                  </a:solidFill>
                </a:rPr>
                <a:t>c) </a:t>
              </a:r>
              <a:r>
                <a:rPr lang="en-GB" sz="1600" dirty="0">
                  <a:solidFill>
                    <a:schemeClr val="tx1"/>
                  </a:solidFill>
                </a:rPr>
                <a:t>You score a point every time you roll a number less than 6.</a:t>
              </a:r>
            </a:p>
          </p:txBody>
        </p:sp>
        <p:sp>
          <p:nvSpPr>
            <p:cNvPr id="13" name="Rectangle: Rounded Corners 12">
              <a:extLst>
                <a:ext uri="{FF2B5EF4-FFF2-40B4-BE49-F238E27FC236}">
                  <a16:creationId xmlns:a16="http://schemas.microsoft.com/office/drawing/2014/main" id="{81020B65-13F2-4D8E-B142-E21123E08BB1}"/>
                </a:ext>
              </a:extLst>
            </p:cNvPr>
            <p:cNvSpPr/>
            <p:nvPr/>
          </p:nvSpPr>
          <p:spPr>
            <a:xfrm>
              <a:off x="449434" y="3861168"/>
              <a:ext cx="2088000" cy="1080000"/>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en-GB" sz="1600" dirty="0">
                  <a:solidFill>
                    <a:srgbClr val="00628C"/>
                  </a:solidFill>
                </a:rPr>
                <a:t>d)</a:t>
              </a:r>
              <a:r>
                <a:rPr lang="en-GB" sz="1600" dirty="0">
                  <a:solidFill>
                    <a:schemeClr val="tx1"/>
                  </a:solidFill>
                </a:rPr>
                <a:t> You score a point every time you roll a number greater than 2.</a:t>
              </a:r>
            </a:p>
          </p:txBody>
        </p:sp>
        <p:sp>
          <p:nvSpPr>
            <p:cNvPr id="14" name="Rectangle: Rounded Corners 13">
              <a:extLst>
                <a:ext uri="{FF2B5EF4-FFF2-40B4-BE49-F238E27FC236}">
                  <a16:creationId xmlns:a16="http://schemas.microsoft.com/office/drawing/2014/main" id="{BD18E6D8-48B8-4128-B937-C954CFBFAE3B}"/>
                </a:ext>
              </a:extLst>
            </p:cNvPr>
            <p:cNvSpPr/>
            <p:nvPr/>
          </p:nvSpPr>
          <p:spPr>
            <a:xfrm>
              <a:off x="2678453" y="3861168"/>
              <a:ext cx="2088000" cy="1080000"/>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en-GB" sz="1600" dirty="0">
                  <a:solidFill>
                    <a:srgbClr val="00628C"/>
                  </a:solidFill>
                </a:rPr>
                <a:t>e) </a:t>
              </a:r>
              <a:r>
                <a:rPr lang="en-GB" sz="1600" dirty="0">
                  <a:solidFill>
                    <a:schemeClr val="tx1"/>
                  </a:solidFill>
                </a:rPr>
                <a:t>You score a point every time you roll a square number.</a:t>
              </a:r>
            </a:p>
          </p:txBody>
        </p:sp>
        <p:sp>
          <p:nvSpPr>
            <p:cNvPr id="15" name="Rectangle: Rounded Corners 14">
              <a:extLst>
                <a:ext uri="{FF2B5EF4-FFF2-40B4-BE49-F238E27FC236}">
                  <a16:creationId xmlns:a16="http://schemas.microsoft.com/office/drawing/2014/main" id="{05081CCF-62FE-4440-B4EC-DD6095CB4209}"/>
                </a:ext>
              </a:extLst>
            </p:cNvPr>
            <p:cNvSpPr/>
            <p:nvPr/>
          </p:nvSpPr>
          <p:spPr>
            <a:xfrm>
              <a:off x="4868716" y="3861168"/>
              <a:ext cx="2088000" cy="1080000"/>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en-GB" sz="1600" dirty="0">
                  <a:solidFill>
                    <a:srgbClr val="00628C"/>
                  </a:solidFill>
                </a:rPr>
                <a:t>f) </a:t>
              </a:r>
              <a:r>
                <a:rPr lang="en-GB" sz="1600" dirty="0">
                  <a:solidFill>
                    <a:schemeClr val="tx1"/>
                  </a:solidFill>
                </a:rPr>
                <a:t>You score a point every time you roll a number less than 10.</a:t>
              </a:r>
            </a:p>
          </p:txBody>
        </p:sp>
      </p:grpSp>
    </p:spTree>
    <p:custDataLst>
      <p:tags r:id="rId1"/>
    </p:custDataLst>
    <p:extLst>
      <p:ext uri="{BB962C8B-B14F-4D97-AF65-F5344CB8AC3E}">
        <p14:creationId xmlns:p14="http://schemas.microsoft.com/office/powerpoint/2010/main" val="3128580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a:xfrm>
            <a:off x="119336" y="454359"/>
            <a:ext cx="10593151" cy="426170"/>
          </a:xfrm>
        </p:spPr>
        <p:txBody>
          <a:bodyPr>
            <a:normAutofit fontScale="90000"/>
          </a:bodyPr>
          <a:lstStyle/>
          <a:p>
            <a:r>
              <a:rPr lang="en-GB" sz="2000" b="1" dirty="0"/>
              <a:t>Identify the numerical values of outcomes in different single events and use these values to order the outcomes according to their likelihood</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111134" y="1110573"/>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5</a:t>
            </a:r>
            <a:endParaRPr lang="en-GB" dirty="0"/>
          </a:p>
        </p:txBody>
      </p:sp>
      <p:sp>
        <p:nvSpPr>
          <p:cNvPr id="7" name="TextBox 6">
            <a:extLst>
              <a:ext uri="{FF2B5EF4-FFF2-40B4-BE49-F238E27FC236}">
                <a16:creationId xmlns:a16="http://schemas.microsoft.com/office/drawing/2014/main" id="{CF0C9B6E-C737-4455-97C6-0A37C2686B33}"/>
              </a:ext>
            </a:extLst>
          </p:cNvPr>
          <p:cNvSpPr txBox="1"/>
          <p:nvPr/>
        </p:nvSpPr>
        <p:spPr>
          <a:xfrm>
            <a:off x="288129" y="2099771"/>
            <a:ext cx="2520280" cy="3149580"/>
          </a:xfrm>
          <a:prstGeom prst="rect">
            <a:avLst/>
          </a:prstGeom>
          <a:noFill/>
        </p:spPr>
        <p:txBody>
          <a:bodyPr wrap="square">
            <a:spAutoFit/>
          </a:bodyPr>
          <a:lstStyle/>
          <a:p>
            <a:pPr algn="ctr">
              <a:spcBef>
                <a:spcPts val="400"/>
              </a:spcBef>
              <a:spcAft>
                <a:spcPts val="400"/>
              </a:spcAft>
              <a:buNone/>
            </a:pPr>
            <a:r>
              <a:rPr lang="en-GB" sz="2400" b="1" dirty="0">
                <a:effectLst/>
                <a:latin typeface="+mj-lt"/>
                <a:ea typeface="Calibri" panose="020F0502020204030204" pitchFamily="34" charset="0"/>
                <a:cs typeface="Times New Roman" panose="02020603050405020304" pitchFamily="18" charset="0"/>
              </a:rPr>
              <a:t>Which is more likely?</a:t>
            </a:r>
            <a:endParaRPr lang="en-GB" sz="2400" dirty="0">
              <a:effectLst/>
              <a:latin typeface="+mj-lt"/>
              <a:ea typeface="Calibri" panose="020F0502020204030204" pitchFamily="34" charset="0"/>
              <a:cs typeface="Times New Roman" panose="02020603050405020304" pitchFamily="18" charset="0"/>
            </a:endParaRPr>
          </a:p>
          <a:p>
            <a:pPr algn="ctr">
              <a:spcBef>
                <a:spcPts val="400"/>
              </a:spcBef>
              <a:spcAft>
                <a:spcPts val="400"/>
              </a:spcAft>
              <a:buNone/>
            </a:pPr>
            <a:r>
              <a:rPr lang="en-GB" sz="2400" dirty="0">
                <a:effectLst/>
                <a:latin typeface="+mj-lt"/>
                <a:ea typeface="Calibri" panose="020F0502020204030204" pitchFamily="34" charset="0"/>
                <a:cs typeface="Times New Roman" panose="02020603050405020304" pitchFamily="18" charset="0"/>
              </a:rPr>
              <a:t>Play these games in pairs. Each time, decide which player is more likely to win.</a:t>
            </a:r>
          </a:p>
        </p:txBody>
      </p:sp>
      <p:pic>
        <p:nvPicPr>
          <p:cNvPr id="5" name="Picture 4" descr="Graphical user interface, application&#10;&#10;Description automatically generated">
            <a:extLst>
              <a:ext uri="{FF2B5EF4-FFF2-40B4-BE49-F238E27FC236}">
                <a16:creationId xmlns:a16="http://schemas.microsoft.com/office/drawing/2014/main" id="{99B5A67B-9A51-3C48-AF49-5B5AE4C26F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3371" y="1181100"/>
            <a:ext cx="9080500" cy="4495800"/>
          </a:xfrm>
          <a:prstGeom prst="rect">
            <a:avLst/>
          </a:prstGeom>
        </p:spPr>
      </p:pic>
    </p:spTree>
    <p:extLst>
      <p:ext uri="{BB962C8B-B14F-4D97-AF65-F5344CB8AC3E}">
        <p14:creationId xmlns:p14="http://schemas.microsoft.com/office/powerpoint/2010/main" val="25918225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D9A9B5E-72D3-41B3-88D0-1DE6799610C7}"/>
              </a:ext>
            </a:extLst>
          </p:cNvPr>
          <p:cNvSpPr/>
          <p:nvPr/>
        </p:nvSpPr>
        <p:spPr>
          <a:xfrm>
            <a:off x="0" y="207470"/>
            <a:ext cx="12192000" cy="576000"/>
          </a:xfrm>
          <a:prstGeom prst="rect">
            <a:avLst/>
          </a:prstGeom>
          <a:solidFill>
            <a:srgbClr val="347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i="1"/>
          </a:p>
        </p:txBody>
      </p:sp>
      <p:sp>
        <p:nvSpPr>
          <p:cNvPr id="2" name="Title 1">
            <a:extLst>
              <a:ext uri="{FF2B5EF4-FFF2-40B4-BE49-F238E27FC236}">
                <a16:creationId xmlns:a16="http://schemas.microsoft.com/office/drawing/2014/main" id="{21603AF5-E56A-4F21-8ACD-1D1AA6724645}"/>
              </a:ext>
            </a:extLst>
          </p:cNvPr>
          <p:cNvSpPr>
            <a:spLocks noGrp="1"/>
          </p:cNvSpPr>
          <p:nvPr>
            <p:ph type="title" idx="4294967295"/>
          </p:nvPr>
        </p:nvSpPr>
        <p:spPr>
          <a:xfrm>
            <a:off x="97981" y="282413"/>
            <a:ext cx="11737975" cy="425450"/>
          </a:xfrm>
        </p:spPr>
        <p:txBody>
          <a:bodyPr>
            <a:noAutofit/>
          </a:bodyPr>
          <a:lstStyle/>
          <a:p>
            <a:r>
              <a:rPr lang="en-GB" sz="2400" b="1" i="1" dirty="0">
                <a:solidFill>
                  <a:schemeClr val="bg1"/>
                </a:solidFill>
              </a:rPr>
              <a:t>Example 5 – printable version</a:t>
            </a:r>
          </a:p>
        </p:txBody>
      </p:sp>
      <p:graphicFrame>
        <p:nvGraphicFramePr>
          <p:cNvPr id="4" name="Table 4">
            <a:extLst>
              <a:ext uri="{FF2B5EF4-FFF2-40B4-BE49-F238E27FC236}">
                <a16:creationId xmlns:a16="http://schemas.microsoft.com/office/drawing/2014/main" id="{5B4D911A-9F43-485C-9D5C-DDF8F4209D47}"/>
              </a:ext>
            </a:extLst>
          </p:cNvPr>
          <p:cNvGraphicFramePr>
            <a:graphicFrameLocks noGrp="1"/>
          </p:cNvGraphicFramePr>
          <p:nvPr>
            <p:extLst>
              <p:ext uri="{D42A27DB-BD31-4B8C-83A1-F6EECF244321}">
                <p14:modId xmlns:p14="http://schemas.microsoft.com/office/powerpoint/2010/main" val="35742603"/>
              </p:ext>
            </p:extLst>
          </p:nvPr>
        </p:nvGraphicFramePr>
        <p:xfrm>
          <a:off x="97981" y="836648"/>
          <a:ext cx="11996038" cy="5900143"/>
        </p:xfrm>
        <a:graphic>
          <a:graphicData uri="http://schemas.openxmlformats.org/drawingml/2006/table">
            <a:tbl>
              <a:tblPr firstRow="1" bandRow="1">
                <a:tableStyleId>{5940675A-B579-460E-94D1-54222C63F5DA}</a:tableStyleId>
              </a:tblPr>
              <a:tblGrid>
                <a:gridCol w="2851023">
                  <a:extLst>
                    <a:ext uri="{9D8B030D-6E8A-4147-A177-3AD203B41FA5}">
                      <a16:colId xmlns:a16="http://schemas.microsoft.com/office/drawing/2014/main" val="3816422865"/>
                    </a:ext>
                  </a:extLst>
                </a:gridCol>
                <a:gridCol w="1473762">
                  <a:extLst>
                    <a:ext uri="{9D8B030D-6E8A-4147-A177-3AD203B41FA5}">
                      <a16:colId xmlns:a16="http://schemas.microsoft.com/office/drawing/2014/main" val="3064040936"/>
                    </a:ext>
                  </a:extLst>
                </a:gridCol>
                <a:gridCol w="1673067">
                  <a:extLst>
                    <a:ext uri="{9D8B030D-6E8A-4147-A177-3AD203B41FA5}">
                      <a16:colId xmlns:a16="http://schemas.microsoft.com/office/drawing/2014/main" val="2402612518"/>
                    </a:ext>
                  </a:extLst>
                </a:gridCol>
                <a:gridCol w="3240527">
                  <a:extLst>
                    <a:ext uri="{9D8B030D-6E8A-4147-A177-3AD203B41FA5}">
                      <a16:colId xmlns:a16="http://schemas.microsoft.com/office/drawing/2014/main" val="3857592766"/>
                    </a:ext>
                  </a:extLst>
                </a:gridCol>
                <a:gridCol w="504056">
                  <a:extLst>
                    <a:ext uri="{9D8B030D-6E8A-4147-A177-3AD203B41FA5}">
                      <a16:colId xmlns:a16="http://schemas.microsoft.com/office/drawing/2014/main" val="515216665"/>
                    </a:ext>
                  </a:extLst>
                </a:gridCol>
                <a:gridCol w="2253603">
                  <a:extLst>
                    <a:ext uri="{9D8B030D-6E8A-4147-A177-3AD203B41FA5}">
                      <a16:colId xmlns:a16="http://schemas.microsoft.com/office/drawing/2014/main" val="3923320763"/>
                    </a:ext>
                  </a:extLst>
                </a:gridCol>
              </a:tblGrid>
              <a:tr h="405143">
                <a:tc gridSpan="3">
                  <a:txBody>
                    <a:bodyPr/>
                    <a:lstStyle/>
                    <a:p>
                      <a:r>
                        <a:rPr lang="en-GB" b="1" i="0" dirty="0"/>
                        <a:t>Game 1</a:t>
                      </a:r>
                    </a:p>
                  </a:txBody>
                  <a:tcPr>
                    <a:solidFill>
                      <a:schemeClr val="accent2">
                        <a:lumMod val="40000"/>
                        <a:lumOff val="60000"/>
                      </a:schemeClr>
                    </a:solidFill>
                  </a:tcPr>
                </a:tc>
                <a:tc hMerge="1">
                  <a:txBody>
                    <a:bodyPr/>
                    <a:lstStyle/>
                    <a:p>
                      <a:endParaRPr lang="en-GB" dirty="0"/>
                    </a:p>
                  </a:txBody>
                  <a:tcPr/>
                </a:tc>
                <a:tc hMerge="1">
                  <a:txBody>
                    <a:bodyPr/>
                    <a:lstStyle/>
                    <a:p>
                      <a:endParaRPr lang="en-GB" dirty="0"/>
                    </a:p>
                  </a:txBody>
                  <a:tcPr/>
                </a:tc>
                <a:tc gridSpan="3">
                  <a:txBody>
                    <a:bodyPr/>
                    <a:lstStyle/>
                    <a:p>
                      <a:r>
                        <a:rPr lang="en-GB" b="1" i="0" dirty="0"/>
                        <a:t>Game 2</a:t>
                      </a:r>
                    </a:p>
                  </a:txBody>
                  <a:tcPr>
                    <a:solidFill>
                      <a:schemeClr val="accent2">
                        <a:lumMod val="40000"/>
                        <a:lumOff val="60000"/>
                      </a:schemeClr>
                    </a:solidFill>
                  </a:tcPr>
                </a:tc>
                <a:tc hMerge="1">
                  <a:txBody>
                    <a:bodyPr/>
                    <a:lstStyle/>
                    <a:p>
                      <a:endParaRPr lang="en-GB"/>
                    </a:p>
                  </a:txBody>
                  <a:tcPr/>
                </a:tc>
                <a:tc hMerge="1">
                  <a:txBody>
                    <a:bodyPr/>
                    <a:lstStyle/>
                    <a:p>
                      <a:endParaRPr lang="en-GB" dirty="0"/>
                    </a:p>
                  </a:txBody>
                  <a:tcPr/>
                </a:tc>
                <a:extLst>
                  <a:ext uri="{0D108BD9-81ED-4DB2-BD59-A6C34878D82A}">
                    <a16:rowId xmlns:a16="http://schemas.microsoft.com/office/drawing/2014/main" val="2525672240"/>
                  </a:ext>
                </a:extLst>
              </a:tr>
              <a:tr h="2572656">
                <a:tc gridSpan="2">
                  <a:txBody>
                    <a:bodyPr/>
                    <a:lstStyle/>
                    <a:p>
                      <a:pPr>
                        <a:spcAft>
                          <a:spcPts val="600"/>
                        </a:spcAft>
                      </a:pPr>
                      <a:r>
                        <a:rPr lang="en-GB" sz="1600" i="0" dirty="0"/>
                        <a:t>Player 1 has the cards spelling the word ‘red’.</a:t>
                      </a:r>
                    </a:p>
                    <a:p>
                      <a:pPr>
                        <a:spcAft>
                          <a:spcPts val="600"/>
                        </a:spcAft>
                      </a:pPr>
                      <a:r>
                        <a:rPr lang="en-GB" sz="1600" i="0" dirty="0"/>
                        <a:t>Player 2 has the cards spelling the word ‘blue’.</a:t>
                      </a:r>
                    </a:p>
                    <a:p>
                      <a:pPr>
                        <a:spcAft>
                          <a:spcPts val="600"/>
                        </a:spcAft>
                      </a:pPr>
                      <a:r>
                        <a:rPr lang="en-GB" sz="1600" i="0" dirty="0"/>
                        <a:t>Each player shuffles their cards and picks a card – they do this 30 times and record what they get.</a:t>
                      </a:r>
                    </a:p>
                    <a:p>
                      <a:pPr>
                        <a:spcAft>
                          <a:spcPts val="600"/>
                        </a:spcAft>
                      </a:pPr>
                      <a:r>
                        <a:rPr lang="en-GB" sz="1600" i="0" dirty="0"/>
                        <a:t>You win if you pick the letter E more times than your opponent.</a:t>
                      </a:r>
                    </a:p>
                  </a:txBody>
                  <a:tcPr anchor="ctr">
                    <a:lnR w="12700" cap="flat" cmpd="sng" algn="ctr">
                      <a:noFill/>
                      <a:prstDash val="solid"/>
                      <a:round/>
                      <a:headEnd type="none" w="med" len="med"/>
                      <a:tailEnd type="none" w="med" len="med"/>
                    </a:lnR>
                    <a:noFill/>
                  </a:tcPr>
                </a:tc>
                <a:tc hMerge="1">
                  <a:txBody>
                    <a:bodyPr/>
                    <a:lstStyle/>
                    <a:p>
                      <a:endParaRPr lang="en-GB"/>
                    </a:p>
                  </a:txBody>
                  <a:tcPr/>
                </a:tc>
                <a:tc>
                  <a:txBody>
                    <a:bodyPr/>
                    <a:lstStyle/>
                    <a:p>
                      <a:pPr>
                        <a:spcAft>
                          <a:spcPts val="600"/>
                        </a:spcAft>
                      </a:pPr>
                      <a:endParaRPr lang="en-GB" i="0" dirty="0"/>
                    </a:p>
                  </a:txBody>
                  <a:tcPr anchor="ctr">
                    <a:lnL w="12700" cap="flat" cmpd="sng" algn="ctr">
                      <a:noFill/>
                      <a:prstDash val="solid"/>
                      <a:round/>
                      <a:headEnd type="none" w="med" len="med"/>
                      <a:tailEnd type="none" w="med" len="med"/>
                    </a:lnL>
                    <a:noFill/>
                  </a:tcPr>
                </a:tc>
                <a:tc gridSpan="2">
                  <a:txBody>
                    <a:bodyPr/>
                    <a:lstStyle/>
                    <a:p>
                      <a:pPr>
                        <a:spcAft>
                          <a:spcPts val="600"/>
                        </a:spcAft>
                      </a:pPr>
                      <a:r>
                        <a:rPr lang="en-GB" sz="1600" i="0" dirty="0"/>
                        <a:t>Each player spins the spinner.</a:t>
                      </a:r>
                    </a:p>
                    <a:p>
                      <a:pPr>
                        <a:spcAft>
                          <a:spcPts val="600"/>
                        </a:spcAft>
                      </a:pPr>
                      <a:r>
                        <a:rPr lang="en-GB" sz="1600" i="0" dirty="0"/>
                        <a:t>Player 1 gets a point when the spinner lands on red.</a:t>
                      </a:r>
                    </a:p>
                    <a:p>
                      <a:pPr>
                        <a:spcAft>
                          <a:spcPts val="600"/>
                        </a:spcAft>
                      </a:pPr>
                      <a:r>
                        <a:rPr lang="en-GB" sz="1600" i="0" dirty="0"/>
                        <a:t>Player 2 gets a point when the spinner lands on blue.</a:t>
                      </a:r>
                    </a:p>
                    <a:p>
                      <a:pPr>
                        <a:spcAft>
                          <a:spcPts val="600"/>
                        </a:spcAft>
                      </a:pPr>
                      <a:r>
                        <a:rPr lang="en-GB" sz="1600" i="0" dirty="0"/>
                        <a:t>Each player spins the spinner 30 times.</a:t>
                      </a:r>
                    </a:p>
                  </a:txBody>
                  <a:tcPr anchor="ctr">
                    <a:lnR w="12700" cap="flat" cmpd="sng" algn="ctr">
                      <a:noFill/>
                      <a:prstDash val="solid"/>
                      <a:round/>
                      <a:headEnd type="none" w="med" len="med"/>
                      <a:tailEnd type="none" w="med" len="med"/>
                    </a:lnR>
                    <a:noFill/>
                  </a:tcPr>
                </a:tc>
                <a:tc hMerge="1">
                  <a:txBody>
                    <a:bodyPr/>
                    <a:lstStyle/>
                    <a:p>
                      <a:pPr>
                        <a:spcAft>
                          <a:spcPts val="600"/>
                        </a:spcAft>
                      </a:pPr>
                      <a:endParaRPr lang="en-GB" sz="1600" i="1" dirty="0"/>
                    </a:p>
                  </a:txBody>
                  <a:tcPr anchor="ctr">
                    <a:lnL w="12700" cmpd="sng">
                      <a:noFill/>
                    </a:lnL>
                    <a:lnR w="12700" cap="flat" cmpd="sng" algn="ctr">
                      <a:noFill/>
                      <a:prstDash val="solid"/>
                      <a:round/>
                      <a:headEnd type="none" w="med" len="med"/>
                      <a:tailEnd type="none" w="med" len="med"/>
                    </a:lnR>
                  </a:tcPr>
                </a:tc>
                <a:tc>
                  <a:txBody>
                    <a:bodyPr/>
                    <a:lstStyle/>
                    <a:p>
                      <a:endParaRPr lang="en-GB" i="0" dirty="0"/>
                    </a:p>
                  </a:txBody>
                  <a:tcPr>
                    <a:lnL w="12700" cap="flat" cmpd="sng" algn="ctr">
                      <a:noFill/>
                      <a:prstDash val="solid"/>
                      <a:round/>
                      <a:headEnd type="none" w="med" len="med"/>
                      <a:tailEnd type="none" w="med" len="med"/>
                    </a:lnL>
                    <a:noFill/>
                  </a:tcPr>
                </a:tc>
                <a:extLst>
                  <a:ext uri="{0D108BD9-81ED-4DB2-BD59-A6C34878D82A}">
                    <a16:rowId xmlns:a16="http://schemas.microsoft.com/office/drawing/2014/main" val="424353411"/>
                  </a:ext>
                </a:extLst>
              </a:tr>
              <a:tr h="405143">
                <a:tc gridSpan="3">
                  <a:txBody>
                    <a:bodyPr/>
                    <a:lstStyle/>
                    <a:p>
                      <a:r>
                        <a:rPr lang="en-GB" b="1" i="0" dirty="0"/>
                        <a:t>Game 3</a:t>
                      </a:r>
                    </a:p>
                  </a:txBody>
                  <a:tcPr anchor="ctr">
                    <a:solidFill>
                      <a:schemeClr val="accent2">
                        <a:lumMod val="40000"/>
                        <a:lumOff val="60000"/>
                      </a:schemeClr>
                    </a:solidFill>
                  </a:tcPr>
                </a:tc>
                <a:tc hMerge="1">
                  <a:txBody>
                    <a:bodyPr/>
                    <a:lstStyle/>
                    <a:p>
                      <a:endParaRPr lang="en-GB" dirty="0"/>
                    </a:p>
                  </a:txBody>
                  <a:tcPr/>
                </a:tc>
                <a:tc hMerge="1">
                  <a:txBody>
                    <a:bodyPr/>
                    <a:lstStyle/>
                    <a:p>
                      <a:endParaRPr lang="en-GB" dirty="0"/>
                    </a:p>
                  </a:txBody>
                  <a:tcPr/>
                </a:tc>
                <a:tc gridSpan="3">
                  <a:txBody>
                    <a:bodyPr/>
                    <a:lstStyle/>
                    <a:p>
                      <a:r>
                        <a:rPr lang="en-GB" b="1" i="0" dirty="0"/>
                        <a:t>Game 4</a:t>
                      </a:r>
                    </a:p>
                  </a:txBody>
                  <a:tcPr anchor="ctr">
                    <a:solidFill>
                      <a:schemeClr val="accent2">
                        <a:lumMod val="40000"/>
                        <a:lumOff val="60000"/>
                      </a:schemeClr>
                    </a:solidFill>
                  </a:tcPr>
                </a:tc>
                <a:tc hMerge="1">
                  <a:txBody>
                    <a:bodyPr/>
                    <a:lstStyle/>
                    <a:p>
                      <a:endParaRPr lang="en-GB"/>
                    </a:p>
                  </a:txBody>
                  <a:tcPr/>
                </a:tc>
                <a:tc hMerge="1">
                  <a:txBody>
                    <a:bodyPr/>
                    <a:lstStyle/>
                    <a:p>
                      <a:endParaRPr lang="en-GB" dirty="0"/>
                    </a:p>
                  </a:txBody>
                  <a:tcPr anchor="ctr"/>
                </a:tc>
                <a:extLst>
                  <a:ext uri="{0D108BD9-81ED-4DB2-BD59-A6C34878D82A}">
                    <a16:rowId xmlns:a16="http://schemas.microsoft.com/office/drawing/2014/main" val="2705509674"/>
                  </a:ext>
                </a:extLst>
              </a:tr>
              <a:tr h="2517201">
                <a:tc>
                  <a:txBody>
                    <a:bodyPr/>
                    <a:lstStyle/>
                    <a:p>
                      <a:pPr>
                        <a:spcAft>
                          <a:spcPts val="600"/>
                        </a:spcAft>
                      </a:pPr>
                      <a:r>
                        <a:rPr lang="en-GB" sz="1600" i="0" dirty="0"/>
                        <a:t>Player 1 picks a bead from bag 1.</a:t>
                      </a:r>
                    </a:p>
                    <a:p>
                      <a:pPr>
                        <a:spcAft>
                          <a:spcPts val="600"/>
                        </a:spcAft>
                      </a:pPr>
                      <a:r>
                        <a:rPr lang="en-GB" sz="1600" i="0" dirty="0"/>
                        <a:t>Player 2 picks a bead from bag 2.</a:t>
                      </a:r>
                    </a:p>
                    <a:p>
                      <a:pPr>
                        <a:spcAft>
                          <a:spcPts val="600"/>
                        </a:spcAft>
                      </a:pPr>
                      <a:r>
                        <a:rPr lang="en-GB" sz="1600" i="0" dirty="0"/>
                        <a:t>Each player gets a point when they pick a blue bead. They each have 30 goes.</a:t>
                      </a:r>
                    </a:p>
                  </a:txBody>
                  <a:tcPr anchor="ctr">
                    <a:lnR w="12700" cap="flat" cmpd="sng" algn="ctr">
                      <a:noFill/>
                      <a:prstDash val="solid"/>
                      <a:round/>
                      <a:headEnd type="none" w="med" len="med"/>
                      <a:tailEnd type="none" w="med" len="med"/>
                    </a:lnR>
                    <a:noFill/>
                  </a:tcPr>
                </a:tc>
                <a:tc gridSpan="2">
                  <a:txBody>
                    <a:bodyPr/>
                    <a:lstStyle/>
                    <a:p>
                      <a:endParaRPr lang="en-GB" i="0" dirty="0"/>
                    </a:p>
                  </a:txBody>
                  <a:tcPr anchor="ctr">
                    <a:lnL w="12700" cap="flat" cmpd="sng" algn="ctr">
                      <a:noFill/>
                      <a:prstDash val="solid"/>
                      <a:round/>
                      <a:headEnd type="none" w="med" len="med"/>
                      <a:tailEnd type="none" w="med" len="med"/>
                    </a:lnL>
                    <a:noFill/>
                  </a:tcPr>
                </a:tc>
                <a:tc hMerge="1">
                  <a:txBody>
                    <a:bodyPr/>
                    <a:lstStyle/>
                    <a:p>
                      <a:endParaRPr lang="en-GB"/>
                    </a:p>
                  </a:txBody>
                  <a:tcPr/>
                </a:tc>
                <a:tc>
                  <a:txBody>
                    <a:bodyPr/>
                    <a:lstStyle/>
                    <a:p>
                      <a:pPr>
                        <a:spcAft>
                          <a:spcPts val="600"/>
                        </a:spcAft>
                      </a:pPr>
                      <a:r>
                        <a:rPr lang="en-GB" sz="1600" i="0" dirty="0"/>
                        <a:t>Players 1 and 2 each have an identical hand of five cards, as shown. They shuffle their cards and choose one. </a:t>
                      </a:r>
                    </a:p>
                    <a:p>
                      <a:pPr>
                        <a:spcAft>
                          <a:spcPts val="600"/>
                        </a:spcAft>
                      </a:pPr>
                      <a:r>
                        <a:rPr lang="en-GB" sz="1600" i="0" dirty="0"/>
                        <a:t>Player 1 gets a point if they choose a red card.</a:t>
                      </a:r>
                    </a:p>
                    <a:p>
                      <a:pPr>
                        <a:spcAft>
                          <a:spcPts val="600"/>
                        </a:spcAft>
                      </a:pPr>
                      <a:r>
                        <a:rPr lang="en-GB" sz="1600" i="0" dirty="0"/>
                        <a:t>Player 2 gets a point if they choose a six.</a:t>
                      </a:r>
                    </a:p>
                    <a:p>
                      <a:pPr>
                        <a:spcAft>
                          <a:spcPts val="600"/>
                        </a:spcAft>
                      </a:pPr>
                      <a:r>
                        <a:rPr lang="en-GB" sz="1600" i="0" dirty="0"/>
                        <a:t>They each choose 30 times.</a:t>
                      </a:r>
                    </a:p>
                  </a:txBody>
                  <a:tcPr anchor="ctr">
                    <a:lnR w="12700" cap="flat" cmpd="sng" algn="ctr">
                      <a:noFill/>
                      <a:prstDash val="solid"/>
                      <a:round/>
                      <a:headEnd type="none" w="med" len="med"/>
                      <a:tailEnd type="none" w="med" len="med"/>
                    </a:lnR>
                    <a:noFill/>
                  </a:tcPr>
                </a:tc>
                <a:tc gridSpan="2">
                  <a:txBody>
                    <a:bodyPr/>
                    <a:lstStyle/>
                    <a:p>
                      <a:pPr>
                        <a:spcAft>
                          <a:spcPts val="600"/>
                        </a:spcAft>
                      </a:pPr>
                      <a:endParaRPr lang="en-GB" sz="1600" i="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hMerge="1">
                  <a:txBody>
                    <a:bodyPr/>
                    <a:lstStyle/>
                    <a:p>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5146967"/>
                  </a:ext>
                </a:extLst>
              </a:tr>
            </a:tbl>
          </a:graphicData>
        </a:graphic>
      </p:graphicFrame>
      <p:pic>
        <p:nvPicPr>
          <p:cNvPr id="5" name="Picture 4">
            <a:extLst>
              <a:ext uri="{FF2B5EF4-FFF2-40B4-BE49-F238E27FC236}">
                <a16:creationId xmlns:a16="http://schemas.microsoft.com/office/drawing/2014/main" id="{256A92F0-8764-45CD-B361-BBF5EFFFC0FD}"/>
              </a:ext>
            </a:extLst>
          </p:cNvPr>
          <p:cNvPicPr>
            <a:picLocks noChangeAspect="1"/>
          </p:cNvPicPr>
          <p:nvPr/>
        </p:nvPicPr>
        <p:blipFill>
          <a:blip r:embed="rId3"/>
          <a:stretch>
            <a:fillRect/>
          </a:stretch>
        </p:blipFill>
        <p:spPr>
          <a:xfrm>
            <a:off x="4223792" y="1988840"/>
            <a:ext cx="1988135" cy="1224136"/>
          </a:xfrm>
          <a:prstGeom prst="rect">
            <a:avLst/>
          </a:prstGeom>
        </p:spPr>
      </p:pic>
      <p:pic>
        <p:nvPicPr>
          <p:cNvPr id="6" name="Picture 5">
            <a:extLst>
              <a:ext uri="{FF2B5EF4-FFF2-40B4-BE49-F238E27FC236}">
                <a16:creationId xmlns:a16="http://schemas.microsoft.com/office/drawing/2014/main" id="{E76797C9-0460-4060-9C79-B4E7C18D1769}"/>
              </a:ext>
            </a:extLst>
          </p:cNvPr>
          <p:cNvPicPr>
            <a:picLocks noChangeAspect="1"/>
          </p:cNvPicPr>
          <p:nvPr/>
        </p:nvPicPr>
        <p:blipFill>
          <a:blip r:embed="rId4"/>
          <a:stretch>
            <a:fillRect/>
          </a:stretch>
        </p:blipFill>
        <p:spPr>
          <a:xfrm>
            <a:off x="9336360" y="1558401"/>
            <a:ext cx="3164098" cy="2085013"/>
          </a:xfrm>
          <a:prstGeom prst="rect">
            <a:avLst/>
          </a:prstGeom>
        </p:spPr>
      </p:pic>
      <p:pic>
        <p:nvPicPr>
          <p:cNvPr id="7" name="Picture 6">
            <a:extLst>
              <a:ext uri="{FF2B5EF4-FFF2-40B4-BE49-F238E27FC236}">
                <a16:creationId xmlns:a16="http://schemas.microsoft.com/office/drawing/2014/main" id="{DF4FDF24-6A47-4D00-BC3F-406C872CD422}"/>
              </a:ext>
            </a:extLst>
          </p:cNvPr>
          <p:cNvPicPr>
            <a:picLocks noChangeAspect="1"/>
          </p:cNvPicPr>
          <p:nvPr/>
        </p:nvPicPr>
        <p:blipFill>
          <a:blip r:embed="rId5"/>
          <a:stretch>
            <a:fillRect/>
          </a:stretch>
        </p:blipFill>
        <p:spPr>
          <a:xfrm>
            <a:off x="2520852" y="4548236"/>
            <a:ext cx="3691075" cy="1152128"/>
          </a:xfrm>
          <a:prstGeom prst="rect">
            <a:avLst/>
          </a:prstGeom>
        </p:spPr>
      </p:pic>
      <p:pic>
        <p:nvPicPr>
          <p:cNvPr id="8" name="Picture 7">
            <a:extLst>
              <a:ext uri="{FF2B5EF4-FFF2-40B4-BE49-F238E27FC236}">
                <a16:creationId xmlns:a16="http://schemas.microsoft.com/office/drawing/2014/main" id="{145D6624-5E75-42F4-8D0C-AE655D27FDA4}"/>
              </a:ext>
            </a:extLst>
          </p:cNvPr>
          <p:cNvPicPr>
            <a:picLocks noChangeAspect="1"/>
          </p:cNvPicPr>
          <p:nvPr/>
        </p:nvPicPr>
        <p:blipFill>
          <a:blip r:embed="rId6"/>
          <a:stretch>
            <a:fillRect/>
          </a:stretch>
        </p:blipFill>
        <p:spPr>
          <a:xfrm>
            <a:off x="9062304" y="4797152"/>
            <a:ext cx="3164098" cy="1463167"/>
          </a:xfrm>
          <a:prstGeom prst="rect">
            <a:avLst/>
          </a:prstGeom>
        </p:spPr>
      </p:pic>
    </p:spTree>
    <p:extLst>
      <p:ext uri="{BB962C8B-B14F-4D97-AF65-F5344CB8AC3E}">
        <p14:creationId xmlns:p14="http://schemas.microsoft.com/office/powerpoint/2010/main" val="33124680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a:xfrm>
            <a:off x="119336" y="444631"/>
            <a:ext cx="10593151" cy="426170"/>
          </a:xfrm>
        </p:spPr>
        <p:txBody>
          <a:bodyPr>
            <a:normAutofit fontScale="90000"/>
          </a:bodyPr>
          <a:lstStyle/>
          <a:p>
            <a:r>
              <a:rPr lang="en-GB" sz="2000" b="1" dirty="0"/>
              <a:t>Identify the numerical values of outcomes in different single events and use these values to order the outcomes according to their likelihood</a:t>
            </a:r>
            <a:endParaRPr lang="en-GB" b="1" dirty="0"/>
          </a:p>
        </p:txBody>
      </p:sp>
      <p:sp>
        <p:nvSpPr>
          <p:cNvPr id="4" name="Rectangle: Rounded Corners 3">
            <a:extLst>
              <a:ext uri="{FF2B5EF4-FFF2-40B4-BE49-F238E27FC236}">
                <a16:creationId xmlns:a16="http://schemas.microsoft.com/office/drawing/2014/main" id="{359E7B73-2486-4FE5-B64F-505298BE41A5}"/>
              </a:ext>
            </a:extLst>
          </p:cNvPr>
          <p:cNvSpPr/>
          <p:nvPr/>
        </p:nvSpPr>
        <p:spPr>
          <a:xfrm>
            <a:off x="335360" y="2658196"/>
            <a:ext cx="11521280" cy="3127908"/>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2B57B72E-B50F-42D2-AB99-91A92106BB09}"/>
              </a:ext>
            </a:extLst>
          </p:cNvPr>
          <p:cNvSpPr txBox="1"/>
          <p:nvPr/>
        </p:nvSpPr>
        <p:spPr>
          <a:xfrm>
            <a:off x="119336" y="10379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5a</a:t>
            </a:r>
            <a:endParaRPr lang="en-GB" dirty="0"/>
          </a:p>
        </p:txBody>
      </p:sp>
      <p:sp>
        <p:nvSpPr>
          <p:cNvPr id="7" name="TextBox 6">
            <a:extLst>
              <a:ext uri="{FF2B5EF4-FFF2-40B4-BE49-F238E27FC236}">
                <a16:creationId xmlns:a16="http://schemas.microsoft.com/office/drawing/2014/main" id="{CF0C9B6E-C737-4455-97C6-0A37C2686B33}"/>
              </a:ext>
            </a:extLst>
          </p:cNvPr>
          <p:cNvSpPr txBox="1"/>
          <p:nvPr/>
        </p:nvSpPr>
        <p:spPr>
          <a:xfrm>
            <a:off x="1127448" y="1268760"/>
            <a:ext cx="9937104" cy="1302921"/>
          </a:xfrm>
          <a:prstGeom prst="rect">
            <a:avLst/>
          </a:prstGeom>
          <a:noFill/>
        </p:spPr>
        <p:txBody>
          <a:bodyPr wrap="square">
            <a:spAutoFit/>
          </a:bodyPr>
          <a:lstStyle/>
          <a:p>
            <a:pPr algn="ctr">
              <a:spcBef>
                <a:spcPts val="400"/>
              </a:spcBef>
              <a:spcAft>
                <a:spcPts val="400"/>
              </a:spcAft>
              <a:buNone/>
            </a:pPr>
            <a:r>
              <a:rPr lang="en-GB" sz="2400" b="1" dirty="0">
                <a:effectLst/>
                <a:latin typeface="+mj-lt"/>
                <a:ea typeface="Calibri" panose="020F0502020204030204" pitchFamily="34" charset="0"/>
                <a:cs typeface="Times New Roman" panose="02020603050405020304" pitchFamily="18" charset="0"/>
              </a:rPr>
              <a:t>Which is more likely?</a:t>
            </a:r>
            <a:endParaRPr lang="en-GB" sz="2400" dirty="0">
              <a:effectLst/>
              <a:latin typeface="+mj-lt"/>
              <a:ea typeface="Calibri" panose="020F0502020204030204" pitchFamily="34" charset="0"/>
              <a:cs typeface="Times New Roman" panose="02020603050405020304" pitchFamily="18" charset="0"/>
            </a:endParaRPr>
          </a:p>
          <a:p>
            <a:pPr algn="ctr">
              <a:spcBef>
                <a:spcPts val="400"/>
              </a:spcBef>
              <a:spcAft>
                <a:spcPts val="400"/>
              </a:spcAft>
              <a:buNone/>
            </a:pPr>
            <a:r>
              <a:rPr lang="en-GB" sz="2400" dirty="0">
                <a:effectLst/>
                <a:latin typeface="+mj-lt"/>
                <a:ea typeface="Calibri" panose="020F0502020204030204" pitchFamily="34" charset="0"/>
                <a:cs typeface="Times New Roman" panose="02020603050405020304" pitchFamily="18" charset="0"/>
              </a:rPr>
              <a:t>Play these games in pairs. Each time, decide which player is more likely to win.</a:t>
            </a:r>
          </a:p>
        </p:txBody>
      </p:sp>
      <p:sp>
        <p:nvSpPr>
          <p:cNvPr id="8" name="TextBox 7">
            <a:extLst>
              <a:ext uri="{FF2B5EF4-FFF2-40B4-BE49-F238E27FC236}">
                <a16:creationId xmlns:a16="http://schemas.microsoft.com/office/drawing/2014/main" id="{F497FD84-7E9D-4791-8434-46B97E24D461}"/>
              </a:ext>
            </a:extLst>
          </p:cNvPr>
          <p:cNvSpPr txBox="1"/>
          <p:nvPr/>
        </p:nvSpPr>
        <p:spPr>
          <a:xfrm>
            <a:off x="695400" y="2747823"/>
            <a:ext cx="7776864" cy="2985433"/>
          </a:xfrm>
          <a:prstGeom prst="rect">
            <a:avLst/>
          </a:prstGeom>
          <a:noFill/>
        </p:spPr>
        <p:txBody>
          <a:bodyPr wrap="square">
            <a:spAutoFit/>
          </a:bodyPr>
          <a:lstStyle/>
          <a:p>
            <a:pPr>
              <a:spcBef>
                <a:spcPts val="0"/>
              </a:spcBef>
              <a:spcAft>
                <a:spcPts val="600"/>
              </a:spcAft>
              <a:buNone/>
            </a:pPr>
            <a:r>
              <a:rPr lang="en-GB" sz="2400" b="1" dirty="0"/>
              <a:t>Game 1</a:t>
            </a:r>
          </a:p>
          <a:p>
            <a:pPr>
              <a:spcBef>
                <a:spcPts val="0"/>
              </a:spcBef>
              <a:spcAft>
                <a:spcPts val="600"/>
              </a:spcAft>
              <a:buNone/>
            </a:pPr>
            <a:r>
              <a:rPr lang="en-GB" sz="2400" dirty="0"/>
              <a:t>Player 1 has the cards spelling the word ‘red’.</a:t>
            </a:r>
          </a:p>
          <a:p>
            <a:pPr>
              <a:spcBef>
                <a:spcPts val="0"/>
              </a:spcBef>
              <a:spcAft>
                <a:spcPts val="600"/>
              </a:spcAft>
              <a:buNone/>
            </a:pPr>
            <a:r>
              <a:rPr lang="en-GB" sz="2400" dirty="0"/>
              <a:t>Player 2 has the cards spelling the word ‘blue’.</a:t>
            </a:r>
          </a:p>
          <a:p>
            <a:pPr>
              <a:spcBef>
                <a:spcPts val="0"/>
              </a:spcBef>
              <a:spcAft>
                <a:spcPts val="600"/>
              </a:spcAft>
              <a:buNone/>
            </a:pPr>
            <a:r>
              <a:rPr lang="en-GB" sz="2400" dirty="0"/>
              <a:t>Each player shuffles their cards and picks a card – they do this 30 times and record what they get.</a:t>
            </a:r>
          </a:p>
          <a:p>
            <a:pPr>
              <a:spcBef>
                <a:spcPts val="0"/>
              </a:spcBef>
              <a:spcAft>
                <a:spcPts val="600"/>
              </a:spcAft>
              <a:buNone/>
            </a:pPr>
            <a:r>
              <a:rPr lang="en-GB" sz="2400" dirty="0"/>
              <a:t>You win if you pick the letter E more times than your opponent.</a:t>
            </a:r>
          </a:p>
        </p:txBody>
      </p:sp>
      <p:pic>
        <p:nvPicPr>
          <p:cNvPr id="9" name="Picture 8">
            <a:extLst>
              <a:ext uri="{FF2B5EF4-FFF2-40B4-BE49-F238E27FC236}">
                <a16:creationId xmlns:a16="http://schemas.microsoft.com/office/drawing/2014/main" id="{EB0FE3A7-3200-4420-B130-48CE7EC3D75F}"/>
              </a:ext>
            </a:extLst>
          </p:cNvPr>
          <p:cNvPicPr>
            <a:picLocks noChangeAspect="1"/>
          </p:cNvPicPr>
          <p:nvPr/>
        </p:nvPicPr>
        <p:blipFill>
          <a:blip r:embed="rId3"/>
          <a:stretch>
            <a:fillRect/>
          </a:stretch>
        </p:blipFill>
        <p:spPr>
          <a:xfrm>
            <a:off x="8270995" y="3067701"/>
            <a:ext cx="3744416" cy="2305515"/>
          </a:xfrm>
          <a:prstGeom prst="rect">
            <a:avLst/>
          </a:prstGeom>
        </p:spPr>
      </p:pic>
    </p:spTree>
    <p:extLst>
      <p:ext uri="{BB962C8B-B14F-4D97-AF65-F5344CB8AC3E}">
        <p14:creationId xmlns:p14="http://schemas.microsoft.com/office/powerpoint/2010/main" val="8880957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DD8A2D8C-65C7-49B9-AD9E-FFF1EEA9B97D}"/>
              </a:ext>
            </a:extLst>
          </p:cNvPr>
          <p:cNvSpPr/>
          <p:nvPr/>
        </p:nvSpPr>
        <p:spPr>
          <a:xfrm>
            <a:off x="335360" y="2658196"/>
            <a:ext cx="11521280" cy="3127908"/>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a:xfrm>
            <a:off x="119336" y="431384"/>
            <a:ext cx="10593151" cy="426170"/>
          </a:xfrm>
        </p:spPr>
        <p:txBody>
          <a:bodyPr>
            <a:normAutofit fontScale="90000"/>
          </a:bodyPr>
          <a:lstStyle/>
          <a:p>
            <a:r>
              <a:rPr lang="en-GB" sz="2000" b="1" dirty="0"/>
              <a:t>Identify the numerical values of outcomes in different single events and use these values to order the outcomes according to their likelihood</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119336" y="106537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5</a:t>
            </a:r>
            <a:r>
              <a:rPr lang="en-GB" sz="2400" b="1" dirty="0">
                <a:solidFill>
                  <a:srgbClr val="585858"/>
                </a:solidFill>
                <a:ea typeface="+mj-ea"/>
                <a:cs typeface="Arial" panose="020B0604020202020204" pitchFamily="34" charset="0"/>
              </a:rPr>
              <a:t>b</a:t>
            </a:r>
            <a:endParaRPr lang="en-GB" dirty="0"/>
          </a:p>
        </p:txBody>
      </p:sp>
      <p:sp>
        <p:nvSpPr>
          <p:cNvPr id="7" name="TextBox 6">
            <a:extLst>
              <a:ext uri="{FF2B5EF4-FFF2-40B4-BE49-F238E27FC236}">
                <a16:creationId xmlns:a16="http://schemas.microsoft.com/office/drawing/2014/main" id="{CF0C9B6E-C737-4455-97C6-0A37C2686B33}"/>
              </a:ext>
            </a:extLst>
          </p:cNvPr>
          <p:cNvSpPr txBox="1"/>
          <p:nvPr/>
        </p:nvSpPr>
        <p:spPr>
          <a:xfrm>
            <a:off x="1127448" y="1268760"/>
            <a:ext cx="9937104" cy="1302921"/>
          </a:xfrm>
          <a:prstGeom prst="rect">
            <a:avLst/>
          </a:prstGeom>
          <a:noFill/>
        </p:spPr>
        <p:txBody>
          <a:bodyPr wrap="square">
            <a:spAutoFit/>
          </a:bodyPr>
          <a:lstStyle/>
          <a:p>
            <a:pPr algn="ctr">
              <a:spcBef>
                <a:spcPts val="400"/>
              </a:spcBef>
              <a:spcAft>
                <a:spcPts val="400"/>
              </a:spcAft>
              <a:buNone/>
            </a:pPr>
            <a:r>
              <a:rPr lang="en-GB" sz="2400" b="1" dirty="0">
                <a:effectLst/>
                <a:latin typeface="+mj-lt"/>
                <a:ea typeface="Calibri" panose="020F0502020204030204" pitchFamily="34" charset="0"/>
                <a:cs typeface="Times New Roman" panose="02020603050405020304" pitchFamily="18" charset="0"/>
              </a:rPr>
              <a:t>Which is more likely?</a:t>
            </a:r>
            <a:endParaRPr lang="en-GB" sz="2400" dirty="0">
              <a:effectLst/>
              <a:latin typeface="+mj-lt"/>
              <a:ea typeface="Calibri" panose="020F0502020204030204" pitchFamily="34" charset="0"/>
              <a:cs typeface="Times New Roman" panose="02020603050405020304" pitchFamily="18" charset="0"/>
            </a:endParaRPr>
          </a:p>
          <a:p>
            <a:pPr algn="ctr">
              <a:spcBef>
                <a:spcPts val="400"/>
              </a:spcBef>
              <a:spcAft>
                <a:spcPts val="400"/>
              </a:spcAft>
              <a:buNone/>
            </a:pPr>
            <a:r>
              <a:rPr lang="en-GB" sz="2400" dirty="0">
                <a:effectLst/>
                <a:latin typeface="+mj-lt"/>
                <a:ea typeface="Calibri" panose="020F0502020204030204" pitchFamily="34" charset="0"/>
                <a:cs typeface="Times New Roman" panose="02020603050405020304" pitchFamily="18" charset="0"/>
              </a:rPr>
              <a:t>Play these games in pairs. Each time, decide which player is more likely to win.</a:t>
            </a:r>
          </a:p>
        </p:txBody>
      </p:sp>
      <p:sp>
        <p:nvSpPr>
          <p:cNvPr id="8" name="TextBox 7">
            <a:extLst>
              <a:ext uri="{FF2B5EF4-FFF2-40B4-BE49-F238E27FC236}">
                <a16:creationId xmlns:a16="http://schemas.microsoft.com/office/drawing/2014/main" id="{F497FD84-7E9D-4791-8434-46B97E24D461}"/>
              </a:ext>
            </a:extLst>
          </p:cNvPr>
          <p:cNvSpPr txBox="1"/>
          <p:nvPr/>
        </p:nvSpPr>
        <p:spPr>
          <a:xfrm>
            <a:off x="479376" y="3054439"/>
            <a:ext cx="7848872" cy="2246769"/>
          </a:xfrm>
          <a:prstGeom prst="rect">
            <a:avLst/>
          </a:prstGeom>
          <a:noFill/>
        </p:spPr>
        <p:txBody>
          <a:bodyPr wrap="square">
            <a:spAutoFit/>
          </a:bodyPr>
          <a:lstStyle/>
          <a:p>
            <a:pPr>
              <a:spcBef>
                <a:spcPts val="0"/>
              </a:spcBef>
              <a:spcAft>
                <a:spcPts val="600"/>
              </a:spcAft>
              <a:buNone/>
            </a:pPr>
            <a:r>
              <a:rPr lang="en-GB" sz="2400" b="1" dirty="0"/>
              <a:t>Game 2</a:t>
            </a:r>
          </a:p>
          <a:p>
            <a:pPr>
              <a:spcBef>
                <a:spcPts val="0"/>
              </a:spcBef>
              <a:spcAft>
                <a:spcPts val="600"/>
              </a:spcAft>
              <a:buNone/>
            </a:pPr>
            <a:r>
              <a:rPr lang="en-GB" sz="2400" dirty="0"/>
              <a:t>Each player spins the spinner.</a:t>
            </a:r>
          </a:p>
          <a:p>
            <a:pPr>
              <a:spcBef>
                <a:spcPts val="0"/>
              </a:spcBef>
              <a:spcAft>
                <a:spcPts val="600"/>
              </a:spcAft>
              <a:buNone/>
            </a:pPr>
            <a:r>
              <a:rPr lang="en-GB" sz="2400" dirty="0"/>
              <a:t>Player 1 gets a point when the spinner lands on red.</a:t>
            </a:r>
          </a:p>
          <a:p>
            <a:pPr>
              <a:spcBef>
                <a:spcPts val="0"/>
              </a:spcBef>
              <a:spcAft>
                <a:spcPts val="600"/>
              </a:spcAft>
              <a:buNone/>
            </a:pPr>
            <a:r>
              <a:rPr lang="en-GB" sz="2400" dirty="0"/>
              <a:t>Player 2 gets a point when the spinner lands on blue.</a:t>
            </a:r>
          </a:p>
          <a:p>
            <a:pPr>
              <a:spcBef>
                <a:spcPts val="0"/>
              </a:spcBef>
              <a:spcAft>
                <a:spcPts val="600"/>
              </a:spcAft>
              <a:buNone/>
            </a:pPr>
            <a:r>
              <a:rPr lang="en-GB" sz="2400" dirty="0"/>
              <a:t>Each player spins the spinner 30 times.</a:t>
            </a:r>
          </a:p>
        </p:txBody>
      </p:sp>
      <p:pic>
        <p:nvPicPr>
          <p:cNvPr id="10" name="Picture 9">
            <a:extLst>
              <a:ext uri="{FF2B5EF4-FFF2-40B4-BE49-F238E27FC236}">
                <a16:creationId xmlns:a16="http://schemas.microsoft.com/office/drawing/2014/main" id="{76A17C95-A792-4290-8B57-5BF87598A925}"/>
              </a:ext>
            </a:extLst>
          </p:cNvPr>
          <p:cNvPicPr>
            <a:picLocks noChangeAspect="1"/>
          </p:cNvPicPr>
          <p:nvPr/>
        </p:nvPicPr>
        <p:blipFill>
          <a:blip r:embed="rId3"/>
          <a:stretch>
            <a:fillRect/>
          </a:stretch>
        </p:blipFill>
        <p:spPr>
          <a:xfrm>
            <a:off x="7392144" y="2768440"/>
            <a:ext cx="4608512" cy="3036824"/>
          </a:xfrm>
          <a:prstGeom prst="rect">
            <a:avLst/>
          </a:prstGeom>
        </p:spPr>
      </p:pic>
    </p:spTree>
    <p:extLst>
      <p:ext uri="{BB962C8B-B14F-4D97-AF65-F5344CB8AC3E}">
        <p14:creationId xmlns:p14="http://schemas.microsoft.com/office/powerpoint/2010/main" val="229888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D44BF-C135-4A28-96C4-B53950D7D722}"/>
              </a:ext>
            </a:extLst>
          </p:cNvPr>
          <p:cNvSpPr>
            <a:spLocks noGrp="1"/>
          </p:cNvSpPr>
          <p:nvPr>
            <p:ph type="title"/>
          </p:nvPr>
        </p:nvSpPr>
        <p:spPr/>
        <p:txBody>
          <a:bodyPr/>
          <a:lstStyle/>
          <a:p>
            <a:r>
              <a:rPr lang="en-GB" dirty="0"/>
              <a:t>About this resource</a:t>
            </a:r>
          </a:p>
        </p:txBody>
      </p:sp>
      <p:sp>
        <p:nvSpPr>
          <p:cNvPr id="5" name="Content Placeholder 4">
            <a:extLst>
              <a:ext uri="{FF2B5EF4-FFF2-40B4-BE49-F238E27FC236}">
                <a16:creationId xmlns:a16="http://schemas.microsoft.com/office/drawing/2014/main" id="{F3AEFA3D-6E0E-40FE-BDA2-AC1662A877CD}"/>
              </a:ext>
            </a:extLst>
          </p:cNvPr>
          <p:cNvSpPr>
            <a:spLocks noGrp="1"/>
          </p:cNvSpPr>
          <p:nvPr>
            <p:ph idx="1"/>
          </p:nvPr>
        </p:nvSpPr>
        <p:spPr/>
        <p:txBody>
          <a:bodyPr>
            <a:noAutofit/>
          </a:bodyPr>
          <a:lstStyle/>
          <a:p>
            <a:pPr marL="0" indent="0">
              <a:buNone/>
            </a:pPr>
            <a:r>
              <a:rPr lang="en-GB" dirty="0"/>
              <a:t>The slides are structured as follows:</a:t>
            </a:r>
          </a:p>
          <a:p>
            <a:pPr lvl="1"/>
            <a:r>
              <a:rPr lang="en-GB" dirty="0"/>
              <a:t>The big picture:</a:t>
            </a:r>
          </a:p>
          <a:p>
            <a:pPr lvl="2"/>
            <a:r>
              <a:rPr lang="en-GB" dirty="0"/>
              <a:t>Where does this fit in? </a:t>
            </a:r>
          </a:p>
          <a:p>
            <a:pPr lvl="2"/>
            <a:r>
              <a:rPr lang="en-GB" dirty="0"/>
              <a:t>What do students need to understand? </a:t>
            </a:r>
          </a:p>
          <a:p>
            <a:pPr lvl="2"/>
            <a:r>
              <a:rPr lang="en-GB" dirty="0"/>
              <a:t>Why is this key idea important?</a:t>
            </a:r>
          </a:p>
          <a:p>
            <a:pPr lvl="1"/>
            <a:r>
              <a:rPr lang="en-GB" dirty="0"/>
              <a:t>Prior learning </a:t>
            </a:r>
          </a:p>
          <a:p>
            <a:pPr lvl="1"/>
            <a:r>
              <a:rPr lang="en-GB" dirty="0"/>
              <a:t>Misconceptions</a:t>
            </a:r>
          </a:p>
          <a:p>
            <a:pPr lvl="1"/>
            <a:r>
              <a:rPr lang="en-GB" b="1" dirty="0"/>
              <a:t>Exemplified key ideas</a:t>
            </a:r>
          </a:p>
          <a:p>
            <a:pPr lvl="1"/>
            <a:r>
              <a:rPr lang="en-GB" dirty="0"/>
              <a:t>Reflection questions</a:t>
            </a:r>
          </a:p>
          <a:p>
            <a:pPr lvl="1"/>
            <a:r>
              <a:rPr lang="en-GB" dirty="0"/>
              <a:t>Appendices:</a:t>
            </a:r>
          </a:p>
          <a:p>
            <a:pPr lvl="2"/>
            <a:r>
              <a:rPr lang="en-GB" dirty="0"/>
              <a:t>Key vocabulary</a:t>
            </a:r>
          </a:p>
          <a:p>
            <a:pPr lvl="2"/>
            <a:r>
              <a:rPr lang="en-GB" dirty="0"/>
              <a:t>Representations and structure</a:t>
            </a:r>
          </a:p>
          <a:p>
            <a:pPr lvl="2"/>
            <a:r>
              <a:rPr lang="en-GB" dirty="0"/>
              <a:t>Previous and Future learning</a:t>
            </a:r>
          </a:p>
          <a:p>
            <a:pPr lvl="2"/>
            <a:r>
              <a:rPr lang="en-GB" dirty="0"/>
              <a:t>Useful links</a:t>
            </a:r>
          </a:p>
        </p:txBody>
      </p:sp>
      <p:sp>
        <p:nvSpPr>
          <p:cNvPr id="6" name="TextBox 5">
            <a:extLst>
              <a:ext uri="{FF2B5EF4-FFF2-40B4-BE49-F238E27FC236}">
                <a16:creationId xmlns:a16="http://schemas.microsoft.com/office/drawing/2014/main" id="{C93CE553-E2B8-463F-A228-214C727F90EF}"/>
              </a:ext>
            </a:extLst>
          </p:cNvPr>
          <p:cNvSpPr txBox="1"/>
          <p:nvPr/>
        </p:nvSpPr>
        <p:spPr>
          <a:xfrm>
            <a:off x="6456040" y="1638667"/>
            <a:ext cx="5301844" cy="3662541"/>
          </a:xfrm>
          <a:prstGeom prst="rect">
            <a:avLst/>
          </a:prstGeom>
          <a:solidFill>
            <a:schemeClr val="accent2">
              <a:lumMod val="20000"/>
              <a:lumOff val="80000"/>
            </a:schemeClr>
          </a:solidFill>
        </p:spPr>
        <p:txBody>
          <a:bodyPr wrap="square">
            <a:spAutoFit/>
          </a:bodyPr>
          <a:lstStyle/>
          <a:p>
            <a:pPr marL="0" indent="0" algn="l">
              <a:lnSpc>
                <a:spcPct val="100000"/>
              </a:lnSpc>
              <a:spcBef>
                <a:spcPts val="1200"/>
              </a:spcBef>
              <a:spcAft>
                <a:spcPts val="1200"/>
              </a:spcAft>
              <a:buNone/>
            </a:pPr>
            <a:r>
              <a:rPr lang="en-GB" sz="1400" dirty="0">
                <a:solidFill>
                  <a:srgbClr val="585858"/>
                </a:solidFill>
                <a:effectLst/>
                <a:ea typeface="Times New Roman" panose="02020603050405020304" pitchFamily="18" charset="0"/>
                <a:cs typeface="Arial" panose="020B0604020202020204" pitchFamily="34" charset="0"/>
              </a:rPr>
              <a:t>The </a:t>
            </a:r>
            <a:r>
              <a:rPr lang="en-GB" sz="1400" b="1" dirty="0">
                <a:solidFill>
                  <a:srgbClr val="585858"/>
                </a:solidFill>
                <a:ea typeface="Times New Roman" panose="02020603050405020304" pitchFamily="18" charset="0"/>
                <a:cs typeface="Arial" panose="020B0604020202020204" pitchFamily="34" charset="0"/>
              </a:rPr>
              <a:t>exemplified key idea </a:t>
            </a:r>
            <a:r>
              <a:rPr lang="en-GB" sz="1400" dirty="0">
                <a:solidFill>
                  <a:srgbClr val="585858"/>
                </a:solidFill>
                <a:effectLst/>
                <a:ea typeface="Times New Roman" panose="02020603050405020304" pitchFamily="18" charset="0"/>
                <a:cs typeface="Arial" panose="020B0604020202020204" pitchFamily="34" charset="0"/>
              </a:rPr>
              <a:t>slides have the following symbols to indicate how they have been designed to be used:</a:t>
            </a: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effectLst/>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p:txBody>
      </p:sp>
      <p:sp>
        <p:nvSpPr>
          <p:cNvPr id="8" name="TextBox 7">
            <a:extLst>
              <a:ext uri="{FF2B5EF4-FFF2-40B4-BE49-F238E27FC236}">
                <a16:creationId xmlns:a16="http://schemas.microsoft.com/office/drawing/2014/main" id="{79E969ED-E4E1-40D7-B371-487C5836F744}"/>
              </a:ext>
            </a:extLst>
          </p:cNvPr>
          <p:cNvSpPr txBox="1"/>
          <p:nvPr/>
        </p:nvSpPr>
        <p:spPr>
          <a:xfrm>
            <a:off x="7683351" y="2184299"/>
            <a:ext cx="3996000" cy="1686616"/>
          </a:xfrm>
          <a:prstGeom prst="rect">
            <a:avLst/>
          </a:prstGeom>
          <a:noFill/>
        </p:spPr>
        <p:txBody>
          <a:bodyPr wrap="square" rtlCol="0">
            <a:spAutoFit/>
          </a:bodyPr>
          <a:lstStyle/>
          <a:p>
            <a:pPr>
              <a:buNone/>
            </a:pPr>
            <a:r>
              <a:rPr lang="en-GB" sz="1400" b="1" dirty="0">
                <a:solidFill>
                  <a:srgbClr val="585858"/>
                </a:solidFill>
                <a:cs typeface="Arial" panose="020B0604020202020204" pitchFamily="34" charset="0"/>
              </a:rPr>
              <a:t>Into the classroom</a:t>
            </a:r>
          </a:p>
          <a:p>
            <a:pPr>
              <a:buNone/>
            </a:pPr>
            <a:r>
              <a:rPr lang="en-GB" sz="1400" b="0" dirty="0">
                <a:solidFill>
                  <a:srgbClr val="585858"/>
                </a:solidFill>
                <a:effectLst/>
                <a:ea typeface="Times New Roman" panose="02020603050405020304" pitchFamily="18" charset="0"/>
                <a:cs typeface="Arial" panose="020B0604020202020204" pitchFamily="34" charset="0"/>
              </a:rPr>
              <a:t>The examples are presented on these slides </a:t>
            </a:r>
            <a:r>
              <a:rPr lang="en-GB" sz="1400" dirty="0">
                <a:solidFill>
                  <a:srgbClr val="585858"/>
                </a:solidFill>
                <a:ea typeface="Times New Roman" panose="02020603050405020304" pitchFamily="18" charset="0"/>
                <a:cs typeface="Arial" panose="020B0604020202020204" pitchFamily="34" charset="0"/>
              </a:rPr>
              <a:t>so that they could be used in PD, but also </a:t>
            </a:r>
            <a:r>
              <a:rPr lang="en-GB" sz="1400" b="0" dirty="0">
                <a:solidFill>
                  <a:srgbClr val="585858"/>
                </a:solidFill>
                <a:effectLst/>
                <a:ea typeface="Times New Roman" panose="02020603050405020304" pitchFamily="18" charset="0"/>
                <a:cs typeface="Arial" panose="020B0604020202020204" pitchFamily="34" charset="0"/>
              </a:rPr>
              <a:t>directly in the classroom. The notes feature suggested questions and things teachers might consider when using with students.</a:t>
            </a:r>
            <a:endParaRPr lang="en-GB" sz="1400" b="0" dirty="0">
              <a:solidFill>
                <a:srgbClr val="585858"/>
              </a:solidFill>
              <a:cs typeface="Arial" panose="020B0604020202020204" pitchFamily="34" charset="0"/>
            </a:endParaRPr>
          </a:p>
          <a:p>
            <a:pPr>
              <a:buNone/>
            </a:pPr>
            <a:endParaRPr lang="en-GB" sz="1400" b="1" dirty="0">
              <a:solidFill>
                <a:srgbClr val="585858"/>
              </a:solidFill>
              <a:cs typeface="Arial" panose="020B0604020202020204" pitchFamily="34" charset="0"/>
            </a:endParaRPr>
          </a:p>
        </p:txBody>
      </p:sp>
      <p:sp>
        <p:nvSpPr>
          <p:cNvPr id="12" name="TextBox 11">
            <a:extLst>
              <a:ext uri="{FF2B5EF4-FFF2-40B4-BE49-F238E27FC236}">
                <a16:creationId xmlns:a16="http://schemas.microsoft.com/office/drawing/2014/main" id="{33564DB4-F5AF-4C7D-8130-A24CA070635D}"/>
              </a:ext>
            </a:extLst>
          </p:cNvPr>
          <p:cNvSpPr txBox="1"/>
          <p:nvPr/>
        </p:nvSpPr>
        <p:spPr>
          <a:xfrm>
            <a:off x="7671520" y="3757405"/>
            <a:ext cx="3996000" cy="1384995"/>
          </a:xfrm>
          <a:prstGeom prst="rect">
            <a:avLst/>
          </a:prstGeom>
          <a:noFill/>
        </p:spPr>
        <p:txBody>
          <a:bodyPr wrap="square">
            <a:spAutoFit/>
          </a:bodyPr>
          <a:lstStyle/>
          <a:p>
            <a:pPr fontAlgn="auto">
              <a:spcBef>
                <a:spcPts val="0"/>
              </a:spcBef>
              <a:spcAft>
                <a:spcPts val="0"/>
              </a:spcAft>
              <a:buClrTx/>
              <a:buNone/>
              <a:defRPr/>
            </a:pPr>
            <a:r>
              <a:rPr lang="en-GB" sz="1400" b="1" dirty="0">
                <a:solidFill>
                  <a:srgbClr val="585858"/>
                </a:solidFill>
                <a:cs typeface="Arial" panose="020B0604020202020204" pitchFamily="34" charset="0"/>
              </a:rPr>
              <a:t>PD</a:t>
            </a:r>
            <a:r>
              <a:rPr lang="en-GB" sz="1400" dirty="0">
                <a:solidFill>
                  <a:srgbClr val="585858"/>
                </a:solidFill>
                <a:cs typeface="Arial" panose="020B0604020202020204" pitchFamily="34" charset="0"/>
              </a:rPr>
              <a:t> </a:t>
            </a:r>
            <a:r>
              <a:rPr lang="en-GB" sz="1400" b="1" dirty="0">
                <a:solidFill>
                  <a:srgbClr val="585858"/>
                </a:solidFill>
                <a:cs typeface="Arial" panose="020B0604020202020204" pitchFamily="34" charset="0"/>
              </a:rPr>
              <a:t>discussion prompts</a:t>
            </a:r>
          </a:p>
          <a:p>
            <a:pPr fontAlgn="auto">
              <a:spcBef>
                <a:spcPts val="0"/>
              </a:spcBef>
              <a:spcAft>
                <a:spcPts val="0"/>
              </a:spcAft>
              <a:buClrTx/>
              <a:buNone/>
              <a:defRPr/>
            </a:pPr>
            <a:r>
              <a:rPr lang="en-GB" sz="1400" dirty="0">
                <a:solidFill>
                  <a:srgbClr val="585858"/>
                </a:solidFill>
                <a:cs typeface="Arial" panose="020B0604020202020204" pitchFamily="34" charset="0"/>
              </a:rPr>
              <a:t>These slides look at the examples in more detail, with question prompts to promote discussion among maths teachers. The notes feature reference to further information and guidance within the Core Concepts document.</a:t>
            </a:r>
          </a:p>
        </p:txBody>
      </p:sp>
      <p:pic>
        <p:nvPicPr>
          <p:cNvPr id="3" name="Picture 2" descr="Logo, icon&#10;&#10;Description automatically generated">
            <a:extLst>
              <a:ext uri="{FF2B5EF4-FFF2-40B4-BE49-F238E27FC236}">
                <a16:creationId xmlns:a16="http://schemas.microsoft.com/office/drawing/2014/main" id="{98372D16-5B8D-44D5-A8F3-B5B81CEA24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5355" y="2451568"/>
            <a:ext cx="993650" cy="993650"/>
          </a:xfrm>
          <a:prstGeom prst="rect">
            <a:avLst/>
          </a:prstGeom>
        </p:spPr>
      </p:pic>
      <p:pic>
        <p:nvPicPr>
          <p:cNvPr id="9" name="Picture 8" descr="Icon&#10;&#10;Description automatically generated">
            <a:extLst>
              <a:ext uri="{FF2B5EF4-FFF2-40B4-BE49-F238E27FC236}">
                <a16:creationId xmlns:a16="http://schemas.microsoft.com/office/drawing/2014/main" id="{1D0A02C7-CE34-44AA-8167-2E440C37E1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5355" y="3951785"/>
            <a:ext cx="993650" cy="993650"/>
          </a:xfrm>
          <a:prstGeom prst="rect">
            <a:avLst/>
          </a:prstGeom>
        </p:spPr>
      </p:pic>
    </p:spTree>
    <p:extLst>
      <p:ext uri="{BB962C8B-B14F-4D97-AF65-F5344CB8AC3E}">
        <p14:creationId xmlns:p14="http://schemas.microsoft.com/office/powerpoint/2010/main" val="11323132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8F798D9B-AF2B-4EF2-B4DF-1397858EEC71}"/>
              </a:ext>
            </a:extLst>
          </p:cNvPr>
          <p:cNvSpPr/>
          <p:nvPr/>
        </p:nvSpPr>
        <p:spPr>
          <a:xfrm>
            <a:off x="335360" y="2708920"/>
            <a:ext cx="11521280" cy="2880320"/>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a:xfrm>
            <a:off x="143743" y="433969"/>
            <a:ext cx="10593151" cy="426170"/>
          </a:xfrm>
        </p:spPr>
        <p:txBody>
          <a:bodyPr>
            <a:normAutofit fontScale="90000"/>
          </a:bodyPr>
          <a:lstStyle/>
          <a:p>
            <a:r>
              <a:rPr lang="en-GB" sz="2000" b="1" dirty="0"/>
              <a:t>Identify the numerical values of outcomes in different single events and use these values to order the outcomes according to their likelihood</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138875" y="1075351"/>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5c</a:t>
            </a:r>
            <a:endParaRPr lang="en-GB" dirty="0"/>
          </a:p>
        </p:txBody>
      </p:sp>
      <p:sp>
        <p:nvSpPr>
          <p:cNvPr id="7" name="TextBox 6">
            <a:extLst>
              <a:ext uri="{FF2B5EF4-FFF2-40B4-BE49-F238E27FC236}">
                <a16:creationId xmlns:a16="http://schemas.microsoft.com/office/drawing/2014/main" id="{CF0C9B6E-C737-4455-97C6-0A37C2686B33}"/>
              </a:ext>
            </a:extLst>
          </p:cNvPr>
          <p:cNvSpPr txBox="1"/>
          <p:nvPr/>
        </p:nvSpPr>
        <p:spPr>
          <a:xfrm>
            <a:off x="1127448" y="1268760"/>
            <a:ext cx="9937104" cy="1302921"/>
          </a:xfrm>
          <a:prstGeom prst="rect">
            <a:avLst/>
          </a:prstGeom>
          <a:noFill/>
        </p:spPr>
        <p:txBody>
          <a:bodyPr wrap="square">
            <a:spAutoFit/>
          </a:bodyPr>
          <a:lstStyle/>
          <a:p>
            <a:pPr algn="ctr">
              <a:spcBef>
                <a:spcPts val="400"/>
              </a:spcBef>
              <a:spcAft>
                <a:spcPts val="400"/>
              </a:spcAft>
              <a:buNone/>
            </a:pPr>
            <a:r>
              <a:rPr lang="en-GB" sz="2400" b="1" dirty="0">
                <a:effectLst/>
                <a:latin typeface="+mj-lt"/>
                <a:ea typeface="Calibri" panose="020F0502020204030204" pitchFamily="34" charset="0"/>
                <a:cs typeface="Times New Roman" panose="02020603050405020304" pitchFamily="18" charset="0"/>
              </a:rPr>
              <a:t>Which is more likely?</a:t>
            </a:r>
            <a:endParaRPr lang="en-GB" sz="2400" dirty="0">
              <a:effectLst/>
              <a:latin typeface="+mj-lt"/>
              <a:ea typeface="Calibri" panose="020F0502020204030204" pitchFamily="34" charset="0"/>
              <a:cs typeface="Times New Roman" panose="02020603050405020304" pitchFamily="18" charset="0"/>
            </a:endParaRPr>
          </a:p>
          <a:p>
            <a:pPr algn="ctr">
              <a:spcBef>
                <a:spcPts val="400"/>
              </a:spcBef>
              <a:spcAft>
                <a:spcPts val="400"/>
              </a:spcAft>
              <a:buNone/>
            </a:pPr>
            <a:r>
              <a:rPr lang="en-GB" sz="2400" dirty="0">
                <a:effectLst/>
                <a:latin typeface="+mj-lt"/>
                <a:ea typeface="Calibri" panose="020F0502020204030204" pitchFamily="34" charset="0"/>
                <a:cs typeface="Times New Roman" panose="02020603050405020304" pitchFamily="18" charset="0"/>
              </a:rPr>
              <a:t>Play these games in pairs. Each time, decide which player is more likely to win.</a:t>
            </a:r>
          </a:p>
        </p:txBody>
      </p:sp>
      <p:sp>
        <p:nvSpPr>
          <p:cNvPr id="8" name="TextBox 7">
            <a:extLst>
              <a:ext uri="{FF2B5EF4-FFF2-40B4-BE49-F238E27FC236}">
                <a16:creationId xmlns:a16="http://schemas.microsoft.com/office/drawing/2014/main" id="{F497FD84-7E9D-4791-8434-46B97E24D461}"/>
              </a:ext>
            </a:extLst>
          </p:cNvPr>
          <p:cNvSpPr txBox="1"/>
          <p:nvPr/>
        </p:nvSpPr>
        <p:spPr>
          <a:xfrm>
            <a:off x="597036" y="2996952"/>
            <a:ext cx="5616624" cy="2169825"/>
          </a:xfrm>
          <a:prstGeom prst="rect">
            <a:avLst/>
          </a:prstGeom>
          <a:noFill/>
        </p:spPr>
        <p:txBody>
          <a:bodyPr wrap="square">
            <a:spAutoFit/>
          </a:bodyPr>
          <a:lstStyle/>
          <a:p>
            <a:pPr>
              <a:spcBef>
                <a:spcPts val="0"/>
              </a:spcBef>
              <a:spcAft>
                <a:spcPts val="600"/>
              </a:spcAft>
              <a:buNone/>
            </a:pPr>
            <a:r>
              <a:rPr lang="en-GB" sz="2400" b="1" dirty="0"/>
              <a:t>Game 3</a:t>
            </a:r>
          </a:p>
          <a:p>
            <a:pPr>
              <a:spcBef>
                <a:spcPts val="0"/>
              </a:spcBef>
              <a:spcAft>
                <a:spcPts val="600"/>
              </a:spcAft>
              <a:buNone/>
            </a:pPr>
            <a:r>
              <a:rPr lang="en-GB" sz="2400" dirty="0"/>
              <a:t>Player 1 picks a bead from bag 1.</a:t>
            </a:r>
          </a:p>
          <a:p>
            <a:pPr>
              <a:spcBef>
                <a:spcPts val="0"/>
              </a:spcBef>
              <a:spcAft>
                <a:spcPts val="600"/>
              </a:spcAft>
              <a:buNone/>
            </a:pPr>
            <a:r>
              <a:rPr lang="en-GB" sz="2400" dirty="0"/>
              <a:t>Player 2 picks a bead from bag 2.</a:t>
            </a:r>
          </a:p>
          <a:p>
            <a:pPr>
              <a:spcBef>
                <a:spcPts val="0"/>
              </a:spcBef>
              <a:spcAft>
                <a:spcPts val="600"/>
              </a:spcAft>
              <a:buNone/>
            </a:pPr>
            <a:r>
              <a:rPr lang="en-GB" sz="2400" dirty="0"/>
              <a:t>Each player gets a point when they pick a blue bead. They each have 30 goes.</a:t>
            </a:r>
          </a:p>
        </p:txBody>
      </p:sp>
      <p:pic>
        <p:nvPicPr>
          <p:cNvPr id="10" name="Picture 9">
            <a:extLst>
              <a:ext uri="{FF2B5EF4-FFF2-40B4-BE49-F238E27FC236}">
                <a16:creationId xmlns:a16="http://schemas.microsoft.com/office/drawing/2014/main" id="{46299DE5-C080-4D9C-AEEE-B0D083067EA0}"/>
              </a:ext>
            </a:extLst>
          </p:cNvPr>
          <p:cNvPicPr>
            <a:picLocks noChangeAspect="1"/>
          </p:cNvPicPr>
          <p:nvPr/>
        </p:nvPicPr>
        <p:blipFill>
          <a:blip r:embed="rId3"/>
          <a:stretch>
            <a:fillRect/>
          </a:stretch>
        </p:blipFill>
        <p:spPr>
          <a:xfrm>
            <a:off x="5910766" y="3340623"/>
            <a:ext cx="5832648" cy="1820596"/>
          </a:xfrm>
          <a:prstGeom prst="rect">
            <a:avLst/>
          </a:prstGeom>
        </p:spPr>
      </p:pic>
    </p:spTree>
    <p:extLst>
      <p:ext uri="{BB962C8B-B14F-4D97-AF65-F5344CB8AC3E}">
        <p14:creationId xmlns:p14="http://schemas.microsoft.com/office/powerpoint/2010/main" val="15834539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54D3805B-99B2-4D32-9F96-B0D63A4510C0}"/>
              </a:ext>
            </a:extLst>
          </p:cNvPr>
          <p:cNvSpPr/>
          <p:nvPr/>
        </p:nvSpPr>
        <p:spPr>
          <a:xfrm>
            <a:off x="335360" y="2571680"/>
            <a:ext cx="11521280" cy="3214423"/>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a:xfrm>
            <a:off x="119336" y="431174"/>
            <a:ext cx="10593151" cy="426170"/>
          </a:xfrm>
        </p:spPr>
        <p:txBody>
          <a:bodyPr>
            <a:normAutofit fontScale="90000"/>
          </a:bodyPr>
          <a:lstStyle/>
          <a:p>
            <a:r>
              <a:rPr lang="en-GB" sz="2000" b="1" dirty="0"/>
              <a:t>Identify the numerical values of outcomes in different single events and use these values to order the outcomes according to their likelihood</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119336" y="1075075"/>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5d</a:t>
            </a:r>
            <a:endParaRPr lang="en-GB" dirty="0"/>
          </a:p>
        </p:txBody>
      </p:sp>
      <p:sp>
        <p:nvSpPr>
          <p:cNvPr id="7" name="TextBox 6">
            <a:extLst>
              <a:ext uri="{FF2B5EF4-FFF2-40B4-BE49-F238E27FC236}">
                <a16:creationId xmlns:a16="http://schemas.microsoft.com/office/drawing/2014/main" id="{CF0C9B6E-C737-4455-97C6-0A37C2686B33}"/>
              </a:ext>
            </a:extLst>
          </p:cNvPr>
          <p:cNvSpPr txBox="1"/>
          <p:nvPr/>
        </p:nvSpPr>
        <p:spPr>
          <a:xfrm>
            <a:off x="1127448" y="1268760"/>
            <a:ext cx="9937104" cy="1302921"/>
          </a:xfrm>
          <a:prstGeom prst="rect">
            <a:avLst/>
          </a:prstGeom>
          <a:noFill/>
        </p:spPr>
        <p:txBody>
          <a:bodyPr wrap="square">
            <a:spAutoFit/>
          </a:bodyPr>
          <a:lstStyle/>
          <a:p>
            <a:pPr algn="ctr">
              <a:spcBef>
                <a:spcPts val="400"/>
              </a:spcBef>
              <a:spcAft>
                <a:spcPts val="400"/>
              </a:spcAft>
              <a:buNone/>
            </a:pPr>
            <a:r>
              <a:rPr lang="en-GB" sz="2400" b="1" dirty="0">
                <a:effectLst/>
                <a:latin typeface="+mj-lt"/>
                <a:ea typeface="Calibri" panose="020F0502020204030204" pitchFamily="34" charset="0"/>
                <a:cs typeface="Times New Roman" panose="02020603050405020304" pitchFamily="18" charset="0"/>
              </a:rPr>
              <a:t>Which is more likely?</a:t>
            </a:r>
            <a:endParaRPr lang="en-GB" sz="2400" dirty="0">
              <a:effectLst/>
              <a:latin typeface="+mj-lt"/>
              <a:ea typeface="Calibri" panose="020F0502020204030204" pitchFamily="34" charset="0"/>
              <a:cs typeface="Times New Roman" panose="02020603050405020304" pitchFamily="18" charset="0"/>
            </a:endParaRPr>
          </a:p>
          <a:p>
            <a:pPr algn="ctr">
              <a:spcBef>
                <a:spcPts val="400"/>
              </a:spcBef>
              <a:spcAft>
                <a:spcPts val="400"/>
              </a:spcAft>
              <a:buNone/>
            </a:pPr>
            <a:r>
              <a:rPr lang="en-GB" sz="2400" dirty="0">
                <a:effectLst/>
                <a:latin typeface="+mj-lt"/>
                <a:ea typeface="Calibri" panose="020F0502020204030204" pitchFamily="34" charset="0"/>
                <a:cs typeface="Times New Roman" panose="02020603050405020304" pitchFamily="18" charset="0"/>
              </a:rPr>
              <a:t>Play these games in pairs. Each time, decide which player is more likely to win.</a:t>
            </a:r>
          </a:p>
        </p:txBody>
      </p:sp>
      <p:sp>
        <p:nvSpPr>
          <p:cNvPr id="8" name="TextBox 7">
            <a:extLst>
              <a:ext uri="{FF2B5EF4-FFF2-40B4-BE49-F238E27FC236}">
                <a16:creationId xmlns:a16="http://schemas.microsoft.com/office/drawing/2014/main" id="{F497FD84-7E9D-4791-8434-46B97E24D461}"/>
              </a:ext>
            </a:extLst>
          </p:cNvPr>
          <p:cNvSpPr txBox="1"/>
          <p:nvPr/>
        </p:nvSpPr>
        <p:spPr>
          <a:xfrm>
            <a:off x="713286" y="2691028"/>
            <a:ext cx="7488832" cy="2985433"/>
          </a:xfrm>
          <a:prstGeom prst="rect">
            <a:avLst/>
          </a:prstGeom>
          <a:noFill/>
        </p:spPr>
        <p:txBody>
          <a:bodyPr wrap="square">
            <a:spAutoFit/>
          </a:bodyPr>
          <a:lstStyle/>
          <a:p>
            <a:pPr>
              <a:spcBef>
                <a:spcPts val="0"/>
              </a:spcBef>
              <a:spcAft>
                <a:spcPts val="600"/>
              </a:spcAft>
              <a:buNone/>
            </a:pPr>
            <a:r>
              <a:rPr lang="en-GB" sz="2400" b="1" dirty="0"/>
              <a:t>Game 4</a:t>
            </a:r>
          </a:p>
          <a:p>
            <a:pPr>
              <a:spcBef>
                <a:spcPts val="0"/>
              </a:spcBef>
              <a:spcAft>
                <a:spcPts val="600"/>
              </a:spcAft>
              <a:buNone/>
            </a:pPr>
            <a:r>
              <a:rPr lang="en-GB" sz="2400" dirty="0"/>
              <a:t>Players 1 and 2 each have an identical hand of five cards, as shown. They shuffle their cards and choose one. </a:t>
            </a:r>
          </a:p>
          <a:p>
            <a:pPr>
              <a:spcBef>
                <a:spcPts val="0"/>
              </a:spcBef>
              <a:spcAft>
                <a:spcPts val="600"/>
              </a:spcAft>
              <a:buNone/>
            </a:pPr>
            <a:r>
              <a:rPr lang="en-GB" sz="2400" dirty="0"/>
              <a:t>Player 1 gets a point if they choose a red card.</a:t>
            </a:r>
          </a:p>
          <a:p>
            <a:pPr>
              <a:spcBef>
                <a:spcPts val="0"/>
              </a:spcBef>
              <a:spcAft>
                <a:spcPts val="600"/>
              </a:spcAft>
              <a:buNone/>
            </a:pPr>
            <a:r>
              <a:rPr lang="en-GB" sz="2400" dirty="0"/>
              <a:t>Player 2 gets a point if they choose a six.</a:t>
            </a:r>
          </a:p>
          <a:p>
            <a:pPr>
              <a:spcBef>
                <a:spcPts val="0"/>
              </a:spcBef>
              <a:spcAft>
                <a:spcPts val="600"/>
              </a:spcAft>
              <a:buNone/>
            </a:pPr>
            <a:r>
              <a:rPr lang="en-GB" sz="2400" dirty="0"/>
              <a:t>They each choose 30 times.</a:t>
            </a:r>
          </a:p>
        </p:txBody>
      </p:sp>
      <p:pic>
        <p:nvPicPr>
          <p:cNvPr id="10" name="Picture 9">
            <a:extLst>
              <a:ext uri="{FF2B5EF4-FFF2-40B4-BE49-F238E27FC236}">
                <a16:creationId xmlns:a16="http://schemas.microsoft.com/office/drawing/2014/main" id="{8144DF2F-620E-4ED0-B9E6-0035EB391DED}"/>
              </a:ext>
            </a:extLst>
          </p:cNvPr>
          <p:cNvPicPr>
            <a:picLocks noChangeAspect="1"/>
          </p:cNvPicPr>
          <p:nvPr/>
        </p:nvPicPr>
        <p:blipFill>
          <a:blip r:embed="rId3"/>
          <a:stretch>
            <a:fillRect/>
          </a:stretch>
        </p:blipFill>
        <p:spPr>
          <a:xfrm>
            <a:off x="7819099" y="3146369"/>
            <a:ext cx="4217329" cy="1950210"/>
          </a:xfrm>
          <a:prstGeom prst="rect">
            <a:avLst/>
          </a:prstGeom>
        </p:spPr>
      </p:pic>
    </p:spTree>
    <p:extLst>
      <p:ext uri="{BB962C8B-B14F-4D97-AF65-F5344CB8AC3E}">
        <p14:creationId xmlns:p14="http://schemas.microsoft.com/office/powerpoint/2010/main" val="7396832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7" y="434808"/>
            <a:ext cx="10729192" cy="42617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sz="1800" b="1" dirty="0"/>
              <a:t>Identify the numerical values of outcomes in different single events and use these values to order the outcomes according to their likelihood</a:t>
            </a:r>
          </a:p>
        </p:txBody>
      </p:sp>
      <p:sp>
        <p:nvSpPr>
          <p:cNvPr id="47" name="TextBox 46">
            <a:extLst>
              <a:ext uri="{FF2B5EF4-FFF2-40B4-BE49-F238E27FC236}">
                <a16:creationId xmlns:a16="http://schemas.microsoft.com/office/drawing/2014/main" id="{B2B6868B-315C-4B5D-8054-AC593F784672}"/>
              </a:ext>
            </a:extLst>
          </p:cNvPr>
          <p:cNvSpPr txBox="1"/>
          <p:nvPr/>
        </p:nvSpPr>
        <p:spPr>
          <a:xfrm>
            <a:off x="146495" y="1045718"/>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5</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412776"/>
            <a:ext cx="4891318" cy="38477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fontAlgn="auto">
              <a:lnSpc>
                <a:spcPct val="100000"/>
              </a:lnSpc>
              <a:spcBef>
                <a:spcPts val="0"/>
              </a:spcBef>
              <a:spcAft>
                <a:spcPts val="1200"/>
              </a:spcAft>
              <a:buClrTx/>
            </a:pPr>
            <a:r>
              <a:rPr lang="en-GB" sz="2400" dirty="0"/>
              <a:t>What misconceptions is each game designed to expose?</a:t>
            </a:r>
          </a:p>
          <a:p>
            <a:pPr lvl="1" fontAlgn="auto">
              <a:lnSpc>
                <a:spcPct val="100000"/>
              </a:lnSpc>
              <a:spcBef>
                <a:spcPts val="0"/>
              </a:spcBef>
              <a:spcAft>
                <a:spcPts val="1200"/>
              </a:spcAft>
              <a:buClrTx/>
            </a:pPr>
            <a:r>
              <a:rPr lang="en-GB" sz="2400" dirty="0"/>
              <a:t>What questions might you ask to encourage students to think more deeply about each of these situations? </a:t>
            </a:r>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335360" y="1597516"/>
            <a:ext cx="6696743" cy="4495780"/>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39DB41C4-D29D-4B9E-8A3B-2501BF6F0193}"/>
              </a:ext>
            </a:extLst>
          </p:cNvPr>
          <p:cNvSpPr txBox="1"/>
          <p:nvPr/>
        </p:nvSpPr>
        <p:spPr>
          <a:xfrm>
            <a:off x="335361" y="1684793"/>
            <a:ext cx="6696741" cy="1025922"/>
          </a:xfrm>
          <a:prstGeom prst="rect">
            <a:avLst/>
          </a:prstGeom>
          <a:noFill/>
        </p:spPr>
        <p:txBody>
          <a:bodyPr wrap="square">
            <a:spAutoFit/>
          </a:bodyPr>
          <a:lstStyle/>
          <a:p>
            <a:pPr algn="ctr">
              <a:spcBef>
                <a:spcPts val="400"/>
              </a:spcBef>
              <a:spcAft>
                <a:spcPts val="400"/>
              </a:spcAft>
              <a:buNone/>
            </a:pPr>
            <a:r>
              <a:rPr lang="en-GB" sz="1800" b="1" dirty="0">
                <a:effectLst/>
                <a:latin typeface="+mj-lt"/>
                <a:ea typeface="Calibri" panose="020F0502020204030204" pitchFamily="34" charset="0"/>
                <a:cs typeface="Times New Roman" panose="02020603050405020304" pitchFamily="18" charset="0"/>
              </a:rPr>
              <a:t>Which is more likely?</a:t>
            </a:r>
            <a:endParaRPr lang="en-GB" sz="1800" dirty="0">
              <a:effectLst/>
              <a:latin typeface="+mj-lt"/>
              <a:ea typeface="Calibri" panose="020F0502020204030204" pitchFamily="34" charset="0"/>
              <a:cs typeface="Times New Roman" panose="02020603050405020304" pitchFamily="18" charset="0"/>
            </a:endParaRPr>
          </a:p>
          <a:p>
            <a:pPr algn="ctr">
              <a:spcBef>
                <a:spcPts val="400"/>
              </a:spcBef>
              <a:spcAft>
                <a:spcPts val="400"/>
              </a:spcAft>
              <a:buNone/>
            </a:pPr>
            <a:r>
              <a:rPr lang="en-GB" sz="1800" dirty="0">
                <a:effectLst/>
                <a:latin typeface="+mj-lt"/>
                <a:ea typeface="Calibri" panose="020F0502020204030204" pitchFamily="34" charset="0"/>
                <a:cs typeface="Times New Roman" panose="02020603050405020304" pitchFamily="18" charset="0"/>
              </a:rPr>
              <a:t>Play these games in pairs. Each time, decide which player is more likely to win.</a:t>
            </a:r>
          </a:p>
        </p:txBody>
      </p:sp>
      <p:pic>
        <p:nvPicPr>
          <p:cNvPr id="3" name="Picture 2" descr="Graphical user interface, application&#10;&#10;Description automatically generated">
            <a:extLst>
              <a:ext uri="{FF2B5EF4-FFF2-40B4-BE49-F238E27FC236}">
                <a16:creationId xmlns:a16="http://schemas.microsoft.com/office/drawing/2014/main" id="{0EE973C5-8E05-F742-8418-DD8E788D1E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7559" y="2710715"/>
            <a:ext cx="6532343" cy="3234024"/>
          </a:xfrm>
          <a:prstGeom prst="rect">
            <a:avLst/>
          </a:prstGeom>
        </p:spPr>
      </p:pic>
    </p:spTree>
    <p:custDataLst>
      <p:tags r:id="rId1"/>
    </p:custDataLst>
    <p:extLst>
      <p:ext uri="{BB962C8B-B14F-4D97-AF65-F5344CB8AC3E}">
        <p14:creationId xmlns:p14="http://schemas.microsoft.com/office/powerpoint/2010/main" val="9215207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87846-9DE0-445C-89A0-00B7CA53A9CE}"/>
              </a:ext>
            </a:extLst>
          </p:cNvPr>
          <p:cNvSpPr>
            <a:spLocks noGrp="1"/>
          </p:cNvSpPr>
          <p:nvPr>
            <p:ph type="title"/>
          </p:nvPr>
        </p:nvSpPr>
        <p:spPr/>
        <p:txBody>
          <a:bodyPr/>
          <a:lstStyle/>
          <a:p>
            <a:r>
              <a:rPr lang="en-GB" dirty="0"/>
              <a:t>Reflection questions</a:t>
            </a:r>
          </a:p>
        </p:txBody>
      </p:sp>
      <p:sp>
        <p:nvSpPr>
          <p:cNvPr id="3" name="Content Placeholder 2">
            <a:extLst>
              <a:ext uri="{FF2B5EF4-FFF2-40B4-BE49-F238E27FC236}">
                <a16:creationId xmlns:a16="http://schemas.microsoft.com/office/drawing/2014/main" id="{923646C7-46FE-425F-95E4-89AD873B4356}"/>
              </a:ext>
            </a:extLst>
          </p:cNvPr>
          <p:cNvSpPr>
            <a:spLocks noGrp="1"/>
          </p:cNvSpPr>
          <p:nvPr>
            <p:ph idx="1"/>
          </p:nvPr>
        </p:nvSpPr>
        <p:spPr/>
        <p:txBody>
          <a:bodyPr/>
          <a:lstStyle/>
          <a:p>
            <a:r>
              <a:rPr lang="en-GB" dirty="0"/>
              <a:t>What other mathematical concepts will be supported by students’ stronger understanding of this key idea?   </a:t>
            </a:r>
          </a:p>
          <a:p>
            <a:r>
              <a:rPr lang="en-GB" dirty="0"/>
              <a:t>What mathematical language will you continue to use to support pupils to make connections with other areas?</a:t>
            </a:r>
          </a:p>
          <a:p>
            <a:r>
              <a:rPr lang="en-GB" dirty="0"/>
              <a:t>Which representations might you continue to use to further develop students’ understanding?</a:t>
            </a:r>
          </a:p>
          <a:p>
            <a:endParaRPr lang="en-GB" dirty="0"/>
          </a:p>
        </p:txBody>
      </p:sp>
    </p:spTree>
    <p:extLst>
      <p:ext uri="{BB962C8B-B14F-4D97-AF65-F5344CB8AC3E}">
        <p14:creationId xmlns:p14="http://schemas.microsoft.com/office/powerpoint/2010/main" val="12495629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57992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A14A7-1DC0-47D7-B44C-6BFCA191EC83}"/>
              </a:ext>
            </a:extLst>
          </p:cNvPr>
          <p:cNvSpPr>
            <a:spLocks noGrp="1"/>
          </p:cNvSpPr>
          <p:nvPr>
            <p:ph type="title"/>
          </p:nvPr>
        </p:nvSpPr>
        <p:spPr/>
        <p:txBody>
          <a:bodyPr/>
          <a:lstStyle/>
          <a:p>
            <a:r>
              <a:rPr lang="en-GB" dirty="0"/>
              <a:t>Appendices</a:t>
            </a:r>
          </a:p>
        </p:txBody>
      </p:sp>
      <p:sp>
        <p:nvSpPr>
          <p:cNvPr id="3" name="Content Placeholder 2">
            <a:extLst>
              <a:ext uri="{FF2B5EF4-FFF2-40B4-BE49-F238E27FC236}">
                <a16:creationId xmlns:a16="http://schemas.microsoft.com/office/drawing/2014/main" id="{6F3E7D7E-D1C5-47B2-B4E0-728CC6BEECEB}"/>
              </a:ext>
            </a:extLst>
          </p:cNvPr>
          <p:cNvSpPr>
            <a:spLocks noGrp="1"/>
          </p:cNvSpPr>
          <p:nvPr>
            <p:ph idx="1"/>
          </p:nvPr>
        </p:nvSpPr>
        <p:spPr/>
        <p:txBody>
          <a:bodyPr/>
          <a:lstStyle/>
          <a:p>
            <a:r>
              <a:rPr lang="en-GB" dirty="0"/>
              <a:t>You may choose to use the following slides when planning or delivering a PD session. They cover:</a:t>
            </a:r>
          </a:p>
          <a:p>
            <a:pPr lvl="1"/>
            <a:r>
              <a:rPr lang="en-GB" sz="2400" i="1" dirty="0"/>
              <a:t>Key vocabulary</a:t>
            </a:r>
          </a:p>
          <a:p>
            <a:pPr lvl="1"/>
            <a:r>
              <a:rPr lang="en-GB" sz="2400" i="1" dirty="0"/>
              <a:t>Representations and structure</a:t>
            </a:r>
          </a:p>
          <a:p>
            <a:pPr lvl="1"/>
            <a:r>
              <a:rPr lang="en-GB" sz="2400" i="1"/>
              <a:t>Previous learning</a:t>
            </a:r>
          </a:p>
          <a:p>
            <a:pPr lvl="1"/>
            <a:r>
              <a:rPr lang="en-GB" sz="2400" i="1"/>
              <a:t>Future </a:t>
            </a:r>
            <a:r>
              <a:rPr lang="en-GB" sz="2400" i="1" dirty="0"/>
              <a:t>learning</a:t>
            </a:r>
          </a:p>
          <a:p>
            <a:pPr lvl="1"/>
            <a:r>
              <a:rPr lang="en-GB" sz="2400" i="1" dirty="0"/>
              <a:t>Library of links</a:t>
            </a:r>
          </a:p>
          <a:p>
            <a:endParaRPr lang="en-GB" dirty="0"/>
          </a:p>
        </p:txBody>
      </p:sp>
    </p:spTree>
    <p:extLst>
      <p:ext uri="{BB962C8B-B14F-4D97-AF65-F5344CB8AC3E}">
        <p14:creationId xmlns:p14="http://schemas.microsoft.com/office/powerpoint/2010/main" val="37271152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B0D61-9420-4B06-8555-667429430C87}"/>
              </a:ext>
            </a:extLst>
          </p:cNvPr>
          <p:cNvSpPr>
            <a:spLocks noGrp="1"/>
          </p:cNvSpPr>
          <p:nvPr>
            <p:ph type="title"/>
          </p:nvPr>
        </p:nvSpPr>
        <p:spPr/>
        <p:txBody>
          <a:bodyPr>
            <a:normAutofit fontScale="90000"/>
          </a:bodyPr>
          <a:lstStyle/>
          <a:p>
            <a:r>
              <a:rPr lang="en-GB" dirty="0"/>
              <a:t>Key vocabulary (1)</a:t>
            </a:r>
            <a:br>
              <a:rPr lang="en-GB" dirty="0"/>
            </a:br>
            <a:endParaRPr lang="en-GB" dirty="0"/>
          </a:p>
        </p:txBody>
      </p:sp>
      <p:graphicFrame>
        <p:nvGraphicFramePr>
          <p:cNvPr id="3" name="Table 2">
            <a:extLst>
              <a:ext uri="{FF2B5EF4-FFF2-40B4-BE49-F238E27FC236}">
                <a16:creationId xmlns:a16="http://schemas.microsoft.com/office/drawing/2014/main" id="{0404594C-DBFA-47FD-BA5F-4A70B064D80E}"/>
              </a:ext>
            </a:extLst>
          </p:cNvPr>
          <p:cNvGraphicFramePr>
            <a:graphicFrameLocks noGrp="1"/>
          </p:cNvGraphicFramePr>
          <p:nvPr/>
        </p:nvGraphicFramePr>
        <p:xfrm>
          <a:off x="335360" y="1051560"/>
          <a:ext cx="11521279" cy="4754880"/>
        </p:xfrm>
        <a:graphic>
          <a:graphicData uri="http://schemas.openxmlformats.org/drawingml/2006/table">
            <a:tbl>
              <a:tblPr firstRow="1" firstCol="1" bandRow="1">
                <a:tableStyleId>{E8B1032C-EA38-4F05-BA0D-38AFFFC7BED3}</a:tableStyleId>
              </a:tblPr>
              <a:tblGrid>
                <a:gridCol w="2493561">
                  <a:extLst>
                    <a:ext uri="{9D8B030D-6E8A-4147-A177-3AD203B41FA5}">
                      <a16:colId xmlns:a16="http://schemas.microsoft.com/office/drawing/2014/main" val="1936171864"/>
                    </a:ext>
                  </a:extLst>
                </a:gridCol>
                <a:gridCol w="9027718">
                  <a:extLst>
                    <a:ext uri="{9D8B030D-6E8A-4147-A177-3AD203B41FA5}">
                      <a16:colId xmlns:a16="http://schemas.microsoft.com/office/drawing/2014/main" val="515890765"/>
                    </a:ext>
                  </a:extLst>
                </a:gridCol>
              </a:tblGrid>
              <a:tr h="114509">
                <a:tc>
                  <a:txBody>
                    <a:bodyPr/>
                    <a:lstStyle/>
                    <a:p>
                      <a:pPr>
                        <a:spcBef>
                          <a:spcPts val="400"/>
                        </a:spcBef>
                        <a:spcAft>
                          <a:spcPts val="400"/>
                        </a:spcAft>
                      </a:pPr>
                      <a:r>
                        <a:rPr lang="en-GB" sz="1600">
                          <a:effectLst/>
                        </a:rPr>
                        <a:t>Term</a:t>
                      </a:r>
                      <a:endParaRPr lang="en-GB" sz="1600" b="1">
                        <a:solidFill>
                          <a:srgbClr val="00628C"/>
                        </a:solidFill>
                        <a:effectLst/>
                        <a:latin typeface="+mn-lt"/>
                        <a:ea typeface="Calibri" panose="020F0502020204030204" pitchFamily="34" charset="0"/>
                        <a:cs typeface="Times New Roman" panose="02020603050405020304" pitchFamily="18" charset="0"/>
                      </a:endParaRPr>
                    </a:p>
                  </a:txBody>
                  <a:tcPr marL="42941" marR="42941" marT="0" marB="0"/>
                </a:tc>
                <a:tc>
                  <a:txBody>
                    <a:bodyPr/>
                    <a:lstStyle/>
                    <a:p>
                      <a:pPr>
                        <a:spcBef>
                          <a:spcPts val="400"/>
                        </a:spcBef>
                        <a:spcAft>
                          <a:spcPts val="400"/>
                        </a:spcAft>
                      </a:pPr>
                      <a:r>
                        <a:rPr lang="en-GB" sz="1600">
                          <a:effectLst/>
                        </a:rPr>
                        <a:t>Definition</a:t>
                      </a:r>
                      <a:endParaRPr lang="en-GB" sz="1600" b="1">
                        <a:solidFill>
                          <a:srgbClr val="00628C"/>
                        </a:solidFill>
                        <a:effectLst/>
                        <a:latin typeface="+mn-lt"/>
                        <a:ea typeface="Calibri" panose="020F0502020204030204" pitchFamily="34" charset="0"/>
                        <a:cs typeface="Times New Roman" panose="02020603050405020304" pitchFamily="18" charset="0"/>
                      </a:endParaRPr>
                    </a:p>
                  </a:txBody>
                  <a:tcPr marL="42941" marR="42941" marT="0" marB="0"/>
                </a:tc>
                <a:extLst>
                  <a:ext uri="{0D108BD9-81ED-4DB2-BD59-A6C34878D82A}">
                    <a16:rowId xmlns:a16="http://schemas.microsoft.com/office/drawing/2014/main" val="1054610703"/>
                  </a:ext>
                </a:extLst>
              </a:tr>
              <a:tr h="521652">
                <a:tc>
                  <a:txBody>
                    <a:bodyPr/>
                    <a:lstStyle/>
                    <a:p>
                      <a:pPr>
                        <a:spcBef>
                          <a:spcPts val="400"/>
                        </a:spcBef>
                        <a:spcAft>
                          <a:spcPts val="400"/>
                        </a:spcAft>
                      </a:pPr>
                      <a:r>
                        <a:rPr lang="en-GB" sz="1600" dirty="0">
                          <a:effectLst/>
                        </a:rPr>
                        <a:t>combined event</a:t>
                      </a:r>
                      <a:endParaRPr lang="en-GB" sz="1600" dirty="0">
                        <a:solidFill>
                          <a:srgbClr val="00628C"/>
                        </a:solidFill>
                        <a:effectLst/>
                        <a:latin typeface="+mn-lt"/>
                        <a:ea typeface="Calibri" panose="020F0502020204030204" pitchFamily="34" charset="0"/>
                        <a:cs typeface="Times New Roman" panose="02020603050405020304" pitchFamily="18" charset="0"/>
                      </a:endParaRPr>
                    </a:p>
                  </a:txBody>
                  <a:tcPr marL="42941" marR="42941" marT="0" marB="0"/>
                </a:tc>
                <a:tc>
                  <a:txBody>
                    <a:bodyPr/>
                    <a:lstStyle/>
                    <a:p>
                      <a:pPr>
                        <a:spcBef>
                          <a:spcPts val="400"/>
                        </a:spcBef>
                        <a:spcAft>
                          <a:spcPts val="400"/>
                        </a:spcAft>
                      </a:pPr>
                      <a:r>
                        <a:rPr lang="en-GB" sz="1600" dirty="0">
                          <a:effectLst/>
                        </a:rPr>
                        <a:t>A combined (or compound) event is an event that includes several outcomes.</a:t>
                      </a:r>
                    </a:p>
                    <a:p>
                      <a:pPr>
                        <a:spcBef>
                          <a:spcPts val="400"/>
                        </a:spcBef>
                        <a:spcAft>
                          <a:spcPts val="400"/>
                        </a:spcAft>
                      </a:pPr>
                      <a:r>
                        <a:rPr lang="en-GB" sz="1600" dirty="0">
                          <a:effectLst/>
                        </a:rPr>
                        <a:t>Example: In selecting people at random for a survey, a combined event could be ‘girl with brown eyes’.</a:t>
                      </a:r>
                      <a:endParaRPr lang="en-GB" sz="1600" dirty="0">
                        <a:solidFill>
                          <a:srgbClr val="00628C"/>
                        </a:solidFill>
                        <a:effectLst/>
                        <a:latin typeface="+mn-lt"/>
                        <a:ea typeface="Calibri" panose="020F0502020204030204" pitchFamily="34" charset="0"/>
                        <a:cs typeface="Times New Roman" panose="02020603050405020304" pitchFamily="18" charset="0"/>
                      </a:endParaRPr>
                    </a:p>
                  </a:txBody>
                  <a:tcPr marL="42941" marR="42941" marT="0" marB="0"/>
                </a:tc>
                <a:extLst>
                  <a:ext uri="{0D108BD9-81ED-4DB2-BD59-A6C34878D82A}">
                    <a16:rowId xmlns:a16="http://schemas.microsoft.com/office/drawing/2014/main" val="1207196071"/>
                  </a:ext>
                </a:extLst>
              </a:tr>
              <a:tr h="814285">
                <a:tc>
                  <a:txBody>
                    <a:bodyPr/>
                    <a:lstStyle/>
                    <a:p>
                      <a:pPr>
                        <a:spcBef>
                          <a:spcPts val="400"/>
                        </a:spcBef>
                        <a:spcAft>
                          <a:spcPts val="400"/>
                        </a:spcAft>
                      </a:pPr>
                      <a:r>
                        <a:rPr lang="en-GB" sz="1600" dirty="0">
                          <a:effectLst/>
                        </a:rPr>
                        <a:t>conditional probability</a:t>
                      </a:r>
                      <a:endParaRPr lang="en-GB" sz="1600" dirty="0">
                        <a:solidFill>
                          <a:srgbClr val="00628C"/>
                        </a:solidFill>
                        <a:effectLst/>
                        <a:latin typeface="+mn-lt"/>
                        <a:ea typeface="Calibri" panose="020F0502020204030204" pitchFamily="34" charset="0"/>
                        <a:cs typeface="Times New Roman" panose="02020603050405020304" pitchFamily="18" charset="0"/>
                      </a:endParaRPr>
                    </a:p>
                  </a:txBody>
                  <a:tcPr marL="42941" marR="42941" marT="0" marB="0"/>
                </a:tc>
                <a:tc>
                  <a:txBody>
                    <a:bodyPr/>
                    <a:lstStyle/>
                    <a:p>
                      <a:pPr>
                        <a:spcBef>
                          <a:spcPts val="400"/>
                        </a:spcBef>
                        <a:spcAft>
                          <a:spcPts val="400"/>
                        </a:spcAft>
                      </a:pPr>
                      <a:r>
                        <a:rPr lang="en-GB" sz="1600" dirty="0">
                          <a:effectLst/>
                        </a:rPr>
                        <a:t>The conditional probability of an event B is the probability that the event will occur, given the knowledge that an event A has already occurred. This probability is written P(B|A) (‘the probability of B given A’).</a:t>
                      </a:r>
                    </a:p>
                    <a:p>
                      <a:pPr>
                        <a:spcBef>
                          <a:spcPts val="400"/>
                        </a:spcBef>
                        <a:spcAft>
                          <a:spcPts val="400"/>
                        </a:spcAft>
                      </a:pPr>
                      <a:r>
                        <a:rPr lang="en-GB" sz="1600" dirty="0">
                          <a:effectLst/>
                        </a:rPr>
                        <a:t>In the case where events A and B are independent, P(B|A) = P(B).</a:t>
                      </a:r>
                    </a:p>
                    <a:p>
                      <a:pPr>
                        <a:spcBef>
                          <a:spcPts val="400"/>
                        </a:spcBef>
                        <a:spcAft>
                          <a:spcPts val="400"/>
                        </a:spcAft>
                      </a:pPr>
                      <a:r>
                        <a:rPr lang="en-GB" sz="1600" dirty="0">
                          <a:effectLst/>
                        </a:rPr>
                        <a:t>If events A and B are dependent, then the probability that both events occur is P(A and B) = P(A) × P(B|A).</a:t>
                      </a:r>
                      <a:endParaRPr lang="en-GB" sz="1600" dirty="0">
                        <a:solidFill>
                          <a:srgbClr val="00628C"/>
                        </a:solidFill>
                        <a:effectLst/>
                        <a:latin typeface="+mn-lt"/>
                        <a:ea typeface="Calibri" panose="020F0502020204030204" pitchFamily="34" charset="0"/>
                        <a:cs typeface="Times New Roman" panose="02020603050405020304" pitchFamily="18" charset="0"/>
                      </a:endParaRPr>
                    </a:p>
                  </a:txBody>
                  <a:tcPr marL="42941" marR="42941" marT="0" marB="0"/>
                </a:tc>
                <a:extLst>
                  <a:ext uri="{0D108BD9-81ED-4DB2-BD59-A6C34878D82A}">
                    <a16:rowId xmlns:a16="http://schemas.microsoft.com/office/drawing/2014/main" val="968203178"/>
                  </a:ext>
                </a:extLst>
              </a:tr>
              <a:tr h="1106919">
                <a:tc>
                  <a:txBody>
                    <a:bodyPr/>
                    <a:lstStyle/>
                    <a:p>
                      <a:pPr>
                        <a:spcBef>
                          <a:spcPts val="400"/>
                        </a:spcBef>
                        <a:spcAft>
                          <a:spcPts val="400"/>
                        </a:spcAft>
                      </a:pPr>
                      <a:r>
                        <a:rPr lang="en-GB" sz="1600" dirty="0">
                          <a:effectLst/>
                        </a:rPr>
                        <a:t>dependent and independent events</a:t>
                      </a:r>
                      <a:endParaRPr lang="en-GB" sz="1600" dirty="0">
                        <a:solidFill>
                          <a:srgbClr val="00628C"/>
                        </a:solidFill>
                        <a:effectLst/>
                        <a:latin typeface="+mn-lt"/>
                        <a:ea typeface="Calibri" panose="020F0502020204030204" pitchFamily="34" charset="0"/>
                        <a:cs typeface="Times New Roman" panose="02020603050405020304" pitchFamily="18" charset="0"/>
                      </a:endParaRPr>
                    </a:p>
                  </a:txBody>
                  <a:tcPr marL="42941" marR="42941" marT="0" marB="0"/>
                </a:tc>
                <a:tc>
                  <a:txBody>
                    <a:bodyPr/>
                    <a:lstStyle/>
                    <a:p>
                      <a:pPr>
                        <a:spcBef>
                          <a:spcPts val="400"/>
                        </a:spcBef>
                        <a:spcAft>
                          <a:spcPts val="400"/>
                        </a:spcAft>
                      </a:pPr>
                      <a:r>
                        <a:rPr lang="en-GB" sz="1600" dirty="0">
                          <a:effectLst/>
                        </a:rPr>
                        <a:t>Two events are said to be dependent when the outcome of one has an influence on the outcome of the other.</a:t>
                      </a:r>
                    </a:p>
                    <a:p>
                      <a:pPr>
                        <a:spcBef>
                          <a:spcPts val="400"/>
                        </a:spcBef>
                        <a:spcAft>
                          <a:spcPts val="400"/>
                        </a:spcAft>
                      </a:pPr>
                      <a:r>
                        <a:rPr lang="en-GB" sz="1600" dirty="0">
                          <a:effectLst/>
                        </a:rPr>
                        <a:t>Example: Picking two balls from a bag of balls when the first one is not replaced; the probability of choosing the second ball will be influenced by which ball is chosen first.</a:t>
                      </a:r>
                    </a:p>
                    <a:p>
                      <a:pPr>
                        <a:spcBef>
                          <a:spcPts val="400"/>
                        </a:spcBef>
                        <a:spcAft>
                          <a:spcPts val="400"/>
                        </a:spcAft>
                      </a:pPr>
                      <a:r>
                        <a:rPr lang="en-GB" sz="1600" dirty="0">
                          <a:effectLst/>
                        </a:rPr>
                        <a:t>When there is no such influence, the events are said to be independent.</a:t>
                      </a:r>
                    </a:p>
                    <a:p>
                      <a:pPr>
                        <a:spcBef>
                          <a:spcPts val="400"/>
                        </a:spcBef>
                        <a:spcAft>
                          <a:spcPts val="400"/>
                        </a:spcAft>
                      </a:pPr>
                      <a:r>
                        <a:rPr lang="en-GB" sz="1600" dirty="0">
                          <a:effectLst/>
                        </a:rPr>
                        <a:t>Example: Picking two balls from a bag of balls when the first ball is replaced before picking the second.</a:t>
                      </a:r>
                      <a:endParaRPr lang="en-GB" sz="1600" dirty="0">
                        <a:solidFill>
                          <a:srgbClr val="00628C"/>
                        </a:solidFill>
                        <a:effectLst/>
                        <a:latin typeface="+mn-lt"/>
                        <a:ea typeface="Calibri" panose="020F0502020204030204" pitchFamily="34" charset="0"/>
                        <a:cs typeface="Times New Roman" panose="02020603050405020304" pitchFamily="18" charset="0"/>
                      </a:endParaRPr>
                    </a:p>
                  </a:txBody>
                  <a:tcPr marL="42941" marR="42941" marT="0" marB="0"/>
                </a:tc>
                <a:extLst>
                  <a:ext uri="{0D108BD9-81ED-4DB2-BD59-A6C34878D82A}">
                    <a16:rowId xmlns:a16="http://schemas.microsoft.com/office/drawing/2014/main" val="3715079446"/>
                  </a:ext>
                </a:extLst>
              </a:tr>
            </a:tbl>
          </a:graphicData>
        </a:graphic>
      </p:graphicFrame>
    </p:spTree>
    <p:extLst>
      <p:ext uri="{BB962C8B-B14F-4D97-AF65-F5344CB8AC3E}">
        <p14:creationId xmlns:p14="http://schemas.microsoft.com/office/powerpoint/2010/main" val="8869021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B0D61-9420-4B06-8555-667429430C87}"/>
              </a:ext>
            </a:extLst>
          </p:cNvPr>
          <p:cNvSpPr>
            <a:spLocks noGrp="1"/>
          </p:cNvSpPr>
          <p:nvPr>
            <p:ph type="title"/>
          </p:nvPr>
        </p:nvSpPr>
        <p:spPr/>
        <p:txBody>
          <a:bodyPr>
            <a:normAutofit fontScale="90000"/>
          </a:bodyPr>
          <a:lstStyle/>
          <a:p>
            <a:r>
              <a:rPr lang="en-GB" dirty="0"/>
              <a:t>Key vocabulary (2)</a:t>
            </a:r>
            <a:br>
              <a:rPr lang="en-GB" dirty="0"/>
            </a:br>
            <a:endParaRPr lang="en-GB" dirty="0"/>
          </a:p>
        </p:txBody>
      </p:sp>
      <mc:AlternateContent xmlns:mc="http://schemas.openxmlformats.org/markup-compatibility/2006" xmlns:a14="http://schemas.microsoft.com/office/drawing/2010/main">
        <mc:Choice Requires="a14">
          <p:graphicFrame>
            <p:nvGraphicFramePr>
              <p:cNvPr id="3" name="Table 2">
                <a:extLst>
                  <a:ext uri="{FF2B5EF4-FFF2-40B4-BE49-F238E27FC236}">
                    <a16:creationId xmlns:a16="http://schemas.microsoft.com/office/drawing/2014/main" id="{0404594C-DBFA-47FD-BA5F-4A70B064D80E}"/>
                  </a:ext>
                </a:extLst>
              </p:cNvPr>
              <p:cNvGraphicFramePr>
                <a:graphicFrameLocks noGrp="1"/>
              </p:cNvGraphicFramePr>
              <p:nvPr/>
            </p:nvGraphicFramePr>
            <p:xfrm>
              <a:off x="618165" y="1196752"/>
              <a:ext cx="11327612" cy="3827713"/>
            </p:xfrm>
            <a:graphic>
              <a:graphicData uri="http://schemas.openxmlformats.org/drawingml/2006/table">
                <a:tbl>
                  <a:tblPr firstRow="1" firstCol="1" bandRow="1">
                    <a:tableStyleId>{E8B1032C-EA38-4F05-BA0D-38AFFFC7BED3}</a:tableStyleId>
                  </a:tblPr>
                  <a:tblGrid>
                    <a:gridCol w="2451645">
                      <a:extLst>
                        <a:ext uri="{9D8B030D-6E8A-4147-A177-3AD203B41FA5}">
                          <a16:colId xmlns:a16="http://schemas.microsoft.com/office/drawing/2014/main" val="1936171864"/>
                        </a:ext>
                      </a:extLst>
                    </a:gridCol>
                    <a:gridCol w="8875967">
                      <a:extLst>
                        <a:ext uri="{9D8B030D-6E8A-4147-A177-3AD203B41FA5}">
                          <a16:colId xmlns:a16="http://schemas.microsoft.com/office/drawing/2014/main" val="515890765"/>
                        </a:ext>
                      </a:extLst>
                    </a:gridCol>
                  </a:tblGrid>
                  <a:tr h="329680">
                    <a:tc>
                      <a:txBody>
                        <a:bodyPr/>
                        <a:lstStyle/>
                        <a:p>
                          <a:pPr>
                            <a:spcBef>
                              <a:spcPts val="400"/>
                            </a:spcBef>
                            <a:spcAft>
                              <a:spcPts val="400"/>
                            </a:spcAft>
                          </a:pPr>
                          <a:r>
                            <a:rPr lang="en-GB" sz="1600">
                              <a:effectLst/>
                            </a:rPr>
                            <a:t>Term</a:t>
                          </a:r>
                          <a:endParaRPr lang="en-GB" sz="1600" b="1">
                            <a:solidFill>
                              <a:srgbClr val="00628C"/>
                            </a:solidFill>
                            <a:effectLst/>
                            <a:latin typeface="+mn-lt"/>
                            <a:ea typeface="Calibri" panose="020F0502020204030204" pitchFamily="34" charset="0"/>
                            <a:cs typeface="Times New Roman" panose="02020603050405020304" pitchFamily="18" charset="0"/>
                          </a:endParaRPr>
                        </a:p>
                      </a:txBody>
                      <a:tcPr marL="42941" marR="42941" marT="0" marB="0"/>
                    </a:tc>
                    <a:tc>
                      <a:txBody>
                        <a:bodyPr/>
                        <a:lstStyle/>
                        <a:p>
                          <a:pPr>
                            <a:spcBef>
                              <a:spcPts val="400"/>
                            </a:spcBef>
                            <a:spcAft>
                              <a:spcPts val="400"/>
                            </a:spcAft>
                          </a:pPr>
                          <a:r>
                            <a:rPr lang="en-GB" sz="1600">
                              <a:effectLst/>
                            </a:rPr>
                            <a:t>Definition</a:t>
                          </a:r>
                          <a:endParaRPr lang="en-GB" sz="1600" b="1">
                            <a:solidFill>
                              <a:srgbClr val="00628C"/>
                            </a:solidFill>
                            <a:effectLst/>
                            <a:latin typeface="+mn-lt"/>
                            <a:ea typeface="Calibri" panose="020F0502020204030204" pitchFamily="34" charset="0"/>
                            <a:cs typeface="Times New Roman" panose="02020603050405020304" pitchFamily="18" charset="0"/>
                          </a:endParaRPr>
                        </a:p>
                      </a:txBody>
                      <a:tcPr marL="42941" marR="42941" marT="0" marB="0"/>
                    </a:tc>
                    <a:extLst>
                      <a:ext uri="{0D108BD9-81ED-4DB2-BD59-A6C34878D82A}">
                        <a16:rowId xmlns:a16="http://schemas.microsoft.com/office/drawing/2014/main" val="1054610703"/>
                      </a:ext>
                    </a:extLst>
                  </a:tr>
                  <a:tr h="659361">
                    <a:tc>
                      <a:txBody>
                        <a:bodyPr/>
                        <a:lstStyle/>
                        <a:p>
                          <a:pPr>
                            <a:spcBef>
                              <a:spcPts val="400"/>
                            </a:spcBef>
                            <a:spcAft>
                              <a:spcPts val="400"/>
                            </a:spcAft>
                          </a:pPr>
                          <a:r>
                            <a:rPr lang="en-GB" sz="1600" dirty="0">
                              <a:effectLst/>
                            </a:rPr>
                            <a:t>mutually exclusive events</a:t>
                          </a:r>
                          <a:endParaRPr lang="en-GB" sz="1600" dirty="0">
                            <a:solidFill>
                              <a:srgbClr val="00628C"/>
                            </a:solidFill>
                            <a:effectLst/>
                            <a:latin typeface="+mn-lt"/>
                            <a:ea typeface="Calibri" panose="020F0502020204030204" pitchFamily="34" charset="0"/>
                            <a:cs typeface="Times New Roman" panose="02020603050405020304" pitchFamily="18" charset="0"/>
                          </a:endParaRPr>
                        </a:p>
                      </a:txBody>
                      <a:tcPr marL="42941" marR="42941" marT="0" marB="0"/>
                    </a:tc>
                    <a:tc>
                      <a:txBody>
                        <a:bodyPr/>
                        <a:lstStyle/>
                        <a:p>
                          <a:pPr>
                            <a:spcBef>
                              <a:spcPts val="400"/>
                            </a:spcBef>
                            <a:spcAft>
                              <a:spcPts val="400"/>
                            </a:spcAft>
                          </a:pPr>
                          <a:r>
                            <a:rPr lang="en-GB" sz="1600" dirty="0">
                              <a:effectLst/>
                            </a:rPr>
                            <a:t>In probability, events that cannot both occur in one experiment. When the mutually exclusive events cover all possible outcomes, the sum of their probabilities is one.</a:t>
                          </a:r>
                          <a:endParaRPr lang="en-GB" sz="1600" dirty="0">
                            <a:solidFill>
                              <a:srgbClr val="00628C"/>
                            </a:solidFill>
                            <a:effectLst/>
                            <a:latin typeface="+mn-lt"/>
                            <a:ea typeface="Calibri" panose="020F0502020204030204" pitchFamily="34" charset="0"/>
                            <a:cs typeface="Times New Roman" panose="02020603050405020304" pitchFamily="18" charset="0"/>
                          </a:endParaRPr>
                        </a:p>
                      </a:txBody>
                      <a:tcPr marL="42941" marR="42941" marT="0" marB="0"/>
                    </a:tc>
                    <a:extLst>
                      <a:ext uri="{0D108BD9-81ED-4DB2-BD59-A6C34878D82A}">
                        <a16:rowId xmlns:a16="http://schemas.microsoft.com/office/drawing/2014/main" val="3301906846"/>
                      </a:ext>
                    </a:extLst>
                  </a:tr>
                  <a:tr h="2179311">
                    <a:tc>
                      <a:txBody>
                        <a:bodyPr/>
                        <a:lstStyle/>
                        <a:p>
                          <a:pPr>
                            <a:spcBef>
                              <a:spcPts val="400"/>
                            </a:spcBef>
                            <a:spcAft>
                              <a:spcPts val="400"/>
                            </a:spcAft>
                          </a:pPr>
                          <a:r>
                            <a:rPr lang="en-GB" sz="1600" dirty="0">
                              <a:effectLst/>
                            </a:rPr>
                            <a:t>probability</a:t>
                          </a:r>
                          <a:endParaRPr lang="en-GB" sz="1600" dirty="0">
                            <a:solidFill>
                              <a:srgbClr val="00628C"/>
                            </a:solidFill>
                            <a:effectLst/>
                            <a:latin typeface="+mn-lt"/>
                            <a:ea typeface="Calibri" panose="020F0502020204030204" pitchFamily="34" charset="0"/>
                            <a:cs typeface="Times New Roman" panose="02020603050405020304" pitchFamily="18" charset="0"/>
                          </a:endParaRPr>
                        </a:p>
                      </a:txBody>
                      <a:tcPr marL="42941" marR="42941" marT="0" marB="0"/>
                    </a:tc>
                    <a:tc>
                      <a:txBody>
                        <a:bodyPr/>
                        <a:lstStyle/>
                        <a:p>
                          <a:pPr>
                            <a:spcBef>
                              <a:spcPts val="400"/>
                            </a:spcBef>
                            <a:spcAft>
                              <a:spcPts val="400"/>
                            </a:spcAft>
                          </a:pPr>
                          <a:r>
                            <a:rPr lang="en-GB" sz="1600" dirty="0">
                              <a:effectLst/>
                            </a:rPr>
                            <a:t>The likelihood of an event happening. Probability is expressed on a scale from zero to one. Where an event cannot happen, its probability is zero and where it is certain its probability is one.</a:t>
                          </a:r>
                        </a:p>
                        <a:p>
                          <a:pPr>
                            <a:spcBef>
                              <a:spcPts val="400"/>
                            </a:spcBef>
                            <a:spcAft>
                              <a:spcPts val="400"/>
                            </a:spcAft>
                          </a:pPr>
                          <a:r>
                            <a:rPr lang="en-GB" sz="1600" dirty="0">
                              <a:effectLst/>
                            </a:rPr>
                            <a:t>Example: The probability of scoring one with a fair dice is </a:t>
                          </a:r>
                          <a14:m>
                            <m:oMath xmlns:m="http://schemas.openxmlformats.org/officeDocument/2006/math">
                              <m:f>
                                <m:fPr>
                                  <m:ctrlPr>
                                    <a:rPr lang="en-GB" sz="1600" i="1" smtClean="0">
                                      <a:effectLst/>
                                      <a:latin typeface="Cambria Math" panose="02040503050406030204" pitchFamily="18" charset="0"/>
                                    </a:rPr>
                                  </m:ctrlPr>
                                </m:fPr>
                                <m:num>
                                  <m:r>
                                    <a:rPr lang="en-GB" sz="1600" b="0" i="1" smtClean="0">
                                      <a:effectLst/>
                                      <a:latin typeface="Cambria Math" panose="02040503050406030204" pitchFamily="18" charset="0"/>
                                    </a:rPr>
                                    <m:t>1</m:t>
                                  </m:r>
                                </m:num>
                                <m:den>
                                  <m:r>
                                    <a:rPr lang="en-GB" sz="1600" b="0" i="1" smtClean="0">
                                      <a:effectLst/>
                                      <a:latin typeface="Cambria Math" panose="02040503050406030204" pitchFamily="18" charset="0"/>
                                    </a:rPr>
                                    <m:t>6</m:t>
                                  </m:r>
                                </m:den>
                              </m:f>
                            </m:oMath>
                          </a14:m>
                          <a:r>
                            <a:rPr lang="en-GB" sz="1600" dirty="0">
                              <a:effectLst/>
                            </a:rPr>
                            <a:t>.</a:t>
                          </a:r>
                        </a:p>
                        <a:p>
                          <a:pPr>
                            <a:spcBef>
                              <a:spcPts val="400"/>
                            </a:spcBef>
                            <a:spcAft>
                              <a:spcPts val="400"/>
                            </a:spcAft>
                          </a:pPr>
                          <a:r>
                            <a:rPr lang="en-GB" sz="1600" dirty="0">
                              <a:effectLst/>
                            </a:rPr>
                            <a:t>The denominator of the fraction expresses the total number of equally likely outcomes. The numerator expresses the number of outcomes that represent a ‘successful’ occurrence.</a:t>
                          </a:r>
                        </a:p>
                        <a:p>
                          <a:pPr>
                            <a:spcBef>
                              <a:spcPts val="400"/>
                            </a:spcBef>
                            <a:spcAft>
                              <a:spcPts val="400"/>
                            </a:spcAft>
                          </a:pPr>
                          <a:r>
                            <a:rPr lang="en-GB" sz="1600" dirty="0">
                              <a:effectLst/>
                            </a:rPr>
                            <a:t>Where events are mutually exclusive and exhaustive the total of their probabilities is one.</a:t>
                          </a:r>
                          <a:endParaRPr lang="en-GB" sz="1600" dirty="0">
                            <a:solidFill>
                              <a:srgbClr val="00628C"/>
                            </a:solidFill>
                            <a:effectLst/>
                            <a:latin typeface="+mn-lt"/>
                            <a:ea typeface="Calibri" panose="020F0502020204030204" pitchFamily="34" charset="0"/>
                            <a:cs typeface="Times New Roman" panose="02020603050405020304" pitchFamily="18" charset="0"/>
                          </a:endParaRPr>
                        </a:p>
                      </a:txBody>
                      <a:tcPr marL="42941" marR="42941" marT="0" marB="0"/>
                    </a:tc>
                    <a:extLst>
                      <a:ext uri="{0D108BD9-81ED-4DB2-BD59-A6C34878D82A}">
                        <a16:rowId xmlns:a16="http://schemas.microsoft.com/office/drawing/2014/main" val="620153676"/>
                      </a:ext>
                    </a:extLst>
                  </a:tr>
                  <a:tr h="659361">
                    <a:tc>
                      <a:txBody>
                        <a:bodyPr/>
                        <a:lstStyle/>
                        <a:p>
                          <a:pPr>
                            <a:spcBef>
                              <a:spcPts val="400"/>
                            </a:spcBef>
                            <a:spcAft>
                              <a:spcPts val="400"/>
                            </a:spcAft>
                          </a:pPr>
                          <a:r>
                            <a:rPr lang="en-GB" sz="1600">
                              <a:effectLst/>
                            </a:rPr>
                            <a:t>sample space</a:t>
                          </a:r>
                          <a:endParaRPr lang="en-GB" sz="1600">
                            <a:solidFill>
                              <a:srgbClr val="00628C"/>
                            </a:solidFill>
                            <a:effectLst/>
                            <a:latin typeface="+mn-lt"/>
                            <a:ea typeface="Calibri" panose="020F0502020204030204" pitchFamily="34" charset="0"/>
                            <a:cs typeface="Times New Roman" panose="02020603050405020304" pitchFamily="18" charset="0"/>
                          </a:endParaRPr>
                        </a:p>
                      </a:txBody>
                      <a:tcPr marL="42941" marR="42941" marT="0" marB="0"/>
                    </a:tc>
                    <a:tc>
                      <a:txBody>
                        <a:bodyPr/>
                        <a:lstStyle/>
                        <a:p>
                          <a:pPr>
                            <a:spcBef>
                              <a:spcPts val="400"/>
                            </a:spcBef>
                            <a:spcAft>
                              <a:spcPts val="400"/>
                            </a:spcAft>
                          </a:pPr>
                          <a:r>
                            <a:rPr lang="en-GB" sz="1600" dirty="0">
                              <a:effectLst/>
                            </a:rPr>
                            <a:t>The sample space is the set of all possible outcomes of a trial. The sum of all the probabilities for all the events in a sample space is one.</a:t>
                          </a:r>
                          <a:endParaRPr lang="en-GB" sz="1600" dirty="0">
                            <a:solidFill>
                              <a:srgbClr val="00628C"/>
                            </a:solidFill>
                            <a:effectLst/>
                            <a:latin typeface="+mn-lt"/>
                            <a:ea typeface="Calibri" panose="020F0502020204030204" pitchFamily="34" charset="0"/>
                            <a:cs typeface="Times New Roman" panose="02020603050405020304" pitchFamily="18" charset="0"/>
                          </a:endParaRPr>
                        </a:p>
                      </a:txBody>
                      <a:tcPr marL="42941" marR="42941" marT="0" marB="0"/>
                    </a:tc>
                    <a:extLst>
                      <a:ext uri="{0D108BD9-81ED-4DB2-BD59-A6C34878D82A}">
                        <a16:rowId xmlns:a16="http://schemas.microsoft.com/office/drawing/2014/main" val="754737326"/>
                      </a:ext>
                    </a:extLst>
                  </a:tr>
                </a:tbl>
              </a:graphicData>
            </a:graphic>
          </p:graphicFrame>
        </mc:Choice>
        <mc:Fallback xmlns="">
          <p:graphicFrame>
            <p:nvGraphicFramePr>
              <p:cNvPr id="3" name="Table 2">
                <a:extLst>
                  <a:ext uri="{FF2B5EF4-FFF2-40B4-BE49-F238E27FC236}">
                    <a16:creationId xmlns:a16="http://schemas.microsoft.com/office/drawing/2014/main" id="{0404594C-DBFA-47FD-BA5F-4A70B064D80E}"/>
                  </a:ext>
                </a:extLst>
              </p:cNvPr>
              <p:cNvGraphicFramePr>
                <a:graphicFrameLocks noGrp="1"/>
              </p:cNvGraphicFramePr>
              <p:nvPr>
                <p:extLst>
                  <p:ext uri="{D42A27DB-BD31-4B8C-83A1-F6EECF244321}">
                    <p14:modId xmlns:p14="http://schemas.microsoft.com/office/powerpoint/2010/main" val="3318090930"/>
                  </p:ext>
                </p:extLst>
              </p:nvPr>
            </p:nvGraphicFramePr>
            <p:xfrm>
              <a:off x="618165" y="1196752"/>
              <a:ext cx="11327612" cy="3827713"/>
            </p:xfrm>
            <a:graphic>
              <a:graphicData uri="http://schemas.openxmlformats.org/drawingml/2006/table">
                <a:tbl>
                  <a:tblPr firstRow="1" firstCol="1" bandRow="1">
                    <a:tableStyleId>{E8B1032C-EA38-4F05-BA0D-38AFFFC7BED3}</a:tableStyleId>
                  </a:tblPr>
                  <a:tblGrid>
                    <a:gridCol w="2451645">
                      <a:extLst>
                        <a:ext uri="{9D8B030D-6E8A-4147-A177-3AD203B41FA5}">
                          <a16:colId xmlns:a16="http://schemas.microsoft.com/office/drawing/2014/main" val="1936171864"/>
                        </a:ext>
                      </a:extLst>
                    </a:gridCol>
                    <a:gridCol w="8875967">
                      <a:extLst>
                        <a:ext uri="{9D8B030D-6E8A-4147-A177-3AD203B41FA5}">
                          <a16:colId xmlns:a16="http://schemas.microsoft.com/office/drawing/2014/main" val="515890765"/>
                        </a:ext>
                      </a:extLst>
                    </a:gridCol>
                  </a:tblGrid>
                  <a:tr h="329680">
                    <a:tc>
                      <a:txBody>
                        <a:bodyPr/>
                        <a:lstStyle/>
                        <a:p>
                          <a:pPr>
                            <a:spcBef>
                              <a:spcPts val="400"/>
                            </a:spcBef>
                            <a:spcAft>
                              <a:spcPts val="400"/>
                            </a:spcAft>
                          </a:pPr>
                          <a:r>
                            <a:rPr lang="en-GB" sz="1600">
                              <a:effectLst/>
                            </a:rPr>
                            <a:t>Term</a:t>
                          </a:r>
                          <a:endParaRPr lang="en-GB" sz="1600" b="1">
                            <a:solidFill>
                              <a:srgbClr val="00628C"/>
                            </a:solidFill>
                            <a:effectLst/>
                            <a:latin typeface="+mn-lt"/>
                            <a:ea typeface="Calibri" panose="020F0502020204030204" pitchFamily="34" charset="0"/>
                            <a:cs typeface="Times New Roman" panose="02020603050405020304" pitchFamily="18" charset="0"/>
                          </a:endParaRPr>
                        </a:p>
                      </a:txBody>
                      <a:tcPr marL="42941" marR="42941" marT="0" marB="0"/>
                    </a:tc>
                    <a:tc>
                      <a:txBody>
                        <a:bodyPr/>
                        <a:lstStyle/>
                        <a:p>
                          <a:pPr>
                            <a:spcBef>
                              <a:spcPts val="400"/>
                            </a:spcBef>
                            <a:spcAft>
                              <a:spcPts val="400"/>
                            </a:spcAft>
                          </a:pPr>
                          <a:r>
                            <a:rPr lang="en-GB" sz="1600">
                              <a:effectLst/>
                            </a:rPr>
                            <a:t>Definition</a:t>
                          </a:r>
                          <a:endParaRPr lang="en-GB" sz="1600" b="1">
                            <a:solidFill>
                              <a:srgbClr val="00628C"/>
                            </a:solidFill>
                            <a:effectLst/>
                            <a:latin typeface="+mn-lt"/>
                            <a:ea typeface="Calibri" panose="020F0502020204030204" pitchFamily="34" charset="0"/>
                            <a:cs typeface="Times New Roman" panose="02020603050405020304" pitchFamily="18" charset="0"/>
                          </a:endParaRPr>
                        </a:p>
                      </a:txBody>
                      <a:tcPr marL="42941" marR="42941" marT="0" marB="0"/>
                    </a:tc>
                    <a:extLst>
                      <a:ext uri="{0D108BD9-81ED-4DB2-BD59-A6C34878D82A}">
                        <a16:rowId xmlns:a16="http://schemas.microsoft.com/office/drawing/2014/main" val="1054610703"/>
                      </a:ext>
                    </a:extLst>
                  </a:tr>
                  <a:tr h="659361">
                    <a:tc>
                      <a:txBody>
                        <a:bodyPr/>
                        <a:lstStyle/>
                        <a:p>
                          <a:pPr>
                            <a:spcBef>
                              <a:spcPts val="400"/>
                            </a:spcBef>
                            <a:spcAft>
                              <a:spcPts val="400"/>
                            </a:spcAft>
                          </a:pPr>
                          <a:r>
                            <a:rPr lang="en-GB" sz="1600" dirty="0">
                              <a:effectLst/>
                            </a:rPr>
                            <a:t>mutually exclusive events</a:t>
                          </a:r>
                          <a:endParaRPr lang="en-GB" sz="1600" dirty="0">
                            <a:solidFill>
                              <a:srgbClr val="00628C"/>
                            </a:solidFill>
                            <a:effectLst/>
                            <a:latin typeface="+mn-lt"/>
                            <a:ea typeface="Calibri" panose="020F0502020204030204" pitchFamily="34" charset="0"/>
                            <a:cs typeface="Times New Roman" panose="02020603050405020304" pitchFamily="18" charset="0"/>
                          </a:endParaRPr>
                        </a:p>
                      </a:txBody>
                      <a:tcPr marL="42941" marR="42941" marT="0" marB="0"/>
                    </a:tc>
                    <a:tc>
                      <a:txBody>
                        <a:bodyPr/>
                        <a:lstStyle/>
                        <a:p>
                          <a:pPr>
                            <a:spcBef>
                              <a:spcPts val="400"/>
                            </a:spcBef>
                            <a:spcAft>
                              <a:spcPts val="400"/>
                            </a:spcAft>
                          </a:pPr>
                          <a:r>
                            <a:rPr lang="en-GB" sz="1600" dirty="0">
                              <a:effectLst/>
                            </a:rPr>
                            <a:t>In probability, events that cannot both occur in one experiment. When the mutually exclusive events cover all possible outcomes, the sum of their probabilities is one.</a:t>
                          </a:r>
                          <a:endParaRPr lang="en-GB" sz="1600" dirty="0">
                            <a:solidFill>
                              <a:srgbClr val="00628C"/>
                            </a:solidFill>
                            <a:effectLst/>
                            <a:latin typeface="+mn-lt"/>
                            <a:ea typeface="Calibri" panose="020F0502020204030204" pitchFamily="34" charset="0"/>
                            <a:cs typeface="Times New Roman" panose="02020603050405020304" pitchFamily="18" charset="0"/>
                          </a:endParaRPr>
                        </a:p>
                      </a:txBody>
                      <a:tcPr marL="42941" marR="42941" marT="0" marB="0"/>
                    </a:tc>
                    <a:extLst>
                      <a:ext uri="{0D108BD9-81ED-4DB2-BD59-A6C34878D82A}">
                        <a16:rowId xmlns:a16="http://schemas.microsoft.com/office/drawing/2014/main" val="3301906846"/>
                      </a:ext>
                    </a:extLst>
                  </a:tr>
                  <a:tr h="2179311">
                    <a:tc>
                      <a:txBody>
                        <a:bodyPr/>
                        <a:lstStyle/>
                        <a:p>
                          <a:pPr>
                            <a:spcBef>
                              <a:spcPts val="400"/>
                            </a:spcBef>
                            <a:spcAft>
                              <a:spcPts val="400"/>
                            </a:spcAft>
                          </a:pPr>
                          <a:r>
                            <a:rPr lang="en-GB" sz="1600" dirty="0">
                              <a:effectLst/>
                            </a:rPr>
                            <a:t>probability</a:t>
                          </a:r>
                          <a:endParaRPr lang="en-GB" sz="1600" dirty="0">
                            <a:solidFill>
                              <a:srgbClr val="00628C"/>
                            </a:solidFill>
                            <a:effectLst/>
                            <a:latin typeface="+mn-lt"/>
                            <a:ea typeface="Calibri" panose="020F0502020204030204" pitchFamily="34" charset="0"/>
                            <a:cs typeface="Times New Roman" panose="02020603050405020304" pitchFamily="18" charset="0"/>
                          </a:endParaRPr>
                        </a:p>
                      </a:txBody>
                      <a:tcPr marL="42941" marR="42941" marT="0" marB="0"/>
                    </a:tc>
                    <a:tc>
                      <a:txBody>
                        <a:bodyPr/>
                        <a:lstStyle/>
                        <a:p>
                          <a:endParaRPr lang="en-US"/>
                        </a:p>
                      </a:txBody>
                      <a:tcPr marL="42941" marR="42941" marT="0" marB="0">
                        <a:blipFill>
                          <a:blip r:embed="rId3"/>
                          <a:stretch>
                            <a:fillRect l="-27660" t="-48324" r="-206" b="-30726"/>
                          </a:stretch>
                        </a:blipFill>
                      </a:tcPr>
                    </a:tc>
                    <a:extLst>
                      <a:ext uri="{0D108BD9-81ED-4DB2-BD59-A6C34878D82A}">
                        <a16:rowId xmlns:a16="http://schemas.microsoft.com/office/drawing/2014/main" val="620153676"/>
                      </a:ext>
                    </a:extLst>
                  </a:tr>
                  <a:tr h="659361">
                    <a:tc>
                      <a:txBody>
                        <a:bodyPr/>
                        <a:lstStyle/>
                        <a:p>
                          <a:pPr>
                            <a:spcBef>
                              <a:spcPts val="400"/>
                            </a:spcBef>
                            <a:spcAft>
                              <a:spcPts val="400"/>
                            </a:spcAft>
                          </a:pPr>
                          <a:r>
                            <a:rPr lang="en-GB" sz="1600">
                              <a:effectLst/>
                            </a:rPr>
                            <a:t>sample space</a:t>
                          </a:r>
                          <a:endParaRPr lang="en-GB" sz="1600">
                            <a:solidFill>
                              <a:srgbClr val="00628C"/>
                            </a:solidFill>
                            <a:effectLst/>
                            <a:latin typeface="+mn-lt"/>
                            <a:ea typeface="Calibri" panose="020F0502020204030204" pitchFamily="34" charset="0"/>
                            <a:cs typeface="Times New Roman" panose="02020603050405020304" pitchFamily="18" charset="0"/>
                          </a:endParaRPr>
                        </a:p>
                      </a:txBody>
                      <a:tcPr marL="42941" marR="42941" marT="0" marB="0"/>
                    </a:tc>
                    <a:tc>
                      <a:txBody>
                        <a:bodyPr/>
                        <a:lstStyle/>
                        <a:p>
                          <a:pPr>
                            <a:spcBef>
                              <a:spcPts val="400"/>
                            </a:spcBef>
                            <a:spcAft>
                              <a:spcPts val="400"/>
                            </a:spcAft>
                          </a:pPr>
                          <a:r>
                            <a:rPr lang="en-GB" sz="1600" dirty="0">
                              <a:effectLst/>
                            </a:rPr>
                            <a:t>The sample space is the set of all possible outcomes of a trial. The sum of all the probabilities for all the events in a sample space is one.</a:t>
                          </a:r>
                          <a:endParaRPr lang="en-GB" sz="1600" dirty="0">
                            <a:solidFill>
                              <a:srgbClr val="00628C"/>
                            </a:solidFill>
                            <a:effectLst/>
                            <a:latin typeface="+mn-lt"/>
                            <a:ea typeface="Calibri" panose="020F0502020204030204" pitchFamily="34" charset="0"/>
                            <a:cs typeface="Times New Roman" panose="02020603050405020304" pitchFamily="18" charset="0"/>
                          </a:endParaRPr>
                        </a:p>
                      </a:txBody>
                      <a:tcPr marL="42941" marR="42941" marT="0" marB="0"/>
                    </a:tc>
                    <a:extLst>
                      <a:ext uri="{0D108BD9-81ED-4DB2-BD59-A6C34878D82A}">
                        <a16:rowId xmlns:a16="http://schemas.microsoft.com/office/drawing/2014/main" val="754737326"/>
                      </a:ext>
                    </a:extLst>
                  </a:tr>
                </a:tbl>
              </a:graphicData>
            </a:graphic>
          </p:graphicFrame>
        </mc:Fallback>
      </mc:AlternateContent>
    </p:spTree>
    <p:extLst>
      <p:ext uri="{BB962C8B-B14F-4D97-AF65-F5344CB8AC3E}">
        <p14:creationId xmlns:p14="http://schemas.microsoft.com/office/powerpoint/2010/main" val="9132371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A12D6-9E36-4197-ACC7-EEA9E68A2843}"/>
              </a:ext>
            </a:extLst>
          </p:cNvPr>
          <p:cNvSpPr>
            <a:spLocks noGrp="1"/>
          </p:cNvSpPr>
          <p:nvPr>
            <p:ph type="title"/>
          </p:nvPr>
        </p:nvSpPr>
        <p:spPr/>
        <p:txBody>
          <a:bodyPr/>
          <a:lstStyle/>
          <a:p>
            <a:r>
              <a:rPr lang="en-GB" dirty="0"/>
              <a:t>Representations and structure </a:t>
            </a:r>
          </a:p>
        </p:txBody>
      </p:sp>
      <p:sp>
        <p:nvSpPr>
          <p:cNvPr id="3" name="Content Placeholder 2">
            <a:extLst>
              <a:ext uri="{FF2B5EF4-FFF2-40B4-BE49-F238E27FC236}">
                <a16:creationId xmlns:a16="http://schemas.microsoft.com/office/drawing/2014/main" id="{17F4DAD0-F8F5-442A-9AB9-A8CA7C791B6F}"/>
              </a:ext>
            </a:extLst>
          </p:cNvPr>
          <p:cNvSpPr>
            <a:spLocks noGrp="1"/>
          </p:cNvSpPr>
          <p:nvPr>
            <p:ph idx="1"/>
          </p:nvPr>
        </p:nvSpPr>
        <p:spPr>
          <a:xfrm>
            <a:off x="618165" y="1052736"/>
            <a:ext cx="11247040" cy="4971165"/>
          </a:xfrm>
        </p:spPr>
        <p:txBody>
          <a:bodyPr>
            <a:normAutofit fontScale="92500" lnSpcReduction="10000"/>
          </a:bodyPr>
          <a:lstStyle/>
          <a:p>
            <a:pPr>
              <a:lnSpc>
                <a:spcPct val="110000"/>
              </a:lnSpc>
            </a:pPr>
            <a:r>
              <a:rPr lang="en-GB" dirty="0"/>
              <a:t>There are a number of different representations that you may wish to use to support students’ understanding of this key idea. These might include:</a:t>
            </a:r>
          </a:p>
          <a:p>
            <a:pPr>
              <a:lnSpc>
                <a:spcPct val="110000"/>
              </a:lnSpc>
            </a:pPr>
            <a:r>
              <a:rPr lang="en-GB" b="1" dirty="0"/>
              <a:t>Probability scale</a:t>
            </a:r>
          </a:p>
          <a:p>
            <a:pPr>
              <a:lnSpc>
                <a:spcPct val="110000"/>
              </a:lnSpc>
            </a:pPr>
            <a:endParaRPr lang="en-GB" b="1" dirty="0"/>
          </a:p>
          <a:p>
            <a:pPr marL="0" indent="0">
              <a:lnSpc>
                <a:spcPct val="110000"/>
              </a:lnSpc>
              <a:buNone/>
            </a:pPr>
            <a:endParaRPr lang="en-GB" b="1" dirty="0"/>
          </a:p>
          <a:p>
            <a:pPr>
              <a:lnSpc>
                <a:spcPct val="110000"/>
              </a:lnSpc>
            </a:pPr>
            <a:r>
              <a:rPr lang="en-GB" b="1" dirty="0"/>
              <a:t>Probability space</a:t>
            </a:r>
          </a:p>
          <a:p>
            <a:pPr lvl="1">
              <a:lnSpc>
                <a:spcPct val="110000"/>
              </a:lnSpc>
            </a:pPr>
            <a:r>
              <a:rPr lang="en-GB" dirty="0"/>
              <a:t>A probability space is a useful representation to identify all outcomes where events are being combined.</a:t>
            </a:r>
          </a:p>
          <a:p>
            <a:pPr>
              <a:lnSpc>
                <a:spcPct val="110000"/>
              </a:lnSpc>
            </a:pPr>
            <a:r>
              <a:rPr lang="en-GB" b="1" dirty="0"/>
              <a:t>Tree diagrams</a:t>
            </a:r>
          </a:p>
          <a:p>
            <a:pPr lvl="1">
              <a:lnSpc>
                <a:spcPct val="110000"/>
              </a:lnSpc>
            </a:pPr>
            <a:r>
              <a:rPr lang="en-GB" dirty="0"/>
              <a:t>Although not a requirement of the national curriculum Key Stage 3 programme of study, students may find a tree diagram helpful in identifying and classifying outcomes of more than one event.</a:t>
            </a:r>
          </a:p>
          <a:p>
            <a:pPr>
              <a:lnSpc>
                <a:spcPct val="110000"/>
              </a:lnSpc>
            </a:pPr>
            <a:endParaRPr lang="en-GB" dirty="0"/>
          </a:p>
        </p:txBody>
      </p:sp>
      <p:pic>
        <p:nvPicPr>
          <p:cNvPr id="9" name="Picture 8">
            <a:extLst>
              <a:ext uri="{FF2B5EF4-FFF2-40B4-BE49-F238E27FC236}">
                <a16:creationId xmlns:a16="http://schemas.microsoft.com/office/drawing/2014/main" id="{9E9233E5-E037-4B0C-8183-4DC463E97D68}"/>
              </a:ext>
            </a:extLst>
          </p:cNvPr>
          <p:cNvPicPr/>
          <p:nvPr/>
        </p:nvPicPr>
        <p:blipFill rotWithShape="1">
          <a:blip r:embed="rId3">
            <a:extLst>
              <a:ext uri="{28A0092B-C50C-407E-A947-70E740481C1C}">
                <a14:useLocalDpi xmlns:a14="http://schemas.microsoft.com/office/drawing/2010/main" val="0"/>
              </a:ext>
            </a:extLst>
          </a:blip>
          <a:srcRect l="16969" r="16969" b="8088"/>
          <a:stretch/>
        </p:blipFill>
        <p:spPr bwMode="auto">
          <a:xfrm>
            <a:off x="6096000" y="2021388"/>
            <a:ext cx="5616624" cy="1188715"/>
          </a:xfrm>
          <a:prstGeom prst="rect">
            <a:avLst/>
          </a:prstGeom>
          <a:ln>
            <a:noFill/>
          </a:ln>
          <a:extLst>
            <a:ext uri="{53640926-AAD7-44D8-BBD7-CCE9431645EC}">
              <a14:shadowObscured xmlns:a14="http://schemas.microsoft.com/office/drawing/2010/main"/>
            </a:ext>
          </a:extLst>
        </p:spPr>
      </p:pic>
      <p:sp>
        <p:nvSpPr>
          <p:cNvPr id="13" name="TextBox 12">
            <a:extLst>
              <a:ext uri="{FF2B5EF4-FFF2-40B4-BE49-F238E27FC236}">
                <a16:creationId xmlns:a16="http://schemas.microsoft.com/office/drawing/2014/main" id="{D15BE11F-F665-42F1-A1D1-C45D8E97724E}"/>
              </a:ext>
            </a:extLst>
          </p:cNvPr>
          <p:cNvSpPr txBox="1"/>
          <p:nvPr/>
        </p:nvSpPr>
        <p:spPr>
          <a:xfrm>
            <a:off x="609600" y="2132856"/>
            <a:ext cx="6097712" cy="969496"/>
          </a:xfrm>
          <a:prstGeom prst="rect">
            <a:avLst/>
          </a:prstGeom>
          <a:noFill/>
        </p:spPr>
        <p:txBody>
          <a:bodyPr wrap="square">
            <a:spAutoFit/>
          </a:bodyPr>
          <a:lstStyle/>
          <a:p>
            <a:pPr marL="742950" marR="0" lvl="1" indent="-285750" algn="l" defTabSz="914400" rtl="0" eaLnBrk="1" fontAlgn="auto" latinLnBrk="0" hangingPunct="1">
              <a:spcBef>
                <a:spcPts val="500"/>
              </a:spcBef>
              <a:spcAft>
                <a:spcPts val="0"/>
              </a:spcAft>
              <a:buClr>
                <a:srgbClr val="585858"/>
              </a:buClr>
              <a:buSzTx/>
              <a:buFont typeface="Arial" panose="020B0604020202020204" pitchFamily="34" charset="0"/>
              <a:buChar char="•"/>
              <a:tabLst/>
              <a:defRPr/>
            </a:pPr>
            <a:r>
              <a:rPr kumimoji="0" lang="en-GB" sz="19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 probability scale supports students in quantifying between everyday terms such as ‘likely’, ‘impossible’ and ‘certain’.</a:t>
            </a:r>
          </a:p>
        </p:txBody>
      </p:sp>
    </p:spTree>
    <p:extLst>
      <p:ext uri="{BB962C8B-B14F-4D97-AF65-F5344CB8AC3E}">
        <p14:creationId xmlns:p14="http://schemas.microsoft.com/office/powerpoint/2010/main" val="39987905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AD34D-48AC-4C34-99A5-DF560A5DFC10}"/>
              </a:ext>
            </a:extLst>
          </p:cNvPr>
          <p:cNvSpPr>
            <a:spLocks noGrp="1"/>
          </p:cNvSpPr>
          <p:nvPr>
            <p:ph type="title"/>
          </p:nvPr>
        </p:nvSpPr>
        <p:spPr/>
        <p:txBody>
          <a:bodyPr>
            <a:normAutofit/>
          </a:bodyPr>
          <a:lstStyle/>
          <a:p>
            <a:r>
              <a:rPr lang="en-GB" dirty="0"/>
              <a:t>Previous learning</a:t>
            </a:r>
          </a:p>
        </p:txBody>
      </p:sp>
      <p:sp>
        <p:nvSpPr>
          <p:cNvPr id="3" name="Content Placeholder 2">
            <a:extLst>
              <a:ext uri="{FF2B5EF4-FFF2-40B4-BE49-F238E27FC236}">
                <a16:creationId xmlns:a16="http://schemas.microsoft.com/office/drawing/2014/main" id="{44FC8275-C6AD-45D1-925D-B22BEC59FAE7}"/>
              </a:ext>
            </a:extLst>
          </p:cNvPr>
          <p:cNvSpPr>
            <a:spLocks noGrp="1"/>
          </p:cNvSpPr>
          <p:nvPr>
            <p:ph idx="1"/>
          </p:nvPr>
        </p:nvSpPr>
        <p:spPr>
          <a:xfrm>
            <a:off x="577471" y="1124744"/>
            <a:ext cx="10972800" cy="3888432"/>
          </a:xfrm>
        </p:spPr>
        <p:txBody>
          <a:bodyPr>
            <a:normAutofit/>
          </a:bodyPr>
          <a:lstStyle/>
          <a:p>
            <a:pPr marL="0" indent="0">
              <a:buNone/>
            </a:pPr>
            <a:r>
              <a:rPr lang="en-GB" sz="2000" dirty="0"/>
              <a:t>From Upper Key Stage 2, students will bring experience of:</a:t>
            </a:r>
          </a:p>
          <a:p>
            <a:r>
              <a:rPr lang="en-GB" sz="1800" dirty="0"/>
              <a:t>interpreting and presenting discrete and continuous data using appropriate graphical methods, including bar charts, pictograms and time graphs</a:t>
            </a:r>
          </a:p>
          <a:p>
            <a:r>
              <a:rPr lang="en-GB" sz="1800" dirty="0"/>
              <a:t>solving comparison, sum and difference problems using information presented in bar charts, pictograms, tables and other graphs</a:t>
            </a:r>
          </a:p>
          <a:p>
            <a:r>
              <a:rPr lang="en-GB" sz="1800" dirty="0"/>
              <a:t>interpreting and constructing pie charts and line graphs, and using these to solve problems</a:t>
            </a:r>
          </a:p>
          <a:p>
            <a:r>
              <a:rPr lang="en-GB" sz="1800" dirty="0"/>
              <a:t>encountering and drawing graphs relating two variables, arising from their own enquiry and in other subjects (non-statutory guidance)</a:t>
            </a:r>
          </a:p>
          <a:p>
            <a:r>
              <a:rPr lang="en-GB" sz="1800" dirty="0"/>
              <a:t>calculating and interpreting the mean as an average</a:t>
            </a:r>
          </a:p>
          <a:p>
            <a:r>
              <a:rPr lang="en-GB" sz="1800" dirty="0"/>
              <a:t>knowing when it is appropriate to find the mean of a data set (non-statutory guidance).</a:t>
            </a:r>
          </a:p>
          <a:p>
            <a:endParaRPr lang="en-GB" dirty="0"/>
          </a:p>
        </p:txBody>
      </p:sp>
    </p:spTree>
    <p:extLst>
      <p:ext uri="{BB962C8B-B14F-4D97-AF65-F5344CB8AC3E}">
        <p14:creationId xmlns:p14="http://schemas.microsoft.com/office/powerpoint/2010/main" val="32581877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D86FC-24E5-4D0E-85D2-98C206423C65}"/>
              </a:ext>
            </a:extLst>
          </p:cNvPr>
          <p:cNvSpPr>
            <a:spLocks noGrp="1"/>
          </p:cNvSpPr>
          <p:nvPr>
            <p:ph type="title"/>
          </p:nvPr>
        </p:nvSpPr>
        <p:spPr/>
        <p:txBody>
          <a:bodyPr>
            <a:normAutofit/>
          </a:bodyPr>
          <a:lstStyle/>
          <a:p>
            <a:r>
              <a:rPr lang="en-GB" dirty="0"/>
              <a:t>Where does this fit in?</a:t>
            </a:r>
          </a:p>
        </p:txBody>
      </p:sp>
      <p:sp>
        <p:nvSpPr>
          <p:cNvPr id="3" name="Content Placeholder 2">
            <a:extLst>
              <a:ext uri="{FF2B5EF4-FFF2-40B4-BE49-F238E27FC236}">
                <a16:creationId xmlns:a16="http://schemas.microsoft.com/office/drawing/2014/main" id="{791A4E45-FBA9-4ECF-B0EE-4F542ED0D7BF}"/>
              </a:ext>
            </a:extLst>
          </p:cNvPr>
          <p:cNvSpPr>
            <a:spLocks noGrp="1"/>
          </p:cNvSpPr>
          <p:nvPr>
            <p:ph idx="1"/>
          </p:nvPr>
        </p:nvSpPr>
        <p:spPr>
          <a:xfrm>
            <a:off x="609600" y="1268760"/>
            <a:ext cx="10972800" cy="4752528"/>
          </a:xfrm>
        </p:spPr>
        <p:txBody>
          <a:bodyPr>
            <a:normAutofit/>
          </a:bodyPr>
          <a:lstStyle/>
          <a:p>
            <a:pPr marL="0" indent="0">
              <a:buNone/>
            </a:pPr>
            <a:r>
              <a:rPr lang="en-GB" dirty="0"/>
              <a:t>The NCETM has identified a set of six ‘mathematical themes’ within Key Stage 3 mathematics that bring together a group of ‘core concepts’.</a:t>
            </a:r>
          </a:p>
          <a:p>
            <a:pPr marL="0" indent="0">
              <a:buNone/>
            </a:pPr>
            <a:endParaRPr lang="en-GB" dirty="0"/>
          </a:p>
          <a:p>
            <a:pPr marL="0" indent="0">
              <a:buNone/>
            </a:pPr>
            <a:r>
              <a:rPr lang="en-GB" dirty="0"/>
              <a:t>The fifth of these themes is </a:t>
            </a:r>
            <a:r>
              <a:rPr lang="en-GB" dirty="0">
                <a:hlinkClick r:id="rId3"/>
              </a:rPr>
              <a:t>Statistics and probability</a:t>
            </a:r>
            <a:r>
              <a:rPr lang="en-GB" dirty="0"/>
              <a:t>, which covers the following interconnected core concepts:</a:t>
            </a:r>
          </a:p>
          <a:p>
            <a:pPr marL="800100" lvl="2" indent="0">
              <a:buNone/>
            </a:pPr>
            <a:r>
              <a:rPr lang="en-GB" sz="2400" i="1" dirty="0"/>
              <a:t>5.1	Statistical representations and measures</a:t>
            </a:r>
          </a:p>
          <a:p>
            <a:pPr marL="800100" lvl="2" indent="0">
              <a:buNone/>
            </a:pPr>
            <a:r>
              <a:rPr lang="en-GB" sz="2400" i="1" dirty="0"/>
              <a:t>5.2	Statistical analysis</a:t>
            </a:r>
          </a:p>
          <a:p>
            <a:pPr marL="800100" lvl="2" indent="0">
              <a:buNone/>
            </a:pPr>
            <a:r>
              <a:rPr lang="en-GB" sz="2400" i="1" dirty="0"/>
              <a:t>5.3	Probability</a:t>
            </a:r>
          </a:p>
          <a:p>
            <a:endParaRPr lang="en-GB" dirty="0"/>
          </a:p>
        </p:txBody>
      </p:sp>
    </p:spTree>
    <p:extLst>
      <p:ext uri="{BB962C8B-B14F-4D97-AF65-F5344CB8AC3E}">
        <p14:creationId xmlns:p14="http://schemas.microsoft.com/office/powerpoint/2010/main" val="39509604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AD34D-48AC-4C34-99A5-DF560A5DFC10}"/>
              </a:ext>
            </a:extLst>
          </p:cNvPr>
          <p:cNvSpPr>
            <a:spLocks noGrp="1"/>
          </p:cNvSpPr>
          <p:nvPr>
            <p:ph type="title"/>
          </p:nvPr>
        </p:nvSpPr>
        <p:spPr/>
        <p:txBody>
          <a:bodyPr>
            <a:normAutofit/>
          </a:bodyPr>
          <a:lstStyle/>
          <a:p>
            <a:r>
              <a:rPr lang="en-GB" dirty="0"/>
              <a:t>Future learning (1)</a:t>
            </a:r>
          </a:p>
        </p:txBody>
      </p:sp>
      <p:sp>
        <p:nvSpPr>
          <p:cNvPr id="3" name="Content Placeholder 2">
            <a:extLst>
              <a:ext uri="{FF2B5EF4-FFF2-40B4-BE49-F238E27FC236}">
                <a16:creationId xmlns:a16="http://schemas.microsoft.com/office/drawing/2014/main" id="{44FC8275-C6AD-45D1-925D-B22BEC59FAE7}"/>
              </a:ext>
            </a:extLst>
          </p:cNvPr>
          <p:cNvSpPr>
            <a:spLocks noGrp="1"/>
          </p:cNvSpPr>
          <p:nvPr>
            <p:ph idx="1"/>
          </p:nvPr>
        </p:nvSpPr>
        <p:spPr>
          <a:xfrm>
            <a:off x="601035" y="1124744"/>
            <a:ext cx="10972800" cy="3888432"/>
          </a:xfrm>
        </p:spPr>
        <p:txBody>
          <a:bodyPr>
            <a:noAutofit/>
          </a:bodyPr>
          <a:lstStyle/>
          <a:p>
            <a:pPr marL="0" indent="0">
              <a:buNone/>
            </a:pPr>
            <a:r>
              <a:rPr lang="en-GB" dirty="0"/>
              <a:t>In KS4, students will build on the core concepts in this mathematical theme to:</a:t>
            </a:r>
          </a:p>
          <a:p>
            <a:r>
              <a:rPr lang="en-GB" sz="2000" dirty="0"/>
              <a:t>infer properties of populations or distributions from a sample, whilst knowing the limitations of sampling</a:t>
            </a:r>
          </a:p>
          <a:p>
            <a:r>
              <a:rPr lang="en-GB" sz="2000" dirty="0"/>
              <a:t>interpret and construct tables and line graphs for time series data</a:t>
            </a:r>
          </a:p>
          <a:p>
            <a:r>
              <a:rPr lang="en-GB" sz="2000" dirty="0"/>
              <a:t>{construct and interpret diagrams for grouped discrete data and continuous data, i.e. histograms with equal and unequal class intervals and cumulative frequency graphs, and know their appropriate use}</a:t>
            </a:r>
          </a:p>
          <a:p>
            <a:pPr marL="57150" indent="0">
              <a:buNone/>
            </a:pPr>
            <a:r>
              <a:rPr lang="en-GB" sz="2000" dirty="0"/>
              <a:t>Please note: Braces { } indicate additional mathematical content to be taught to more highly attaining students.</a:t>
            </a:r>
          </a:p>
          <a:p>
            <a:endParaRPr lang="en-GB" sz="1800" dirty="0"/>
          </a:p>
        </p:txBody>
      </p:sp>
    </p:spTree>
    <p:extLst>
      <p:ext uri="{BB962C8B-B14F-4D97-AF65-F5344CB8AC3E}">
        <p14:creationId xmlns:p14="http://schemas.microsoft.com/office/powerpoint/2010/main" val="13756293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AD34D-48AC-4C34-99A5-DF560A5DFC10}"/>
              </a:ext>
            </a:extLst>
          </p:cNvPr>
          <p:cNvSpPr>
            <a:spLocks noGrp="1"/>
          </p:cNvSpPr>
          <p:nvPr>
            <p:ph type="title"/>
          </p:nvPr>
        </p:nvSpPr>
        <p:spPr/>
        <p:txBody>
          <a:bodyPr>
            <a:normAutofit/>
          </a:bodyPr>
          <a:lstStyle/>
          <a:p>
            <a:r>
              <a:rPr lang="en-GB" dirty="0"/>
              <a:t>Future learning (2)</a:t>
            </a:r>
          </a:p>
        </p:txBody>
      </p:sp>
      <p:sp>
        <p:nvSpPr>
          <p:cNvPr id="3" name="Content Placeholder 2">
            <a:extLst>
              <a:ext uri="{FF2B5EF4-FFF2-40B4-BE49-F238E27FC236}">
                <a16:creationId xmlns:a16="http://schemas.microsoft.com/office/drawing/2014/main" id="{44FC8275-C6AD-45D1-925D-B22BEC59FAE7}"/>
              </a:ext>
            </a:extLst>
          </p:cNvPr>
          <p:cNvSpPr>
            <a:spLocks noGrp="1"/>
          </p:cNvSpPr>
          <p:nvPr>
            <p:ph idx="1"/>
          </p:nvPr>
        </p:nvSpPr>
        <p:spPr>
          <a:xfrm>
            <a:off x="618165" y="1196752"/>
            <a:ext cx="10972800" cy="3888432"/>
          </a:xfrm>
        </p:spPr>
        <p:txBody>
          <a:bodyPr>
            <a:noAutofit/>
          </a:bodyPr>
          <a:lstStyle/>
          <a:p>
            <a:pPr marL="0" indent="0">
              <a:buNone/>
            </a:pPr>
            <a:r>
              <a:rPr lang="en-GB" dirty="0"/>
              <a:t>In KS4, students will build on the core concepts in this mathematical theme to:</a:t>
            </a:r>
          </a:p>
          <a:p>
            <a:r>
              <a:rPr lang="en-GB" sz="2000" dirty="0"/>
              <a:t>interpret, analyse and compare the distributions of data sets from univariate empirical distributions through:</a:t>
            </a:r>
          </a:p>
          <a:p>
            <a:pPr lvl="1"/>
            <a:r>
              <a:rPr lang="en-GB" dirty="0"/>
              <a:t>appropriate graphical representation involving discrete, continuous and grouped data, {including box plots}</a:t>
            </a:r>
          </a:p>
          <a:p>
            <a:pPr lvl="1"/>
            <a:r>
              <a:rPr lang="en-GB" dirty="0"/>
              <a:t>appropriate measures of central tendency (including modal class) and spread {including quartiles and inter-quartile range}</a:t>
            </a:r>
          </a:p>
          <a:p>
            <a:r>
              <a:rPr lang="en-GB" sz="2000" dirty="0"/>
              <a:t>apply statistics to describe a population</a:t>
            </a:r>
          </a:p>
          <a:p>
            <a:r>
              <a:rPr lang="en-GB" sz="2000" dirty="0"/>
              <a:t>use and interpret scatter graphs of bivariate data; recognise correlation and know that it does not indicate causation; draw estimated lines of best fit; make predictions; interpolate and extrapolate apparent trends whilst knowing the dangers of so doing</a:t>
            </a:r>
          </a:p>
          <a:p>
            <a:pPr marL="57150" indent="0">
              <a:buNone/>
            </a:pPr>
            <a:r>
              <a:rPr lang="en-GB" sz="2000" dirty="0"/>
              <a:t>Please note: Braces { } indicate additional mathematical content to be taught to more highly attaining students.</a:t>
            </a:r>
          </a:p>
          <a:p>
            <a:endParaRPr lang="en-GB" sz="1800" dirty="0"/>
          </a:p>
        </p:txBody>
      </p:sp>
    </p:spTree>
    <p:extLst>
      <p:ext uri="{BB962C8B-B14F-4D97-AF65-F5344CB8AC3E}">
        <p14:creationId xmlns:p14="http://schemas.microsoft.com/office/powerpoint/2010/main" val="11093545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8153A-3089-4481-8DDB-FCA2DBF5BD26}"/>
              </a:ext>
            </a:extLst>
          </p:cNvPr>
          <p:cNvSpPr>
            <a:spLocks noGrp="1"/>
          </p:cNvSpPr>
          <p:nvPr>
            <p:ph type="title"/>
          </p:nvPr>
        </p:nvSpPr>
        <p:spPr/>
        <p:txBody>
          <a:bodyPr>
            <a:normAutofit/>
          </a:bodyPr>
          <a:lstStyle/>
          <a:p>
            <a:r>
              <a:rPr lang="en-GB" dirty="0"/>
              <a:t>Library of links</a:t>
            </a:r>
          </a:p>
        </p:txBody>
      </p:sp>
      <p:sp>
        <p:nvSpPr>
          <p:cNvPr id="3" name="Content Placeholder 2">
            <a:extLst>
              <a:ext uri="{FF2B5EF4-FFF2-40B4-BE49-F238E27FC236}">
                <a16:creationId xmlns:a16="http://schemas.microsoft.com/office/drawing/2014/main" id="{1A7A3616-6D2B-4F04-88B6-EF0D00E74E3C}"/>
              </a:ext>
            </a:extLst>
          </p:cNvPr>
          <p:cNvSpPr>
            <a:spLocks noGrp="1"/>
          </p:cNvSpPr>
          <p:nvPr>
            <p:ph idx="1"/>
          </p:nvPr>
        </p:nvSpPr>
        <p:spPr>
          <a:xfrm>
            <a:off x="634304" y="1412777"/>
            <a:ext cx="10972800" cy="4392488"/>
          </a:xfrm>
        </p:spPr>
        <p:txBody>
          <a:bodyPr>
            <a:normAutofit/>
          </a:bodyPr>
          <a:lstStyle/>
          <a:p>
            <a:r>
              <a:rPr lang="en-GB" dirty="0"/>
              <a:t>The following resources from the NCETM website have been referred to within this slide deck:</a:t>
            </a:r>
          </a:p>
          <a:p>
            <a:pPr lvl="1"/>
            <a:r>
              <a:rPr lang="en-GB" b="0" i="0" u="sng" dirty="0">
                <a:solidFill>
                  <a:srgbClr val="1B6AC9"/>
                </a:solidFill>
                <a:effectLst/>
                <a:hlinkClick r:id="rId3"/>
              </a:rPr>
              <a:t>NCETM Secondary Mastery Professional Development</a:t>
            </a:r>
            <a:endParaRPr lang="en-GB" dirty="0">
              <a:hlinkClick r:id="rId4"/>
            </a:endParaRPr>
          </a:p>
          <a:p>
            <a:pPr lvl="2"/>
            <a:r>
              <a:rPr lang="en-GB" dirty="0">
                <a:hlinkClick r:id="rId5"/>
              </a:rPr>
              <a:t>Statistics and probability theme overview document</a:t>
            </a:r>
            <a:endParaRPr lang="en-GB" dirty="0"/>
          </a:p>
          <a:p>
            <a:pPr lvl="2"/>
            <a:r>
              <a:rPr lang="en-GB" dirty="0">
                <a:hlinkClick r:id="rId6"/>
              </a:rPr>
              <a:t>5.3 Probability core concept guidance document</a:t>
            </a:r>
            <a:r>
              <a:rPr lang="en-GB" dirty="0"/>
              <a:t> </a:t>
            </a:r>
          </a:p>
          <a:p>
            <a:pPr lvl="2"/>
            <a:r>
              <a:rPr lang="en-GB" dirty="0">
                <a:hlinkClick r:id="rId7"/>
              </a:rPr>
              <a:t>3.1 Understanding multiplicative relationships Core Concept Document</a:t>
            </a:r>
            <a:endParaRPr lang="en-GB" dirty="0">
              <a:hlinkClick r:id="rId8"/>
            </a:endParaRPr>
          </a:p>
          <a:p>
            <a:pPr lvl="1"/>
            <a:r>
              <a:rPr lang="en-GB" dirty="0">
                <a:hlinkClick r:id="rId8"/>
              </a:rPr>
              <a:t>Using mathematical representations at KS3 | NCETM</a:t>
            </a:r>
            <a:endParaRPr lang="en-GB" dirty="0"/>
          </a:p>
          <a:p>
            <a:pPr lvl="1"/>
            <a:r>
              <a:rPr lang="en-GB" dirty="0">
                <a:hlinkClick r:id="rId9"/>
              </a:rPr>
              <a:t>Insights from experienced teachers | NCETM</a:t>
            </a:r>
            <a:r>
              <a:rPr lang="en-GB" dirty="0"/>
              <a:t> </a:t>
            </a:r>
          </a:p>
          <a:p>
            <a:pPr lvl="1"/>
            <a:r>
              <a:rPr lang="en-GB" dirty="0">
                <a:hlinkClick r:id="rId10"/>
              </a:rPr>
              <a:t>NCETM primary mastery professional development materials</a:t>
            </a:r>
            <a:endParaRPr lang="en-GB" dirty="0"/>
          </a:p>
          <a:p>
            <a:pPr lvl="1"/>
            <a:r>
              <a:rPr lang="en-GB" dirty="0">
                <a:hlinkClick r:id="rId11"/>
              </a:rPr>
              <a:t>NCETM primary assessment materials</a:t>
            </a:r>
            <a:endParaRPr lang="en-GB" dirty="0"/>
          </a:p>
          <a:p>
            <a:pPr lvl="1"/>
            <a:r>
              <a:rPr lang="en-GB" dirty="0">
                <a:hlinkClick r:id="rId12"/>
              </a:rPr>
              <a:t>NCETM secondary assessment materials</a:t>
            </a:r>
            <a:r>
              <a:rPr lang="en-GB" dirty="0"/>
              <a:t> </a:t>
            </a:r>
          </a:p>
        </p:txBody>
      </p:sp>
    </p:spTree>
    <p:extLst>
      <p:ext uri="{BB962C8B-B14F-4D97-AF65-F5344CB8AC3E}">
        <p14:creationId xmlns:p14="http://schemas.microsoft.com/office/powerpoint/2010/main" val="34818212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2389FF3-1EF3-419B-89E2-710B5BF939E1}"/>
              </a:ext>
            </a:extLst>
          </p:cNvPr>
          <p:cNvPicPr>
            <a:picLocks noChangeAspect="1"/>
          </p:cNvPicPr>
          <p:nvPr/>
        </p:nvPicPr>
        <p:blipFill>
          <a:blip r:embed="rId3"/>
          <a:stretch>
            <a:fillRect/>
          </a:stretch>
        </p:blipFill>
        <p:spPr>
          <a:xfrm>
            <a:off x="255526" y="1202617"/>
            <a:ext cx="11680948" cy="2298391"/>
          </a:xfrm>
          <a:prstGeom prst="rect">
            <a:avLst/>
          </a:prstGeom>
        </p:spPr>
      </p:pic>
      <p:sp>
        <p:nvSpPr>
          <p:cNvPr id="2" name="Title 1">
            <a:extLst>
              <a:ext uri="{FF2B5EF4-FFF2-40B4-BE49-F238E27FC236}">
                <a16:creationId xmlns:a16="http://schemas.microsoft.com/office/drawing/2014/main" id="{A0642ABA-D758-4BC0-8C63-908FEB3DBA53}"/>
              </a:ext>
            </a:extLst>
          </p:cNvPr>
          <p:cNvSpPr>
            <a:spLocks noGrp="1"/>
          </p:cNvSpPr>
          <p:nvPr>
            <p:ph type="title"/>
          </p:nvPr>
        </p:nvSpPr>
        <p:spPr>
          <a:xfrm>
            <a:off x="630982" y="4656075"/>
            <a:ext cx="10972800" cy="426170"/>
          </a:xfrm>
        </p:spPr>
        <p:txBody>
          <a:bodyPr/>
          <a:lstStyle/>
          <a:p>
            <a:r>
              <a:rPr lang="en-GB" dirty="0"/>
              <a:t>Where does this fit in?</a:t>
            </a:r>
          </a:p>
        </p:txBody>
      </p:sp>
      <p:sp>
        <p:nvSpPr>
          <p:cNvPr id="4" name="Text Placeholder 3">
            <a:extLst>
              <a:ext uri="{FF2B5EF4-FFF2-40B4-BE49-F238E27FC236}">
                <a16:creationId xmlns:a16="http://schemas.microsoft.com/office/drawing/2014/main" id="{D4BE8EF1-2D65-4E3D-B92B-5E970F7EFBD9}"/>
              </a:ext>
            </a:extLst>
          </p:cNvPr>
          <p:cNvSpPr>
            <a:spLocks noGrp="1"/>
          </p:cNvSpPr>
          <p:nvPr>
            <p:ph type="body" sz="half" idx="2"/>
          </p:nvPr>
        </p:nvSpPr>
        <p:spPr>
          <a:xfrm>
            <a:off x="665773" y="5085184"/>
            <a:ext cx="10972800" cy="864096"/>
          </a:xfrm>
        </p:spPr>
        <p:txBody>
          <a:bodyPr>
            <a:normAutofit/>
          </a:bodyPr>
          <a:lstStyle/>
          <a:p>
            <a:pPr>
              <a:spcBef>
                <a:spcPts val="600"/>
              </a:spcBef>
            </a:pPr>
            <a:r>
              <a:rPr lang="en-GB" sz="1500" dirty="0"/>
              <a:t>Within this core concept, </a:t>
            </a:r>
            <a:r>
              <a:rPr lang="en-GB" sz="1500" dirty="0">
                <a:hlinkClick r:id="rId4"/>
              </a:rPr>
              <a:t>5.3 Probability</a:t>
            </a:r>
            <a:r>
              <a:rPr lang="en-GB" sz="1500" dirty="0"/>
              <a:t>, there are three statements of knowledge, skills and understanding. </a:t>
            </a:r>
          </a:p>
          <a:p>
            <a:pPr>
              <a:spcBef>
                <a:spcPts val="600"/>
              </a:spcBef>
            </a:pPr>
            <a:r>
              <a:rPr lang="en-GB" sz="1500" dirty="0"/>
              <a:t>These, in turn, are broken down into ten key ideas. The highlighted key idea is exemplified in this slide deck.</a:t>
            </a:r>
          </a:p>
          <a:p>
            <a:pPr>
              <a:spcBef>
                <a:spcPts val="600"/>
              </a:spcBef>
            </a:pPr>
            <a:endParaRPr lang="en-GB" dirty="0"/>
          </a:p>
        </p:txBody>
      </p:sp>
      <p:sp>
        <p:nvSpPr>
          <p:cNvPr id="6" name="Rectangle: Rounded Corners 5">
            <a:extLst>
              <a:ext uri="{FF2B5EF4-FFF2-40B4-BE49-F238E27FC236}">
                <a16:creationId xmlns:a16="http://schemas.microsoft.com/office/drawing/2014/main" id="{653D5F66-9288-4589-B2D5-4F1DD186EDC8}"/>
              </a:ext>
            </a:extLst>
          </p:cNvPr>
          <p:cNvSpPr/>
          <p:nvPr/>
        </p:nvSpPr>
        <p:spPr>
          <a:xfrm>
            <a:off x="3215680" y="2708920"/>
            <a:ext cx="7632848" cy="216000"/>
          </a:xfrm>
          <a:prstGeom prst="roundRect">
            <a:avLst/>
          </a:prstGeom>
          <a:solidFill>
            <a:schemeClr val="accent5">
              <a:alpha val="5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buNone/>
            </a:pPr>
            <a:endParaRPr lang="en-GB" dirty="0">
              <a:solidFill>
                <a:schemeClr val="tx1"/>
              </a:solidFill>
              <a:highlight>
                <a:srgbClr val="FFFF00"/>
              </a:highlight>
            </a:endParaRPr>
          </a:p>
        </p:txBody>
      </p:sp>
    </p:spTree>
    <p:extLst>
      <p:ext uri="{BB962C8B-B14F-4D97-AF65-F5344CB8AC3E}">
        <p14:creationId xmlns:p14="http://schemas.microsoft.com/office/powerpoint/2010/main" val="36227955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B73BF-9462-4BFE-9899-B03A2F61EC46}"/>
              </a:ext>
            </a:extLst>
          </p:cNvPr>
          <p:cNvSpPr>
            <a:spLocks noGrp="1"/>
          </p:cNvSpPr>
          <p:nvPr>
            <p:ph type="title"/>
          </p:nvPr>
        </p:nvSpPr>
        <p:spPr/>
        <p:txBody>
          <a:bodyPr/>
          <a:lstStyle/>
          <a:p>
            <a:r>
              <a:rPr lang="en-GB" dirty="0"/>
              <a:t>What do students need to understand?</a:t>
            </a:r>
          </a:p>
        </p:txBody>
      </p:sp>
      <p:sp>
        <p:nvSpPr>
          <p:cNvPr id="3" name="Content Placeholder 2">
            <a:extLst>
              <a:ext uri="{FF2B5EF4-FFF2-40B4-BE49-F238E27FC236}">
                <a16:creationId xmlns:a16="http://schemas.microsoft.com/office/drawing/2014/main" id="{0AAA1129-2DC4-4D6C-AF4A-D73E11FF54E6}"/>
              </a:ext>
            </a:extLst>
          </p:cNvPr>
          <p:cNvSpPr>
            <a:spLocks noGrp="1"/>
          </p:cNvSpPr>
          <p:nvPr>
            <p:ph idx="1"/>
          </p:nvPr>
        </p:nvSpPr>
        <p:spPr>
          <a:xfrm>
            <a:off x="6821307" y="1556792"/>
            <a:ext cx="4891318" cy="3847709"/>
          </a:xfrm>
        </p:spPr>
        <p:txBody>
          <a:bodyPr anchor="ctr">
            <a:normAutofit/>
          </a:bodyPr>
          <a:lstStyle/>
          <a:p>
            <a:pPr lvl="1"/>
            <a:r>
              <a:rPr lang="en-GB" sz="2400" dirty="0"/>
              <a:t>What prior knowledge might your students already have? </a:t>
            </a:r>
          </a:p>
          <a:p>
            <a:pPr lvl="1"/>
            <a:r>
              <a:rPr lang="en-GB" sz="2400" dirty="0"/>
              <a:t>What language might they use to describe this key idea? </a:t>
            </a:r>
          </a:p>
          <a:p>
            <a:pPr lvl="1"/>
            <a:r>
              <a:rPr lang="en-GB" sz="2400" dirty="0"/>
              <a:t>What questions might you want to ask to assess their prior learning?</a:t>
            </a:r>
          </a:p>
        </p:txBody>
      </p:sp>
      <p:sp>
        <p:nvSpPr>
          <p:cNvPr id="5" name="Content Placeholder 2">
            <a:extLst>
              <a:ext uri="{FF2B5EF4-FFF2-40B4-BE49-F238E27FC236}">
                <a16:creationId xmlns:a16="http://schemas.microsoft.com/office/drawing/2014/main" id="{90F697D0-6439-41A2-81D7-DB737B83FE8F}"/>
              </a:ext>
            </a:extLst>
          </p:cNvPr>
          <p:cNvSpPr txBox="1">
            <a:spLocks/>
          </p:cNvSpPr>
          <p:nvPr/>
        </p:nvSpPr>
        <p:spPr>
          <a:xfrm>
            <a:off x="605850" y="1268760"/>
            <a:ext cx="6498262" cy="4536504"/>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fontScale="77500" lnSpcReduction="20000"/>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00000"/>
              </a:lnSpc>
              <a:spcBef>
                <a:spcPts val="0"/>
              </a:spcBef>
              <a:spcAft>
                <a:spcPts val="1200"/>
              </a:spcAft>
              <a:buClrTx/>
              <a:buNone/>
            </a:pPr>
            <a:r>
              <a:rPr lang="en-GB" b="1" dirty="0">
                <a:latin typeface="+mj-lt"/>
                <a:ea typeface="Calibri" panose="020F0502020204030204" pitchFamily="34" charset="0"/>
                <a:cs typeface="Times New Roman" panose="02020603050405020304" pitchFamily="18" charset="0"/>
              </a:rPr>
              <a:t>5.3.3.1	Understand that probability is a measure of the likelihood of an event happening and that it can be assigned a numerical value</a:t>
            </a:r>
          </a:p>
          <a:p>
            <a:pPr fontAlgn="auto">
              <a:lnSpc>
                <a:spcPct val="100000"/>
              </a:lnSpc>
              <a:spcBef>
                <a:spcPts val="0"/>
              </a:spcBef>
              <a:spcAft>
                <a:spcPts val="1200"/>
              </a:spcAft>
              <a:buClrTx/>
            </a:pPr>
            <a:r>
              <a:rPr lang="en-GB" dirty="0">
                <a:effectLst/>
                <a:latin typeface="+mj-lt"/>
                <a:ea typeface="Calibri" panose="020F0502020204030204" pitchFamily="34" charset="0"/>
                <a:cs typeface="Times New Roman" panose="02020603050405020304" pitchFamily="18" charset="0"/>
              </a:rPr>
              <a:t>Distinguish between events that have different likelihoods and start to explain numerically why one event is more likely than another.</a:t>
            </a:r>
          </a:p>
          <a:p>
            <a:pPr fontAlgn="auto">
              <a:lnSpc>
                <a:spcPct val="100000"/>
              </a:lnSpc>
              <a:spcBef>
                <a:spcPts val="0"/>
              </a:spcBef>
              <a:spcAft>
                <a:spcPts val="1200"/>
              </a:spcAft>
              <a:buClrTx/>
            </a:pPr>
            <a:r>
              <a:rPr lang="en-GB" dirty="0">
                <a:effectLst/>
                <a:latin typeface="+mj-lt"/>
                <a:ea typeface="Calibri" panose="020F0502020204030204" pitchFamily="34" charset="0"/>
                <a:cs typeface="Times New Roman" panose="02020603050405020304" pitchFamily="18" charset="0"/>
              </a:rPr>
              <a:t>Understand that the probability of an event with only two equally likely outcomes is a half, and that each possible outcome will occur approximately half of the time.</a:t>
            </a:r>
          </a:p>
          <a:p>
            <a:pPr fontAlgn="auto">
              <a:lnSpc>
                <a:spcPct val="100000"/>
              </a:lnSpc>
              <a:spcBef>
                <a:spcPts val="0"/>
              </a:spcBef>
              <a:spcAft>
                <a:spcPts val="1200"/>
              </a:spcAft>
              <a:buClrTx/>
            </a:pPr>
            <a:r>
              <a:rPr lang="en-GB" dirty="0">
                <a:effectLst/>
                <a:latin typeface="+mj-lt"/>
                <a:ea typeface="Calibri" panose="020F0502020204030204" pitchFamily="34" charset="0"/>
                <a:cs typeface="Times New Roman" panose="02020603050405020304" pitchFamily="18" charset="0"/>
              </a:rPr>
              <a:t>Use the theoretical probability of a particular outcome to predict an expected number of occurrences of that outcome in an experiment.</a:t>
            </a:r>
          </a:p>
          <a:p>
            <a:pPr fontAlgn="auto">
              <a:lnSpc>
                <a:spcPct val="100000"/>
              </a:lnSpc>
              <a:spcBef>
                <a:spcPts val="0"/>
              </a:spcBef>
              <a:spcAft>
                <a:spcPts val="1200"/>
              </a:spcAft>
              <a:buClrTx/>
            </a:pPr>
            <a:r>
              <a:rPr lang="en-GB" dirty="0">
                <a:latin typeface="+mj-lt"/>
                <a:ea typeface="Calibri" panose="020F0502020204030204" pitchFamily="34" charset="0"/>
                <a:cs typeface="Times New Roman" panose="02020603050405020304" pitchFamily="18" charset="0"/>
              </a:rPr>
              <a:t>Identify the numerical values of outcomes in different single events and use these values to order the outcomes according to their likelihood.</a:t>
            </a:r>
          </a:p>
        </p:txBody>
      </p:sp>
    </p:spTree>
    <p:extLst>
      <p:ext uri="{BB962C8B-B14F-4D97-AF65-F5344CB8AC3E}">
        <p14:creationId xmlns:p14="http://schemas.microsoft.com/office/powerpoint/2010/main" val="36936747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B5755-BBA6-4415-8363-1E04CF4A873D}"/>
              </a:ext>
            </a:extLst>
          </p:cNvPr>
          <p:cNvSpPr>
            <a:spLocks noGrp="1"/>
          </p:cNvSpPr>
          <p:nvPr>
            <p:ph type="title"/>
          </p:nvPr>
        </p:nvSpPr>
        <p:spPr/>
        <p:txBody>
          <a:bodyPr>
            <a:normAutofit/>
          </a:bodyPr>
          <a:lstStyle/>
          <a:p>
            <a:r>
              <a:rPr lang="en-GB" dirty="0"/>
              <a:t>Why is this key idea important? (1)</a:t>
            </a:r>
          </a:p>
        </p:txBody>
      </p:sp>
      <p:sp>
        <p:nvSpPr>
          <p:cNvPr id="3" name="Content Placeholder 2">
            <a:extLst>
              <a:ext uri="{FF2B5EF4-FFF2-40B4-BE49-F238E27FC236}">
                <a16:creationId xmlns:a16="http://schemas.microsoft.com/office/drawing/2014/main" id="{EB44B3B3-8ACA-46E1-8E92-0FF42D42762E}"/>
              </a:ext>
            </a:extLst>
          </p:cNvPr>
          <p:cNvSpPr>
            <a:spLocks noGrp="1"/>
          </p:cNvSpPr>
          <p:nvPr>
            <p:ph idx="1"/>
          </p:nvPr>
        </p:nvSpPr>
        <p:spPr>
          <a:xfrm>
            <a:off x="335360" y="1196752"/>
            <a:ext cx="11521279" cy="4752528"/>
          </a:xfrm>
        </p:spPr>
        <p:txBody>
          <a:bodyPr>
            <a:noAutofit/>
          </a:bodyPr>
          <a:lstStyle/>
          <a:p>
            <a:r>
              <a:rPr lang="en-GB" sz="2000" dirty="0"/>
              <a:t>Students will encounter probability in many aspects of their daily lives, from sporting events to weather reports. However, probability is an area of mathematics that students can find perplexing. Students may feel that their lived experiences do not reflect calculated mathematical likelihoods. For example, rolling a six on a dice in order to win a board game often ‘feels’ far less likely than any of the other outcomes. </a:t>
            </a:r>
          </a:p>
          <a:p>
            <a:r>
              <a:rPr lang="en-GB" sz="2000" dirty="0"/>
              <a:t>The introduction of probability at Key Stage 3 will offer students a way to quantify, explore and explain likelihood and coincidence, and to reason about uncertainty. </a:t>
            </a:r>
          </a:p>
          <a:p>
            <a:r>
              <a:rPr lang="en-GB" sz="2000" dirty="0"/>
              <a:t>Students should have the opportunity to engage in experiments and develop a feel for likely, unlikely, even, certain and impossible chances, before starting to quantify probabilities and the likelihood of different outcomes. </a:t>
            </a:r>
          </a:p>
          <a:p>
            <a:r>
              <a:rPr lang="en-GB" sz="2000" dirty="0"/>
              <a:t>Furthermore, students need to appreciate that predictions of likelihood do not predict individual events. Rather, experimental data will tend towards this theoretical value (for example, knowing that flipping a head or a tail on a coin has an even chance of occurring does not mean these outcomes will occur an equal number of times). </a:t>
            </a:r>
          </a:p>
          <a:p>
            <a:endParaRPr lang="en-GB" sz="2000" dirty="0"/>
          </a:p>
        </p:txBody>
      </p:sp>
    </p:spTree>
    <p:extLst>
      <p:ext uri="{BB962C8B-B14F-4D97-AF65-F5344CB8AC3E}">
        <p14:creationId xmlns:p14="http://schemas.microsoft.com/office/powerpoint/2010/main" val="1835208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B5755-BBA6-4415-8363-1E04CF4A873D}"/>
              </a:ext>
            </a:extLst>
          </p:cNvPr>
          <p:cNvSpPr>
            <a:spLocks noGrp="1"/>
          </p:cNvSpPr>
          <p:nvPr>
            <p:ph type="title"/>
          </p:nvPr>
        </p:nvSpPr>
        <p:spPr/>
        <p:txBody>
          <a:bodyPr>
            <a:normAutofit/>
          </a:bodyPr>
          <a:lstStyle/>
          <a:p>
            <a:r>
              <a:rPr lang="en-GB" dirty="0"/>
              <a:t>Why is this key idea important? (2)</a:t>
            </a:r>
          </a:p>
        </p:txBody>
      </p:sp>
      <p:sp>
        <p:nvSpPr>
          <p:cNvPr id="3" name="Content Placeholder 2">
            <a:extLst>
              <a:ext uri="{FF2B5EF4-FFF2-40B4-BE49-F238E27FC236}">
                <a16:creationId xmlns:a16="http://schemas.microsoft.com/office/drawing/2014/main" id="{EB44B3B3-8ACA-46E1-8E92-0FF42D42762E}"/>
              </a:ext>
            </a:extLst>
          </p:cNvPr>
          <p:cNvSpPr>
            <a:spLocks noGrp="1"/>
          </p:cNvSpPr>
          <p:nvPr>
            <p:ph idx="1"/>
          </p:nvPr>
        </p:nvSpPr>
        <p:spPr>
          <a:xfrm>
            <a:off x="335360" y="1196752"/>
            <a:ext cx="11521279" cy="4752528"/>
          </a:xfrm>
        </p:spPr>
        <p:txBody>
          <a:bodyPr>
            <a:noAutofit/>
          </a:bodyPr>
          <a:lstStyle/>
          <a:p>
            <a:r>
              <a:rPr lang="en-GB" sz="2000" dirty="0"/>
              <a:t>Before they quantify probabilities, students need to appreciate that, where an event has different possible outcomes, some of these outcomes may be more or less likely than others for different possible reasons.</a:t>
            </a:r>
          </a:p>
          <a:p>
            <a:r>
              <a:rPr lang="en-GB" sz="2000" dirty="0"/>
              <a:t>One factor that underpins uncertainty is that of randomness: students should understand that although an individual event might be random, reasoning about uncertain events can be fruitful when they are repeated many times. Given enough time, trends in apparently random behaviour can become predictable by analysing the frequency of outcomes. </a:t>
            </a:r>
          </a:p>
          <a:p>
            <a:r>
              <a:rPr lang="en-GB" sz="2000" dirty="0"/>
              <a:t>Specific and precise language is key to working with probability. For example, students should understand the distinctions between an event (for example, flipping a coin) and an outcome (for example, a coin landing on heads) or between probability and possibility (for example, it is possible that it will snow in summer, but not probable).</a:t>
            </a:r>
          </a:p>
          <a:p>
            <a:r>
              <a:rPr lang="en-GB" sz="2000" dirty="0"/>
              <a:t>Students will learn that the total chance of all the outcomes of an event will sum to one and should understand how this can be illustrated on a number line, and subsequently link this knowledge to the relationship:</a:t>
            </a:r>
          </a:p>
          <a:p>
            <a:pPr marL="0" indent="0">
              <a:buNone/>
            </a:pPr>
            <a:r>
              <a:rPr lang="en-GB" sz="1800" b="1" dirty="0"/>
              <a:t>	[the chance of an outcome not happening] = 100% − [the chance of it happening]</a:t>
            </a:r>
          </a:p>
          <a:p>
            <a:endParaRPr lang="en-GB" sz="2000" dirty="0"/>
          </a:p>
          <a:p>
            <a:endParaRPr lang="en-GB" sz="2000" dirty="0"/>
          </a:p>
        </p:txBody>
      </p:sp>
    </p:spTree>
    <p:extLst>
      <p:ext uri="{BB962C8B-B14F-4D97-AF65-F5344CB8AC3E}">
        <p14:creationId xmlns:p14="http://schemas.microsoft.com/office/powerpoint/2010/main" val="2626728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A176B-7C6C-4CED-AE26-B9480C744EEE}"/>
              </a:ext>
            </a:extLst>
          </p:cNvPr>
          <p:cNvSpPr>
            <a:spLocks noGrp="1"/>
          </p:cNvSpPr>
          <p:nvPr>
            <p:ph type="title"/>
          </p:nvPr>
        </p:nvSpPr>
        <p:spPr/>
        <p:txBody>
          <a:bodyPr>
            <a:normAutofit/>
          </a:bodyPr>
          <a:lstStyle/>
          <a:p>
            <a:r>
              <a:rPr lang="en-GB" dirty="0"/>
              <a:t>Prior learning</a:t>
            </a:r>
          </a:p>
        </p:txBody>
      </p:sp>
      <p:sp>
        <p:nvSpPr>
          <p:cNvPr id="4" name="Content Placeholder 2">
            <a:extLst>
              <a:ext uri="{FF2B5EF4-FFF2-40B4-BE49-F238E27FC236}">
                <a16:creationId xmlns:a16="http://schemas.microsoft.com/office/drawing/2014/main" id="{C27B25F0-54FD-4E02-991E-9E4879F3822D}"/>
              </a:ext>
            </a:extLst>
          </p:cNvPr>
          <p:cNvSpPr>
            <a:spLocks noGrp="1"/>
          </p:cNvSpPr>
          <p:nvPr>
            <p:ph idx="1"/>
          </p:nvPr>
        </p:nvSpPr>
        <p:spPr>
          <a:xfrm>
            <a:off x="6821307" y="1412777"/>
            <a:ext cx="4891318" cy="3475456"/>
          </a:xfrm>
        </p:spPr>
        <p:txBody>
          <a:bodyPr anchor="ctr">
            <a:normAutofit/>
          </a:bodyPr>
          <a:lstStyle/>
          <a:p>
            <a:pPr lvl="1"/>
            <a:r>
              <a:rPr lang="en-GB" sz="2400" dirty="0"/>
              <a:t>What representations might your students already be familiar with? </a:t>
            </a:r>
          </a:p>
          <a:p>
            <a:pPr lvl="1"/>
            <a:r>
              <a:rPr lang="en-GB" sz="2400" dirty="0"/>
              <a:t>What language might they use? </a:t>
            </a:r>
          </a:p>
          <a:p>
            <a:pPr lvl="1"/>
            <a:r>
              <a:rPr lang="en-GB" sz="2400" dirty="0"/>
              <a:t>How does this fit in with your curriculum progression?</a:t>
            </a:r>
          </a:p>
        </p:txBody>
      </p:sp>
      <p:graphicFrame>
        <p:nvGraphicFramePr>
          <p:cNvPr id="6" name="Table 6">
            <a:extLst>
              <a:ext uri="{FF2B5EF4-FFF2-40B4-BE49-F238E27FC236}">
                <a16:creationId xmlns:a16="http://schemas.microsoft.com/office/drawing/2014/main" id="{283F16DE-8169-438D-BF6F-2EFA746A0CDD}"/>
              </a:ext>
            </a:extLst>
          </p:cNvPr>
          <p:cNvGraphicFramePr>
            <a:graphicFrameLocks noGrp="1"/>
          </p:cNvGraphicFramePr>
          <p:nvPr/>
        </p:nvGraphicFramePr>
        <p:xfrm>
          <a:off x="660693" y="1411380"/>
          <a:ext cx="6160612" cy="3673805"/>
        </p:xfrm>
        <a:graphic>
          <a:graphicData uri="http://schemas.openxmlformats.org/drawingml/2006/table">
            <a:tbl>
              <a:tblPr firstRow="1" bandRow="1">
                <a:tableStyleId>{E8B1032C-EA38-4F05-BA0D-38AFFFC7BED3}</a:tableStyleId>
              </a:tblPr>
              <a:tblGrid>
                <a:gridCol w="6160612">
                  <a:extLst>
                    <a:ext uri="{9D8B030D-6E8A-4147-A177-3AD203B41FA5}">
                      <a16:colId xmlns:a16="http://schemas.microsoft.com/office/drawing/2014/main" val="590117535"/>
                    </a:ext>
                  </a:extLst>
                </a:gridCol>
              </a:tblGrid>
              <a:tr h="432212">
                <a:tc>
                  <a:txBody>
                    <a:bodyPr/>
                    <a:lstStyle/>
                    <a:p>
                      <a:r>
                        <a:rPr lang="en-GB" dirty="0"/>
                        <a:t>Key Stage 3 Learning Outcome</a:t>
                      </a:r>
                    </a:p>
                  </a:txBody>
                  <a:tcPr/>
                </a:tc>
                <a:extLst>
                  <a:ext uri="{0D108BD9-81ED-4DB2-BD59-A6C34878D82A}">
                    <a16:rowId xmlns:a16="http://schemas.microsoft.com/office/drawing/2014/main" val="1564221312"/>
                  </a:ext>
                </a:extLst>
              </a:tr>
              <a:tr h="1080531">
                <a:tc>
                  <a:txBody>
                    <a:bodyPr/>
                    <a:lstStyle/>
                    <a:p>
                      <a:pPr marL="285750" indent="-285750">
                        <a:buFont typeface="Arial" panose="020B0604020202020204" pitchFamily="34" charset="0"/>
                        <a:buChar char="•"/>
                      </a:pPr>
                      <a:r>
                        <a:rPr lang="en-GB" dirty="0"/>
                        <a:t>3.1.3 Understand that fractions are an example of a multiplicative relationship and apply this understanding to a range of contexts</a:t>
                      </a:r>
                    </a:p>
                  </a:txBody>
                  <a:tcPr anchor="ctr"/>
                </a:tc>
                <a:extLst>
                  <a:ext uri="{0D108BD9-81ED-4DB2-BD59-A6C34878D82A}">
                    <a16:rowId xmlns:a16="http://schemas.microsoft.com/office/drawing/2014/main" val="1387505252"/>
                  </a:ext>
                </a:extLst>
              </a:tr>
              <a:tr h="1080531">
                <a:tc>
                  <a:txBody>
                    <a:bodyPr/>
                    <a:lstStyle/>
                    <a:p>
                      <a:pPr marL="285750" indent="-285750">
                        <a:buFont typeface="Arial" panose="020B0604020202020204" pitchFamily="34" charset="0"/>
                        <a:buChar char="•"/>
                      </a:pPr>
                      <a:r>
                        <a:rPr lang="en-GB" dirty="0"/>
                        <a:t>3.1.4 Understand that ratios are an example of a multiplicative relationship and apply this understanding to a range of contexts</a:t>
                      </a:r>
                    </a:p>
                  </a:txBody>
                  <a:tcPr anchor="ctr"/>
                </a:tc>
                <a:extLst>
                  <a:ext uri="{0D108BD9-81ED-4DB2-BD59-A6C34878D82A}">
                    <a16:rowId xmlns:a16="http://schemas.microsoft.com/office/drawing/2014/main" val="502591801"/>
                  </a:ext>
                </a:extLst>
              </a:tr>
              <a:tr h="1080531">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dirty="0"/>
                        <a:t>Please note: </a:t>
                      </a:r>
                      <a:r>
                        <a:rPr lang="en-GB" dirty="0"/>
                        <a:t>Numerical codes refer to statements of knowledge, skills and understanding in the NCETM breakdown of Key Stage 3 mathematics.</a:t>
                      </a:r>
                    </a:p>
                  </a:txBody>
                  <a:tcPr anchor="ctr"/>
                </a:tc>
                <a:extLst>
                  <a:ext uri="{0D108BD9-81ED-4DB2-BD59-A6C34878D82A}">
                    <a16:rowId xmlns:a16="http://schemas.microsoft.com/office/drawing/2014/main" val="2537917201"/>
                  </a:ext>
                </a:extLst>
              </a:tr>
            </a:tbl>
          </a:graphicData>
        </a:graphic>
      </p:graphicFrame>
    </p:spTree>
    <p:extLst>
      <p:ext uri="{BB962C8B-B14F-4D97-AF65-F5344CB8AC3E}">
        <p14:creationId xmlns:p14="http://schemas.microsoft.com/office/powerpoint/2010/main" val="259609769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2|1.6"/>
</p:tagLst>
</file>

<file path=ppt/tags/tag2.xml><?xml version="1.0" encoding="utf-8"?>
<p:tagLst xmlns:a="http://schemas.openxmlformats.org/drawingml/2006/main" xmlns:r="http://schemas.openxmlformats.org/officeDocument/2006/relationships" xmlns:p="http://schemas.openxmlformats.org/presentationml/2006/main">
  <p:tag name="TIMING" val="|2.2|1.6"/>
</p:tagLst>
</file>

<file path=ppt/tags/tag3.xml><?xml version="1.0" encoding="utf-8"?>
<p:tagLst xmlns:a="http://schemas.openxmlformats.org/drawingml/2006/main" xmlns:r="http://schemas.openxmlformats.org/officeDocument/2006/relationships" xmlns:p="http://schemas.openxmlformats.org/presentationml/2006/main">
  <p:tag name="TIMING" val="|2.2|1.6"/>
</p:tagLst>
</file>

<file path=ppt/tags/tag4.xml><?xml version="1.0" encoding="utf-8"?>
<p:tagLst xmlns:a="http://schemas.openxmlformats.org/drawingml/2006/main" xmlns:r="http://schemas.openxmlformats.org/officeDocument/2006/relationships" xmlns:p="http://schemas.openxmlformats.org/presentationml/2006/main">
  <p:tag name="TIMING" val="|2.2|1.6"/>
</p:tagLst>
</file>

<file path=ppt/tags/tag5.xml><?xml version="1.0" encoding="utf-8"?>
<p:tagLst xmlns:a="http://schemas.openxmlformats.org/drawingml/2006/main" xmlns:r="http://schemas.openxmlformats.org/officeDocument/2006/relationships" xmlns:p="http://schemas.openxmlformats.org/presentationml/2006/main">
  <p:tag name="TIMING" val="|2.2|1.6"/>
</p:tagLst>
</file>

<file path=ppt/theme/theme1.xml><?xml version="1.0" encoding="utf-8"?>
<a:theme xmlns:a="http://schemas.openxmlformats.org/drawingml/2006/main" name="Custom Design">
  <a:themeElements>
    <a:clrScheme name="Custom 7">
      <a:dk1>
        <a:srgbClr val="585858"/>
      </a:dk1>
      <a:lt1>
        <a:srgbClr val="FFFFFF"/>
      </a:lt1>
      <a:dk2>
        <a:srgbClr val="006666"/>
      </a:dk2>
      <a:lt2>
        <a:srgbClr val="5F5F5F"/>
      </a:lt2>
      <a:accent1>
        <a:srgbClr val="585858"/>
      </a:accent1>
      <a:accent2>
        <a:srgbClr val="99CCCC"/>
      </a:accent2>
      <a:accent3>
        <a:srgbClr val="FFFFFF"/>
      </a:accent3>
      <a:accent4>
        <a:srgbClr val="000000"/>
      </a:accent4>
      <a:accent5>
        <a:srgbClr val="ADE2E2"/>
      </a:accent5>
      <a:accent6>
        <a:srgbClr val="8AB9B9"/>
      </a:accent6>
      <a:hlink>
        <a:srgbClr val="00B0F0"/>
      </a:hlink>
      <a:folHlink>
        <a:srgbClr val="B2B2B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S3 PD Materials PPT template TO USE" id="{83CE1105-B92B-4021-95C9-E1D14EECFDB6}" vid="{9EAF0184-112F-41C9-83EE-CD0CDDB1645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33BD7AB7B8D684D85F4D49CC0D05EEF" ma:contentTypeVersion="12" ma:contentTypeDescription="Create a new document." ma:contentTypeScope="" ma:versionID="cd3af561843256d40e6154081e43db4a">
  <xsd:schema xmlns:xsd="http://www.w3.org/2001/XMLSchema" xmlns:xs="http://www.w3.org/2001/XMLSchema" xmlns:p="http://schemas.microsoft.com/office/2006/metadata/properties" xmlns:ns2="b17c8f57-d5a2-4476-ad19-6366d61ed755" xmlns:ns3="dc9bd944-225f-43f1-96dc-d5ee43d55d1c" targetNamespace="http://schemas.microsoft.com/office/2006/metadata/properties" ma:root="true" ma:fieldsID="d01adb29e71ed870df0688fded3de582" ns2:_="" ns3:_="">
    <xsd:import namespace="b17c8f57-d5a2-4476-ad19-6366d61ed755"/>
    <xsd:import namespace="dc9bd944-225f-43f1-96dc-d5ee43d55d1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7c8f57-d5a2-4476-ad19-6366d61ed7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c9bd944-225f-43f1-96dc-d5ee43d55d1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LongProperties xmlns="http://schemas.microsoft.com/office/2006/metadata/longProperties"/>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614D725-2C21-4C66-9CD4-8D38560013A8}">
  <ds:schemaRefs>
    <ds:schemaRef ds:uri="http://schemas.microsoft.com/sharepoint/v3/contenttype/forms"/>
  </ds:schemaRefs>
</ds:datastoreItem>
</file>

<file path=customXml/itemProps2.xml><?xml version="1.0" encoding="utf-8"?>
<ds:datastoreItem xmlns:ds="http://schemas.openxmlformats.org/officeDocument/2006/customXml" ds:itemID="{7C929F17-7065-44D4-BAC9-30D6CA7CBC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17c8f57-d5a2-4476-ad19-6366d61ed755"/>
    <ds:schemaRef ds:uri="dc9bd944-225f-43f1-96dc-d5ee43d55d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5CA48D5-CF87-4E62-9CFA-B8134F07C6D3}">
  <ds:schemaRefs>
    <ds:schemaRef ds:uri="http://schemas.microsoft.com/office/2006/metadata/longProperties"/>
  </ds:schemaRefs>
</ds:datastoreItem>
</file>

<file path=customXml/itemProps4.xml><?xml version="1.0" encoding="utf-8"?>
<ds:datastoreItem xmlns:ds="http://schemas.openxmlformats.org/officeDocument/2006/customXml" ds:itemID="{B1B18B3D-5C68-4030-BEF3-6F927E24DA37}">
  <ds:schemaRefs>
    <ds:schemaRef ds:uri="http://purl.org/dc/elements/1.1/"/>
    <ds:schemaRef ds:uri="dc9bd944-225f-43f1-96dc-d5ee43d55d1c"/>
    <ds:schemaRef ds:uri="http://www.w3.org/XML/1998/namespace"/>
    <ds:schemaRef ds:uri="b17c8f57-d5a2-4476-ad19-6366d61ed755"/>
    <ds:schemaRef ds:uri="http://schemas.microsoft.com/office/2006/documentManagement/types"/>
    <ds:schemaRef ds:uri="http://schemas.microsoft.com/office/2006/metadata/properties"/>
    <ds:schemaRef ds:uri="http://purl.org/dc/terms/"/>
    <ds:schemaRef ds:uri="http://schemas.microsoft.com/office/infopath/2007/PartnerControl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KS3 PD Materials PPT template TO USE</Template>
  <TotalTime>317</TotalTime>
  <Words>7770</Words>
  <Application>Microsoft Office PowerPoint</Application>
  <PresentationFormat>Widescreen</PresentationFormat>
  <Paragraphs>550</Paragraphs>
  <Slides>42</Slides>
  <Notes>34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Arial</vt:lpstr>
      <vt:lpstr>Calibri</vt:lpstr>
      <vt:lpstr>Cambria Math</vt:lpstr>
      <vt:lpstr>Myriad Pro</vt:lpstr>
      <vt:lpstr>Symbol</vt:lpstr>
      <vt:lpstr>Custom Design</vt:lpstr>
      <vt:lpstr>Understanding probability as a measure of likelihood</vt:lpstr>
      <vt:lpstr>About this resource</vt:lpstr>
      <vt:lpstr>About this resource</vt:lpstr>
      <vt:lpstr>Where does this fit in?</vt:lpstr>
      <vt:lpstr>Where does this fit in?</vt:lpstr>
      <vt:lpstr>What do students need to understand?</vt:lpstr>
      <vt:lpstr>Why is this key idea important? (1)</vt:lpstr>
      <vt:lpstr>Why is this key idea important? (2)</vt:lpstr>
      <vt:lpstr>Prior learning</vt:lpstr>
      <vt:lpstr>Checking prior learning</vt:lpstr>
      <vt:lpstr>Checking prior learning (1)</vt:lpstr>
      <vt:lpstr>Checking prior learning (2)</vt:lpstr>
      <vt:lpstr>Common difficulties and misconceptions </vt:lpstr>
      <vt:lpstr>Common difficulties and misconceptions (1)</vt:lpstr>
      <vt:lpstr>Common difficulties and misconceptions (2)</vt:lpstr>
      <vt:lpstr>Common difficulties and misconceptions (3)</vt:lpstr>
      <vt:lpstr>Distinguish between events that have different likelihoods and start to explain numerically why one event is more likely than another</vt:lpstr>
      <vt:lpstr>PowerPoint Presentation</vt:lpstr>
      <vt:lpstr>Distinguish between events that have different likelihoods and start to explain numerically why one event is more likely than another</vt:lpstr>
      <vt:lpstr>PowerPoint Presentation</vt:lpstr>
      <vt:lpstr>Understand that the probability of an event with only two equally likely outcomes is a half, and that each possible outcome will occur approximately half of the time</vt:lpstr>
      <vt:lpstr>Understand that the probability of an event with only two equally likely outcomes is a half, and that each possible outcome will occur approximately half of the time</vt:lpstr>
      <vt:lpstr>PowerPoint Presentation</vt:lpstr>
      <vt:lpstr>Use the theoretical probability of a particular outcome to predict an expected number of occurrences of that outcome in an experiment</vt:lpstr>
      <vt:lpstr>PowerPoint Presentation</vt:lpstr>
      <vt:lpstr>Identify the numerical values of outcomes in different single events and use these values to order the outcomes according to their likelihood</vt:lpstr>
      <vt:lpstr>Example 5 – printable version</vt:lpstr>
      <vt:lpstr>Identify the numerical values of outcomes in different single events and use these values to order the outcomes according to their likelihood</vt:lpstr>
      <vt:lpstr>Identify the numerical values of outcomes in different single events and use these values to order the outcomes according to their likelihood</vt:lpstr>
      <vt:lpstr>Identify the numerical values of outcomes in different single events and use these values to order the outcomes according to their likelihood</vt:lpstr>
      <vt:lpstr>Identify the numerical values of outcomes in different single events and use these values to order the outcomes according to their likelihood</vt:lpstr>
      <vt:lpstr>PowerPoint Presentation</vt:lpstr>
      <vt:lpstr>Reflection questions</vt:lpstr>
      <vt:lpstr>PowerPoint Presentation</vt:lpstr>
      <vt:lpstr>Appendices</vt:lpstr>
      <vt:lpstr>Key vocabulary (1) </vt:lpstr>
      <vt:lpstr>Key vocabulary (2) </vt:lpstr>
      <vt:lpstr>Representations and structure </vt:lpstr>
      <vt:lpstr>Previous learning</vt:lpstr>
      <vt:lpstr>Future learning (1)</vt:lpstr>
      <vt:lpstr>Future learning (2)</vt:lpstr>
      <vt:lpstr>Library of links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probability as a measure of likelihood</dc:title>
  <dc:creator>Rebecca Donaldson</dc:creator>
  <cp:lastModifiedBy>Steve McCormack</cp:lastModifiedBy>
  <cp:revision>9</cp:revision>
  <dcterms:created xsi:type="dcterms:W3CDTF">2021-04-21T09:29:31Z</dcterms:created>
  <dcterms:modified xsi:type="dcterms:W3CDTF">2021-10-11T08:12:11Z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Natasha Chippendale</vt:lpwstr>
  </property>
  <property fmtid="{D5CDD505-2E9C-101B-9397-08002B2CF9AE}" pid="3" name="display_urn:schemas-microsoft-com:office:office#Author">
    <vt:lpwstr>Natasha Chippendale</vt:lpwstr>
  </property>
  <property fmtid="{D5CDD505-2E9C-101B-9397-08002B2CF9AE}" pid="4" name="Order">
    <vt:lpwstr>148500.000000000</vt:lpwstr>
  </property>
  <property fmtid="{D5CDD505-2E9C-101B-9397-08002B2CF9AE}" pid="5" name="ContentTypeId">
    <vt:lpwstr>0x010100D33BD7AB7B8D684D85F4D49CC0D05EEF</vt:lpwstr>
  </property>
</Properties>
</file>