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 id="2147483972" r:id="rId6"/>
  </p:sldMasterIdLst>
  <p:notesMasterIdLst>
    <p:notesMasterId r:id="rId42"/>
  </p:notesMasterIdLst>
  <p:sldIdLst>
    <p:sldId id="263" r:id="rId7"/>
    <p:sldId id="588" r:id="rId8"/>
    <p:sldId id="267" r:id="rId9"/>
    <p:sldId id="296" r:id="rId10"/>
    <p:sldId id="311" r:id="rId11"/>
    <p:sldId id="269" r:id="rId12"/>
    <p:sldId id="608" r:id="rId13"/>
    <p:sldId id="590" r:id="rId14"/>
    <p:sldId id="591" r:id="rId15"/>
    <p:sldId id="279" r:id="rId16"/>
    <p:sldId id="280" r:id="rId17"/>
    <p:sldId id="281" r:id="rId18"/>
    <p:sldId id="282" r:id="rId19"/>
    <p:sldId id="595" r:id="rId20"/>
    <p:sldId id="579" r:id="rId21"/>
    <p:sldId id="580" r:id="rId22"/>
    <p:sldId id="601" r:id="rId23"/>
    <p:sldId id="603" r:id="rId24"/>
    <p:sldId id="597" r:id="rId25"/>
    <p:sldId id="604" r:id="rId26"/>
    <p:sldId id="598" r:id="rId27"/>
    <p:sldId id="605" r:id="rId28"/>
    <p:sldId id="599" r:id="rId29"/>
    <p:sldId id="606" r:id="rId30"/>
    <p:sldId id="600" r:id="rId31"/>
    <p:sldId id="607" r:id="rId32"/>
    <p:sldId id="286" r:id="rId33"/>
    <p:sldId id="265" r:id="rId34"/>
    <p:sldId id="287" r:id="rId35"/>
    <p:sldId id="610" r:id="rId36"/>
    <p:sldId id="609" r:id="rId37"/>
    <p:sldId id="592" r:id="rId38"/>
    <p:sldId id="611" r:id="rId39"/>
    <p:sldId id="290" r:id="rId40"/>
    <p:sldId id="589" r:id="rId41"/>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2213" autoAdjust="0"/>
  </p:normalViewPr>
  <p:slideViewPr>
    <p:cSldViewPr>
      <p:cViewPr varScale="1">
        <p:scale>
          <a:sx n="52" d="100"/>
          <a:sy n="52" d="100"/>
        </p:scale>
        <p:origin x="1380"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1C336EE3-792E-44CE-83F3-76E92C3241F2}"/>
    <pc:docChg chg="modSld">
      <pc:chgData name="Steve McCormack" userId="a36034f6-e157-44c0-92e0-583c4185333c" providerId="ADAL" clId="{1C336EE3-792E-44CE-83F3-76E92C3241F2}" dt="2021-10-05T15:30:46.498" v="50" actId="6549"/>
      <pc:docMkLst>
        <pc:docMk/>
      </pc:docMkLst>
      <pc:sldChg chg="modSp mod">
        <pc:chgData name="Steve McCormack" userId="a36034f6-e157-44c0-92e0-583c4185333c" providerId="ADAL" clId="{1C336EE3-792E-44CE-83F3-76E92C3241F2}" dt="2021-10-05T15:28:47.142" v="27" actId="6549"/>
        <pc:sldMkLst>
          <pc:docMk/>
          <pc:sldMk cId="387169446" sldId="281"/>
        </pc:sldMkLst>
        <pc:spChg chg="mod">
          <ac:chgData name="Steve McCormack" userId="a36034f6-e157-44c0-92e0-583c4185333c" providerId="ADAL" clId="{1C336EE3-792E-44CE-83F3-76E92C3241F2}" dt="2021-10-05T15:28:47.142" v="27" actId="6549"/>
          <ac:spMkLst>
            <pc:docMk/>
            <pc:sldMk cId="387169446" sldId="281"/>
            <ac:spMk id="3" creationId="{EC771724-309D-4EC6-8089-365C4C85F6A6}"/>
          </ac:spMkLst>
        </pc:spChg>
      </pc:sldChg>
      <pc:sldChg chg="modSp mod">
        <pc:chgData name="Steve McCormack" userId="a36034f6-e157-44c0-92e0-583c4185333c" providerId="ADAL" clId="{1C336EE3-792E-44CE-83F3-76E92C3241F2}" dt="2021-10-05T15:30:42.865" v="48" actId="6549"/>
        <pc:sldMkLst>
          <pc:docMk/>
          <pc:sldMk cId="2116399320" sldId="290"/>
        </pc:sldMkLst>
        <pc:spChg chg="mod">
          <ac:chgData name="Steve McCormack" userId="a36034f6-e157-44c0-92e0-583c4185333c" providerId="ADAL" clId="{1C336EE3-792E-44CE-83F3-76E92C3241F2}" dt="2021-10-05T15:30:42.865" v="48" actId="6549"/>
          <ac:spMkLst>
            <pc:docMk/>
            <pc:sldMk cId="2116399320" sldId="290"/>
            <ac:spMk id="2" creationId="{468AD34D-48AC-4C34-99A5-DF560A5DFC10}"/>
          </ac:spMkLst>
        </pc:spChg>
      </pc:sldChg>
      <pc:sldChg chg="modSp mod">
        <pc:chgData name="Steve McCormack" userId="a36034f6-e157-44c0-92e0-583c4185333c" providerId="ADAL" clId="{1C336EE3-792E-44CE-83F3-76E92C3241F2}" dt="2021-10-05T15:29:12.240" v="29" actId="20577"/>
        <pc:sldMkLst>
          <pc:docMk/>
          <pc:sldMk cId="1972075379" sldId="579"/>
        </pc:sldMkLst>
        <pc:spChg chg="mod">
          <ac:chgData name="Steve McCormack" userId="a36034f6-e157-44c0-92e0-583c4185333c" providerId="ADAL" clId="{1C336EE3-792E-44CE-83F3-76E92C3241F2}" dt="2021-10-05T15:29:12.240" v="29" actId="20577"/>
          <ac:spMkLst>
            <pc:docMk/>
            <pc:sldMk cId="1972075379" sldId="579"/>
            <ac:spMk id="46" creationId="{F54F07ED-8B66-4FB3-B9ED-20C6A6FEE49C}"/>
          </ac:spMkLst>
        </pc:spChg>
      </pc:sldChg>
      <pc:sldChg chg="modSp mod">
        <pc:chgData name="Steve McCormack" userId="a36034f6-e157-44c0-92e0-583c4185333c" providerId="ADAL" clId="{1C336EE3-792E-44CE-83F3-76E92C3241F2}" dt="2021-10-05T15:29:20.709" v="30" actId="6549"/>
        <pc:sldMkLst>
          <pc:docMk/>
          <pc:sldMk cId="717258061" sldId="580"/>
        </pc:sldMkLst>
        <pc:spChg chg="mod">
          <ac:chgData name="Steve McCormack" userId="a36034f6-e157-44c0-92e0-583c4185333c" providerId="ADAL" clId="{1C336EE3-792E-44CE-83F3-76E92C3241F2}" dt="2021-10-05T15:29:20.709" v="30" actId="6549"/>
          <ac:spMkLst>
            <pc:docMk/>
            <pc:sldMk cId="717258061" sldId="580"/>
            <ac:spMk id="2" creationId="{23A84928-1FCA-4634-9C2E-8162352F2955}"/>
          </ac:spMkLst>
        </pc:spChg>
      </pc:sldChg>
      <pc:sldChg chg="modSp mod">
        <pc:chgData name="Steve McCormack" userId="a36034f6-e157-44c0-92e0-583c4185333c" providerId="ADAL" clId="{1C336EE3-792E-44CE-83F3-76E92C3241F2}" dt="2021-10-05T15:30:46.498" v="50" actId="6549"/>
        <pc:sldMkLst>
          <pc:docMk/>
          <pc:sldMk cId="3936075996" sldId="589"/>
        </pc:sldMkLst>
        <pc:spChg chg="mod">
          <ac:chgData name="Steve McCormack" userId="a36034f6-e157-44c0-92e0-583c4185333c" providerId="ADAL" clId="{1C336EE3-792E-44CE-83F3-76E92C3241F2}" dt="2021-10-05T15:30:46.498" v="50" actId="6549"/>
          <ac:spMkLst>
            <pc:docMk/>
            <pc:sldMk cId="3936075996" sldId="589"/>
            <ac:spMk id="2" creationId="{2FC8153A-3089-4481-8DDB-FCA2DBF5BD26}"/>
          </ac:spMkLst>
        </pc:spChg>
      </pc:sldChg>
      <pc:sldChg chg="modSp mod">
        <pc:chgData name="Steve McCormack" userId="a36034f6-e157-44c0-92e0-583c4185333c" providerId="ADAL" clId="{1C336EE3-792E-44CE-83F3-76E92C3241F2}" dt="2021-10-05T15:30:35.348" v="44" actId="6549"/>
        <pc:sldMkLst>
          <pc:docMk/>
          <pc:sldMk cId="3861932286" sldId="592"/>
        </pc:sldMkLst>
        <pc:spChg chg="mod">
          <ac:chgData name="Steve McCormack" userId="a36034f6-e157-44c0-92e0-583c4185333c" providerId="ADAL" clId="{1C336EE3-792E-44CE-83F3-76E92C3241F2}" dt="2021-10-05T15:30:35.348" v="44" actId="6549"/>
          <ac:spMkLst>
            <pc:docMk/>
            <pc:sldMk cId="3861932286" sldId="592"/>
            <ac:spMk id="2" creationId="{468AD34D-48AC-4C34-99A5-DF560A5DFC10}"/>
          </ac:spMkLst>
        </pc:spChg>
      </pc:sldChg>
      <pc:sldChg chg="modSp mod">
        <pc:chgData name="Steve McCormack" userId="a36034f6-e157-44c0-92e0-583c4185333c" providerId="ADAL" clId="{1C336EE3-792E-44CE-83F3-76E92C3241F2}" dt="2021-10-05T15:29:07.264" v="28" actId="6549"/>
        <pc:sldMkLst>
          <pc:docMk/>
          <pc:sldMk cId="2452693125" sldId="595"/>
        </pc:sldMkLst>
        <pc:spChg chg="mod">
          <ac:chgData name="Steve McCormack" userId="a36034f6-e157-44c0-92e0-583c4185333c" providerId="ADAL" clId="{1C336EE3-792E-44CE-83F3-76E92C3241F2}" dt="2021-10-05T15:29:07.264" v="28" actId="6549"/>
          <ac:spMkLst>
            <pc:docMk/>
            <pc:sldMk cId="2452693125" sldId="595"/>
            <ac:spMk id="2" creationId="{23A84928-1FCA-4634-9C2E-8162352F2955}"/>
          </ac:spMkLst>
        </pc:spChg>
      </pc:sldChg>
      <pc:sldChg chg="modSp mod">
        <pc:chgData name="Steve McCormack" userId="a36034f6-e157-44c0-92e0-583c4185333c" providerId="ADAL" clId="{1C336EE3-792E-44CE-83F3-76E92C3241F2}" dt="2021-10-05T15:29:38.401" v="33" actId="6549"/>
        <pc:sldMkLst>
          <pc:docMk/>
          <pc:sldMk cId="3157112686" sldId="597"/>
        </pc:sldMkLst>
        <pc:spChg chg="mod">
          <ac:chgData name="Steve McCormack" userId="a36034f6-e157-44c0-92e0-583c4185333c" providerId="ADAL" clId="{1C336EE3-792E-44CE-83F3-76E92C3241F2}" dt="2021-10-05T15:29:38.401" v="33" actId="6549"/>
          <ac:spMkLst>
            <pc:docMk/>
            <pc:sldMk cId="3157112686" sldId="597"/>
            <ac:spMk id="2" creationId="{23A84928-1FCA-4634-9C2E-8162352F2955}"/>
          </ac:spMkLst>
        </pc:spChg>
      </pc:sldChg>
      <pc:sldChg chg="modSp mod">
        <pc:chgData name="Steve McCormack" userId="a36034f6-e157-44c0-92e0-583c4185333c" providerId="ADAL" clId="{1C336EE3-792E-44CE-83F3-76E92C3241F2}" dt="2021-10-05T15:29:54.578" v="35" actId="6549"/>
        <pc:sldMkLst>
          <pc:docMk/>
          <pc:sldMk cId="2019982538" sldId="598"/>
        </pc:sldMkLst>
        <pc:spChg chg="mod">
          <ac:chgData name="Steve McCormack" userId="a36034f6-e157-44c0-92e0-583c4185333c" providerId="ADAL" clId="{1C336EE3-792E-44CE-83F3-76E92C3241F2}" dt="2021-10-05T15:29:54.578" v="35" actId="6549"/>
          <ac:spMkLst>
            <pc:docMk/>
            <pc:sldMk cId="2019982538" sldId="598"/>
            <ac:spMk id="2" creationId="{23A84928-1FCA-4634-9C2E-8162352F2955}"/>
          </ac:spMkLst>
        </pc:spChg>
      </pc:sldChg>
      <pc:sldChg chg="modSp mod">
        <pc:chgData name="Steve McCormack" userId="a36034f6-e157-44c0-92e0-583c4185333c" providerId="ADAL" clId="{1C336EE3-792E-44CE-83F3-76E92C3241F2}" dt="2021-10-05T15:30:02.449" v="37" actId="6549"/>
        <pc:sldMkLst>
          <pc:docMk/>
          <pc:sldMk cId="431381400" sldId="599"/>
        </pc:sldMkLst>
        <pc:spChg chg="mod">
          <ac:chgData name="Steve McCormack" userId="a36034f6-e157-44c0-92e0-583c4185333c" providerId="ADAL" clId="{1C336EE3-792E-44CE-83F3-76E92C3241F2}" dt="2021-10-05T15:30:02.449" v="37" actId="6549"/>
          <ac:spMkLst>
            <pc:docMk/>
            <pc:sldMk cId="431381400" sldId="599"/>
            <ac:spMk id="2" creationId="{23A84928-1FCA-4634-9C2E-8162352F2955}"/>
          </ac:spMkLst>
        </pc:spChg>
      </pc:sldChg>
      <pc:sldChg chg="modSp mod">
        <pc:chgData name="Steve McCormack" userId="a36034f6-e157-44c0-92e0-583c4185333c" providerId="ADAL" clId="{1C336EE3-792E-44CE-83F3-76E92C3241F2}" dt="2021-10-05T15:30:12.864" v="39" actId="6549"/>
        <pc:sldMkLst>
          <pc:docMk/>
          <pc:sldMk cId="2958241676" sldId="600"/>
        </pc:sldMkLst>
        <pc:spChg chg="mod">
          <ac:chgData name="Steve McCormack" userId="a36034f6-e157-44c0-92e0-583c4185333c" providerId="ADAL" clId="{1C336EE3-792E-44CE-83F3-76E92C3241F2}" dt="2021-10-05T15:30:12.864" v="39" actId="6549"/>
          <ac:spMkLst>
            <pc:docMk/>
            <pc:sldMk cId="2958241676" sldId="600"/>
            <ac:spMk id="2" creationId="{23A84928-1FCA-4634-9C2E-8162352F2955}"/>
          </ac:spMkLst>
        </pc:spChg>
      </pc:sldChg>
      <pc:sldChg chg="modSp mod">
        <pc:chgData name="Steve McCormack" userId="a36034f6-e157-44c0-92e0-583c4185333c" providerId="ADAL" clId="{1C336EE3-792E-44CE-83F3-76E92C3241F2}" dt="2021-10-05T15:29:24.865" v="31" actId="6549"/>
        <pc:sldMkLst>
          <pc:docMk/>
          <pc:sldMk cId="83086892" sldId="601"/>
        </pc:sldMkLst>
        <pc:spChg chg="mod">
          <ac:chgData name="Steve McCormack" userId="a36034f6-e157-44c0-92e0-583c4185333c" providerId="ADAL" clId="{1C336EE3-792E-44CE-83F3-76E92C3241F2}" dt="2021-10-05T15:29:24.865" v="31" actId="6549"/>
          <ac:spMkLst>
            <pc:docMk/>
            <pc:sldMk cId="83086892" sldId="601"/>
            <ac:spMk id="2" creationId="{23A84928-1FCA-4634-9C2E-8162352F2955}"/>
          </ac:spMkLst>
        </pc:spChg>
      </pc:sldChg>
      <pc:sldChg chg="modSp mod">
        <pc:chgData name="Steve McCormack" userId="a36034f6-e157-44c0-92e0-583c4185333c" providerId="ADAL" clId="{1C336EE3-792E-44CE-83F3-76E92C3241F2}" dt="2021-10-05T15:29:31.633" v="32" actId="6549"/>
        <pc:sldMkLst>
          <pc:docMk/>
          <pc:sldMk cId="3189877955" sldId="603"/>
        </pc:sldMkLst>
        <pc:spChg chg="mod">
          <ac:chgData name="Steve McCormack" userId="a36034f6-e157-44c0-92e0-583c4185333c" providerId="ADAL" clId="{1C336EE3-792E-44CE-83F3-76E92C3241F2}" dt="2021-10-05T15:29:31.633" v="32" actId="6549"/>
          <ac:spMkLst>
            <pc:docMk/>
            <pc:sldMk cId="3189877955" sldId="603"/>
            <ac:spMk id="46" creationId="{F54F07ED-8B66-4FB3-B9ED-20C6A6FEE49C}"/>
          </ac:spMkLst>
        </pc:spChg>
      </pc:sldChg>
      <pc:sldChg chg="modSp mod">
        <pc:chgData name="Steve McCormack" userId="a36034f6-e157-44c0-92e0-583c4185333c" providerId="ADAL" clId="{1C336EE3-792E-44CE-83F3-76E92C3241F2}" dt="2021-10-05T15:29:48.736" v="34" actId="6549"/>
        <pc:sldMkLst>
          <pc:docMk/>
          <pc:sldMk cId="3435929558" sldId="604"/>
        </pc:sldMkLst>
        <pc:spChg chg="mod">
          <ac:chgData name="Steve McCormack" userId="a36034f6-e157-44c0-92e0-583c4185333c" providerId="ADAL" clId="{1C336EE3-792E-44CE-83F3-76E92C3241F2}" dt="2021-10-05T15:29:48.736" v="34" actId="6549"/>
          <ac:spMkLst>
            <pc:docMk/>
            <pc:sldMk cId="3435929558" sldId="604"/>
            <ac:spMk id="46" creationId="{F54F07ED-8B66-4FB3-B9ED-20C6A6FEE49C}"/>
          </ac:spMkLst>
        </pc:spChg>
      </pc:sldChg>
      <pc:sldChg chg="modSp mod">
        <pc:chgData name="Steve McCormack" userId="a36034f6-e157-44c0-92e0-583c4185333c" providerId="ADAL" clId="{1C336EE3-792E-44CE-83F3-76E92C3241F2}" dt="2021-10-05T15:29:58.774" v="36" actId="6549"/>
        <pc:sldMkLst>
          <pc:docMk/>
          <pc:sldMk cId="3848795256" sldId="605"/>
        </pc:sldMkLst>
        <pc:spChg chg="mod">
          <ac:chgData name="Steve McCormack" userId="a36034f6-e157-44c0-92e0-583c4185333c" providerId="ADAL" clId="{1C336EE3-792E-44CE-83F3-76E92C3241F2}" dt="2021-10-05T15:29:58.774" v="36" actId="6549"/>
          <ac:spMkLst>
            <pc:docMk/>
            <pc:sldMk cId="3848795256" sldId="605"/>
            <ac:spMk id="46" creationId="{F54F07ED-8B66-4FB3-B9ED-20C6A6FEE49C}"/>
          </ac:spMkLst>
        </pc:spChg>
      </pc:sldChg>
      <pc:sldChg chg="modSp mod">
        <pc:chgData name="Steve McCormack" userId="a36034f6-e157-44c0-92e0-583c4185333c" providerId="ADAL" clId="{1C336EE3-792E-44CE-83F3-76E92C3241F2}" dt="2021-10-05T15:30:09.314" v="38" actId="6549"/>
        <pc:sldMkLst>
          <pc:docMk/>
          <pc:sldMk cId="1553128391" sldId="606"/>
        </pc:sldMkLst>
        <pc:spChg chg="mod">
          <ac:chgData name="Steve McCormack" userId="a36034f6-e157-44c0-92e0-583c4185333c" providerId="ADAL" clId="{1C336EE3-792E-44CE-83F3-76E92C3241F2}" dt="2021-10-05T15:30:09.314" v="38" actId="6549"/>
          <ac:spMkLst>
            <pc:docMk/>
            <pc:sldMk cId="1553128391" sldId="606"/>
            <ac:spMk id="46" creationId="{F54F07ED-8B66-4FB3-B9ED-20C6A6FEE49C}"/>
          </ac:spMkLst>
        </pc:spChg>
      </pc:sldChg>
      <pc:sldChg chg="modSp mod">
        <pc:chgData name="Steve McCormack" userId="a36034f6-e157-44c0-92e0-583c4185333c" providerId="ADAL" clId="{1C336EE3-792E-44CE-83F3-76E92C3241F2}" dt="2021-10-05T15:30:16.481" v="40" actId="6549"/>
        <pc:sldMkLst>
          <pc:docMk/>
          <pc:sldMk cId="3005558112" sldId="607"/>
        </pc:sldMkLst>
        <pc:spChg chg="mod">
          <ac:chgData name="Steve McCormack" userId="a36034f6-e157-44c0-92e0-583c4185333c" providerId="ADAL" clId="{1C336EE3-792E-44CE-83F3-76E92C3241F2}" dt="2021-10-05T15:30:16.481" v="40" actId="6549"/>
          <ac:spMkLst>
            <pc:docMk/>
            <pc:sldMk cId="3005558112" sldId="607"/>
            <ac:spMk id="46" creationId="{F54F07ED-8B66-4FB3-B9ED-20C6A6FEE49C}"/>
          </ac:spMkLst>
        </pc:spChg>
      </pc:sldChg>
      <pc:sldChg chg="modSp mod">
        <pc:chgData name="Steve McCormack" userId="a36034f6-e157-44c0-92e0-583c4185333c" providerId="ADAL" clId="{1C336EE3-792E-44CE-83F3-76E92C3241F2}" dt="2021-10-05T15:30:29.890" v="42" actId="6549"/>
        <pc:sldMkLst>
          <pc:docMk/>
          <pc:sldMk cId="2384253156" sldId="610"/>
        </pc:sldMkLst>
        <pc:spChg chg="mod">
          <ac:chgData name="Steve McCormack" userId="a36034f6-e157-44c0-92e0-583c4185333c" providerId="ADAL" clId="{1C336EE3-792E-44CE-83F3-76E92C3241F2}" dt="2021-10-05T15:30:29.890" v="42" actId="6549"/>
          <ac:spMkLst>
            <pc:docMk/>
            <pc:sldMk cId="2384253156" sldId="610"/>
            <ac:spMk id="2" creationId="{3D3B0D61-9420-4B06-8555-667429430C87}"/>
          </ac:spMkLst>
        </pc:spChg>
      </pc:sldChg>
      <pc:sldChg chg="modSp mod">
        <pc:chgData name="Steve McCormack" userId="a36034f6-e157-44c0-92e0-583c4185333c" providerId="ADAL" clId="{1C336EE3-792E-44CE-83F3-76E92C3241F2}" dt="2021-10-05T15:30:39.184" v="46" actId="6549"/>
        <pc:sldMkLst>
          <pc:docMk/>
          <pc:sldMk cId="1271876835" sldId="611"/>
        </pc:sldMkLst>
        <pc:spChg chg="mod">
          <ac:chgData name="Steve McCormack" userId="a36034f6-e157-44c0-92e0-583c4185333c" providerId="ADAL" clId="{1C336EE3-792E-44CE-83F3-76E92C3241F2}" dt="2021-10-05T15:30:39.184" v="46" actId="6549"/>
          <ac:spMkLst>
            <pc:docMk/>
            <pc:sldMk cId="1271876835" sldId="611"/>
            <ac:spMk id="2" creationId="{468AD34D-48AC-4C34-99A5-DF560A5DFC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280670" indent="-280670">
              <a:spcBef>
                <a:spcPts val="400"/>
              </a:spcBef>
              <a:spcAft>
                <a:spcPts val="400"/>
              </a:spcAft>
            </a:pPr>
            <a:r>
              <a:rPr lang="en-GB" sz="2000" dirty="0">
                <a:solidFill>
                  <a:schemeClr val="tx1"/>
                </a:solidFill>
                <a:effectLst/>
                <a:latin typeface="Myriad Pro"/>
                <a:ea typeface="Calibri" panose="020F0502020204030204" pitchFamily="34" charset="0"/>
                <a:cs typeface="Arial" panose="020B0604020202020204" pitchFamily="34" charset="0"/>
              </a:rPr>
              <a:t>Questions which might promote deeper thinking from students include:</a:t>
            </a:r>
          </a:p>
          <a:p>
            <a:pPr marL="342900" lvl="0" indent="-342900">
              <a:spcBef>
                <a:spcPts val="400"/>
              </a:spcBef>
              <a:buClr>
                <a:srgbClr val="82CBDD"/>
              </a:buClr>
              <a:buFont typeface="Symbol" panose="05050102010706020507" pitchFamily="18" charset="2"/>
              <a:buChar char=""/>
              <a:tabLst>
                <a:tab pos="228600" algn="l"/>
                <a:tab pos="457200" algn="l"/>
              </a:tabLst>
            </a:pPr>
            <a:r>
              <a:rPr lang="en-GB" sz="2000" i="1" dirty="0">
                <a:solidFill>
                  <a:schemeClr val="tx1"/>
                </a:solidFill>
                <a:effectLst/>
                <a:latin typeface="Myriad Pro"/>
                <a:ea typeface="Calibri" panose="020F0502020204030204" pitchFamily="34" charset="0"/>
                <a:cs typeface="Arial" panose="020B0604020202020204" pitchFamily="34" charset="0"/>
              </a:rPr>
              <a:t>‘How do we know that the sum of the angles is not 179° or 181°?’</a:t>
            </a:r>
            <a:endParaRPr lang="en-GB" sz="2000" dirty="0">
              <a:solidFill>
                <a:schemeClr val="tx1"/>
              </a:solidFill>
              <a:effectLst/>
              <a:latin typeface="Myriad Pro"/>
              <a:ea typeface="Calibri" panose="020F0502020204030204" pitchFamily="34" charset="0"/>
              <a:cs typeface="Arial" panose="020B0604020202020204" pitchFamily="34" charset="0"/>
            </a:endParaRPr>
          </a:p>
          <a:p>
            <a:pPr marL="342900" lvl="0" indent="-342900">
              <a:spcAft>
                <a:spcPts val="400"/>
              </a:spcAft>
              <a:buClr>
                <a:srgbClr val="82CBDD"/>
              </a:buClr>
              <a:buFont typeface="Symbol" panose="05050102010706020507" pitchFamily="18" charset="2"/>
              <a:buChar char=""/>
              <a:tabLst>
                <a:tab pos="228600" algn="l"/>
                <a:tab pos="457200" algn="l"/>
              </a:tabLst>
            </a:pPr>
            <a:r>
              <a:rPr lang="en-GB" sz="2000" i="1" dirty="0">
                <a:solidFill>
                  <a:schemeClr val="tx1"/>
                </a:solidFill>
                <a:effectLst/>
                <a:latin typeface="Myriad Pro"/>
                <a:ea typeface="Calibri" panose="020F0502020204030204" pitchFamily="34" charset="0"/>
                <a:cs typeface="Arial" panose="020B0604020202020204" pitchFamily="34" charset="0"/>
              </a:rPr>
              <a:t>‘Do you think it is a coincidence that the angle sum of a triangle is exactly half a turn? Why do you think that might be?’</a:t>
            </a:r>
            <a:endParaRPr lang="en-GB" sz="2000" b="1"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200" dirty="0"/>
              <a:t>Students often confuse a demonstration for a proof. In KS2, students learnt that the sum of the interior angles of a triangle is 180° and will have used this fact to calculate missing angles. They may have seen a demonstration of this fact involving cutting out a paper triangle, tearing off the three corners and showing that the angles can be placed together on a straight line. It is important that students appreciate that, while this indicates that such a relationship might be true it is a demonstration and not a proof.</a:t>
            </a:r>
          </a:p>
          <a:p>
            <a:pPr marL="280670" indent="-280670">
              <a:spcBef>
                <a:spcPts val="400"/>
              </a:spcBef>
              <a:spcAft>
                <a:spcPts val="400"/>
              </a:spcAft>
            </a:pPr>
            <a:r>
              <a:rPr lang="en-GB" dirty="0">
                <a:solidFill>
                  <a:schemeClr val="tx1"/>
                </a:solidFill>
                <a:effectLst/>
                <a:latin typeface="+mn-lt"/>
                <a:ea typeface="Calibri" panose="020F0502020204030204" pitchFamily="34" charset="0"/>
                <a:cs typeface="Arial" panose="020B0604020202020204" pitchFamily="34" charset="0"/>
              </a:rPr>
              <a:t>Consider asking students to repeat Emma and Samira’s approaches.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1520380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18 of the 6.1 Core Concept document.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ea typeface="Calibri" panose="020F0502020204030204" pitchFamily="34" charset="0"/>
                <a:cs typeface="Times New Roman" panose="02020603050405020304" pitchFamily="18" charset="0"/>
              </a:rPr>
              <a:t>Through doing the activity themselves, students will come to appreciate the role of measurement and estimation in both methods.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angle can you deduce immediately? Why?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Students can be guided to use mental imagery to slide the parallel lines closer to each other.</a:t>
            </a:r>
          </a:p>
          <a:p>
            <a:pPr marL="0" marR="0" lvl="0" indent="0" algn="l" defTabSz="914400" rtl="0" eaLnBrk="1" fontAlgn="auto" latinLnBrk="0" hangingPunct="1">
              <a:lnSpc>
                <a:spcPct val="100000"/>
              </a:lnSpc>
              <a:spcBef>
                <a:spcPts val="400"/>
              </a:spcBef>
              <a:spcAft>
                <a:spcPts val="40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latin typeface="+mn-lt"/>
              </a:rPr>
              <a:t>The diagram of a pair of parallel lines with a transversal is a very powerful image. It contains within it all the structures and relationships that are needed to deduce the angle sum of a triangle.</a:t>
            </a:r>
          </a:p>
          <a:p>
            <a:pPr>
              <a:spcBef>
                <a:spcPts val="400"/>
              </a:spcBef>
              <a:spcAft>
                <a:spcPts val="400"/>
              </a:spcAft>
            </a:pPr>
            <a:endParaRPr lang="en-GB" sz="1200" b="1"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angle can you deduce immediately? What angle fact have you used?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Compare the diagrams in Example 2 and Example 3, what is the same and what is different about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It is important for students to be given time to discuss all the relationships they see in this diagram at each of the stages outlined in the </a:t>
            </a:r>
            <a:r>
              <a:rPr lang="en-GB" sz="1200" i="1" dirty="0">
                <a:effectLst/>
                <a:latin typeface="+mn-lt"/>
                <a:ea typeface="Calibri" panose="020F0502020204030204" pitchFamily="34" charset="0"/>
                <a:cs typeface="Times New Roman" panose="02020603050405020304" pitchFamily="18" charset="0"/>
              </a:rPr>
              <a:t>Examples 2</a:t>
            </a:r>
            <a:r>
              <a:rPr lang="en-GB" sz="1200" dirty="0">
                <a:effectLst/>
                <a:latin typeface="+mn-lt"/>
                <a:ea typeface="Calibri" panose="020F0502020204030204" pitchFamily="34" charset="0"/>
                <a:cs typeface="Times New Roman" panose="02020603050405020304" pitchFamily="18" charset="0"/>
              </a:rPr>
              <a:t>, </a:t>
            </a:r>
            <a:r>
              <a:rPr lang="en-GB" sz="1200" i="1" dirty="0">
                <a:effectLst/>
                <a:latin typeface="+mn-lt"/>
                <a:ea typeface="Calibri" panose="020F0502020204030204" pitchFamily="34" charset="0"/>
                <a:cs typeface="Times New Roman" panose="02020603050405020304" pitchFamily="18" charset="0"/>
              </a:rPr>
              <a:t>3</a:t>
            </a:r>
            <a:r>
              <a:rPr lang="en-GB" sz="1200" dirty="0">
                <a:effectLst/>
                <a:latin typeface="+mn-lt"/>
                <a:ea typeface="Calibri" panose="020F0502020204030204" pitchFamily="34" charset="0"/>
                <a:cs typeface="Times New Roman" panose="02020603050405020304" pitchFamily="18" charset="0"/>
              </a:rPr>
              <a:t> and </a:t>
            </a:r>
            <a:r>
              <a:rPr lang="en-GB" sz="1200" i="1" dirty="0">
                <a:effectLst/>
                <a:latin typeface="+mn-lt"/>
                <a:ea typeface="Calibri" panose="020F0502020204030204" pitchFamily="34" charset="0"/>
                <a:cs typeface="Times New Roman" panose="02020603050405020304" pitchFamily="18" charset="0"/>
              </a:rPr>
              <a:t>4</a:t>
            </a:r>
            <a:r>
              <a:rPr lang="en-GB" sz="1200" dirty="0">
                <a:effectLst/>
                <a:latin typeface="+mn-lt"/>
                <a:ea typeface="Calibri" panose="020F0502020204030204" pitchFamily="34" charset="0"/>
                <a:cs typeface="Times New Roman" panose="02020603050405020304" pitchFamily="18" charset="0"/>
              </a:rPr>
              <a:t>, so that they thoroughly internalise these structures.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22748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19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6384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angle facts are you using at each stage?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Why might it be important for students to tackle Examples 2 and 3 before seeing the diagrams combined in Example 4?</a:t>
            </a:r>
          </a:p>
          <a:p>
            <a:pPr>
              <a:spcBef>
                <a:spcPts val="400"/>
              </a:spcBef>
              <a:spcAft>
                <a:spcPts val="400"/>
              </a:spcAft>
            </a:pPr>
            <a:r>
              <a:rPr lang="en-GB" sz="1200" dirty="0">
                <a:effectLst/>
                <a:latin typeface="+mn-lt"/>
                <a:ea typeface="Calibri" panose="020F0502020204030204" pitchFamily="34" charset="0"/>
                <a:cs typeface="Times New Roman" panose="02020603050405020304" pitchFamily="18" charset="0"/>
              </a:rPr>
              <a:t>By combining the two diagrams in Examples 2 and 3, a triangle is created. Part c) draws attention to the relevance of 180° as half a full turn or the sum of the angles on a straight line.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283691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20 of the 6.1 Core Concept document.</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8636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Read the formal notation part of the statement </a:t>
                </a:r>
                <a14:m>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en-GB" sz="1200" b="0" i="1" smtClean="0">
                        <a:latin typeface="Cambria Math" panose="02040503050406030204" pitchFamily="18" charset="0"/>
                        <a:ea typeface="Cambria Math" panose="02040503050406030204" pitchFamily="18" charset="0"/>
                      </a:rPr>
                      <m:t>𝐴𝐶𝑋</m:t>
                    </m:r>
                    <m:r>
                      <a:rPr lang="en-GB" sz="1200" b="0" i="1" smtClean="0">
                        <a:latin typeface="Cambria Math" panose="02040503050406030204" pitchFamily="18" charset="0"/>
                        <a:ea typeface="Cambria Math" panose="02040503050406030204" pitchFamily="18" charset="0"/>
                      </a:rPr>
                      <m:t>=∠</m:t>
                    </m:r>
                    <m:r>
                      <a:rPr lang="en-GB" sz="1200" b="0" i="1" smtClean="0">
                        <a:latin typeface="Cambria Math" panose="02040503050406030204" pitchFamily="18" charset="0"/>
                        <a:ea typeface="Cambria Math" panose="02040503050406030204" pitchFamily="18" charset="0"/>
                      </a:rPr>
                      <m:t>𝐶𝐴𝐵</m:t>
                    </m:r>
                  </m:oMath>
                </a14:m>
                <a:r>
                  <a:rPr lang="en-GB" sz="1200" dirty="0">
                    <a:solidFill>
                      <a:srgbClr val="008080"/>
                    </a:solidFill>
                    <a:latin typeface="Myriad Pro"/>
                  </a:rPr>
                  <a:t>. Why is this true?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mn-lt"/>
                    <a:ea typeface="Calibri" panose="020F0502020204030204" pitchFamily="34" charset="0"/>
                    <a:cs typeface="Times New Roman" panose="02020603050405020304" pitchFamily="18" charset="0"/>
                  </a:rPr>
                  <a:t>This scaffolding provides a useful scaffolding device to prepare students for constructing their own reasoned arguments and proofs (both verbally and in written form) in the future.</a:t>
                </a:r>
              </a:p>
              <a:p>
                <a:endParaRPr lang="en-GB" dirty="0"/>
              </a:p>
            </p:txBody>
          </p:sp>
        </mc:Choice>
        <mc:Fallback xmlns="">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Read the formal notation part of a statement </a:t>
                </a:r>
                <a:r>
                  <a:rPr lang="en-GB" sz="1200" i="0">
                    <a:latin typeface="Cambria Math" panose="02040503050406030204" pitchFamily="18" charset="0"/>
                    <a:ea typeface="Cambria Math" panose="02040503050406030204" pitchFamily="18" charset="0"/>
                  </a:rPr>
                  <a:t>∠</a:t>
                </a:r>
                <a:r>
                  <a:rPr lang="en-GB" sz="1200" b="0" i="0">
                    <a:latin typeface="Cambria Math" panose="02040503050406030204" pitchFamily="18" charset="0"/>
                    <a:ea typeface="Cambria Math" panose="02040503050406030204" pitchFamily="18" charset="0"/>
                  </a:rPr>
                  <a:t>𝐴𝐶𝑋=∠𝐶𝐴𝐵 </a:t>
                </a:r>
                <a:r>
                  <a:rPr lang="en-GB" sz="1200" dirty="0">
                    <a:solidFill>
                      <a:srgbClr val="008080"/>
                    </a:solidFill>
                    <a:latin typeface="Myriad Pro"/>
                  </a:rPr>
                  <a:t>what reason is this true?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mn-lt"/>
                    <a:ea typeface="Calibri" panose="020F0502020204030204" pitchFamily="34" charset="0"/>
                    <a:cs typeface="Times New Roman" panose="02020603050405020304" pitchFamily="18" charset="0"/>
                  </a:rPr>
                  <a:t>Such examples, where students are asked to rearrange the statements of a proof, will support their use of correct terminology and symbolism. This provides a useful scaffolding device to prepare students for constructing their own reasoned arguments and proofs (both verbally and in written form) in the future.</a:t>
                </a:r>
              </a:p>
              <a:p>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271887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21 of the 6.1 Core Concept document.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8871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Why do you think the diagram has angles shown in colours?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Myriad Pro"/>
                <a:ea typeface="Calibri" panose="020F0502020204030204" pitchFamily="34" charset="0"/>
                <a:cs typeface="Times New Roman" panose="02020603050405020304" pitchFamily="18" charset="0"/>
              </a:rPr>
              <a:t>Consider having a large version of the diagram from Example 6 displayed so that everyone can see it clearly. Give students time to look at the diagram and, on their own, make sense of it before sharing their ideas with their partner.</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It will be useful to share as a whole class (using a visualiser or asking students to show their work on the board) how students have expressed themselves. It will be important to share examples of correct use of mathematical language (for example, appropriate use of ‘alternate’ and ‘corresponding’ angles) as well as clear and efficient use of mathematical symbolism. When students can clearly articulate what they want to say using precise mathematical language and symbolism, they have a tool for thinking clearly and logically. </a:t>
            </a:r>
          </a:p>
          <a:p>
            <a:pPr marL="0" marR="0" lvl="0" indent="0" algn="l" defTabSz="914400" rtl="0" eaLnBrk="1" fontAlgn="auto" latinLnBrk="0" hangingPunct="1">
              <a:lnSpc>
                <a:spcPct val="100000"/>
              </a:lnSpc>
              <a:spcBef>
                <a:spcPts val="400"/>
              </a:spcBef>
              <a:spcAft>
                <a:spcPts val="400"/>
              </a:spcAft>
              <a:buClrTx/>
              <a:buSzTx/>
              <a:buFontTx/>
              <a:buNone/>
              <a:tabLst/>
              <a:defRPr/>
            </a:pPr>
            <a:endParaRPr lang="en-GB" sz="12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pPr>
            <a:endParaRPr lang="en-GB" sz="1200" b="1"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341454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Geometry.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714056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21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3139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 we mean by exterior angle?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a:ea typeface="Calibri" panose="020F0502020204030204" pitchFamily="34" charset="0"/>
                <a:cs typeface="Times New Roman" panose="02020603050405020304" pitchFamily="18" charset="0"/>
              </a:rPr>
              <a:t>It may be helpful to begin by drawing a triangle on the floor of the classroom (maybe on a large piece of sugar paper). Get students to walk around the perimeter, taking note of the direction they are facing when they start, the turns they make at each vertex, and the direction they are facing when they return to their starting point.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2616369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22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3551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6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0570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Myriad Pro"/>
                <a:ea typeface="Calibri" panose="020F0502020204030204" pitchFamily="34" charset="0"/>
                <a:cs typeface="Times New Roman" panose="02020603050405020304" pitchFamily="18" charset="0"/>
              </a:rPr>
              <a:t>Please note: </a:t>
            </a:r>
            <a:r>
              <a:rPr lang="en-GB" sz="1800" dirty="0">
                <a:solidFill>
                  <a:srgbClr val="000000"/>
                </a:solidFill>
                <a:effectLst/>
                <a:latin typeface="Myriad Pro"/>
                <a:ea typeface="Calibri" panose="020F0502020204030204" pitchFamily="34" charset="0"/>
                <a:cs typeface="Times New Roman" panose="02020603050405020304" pitchFamily="18" charset="0"/>
              </a:rPr>
              <a:t>Braces { } indicate additional mathematical content to be taught to more highly attaining students.</a:t>
            </a:r>
            <a:endParaRPr lang="en-GB" sz="18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028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26263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A more detailed overview of the core concept of Geometrical properties can be found on pages 8-11 of the 6.1 Core Concept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6.1.1 Understand and use angle properties – page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6.1.2 Understand and use similarity and congruence – page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6.1.3 Understand and use Pythagoras’ theorem – pages 9-11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2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Myriad Pro"/>
                <a:ea typeface="Calibri" panose="020F0502020204030204" pitchFamily="34" charset="0"/>
                <a:cs typeface="Times New Roman" panose="02020603050405020304" pitchFamily="18" charset="0"/>
              </a:rPr>
              <a:t>Year 6: 2.27 Scale factors, ratio and proportional reasoning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Geometry Theme Overview document, you can also find a broader description of students’ potential previous learning (page 3), alongside further information about key underpinning knowledge (page 2).</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985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a) 2018 Key Stage 2 Mathematics Paper 3: reasoning, Question 14</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18 of the 6.1 Core Concept document.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KS3, students will develop their understanding of what is meant by mathematical proof. This is likely to include understanding proof as a form of convincing argument based on logical deduction and an expression of generalisation, as opposed to checking against a few specific cases. Students are also developing an understanding about the conventions of communicating proof, including the use of language such as ‘if … then’, ‘therefore’ and ‘because’, and correct and unambiguous use of mathematical symbolism.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01608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67438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1489165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27426" y="160175"/>
            <a:ext cx="993650" cy="993650"/>
          </a:xfrm>
          <a:prstGeom prst="rect">
            <a:avLst/>
          </a:prstGeom>
        </p:spPr>
      </p:pic>
    </p:spTree>
    <p:extLst>
      <p:ext uri="{BB962C8B-B14F-4D97-AF65-F5344CB8AC3E}">
        <p14:creationId xmlns:p14="http://schemas.microsoft.com/office/powerpoint/2010/main" val="3026991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17096664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27426" y="16017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428842438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40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05/10/2021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05/10/2021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68118311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hyperlink" Target="https://www.ncetm.org.uk/media/hwfluxcs/ncetm_ks3_cc_6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7" Type="http://schemas.openxmlformats.org/officeDocument/2006/relationships/hyperlink" Target="https://www.gov.uk/government/collections/national-curriculum-assessments-practice-materials#key-stage-2-past-pap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50639" TargetMode="External"/><Relationship Id="rId5" Type="http://schemas.openxmlformats.org/officeDocument/2006/relationships/hyperlink" Target="https://www.ncetm.org.uk/media/hwfluxcs/ncetm_ks3_cc_6_1.pdf" TargetMode="External"/><Relationship Id="rId4" Type="http://schemas.openxmlformats.org/officeDocument/2006/relationships/hyperlink" Target="https://www.ncetm.org.uk/media/yn5peevc/ncetm_ks3_theme_6.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hwfluxcs/ncetm_ks3_cc_6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92896"/>
            <a:ext cx="6049764" cy="648071"/>
          </a:xfrm>
        </p:spPr>
        <p:txBody>
          <a:bodyPr>
            <a:normAutofit fontScale="90000"/>
          </a:bodyPr>
          <a:lstStyle/>
          <a:p>
            <a:r>
              <a:rPr lang="en-GB" dirty="0"/>
              <a:t>Proving the interior angle sum of a triangle</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501006"/>
            <a:ext cx="6062463" cy="1152130"/>
          </a:xfrm>
        </p:spPr>
        <p:txBody>
          <a:bodyPr/>
          <a:lstStyle/>
          <a:p>
            <a:r>
              <a:rPr lang="en-GB" dirty="0"/>
              <a:t>(from 6.1 Geometrical properties)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609600" y="1556792"/>
            <a:ext cx="10972800" cy="4464496"/>
          </a:xfrm>
        </p:spPr>
        <p:txBody>
          <a:bodyPr>
            <a:normAutofit lnSpcReduction="10000"/>
          </a:bodyPr>
          <a:lstStyle/>
          <a:p>
            <a:pPr marL="0" indent="0" algn="ctr">
              <a:spcBef>
                <a:spcPts val="400"/>
              </a:spcBef>
              <a:spcAft>
                <a:spcPts val="400"/>
              </a:spcAft>
              <a:buNone/>
            </a:pPr>
            <a:r>
              <a:rPr lang="en-GB" dirty="0">
                <a:effectLst/>
                <a:latin typeface="+mn-lt"/>
                <a:ea typeface="Calibri" panose="020F0502020204030204" pitchFamily="34" charset="0"/>
                <a:cs typeface="Times New Roman" panose="02020603050405020304" pitchFamily="18" charset="0"/>
              </a:rPr>
              <a:t>Two of the angles in a triangle are 70° and 40°</a:t>
            </a:r>
          </a:p>
          <a:p>
            <a:pPr marL="0" indent="0" algn="ctr">
              <a:spcBef>
                <a:spcPts val="400"/>
              </a:spcBef>
              <a:spcAft>
                <a:spcPts val="400"/>
              </a:spcAft>
              <a:buNone/>
            </a:pPr>
            <a:r>
              <a:rPr lang="en-GB" dirty="0">
                <a:effectLst/>
                <a:latin typeface="+mn-lt"/>
                <a:ea typeface="Calibri" panose="020F0502020204030204" pitchFamily="34" charset="0"/>
                <a:cs typeface="Times New Roman" panose="02020603050405020304" pitchFamily="18" charset="0"/>
              </a:rPr>
              <a:t>Jack says,</a:t>
            </a:r>
          </a:p>
          <a:p>
            <a:pPr marL="0" indent="0" algn="ctr">
              <a:spcBef>
                <a:spcPts val="400"/>
              </a:spcBef>
              <a:spcAft>
                <a:spcPts val="400"/>
              </a:spcAft>
              <a:buNone/>
            </a:pPr>
            <a:endParaRPr lang="en-GB" dirty="0">
              <a:effectLst/>
              <a:latin typeface="+mn-lt"/>
              <a:ea typeface="Calibri" panose="020F0502020204030204" pitchFamily="34" charset="0"/>
              <a:cs typeface="Times New Roman" panose="02020603050405020304" pitchFamily="18" charset="0"/>
            </a:endParaRPr>
          </a:p>
          <a:p>
            <a:pPr marL="0" indent="0" algn="ctr">
              <a:spcBef>
                <a:spcPts val="400"/>
              </a:spcBef>
              <a:spcAft>
                <a:spcPts val="400"/>
              </a:spcAft>
              <a:buNone/>
            </a:pPr>
            <a:endParaRPr lang="en-GB" dirty="0">
              <a:effectLst/>
              <a:latin typeface="+mn-lt"/>
              <a:ea typeface="Calibri" panose="020F0502020204030204" pitchFamily="34" charset="0"/>
              <a:cs typeface="Times New Roman" panose="02020603050405020304" pitchFamily="18" charset="0"/>
            </a:endParaRPr>
          </a:p>
          <a:p>
            <a:pPr marL="0" indent="0" algn="ctr">
              <a:buNone/>
            </a:pPr>
            <a:endParaRPr lang="en-GB" dirty="0">
              <a:latin typeface="+mn-lt"/>
            </a:endParaRPr>
          </a:p>
          <a:p>
            <a:pPr marL="0" indent="0" algn="ctr">
              <a:buNone/>
            </a:pPr>
            <a:endParaRPr lang="en-GB" dirty="0">
              <a:latin typeface="+mn-lt"/>
            </a:endParaRPr>
          </a:p>
          <a:p>
            <a:pPr marL="0" indent="0" algn="ctr">
              <a:buNone/>
            </a:pPr>
            <a:endParaRPr lang="en-GB" dirty="0">
              <a:latin typeface="+mn-lt"/>
            </a:endParaRPr>
          </a:p>
          <a:p>
            <a:pPr marL="0" indent="0" algn="ctr">
              <a:buNone/>
            </a:pPr>
            <a:endParaRPr lang="en-GB" dirty="0">
              <a:latin typeface="+mn-lt"/>
            </a:endParaRPr>
          </a:p>
          <a:p>
            <a:pPr marL="0" indent="0" algn="ctr">
              <a:buNone/>
            </a:pPr>
            <a:endParaRPr lang="en-GB" dirty="0">
              <a:latin typeface="+mn-lt"/>
            </a:endParaRPr>
          </a:p>
          <a:p>
            <a:pPr marL="0" indent="0" algn="ctr">
              <a:buNone/>
            </a:pPr>
            <a:r>
              <a:rPr lang="en-GB" dirty="0">
                <a:effectLst/>
                <a:latin typeface="+mn-lt"/>
                <a:ea typeface="Calibri" panose="020F0502020204030204" pitchFamily="34" charset="0"/>
                <a:cs typeface="Times New Roman" panose="02020603050405020304" pitchFamily="18" charset="0"/>
              </a:rPr>
              <a:t>Explain why Jack is </a:t>
            </a:r>
            <a:r>
              <a:rPr lang="en-GB" b="1" dirty="0">
                <a:effectLst/>
                <a:latin typeface="+mn-lt"/>
                <a:ea typeface="Calibri" panose="020F0502020204030204" pitchFamily="34" charset="0"/>
                <a:cs typeface="Times New Roman" panose="02020603050405020304" pitchFamily="18" charset="0"/>
              </a:rPr>
              <a:t>not</a:t>
            </a:r>
            <a:r>
              <a:rPr lang="en-GB" dirty="0">
                <a:effectLst/>
                <a:latin typeface="+mn-lt"/>
                <a:ea typeface="Calibri" panose="020F0502020204030204" pitchFamily="34" charset="0"/>
                <a:cs typeface="Times New Roman" panose="02020603050405020304" pitchFamily="18" charset="0"/>
              </a:rPr>
              <a:t> correct.</a:t>
            </a:r>
          </a:p>
          <a:p>
            <a:endParaRPr lang="en-GB" dirty="0"/>
          </a:p>
        </p:txBody>
      </p:sp>
      <p:pic>
        <p:nvPicPr>
          <p:cNvPr id="3" name="Picture 2">
            <a:extLst>
              <a:ext uri="{FF2B5EF4-FFF2-40B4-BE49-F238E27FC236}">
                <a16:creationId xmlns:a16="http://schemas.microsoft.com/office/drawing/2014/main" id="{937F4EFB-2B10-4B9E-935B-E1024C9A3F56}"/>
              </a:ext>
            </a:extLst>
          </p:cNvPr>
          <p:cNvPicPr>
            <a:picLocks noChangeAspect="1"/>
          </p:cNvPicPr>
          <p:nvPr/>
        </p:nvPicPr>
        <p:blipFill>
          <a:blip r:embed="rId3"/>
          <a:stretch>
            <a:fillRect/>
          </a:stretch>
        </p:blipFill>
        <p:spPr>
          <a:xfrm>
            <a:off x="1199456" y="2528900"/>
            <a:ext cx="8577252" cy="2520280"/>
          </a:xfrm>
          <a:prstGeom prst="rect">
            <a:avLst/>
          </a:prstGeom>
        </p:spPr>
      </p:pic>
      <p:sp>
        <p:nvSpPr>
          <p:cNvPr id="4" name="TextBox 3">
            <a:extLst>
              <a:ext uri="{FF2B5EF4-FFF2-40B4-BE49-F238E27FC236}">
                <a16:creationId xmlns:a16="http://schemas.microsoft.com/office/drawing/2014/main" id="{4C60D9DC-0349-44E9-9D2E-7191EA24A311}"/>
              </a:ext>
            </a:extLst>
          </p:cNvPr>
          <p:cNvSpPr txBox="1"/>
          <p:nvPr/>
        </p:nvSpPr>
        <p:spPr>
          <a:xfrm>
            <a:off x="575963" y="1428801"/>
            <a:ext cx="458780" cy="461665"/>
          </a:xfrm>
          <a:prstGeom prst="rect">
            <a:avLst/>
          </a:prstGeom>
          <a:noFill/>
        </p:spPr>
        <p:txBody>
          <a:bodyPr wrap="none" rtlCol="0">
            <a:spAutoFit/>
          </a:bodyPr>
          <a:lstStyle/>
          <a:p>
            <a:pPr>
              <a:buNone/>
            </a:pPr>
            <a:r>
              <a:rPr lang="en-GB" sz="2400" dirty="0">
                <a:solidFill>
                  <a:srgbClr val="00628C"/>
                </a:solidFill>
              </a:rPr>
              <a:t>a)</a:t>
            </a:r>
          </a:p>
        </p:txBody>
      </p:sp>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Students often confuse a demonstration for a proof</a:t>
            </a:r>
          </a:p>
          <a:p>
            <a:pPr marL="0" indent="0" fontAlgn="auto">
              <a:spcAft>
                <a:spcPts val="0"/>
              </a:spcAft>
              <a:buClrTx/>
              <a:buNone/>
            </a:pPr>
            <a:endParaRPr lang="en-GB" dirty="0"/>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4968552"/>
          </a:xfrm>
        </p:spPr>
        <p:txBody>
          <a:bodyPr>
            <a:noAutofit/>
          </a:bodyPr>
          <a:lstStyle/>
          <a:p>
            <a:pPr>
              <a:lnSpc>
                <a:spcPct val="120000"/>
              </a:lnSpc>
            </a:pPr>
            <a:r>
              <a:rPr lang="en-GB" sz="2200" dirty="0"/>
              <a:t>Students often confuse a demonstration for a proof. In KS2, students learnt that the sum of the interior angles of a triangle is 180° and will have used this fact to calculate missing angles. They may have seen a demonstration of this fact involving cutting out a paper triangle, tearing off the three corners and showing that the angles can be placed together on a straight line:</a:t>
            </a:r>
          </a:p>
          <a:p>
            <a:pPr>
              <a:lnSpc>
                <a:spcPct val="120000"/>
              </a:lnSpc>
            </a:pPr>
            <a:endParaRPr lang="en-GB" sz="2200" dirty="0"/>
          </a:p>
          <a:p>
            <a:pPr marL="0" indent="0">
              <a:lnSpc>
                <a:spcPct val="120000"/>
              </a:lnSpc>
              <a:buNone/>
            </a:pPr>
            <a:endParaRPr lang="en-GB" sz="2200" dirty="0"/>
          </a:p>
          <a:p>
            <a:pPr>
              <a:lnSpc>
                <a:spcPct val="120000"/>
              </a:lnSpc>
            </a:pPr>
            <a:r>
              <a:rPr lang="en-GB" sz="2200" dirty="0"/>
              <a:t>It is important that students appreciate that, while this indicates that such a relationship might be true (and indeed is a very useful way of appealing to students’ intuition), it is a demonstration and not a proof. </a:t>
            </a:r>
          </a:p>
          <a:p>
            <a:pPr>
              <a:lnSpc>
                <a:spcPct val="120000"/>
              </a:lnSpc>
            </a:pPr>
            <a:endParaRPr lang="en-GB" sz="2200" dirty="0"/>
          </a:p>
        </p:txBody>
      </p:sp>
      <p:pic>
        <p:nvPicPr>
          <p:cNvPr id="5" name="Picture 4">
            <a:extLst>
              <a:ext uri="{FF2B5EF4-FFF2-40B4-BE49-F238E27FC236}">
                <a16:creationId xmlns:a16="http://schemas.microsoft.com/office/drawing/2014/main" id="{72BDCAD5-4D41-47F5-906C-A05EE247E847}"/>
              </a:ext>
            </a:extLst>
          </p:cNvPr>
          <p:cNvPicPr>
            <a:picLocks noChangeAspect="1"/>
          </p:cNvPicPr>
          <p:nvPr/>
        </p:nvPicPr>
        <p:blipFill>
          <a:blip r:embed="rId3"/>
          <a:stretch>
            <a:fillRect/>
          </a:stretch>
        </p:blipFill>
        <p:spPr>
          <a:xfrm>
            <a:off x="2855695" y="3399692"/>
            <a:ext cx="6480610" cy="816935"/>
          </a:xfrm>
          <a:prstGeom prst="rect">
            <a:avLst/>
          </a:prstGeom>
        </p:spPr>
      </p:pic>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Appreciate the difference between a demonstration and a proof</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a:t>
            </a:r>
            <a:endParaRPr lang="en-GB" dirty="0"/>
          </a:p>
        </p:txBody>
      </p:sp>
      <p:sp>
        <p:nvSpPr>
          <p:cNvPr id="7" name="TextBox 6">
            <a:extLst>
              <a:ext uri="{FF2B5EF4-FFF2-40B4-BE49-F238E27FC236}">
                <a16:creationId xmlns:a16="http://schemas.microsoft.com/office/drawing/2014/main" id="{2F8C4FE0-8A4F-4B33-8788-C8468898B8F2}"/>
              </a:ext>
            </a:extLst>
          </p:cNvPr>
          <p:cNvSpPr txBox="1"/>
          <p:nvPr/>
        </p:nvSpPr>
        <p:spPr>
          <a:xfrm>
            <a:off x="335360" y="1794904"/>
            <a:ext cx="11665297" cy="3553793"/>
          </a:xfrm>
          <a:prstGeom prst="rect">
            <a:avLst/>
          </a:prstGeom>
          <a:noFill/>
        </p:spPr>
        <p:txBody>
          <a:bodyPr wrap="square">
            <a:spAutoFit/>
          </a:bodyPr>
          <a:lstStyle/>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Emma and Samira each show that the angles in a triangle add up to 180°.</a:t>
            </a:r>
          </a:p>
          <a:p>
            <a:pPr marL="342900" indent="-342900">
              <a:spcBef>
                <a:spcPts val="600"/>
              </a:spcBef>
              <a:spcAft>
                <a:spcPts val="600"/>
              </a:spcAft>
            </a:pPr>
            <a:r>
              <a:rPr lang="en-GB" sz="2400" dirty="0">
                <a:effectLst/>
                <a:latin typeface="+mn-lt"/>
                <a:ea typeface="Calibri" panose="020F0502020204030204" pitchFamily="34" charset="0"/>
                <a:cs typeface="Times New Roman" panose="02020603050405020304" pitchFamily="18" charset="0"/>
              </a:rPr>
              <a:t>Emma constructs a triangle using a pair of compasses and a ruler, measures each of the interior angles and adds them up. They have a sum of 180°. She repeats this for two different triangles and finds the same result.</a:t>
            </a:r>
          </a:p>
          <a:p>
            <a:pPr marL="342900" indent="-342900">
              <a:spcBef>
                <a:spcPts val="600"/>
              </a:spcBef>
              <a:spcAft>
                <a:spcPts val="600"/>
              </a:spcAft>
            </a:pPr>
            <a:r>
              <a:rPr lang="en-GB" sz="2400" dirty="0">
                <a:effectLst/>
                <a:latin typeface="+mn-lt"/>
                <a:ea typeface="Calibri" panose="020F0502020204030204" pitchFamily="34" charset="0"/>
                <a:cs typeface="Times New Roman" panose="02020603050405020304" pitchFamily="18" charset="0"/>
              </a:rPr>
              <a:t>Samira cuts out a paper triangle, tears off all three corners and places them along the edge of a ruler to show that they fit together and lie on a straight line.</a:t>
            </a:r>
          </a:p>
          <a:p>
            <a:pPr>
              <a:buNone/>
            </a:pPr>
            <a:endParaRPr lang="en-GB" sz="2400" dirty="0">
              <a:effectLst/>
              <a:latin typeface="+mn-lt"/>
              <a:ea typeface="Calibri" panose="020F0502020204030204" pitchFamily="34" charset="0"/>
              <a:cs typeface="Times New Roman" panose="02020603050405020304" pitchFamily="18" charset="0"/>
            </a:endParaRPr>
          </a:p>
          <a:p>
            <a:pPr>
              <a:buNone/>
            </a:pPr>
            <a:r>
              <a:rPr lang="en-GB" sz="2400" dirty="0">
                <a:effectLst/>
                <a:latin typeface="+mn-lt"/>
                <a:ea typeface="Calibri" panose="020F0502020204030204" pitchFamily="34" charset="0"/>
                <a:cs typeface="Times New Roman" panose="02020603050405020304" pitchFamily="18" charset="0"/>
              </a:rPr>
              <a:t>Give reasons why Emma and Samira have not produced a convincing argument.</a:t>
            </a:r>
            <a:endParaRPr lang="en-GB" sz="2400" dirty="0">
              <a:latin typeface="+mn-lt"/>
            </a:endParaRPr>
          </a:p>
        </p:txBody>
      </p:sp>
    </p:spTree>
    <p:extLst>
      <p:ext uri="{BB962C8B-B14F-4D97-AF65-F5344CB8AC3E}">
        <p14:creationId xmlns:p14="http://schemas.microsoft.com/office/powerpoint/2010/main" val="245269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Appreciate the difference between a demonstration and a proof</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670" indent="-280670">
              <a:spcBef>
                <a:spcPts val="400"/>
              </a:spcBef>
              <a:spcAft>
                <a:spcPts val="400"/>
              </a:spcAft>
            </a:pPr>
            <a:endParaRPr lang="en-GB" dirty="0">
              <a:solidFill>
                <a:schemeClr val="tx1"/>
              </a:solidFill>
              <a:effectLst/>
              <a:latin typeface="+mn-lt"/>
              <a:ea typeface="Calibri" panose="020F050202020403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0F0A7C0-A1F7-4D0E-A3D1-53BFAE3257DA}"/>
              </a:ext>
            </a:extLst>
          </p:cNvPr>
          <p:cNvSpPr txBox="1">
            <a:spLocks/>
          </p:cNvSpPr>
          <p:nvPr/>
        </p:nvSpPr>
        <p:spPr>
          <a:xfrm>
            <a:off x="6811145" y="1730478"/>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language would you like students to use in their explanations? </a:t>
            </a:r>
          </a:p>
          <a:p>
            <a:pPr marL="360000" lvl="1" fontAlgn="auto">
              <a:lnSpc>
                <a:spcPct val="100000"/>
              </a:lnSpc>
              <a:spcBef>
                <a:spcPts val="0"/>
              </a:spcBef>
              <a:spcAft>
                <a:spcPts val="1200"/>
              </a:spcAft>
              <a:buClrTx/>
            </a:pPr>
            <a:r>
              <a:rPr lang="en-GB" sz="2400" dirty="0">
                <a:latin typeface="+mn-lt"/>
                <a:ea typeface="Calibri" panose="020F0502020204030204" pitchFamily="34" charset="0"/>
                <a:cs typeface="Times New Roman" panose="02020603050405020304" pitchFamily="18" charset="0"/>
              </a:rPr>
              <a:t>Would you encourage students to do these tasks for themselves? Why?</a:t>
            </a:r>
          </a:p>
          <a:p>
            <a:pPr marL="360000" lvl="1" fontAlgn="auto">
              <a:lnSpc>
                <a:spcPct val="100000"/>
              </a:lnSpc>
              <a:spcBef>
                <a:spcPts val="0"/>
              </a:spcBef>
              <a:spcAft>
                <a:spcPts val="1200"/>
              </a:spcAft>
              <a:buClrTx/>
            </a:pPr>
            <a:endParaRPr lang="en-GB" sz="2400" dirty="0">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63A83FE6-3797-4439-A60C-671256CB5FCC}"/>
              </a:ext>
            </a:extLst>
          </p:cNvPr>
          <p:cNvGrpSpPr/>
          <p:nvPr/>
        </p:nvGrpSpPr>
        <p:grpSpPr>
          <a:xfrm>
            <a:off x="263352" y="1741532"/>
            <a:ext cx="6557955" cy="4207748"/>
            <a:chOff x="263352" y="1741532"/>
            <a:chExt cx="6557955" cy="420774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557955" cy="42077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spcAft>
                  <a:spcPts val="400"/>
                </a:spcAft>
                <a:buNone/>
              </a:pPr>
              <a:endParaRPr lang="en-GB" sz="2000" dirty="0">
                <a:latin typeface="+mn-lt"/>
              </a:endParaRPr>
            </a:p>
          </p:txBody>
        </p:sp>
        <p:sp>
          <p:nvSpPr>
            <p:cNvPr id="7" name="TextBox 6">
              <a:extLst>
                <a:ext uri="{FF2B5EF4-FFF2-40B4-BE49-F238E27FC236}">
                  <a16:creationId xmlns:a16="http://schemas.microsoft.com/office/drawing/2014/main" id="{E76D407E-23C8-4E45-9D8D-B0FB84E9647F}"/>
                </a:ext>
              </a:extLst>
            </p:cNvPr>
            <p:cNvSpPr txBox="1"/>
            <p:nvPr/>
          </p:nvSpPr>
          <p:spPr>
            <a:xfrm>
              <a:off x="335360" y="1876681"/>
              <a:ext cx="6336704" cy="3886192"/>
            </a:xfrm>
            <a:prstGeom prst="rect">
              <a:avLst/>
            </a:prstGeom>
            <a:noFill/>
          </p:spPr>
          <p:txBody>
            <a:bodyPr wrap="square">
              <a:spAutoFit/>
            </a:bodyPr>
            <a:lstStyle/>
            <a:p>
              <a:pPr>
                <a:spcBef>
                  <a:spcPts val="400"/>
                </a:spcBef>
                <a:spcAft>
                  <a:spcPts val="400"/>
                </a:spcAft>
                <a:buNone/>
              </a:pPr>
              <a:r>
                <a:rPr lang="en-GB" sz="1800" dirty="0">
                  <a:effectLst/>
                  <a:latin typeface="+mn-lt"/>
                  <a:ea typeface="Calibri" panose="020F0502020204030204" pitchFamily="34" charset="0"/>
                  <a:cs typeface="Times New Roman" panose="02020603050405020304" pitchFamily="18" charset="0"/>
                </a:rPr>
                <a:t>Emma and Samira each show that the angles in a triangle add up to 180°.</a:t>
              </a:r>
            </a:p>
            <a:p>
              <a:pPr marL="342900" indent="-342900">
                <a:spcBef>
                  <a:spcPts val="600"/>
                </a:spcBef>
                <a:spcAft>
                  <a:spcPts val="600"/>
                </a:spcAft>
              </a:pPr>
              <a:r>
                <a:rPr lang="en-GB" sz="1800" dirty="0">
                  <a:effectLst/>
                  <a:latin typeface="+mn-lt"/>
                  <a:ea typeface="Calibri" panose="020F0502020204030204" pitchFamily="34" charset="0"/>
                  <a:cs typeface="Times New Roman" panose="02020603050405020304" pitchFamily="18" charset="0"/>
                </a:rPr>
                <a:t>Emma constructs a triangle using a pair of compasses and a ruler, measures each of the interior angles and adds them up. They have a sum of 180°. She repeats this for two different triangles and finds the same result.</a:t>
              </a:r>
            </a:p>
            <a:p>
              <a:pPr marL="342900" indent="-342900">
                <a:spcBef>
                  <a:spcPts val="600"/>
                </a:spcBef>
                <a:spcAft>
                  <a:spcPts val="600"/>
                </a:spcAft>
              </a:pPr>
              <a:r>
                <a:rPr lang="en-GB" sz="1800" dirty="0">
                  <a:effectLst/>
                  <a:latin typeface="+mn-lt"/>
                  <a:ea typeface="Calibri" panose="020F0502020204030204" pitchFamily="34" charset="0"/>
                  <a:cs typeface="Times New Roman" panose="02020603050405020304" pitchFamily="18" charset="0"/>
                </a:rPr>
                <a:t>Samira cuts out a paper triangle, tears off all three corners and places them along the edge of a ruler to show that they fit together and lie on a straight line.</a:t>
              </a:r>
            </a:p>
            <a:p>
              <a:pPr>
                <a:buNone/>
              </a:pPr>
              <a:endParaRPr lang="en-GB" sz="1800" dirty="0">
                <a:effectLst/>
                <a:latin typeface="+mn-lt"/>
                <a:ea typeface="Calibri" panose="020F0502020204030204" pitchFamily="34" charset="0"/>
                <a:cs typeface="Times New Roman" panose="02020603050405020304" pitchFamily="18" charset="0"/>
              </a:endParaRPr>
            </a:p>
            <a:p>
              <a:pPr>
                <a:buNone/>
              </a:pPr>
              <a:r>
                <a:rPr lang="en-GB" sz="1800" dirty="0">
                  <a:effectLst/>
                  <a:latin typeface="+mn-lt"/>
                  <a:ea typeface="Calibri" panose="020F0502020204030204" pitchFamily="34" charset="0"/>
                  <a:cs typeface="Times New Roman" panose="02020603050405020304" pitchFamily="18" charset="0"/>
                </a:rPr>
                <a:t>Give reasons why Emma and Samira have not produced a convincing argument.</a:t>
              </a:r>
              <a:endParaRPr lang="en-GB" sz="1800" dirty="0">
                <a:latin typeface="+mn-lt"/>
              </a:endParaRPr>
            </a:p>
          </p:txBody>
        </p:sp>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263351" y="430845"/>
            <a:ext cx="10801201" cy="426170"/>
          </a:xfrm>
        </p:spPr>
        <p:txBody>
          <a:bodyPr>
            <a:normAutofit fontScale="90000"/>
          </a:bodyPr>
          <a:lstStyle/>
          <a:p>
            <a:r>
              <a:rPr lang="en-GB" sz="2000" b="1" dirty="0"/>
              <a:t>Understand that the angle sum of a triangle result is built from existing knowledge of angle facts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2</a:t>
            </a:r>
            <a:endParaRPr lang="en-GB" dirty="0"/>
          </a:p>
        </p:txBody>
      </p:sp>
      <p:pic>
        <p:nvPicPr>
          <p:cNvPr id="3" name="Picture 2">
            <a:extLst>
              <a:ext uri="{FF2B5EF4-FFF2-40B4-BE49-F238E27FC236}">
                <a16:creationId xmlns:a16="http://schemas.microsoft.com/office/drawing/2014/main" id="{E1435D70-CEE6-478A-8AE5-034E94BD6FFD}"/>
              </a:ext>
            </a:extLst>
          </p:cNvPr>
          <p:cNvPicPr>
            <a:picLocks noChangeAspect="1"/>
          </p:cNvPicPr>
          <p:nvPr/>
        </p:nvPicPr>
        <p:blipFill>
          <a:blip r:embed="rId3"/>
          <a:stretch>
            <a:fillRect/>
          </a:stretch>
        </p:blipFill>
        <p:spPr>
          <a:xfrm>
            <a:off x="3503712" y="2486529"/>
            <a:ext cx="3768300" cy="2410550"/>
          </a:xfrm>
          <a:prstGeom prst="rect">
            <a:avLst/>
          </a:prstGeom>
        </p:spPr>
      </p:pic>
      <p:sp>
        <p:nvSpPr>
          <p:cNvPr id="7" name="TextBox 6">
            <a:extLst>
              <a:ext uri="{FF2B5EF4-FFF2-40B4-BE49-F238E27FC236}">
                <a16:creationId xmlns:a16="http://schemas.microsoft.com/office/drawing/2014/main" id="{F04F3ECF-D25F-4CA5-BE79-3C588AE83F47}"/>
              </a:ext>
            </a:extLst>
          </p:cNvPr>
          <p:cNvSpPr txBox="1"/>
          <p:nvPr/>
        </p:nvSpPr>
        <p:spPr>
          <a:xfrm>
            <a:off x="2279576" y="1761781"/>
            <a:ext cx="6097554" cy="461665"/>
          </a:xfrm>
          <a:prstGeom prst="rect">
            <a:avLst/>
          </a:prstGeom>
          <a:noFill/>
        </p:spPr>
        <p:txBody>
          <a:bodyPr wrap="square">
            <a:spAutoFit/>
          </a:bodyPr>
          <a:lstStyle/>
          <a:p>
            <a:pPr algn="ctr">
              <a:buNone/>
            </a:pPr>
            <a:r>
              <a:rPr lang="en-GB" sz="2400" dirty="0"/>
              <a:t>Look at this diagram:</a:t>
            </a:r>
          </a:p>
        </p:txBody>
      </p:sp>
      <p:sp>
        <p:nvSpPr>
          <p:cNvPr id="9" name="TextBox 8">
            <a:extLst>
              <a:ext uri="{FF2B5EF4-FFF2-40B4-BE49-F238E27FC236}">
                <a16:creationId xmlns:a16="http://schemas.microsoft.com/office/drawing/2014/main" id="{20CA5173-9363-44E5-AEED-5A25CBE9FD83}"/>
              </a:ext>
            </a:extLst>
          </p:cNvPr>
          <p:cNvSpPr txBox="1"/>
          <p:nvPr/>
        </p:nvSpPr>
        <p:spPr>
          <a:xfrm>
            <a:off x="1045091" y="5160162"/>
            <a:ext cx="9029670" cy="904863"/>
          </a:xfrm>
          <a:prstGeom prst="rect">
            <a:avLst/>
          </a:prstGeom>
          <a:noFill/>
        </p:spPr>
        <p:txBody>
          <a:bodyPr wrap="square">
            <a:spAutoFit/>
          </a:bodyPr>
          <a:lstStyle/>
          <a:p>
            <a:pPr algn="ctr">
              <a:buNone/>
            </a:pPr>
            <a:r>
              <a:rPr lang="en-GB" sz="2400" dirty="0"/>
              <a:t>Fill in all the missing angles.</a:t>
            </a:r>
          </a:p>
          <a:p>
            <a:pPr algn="ctr">
              <a:buNone/>
            </a:pPr>
            <a:r>
              <a:rPr lang="en-GB" sz="2400" dirty="0"/>
              <a:t>Give a clear explanation for each answer.</a:t>
            </a:r>
          </a:p>
        </p:txBody>
      </p:sp>
    </p:spTree>
    <p:extLst>
      <p:ext uri="{BB962C8B-B14F-4D97-AF65-F5344CB8AC3E}">
        <p14:creationId xmlns:p14="http://schemas.microsoft.com/office/powerpoint/2010/main" val="71725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Autofit/>
          </a:bodyPr>
          <a:lstStyle/>
          <a:p>
            <a:r>
              <a:rPr lang="en-GB" sz="1700" b="1" dirty="0"/>
              <a:t>Understand that the angle sum of a triangle result is built from existing knowledge of angle facts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F04F3ECF-D25F-4CA5-BE79-3C588AE83F47}"/>
              </a:ext>
            </a:extLst>
          </p:cNvPr>
          <p:cNvSpPr txBox="1"/>
          <p:nvPr/>
        </p:nvSpPr>
        <p:spPr>
          <a:xfrm>
            <a:off x="2351584" y="1662398"/>
            <a:ext cx="6097554" cy="461665"/>
          </a:xfrm>
          <a:prstGeom prst="rect">
            <a:avLst/>
          </a:prstGeom>
          <a:noFill/>
        </p:spPr>
        <p:txBody>
          <a:bodyPr wrap="square">
            <a:spAutoFit/>
          </a:bodyPr>
          <a:lstStyle/>
          <a:p>
            <a:pPr algn="ctr">
              <a:buNone/>
            </a:pPr>
            <a:r>
              <a:rPr lang="en-GB" sz="2400" dirty="0"/>
              <a:t>Look at this diagram:</a:t>
            </a:r>
          </a:p>
        </p:txBody>
      </p:sp>
      <p:sp>
        <p:nvSpPr>
          <p:cNvPr id="9" name="TextBox 8">
            <a:extLst>
              <a:ext uri="{FF2B5EF4-FFF2-40B4-BE49-F238E27FC236}">
                <a16:creationId xmlns:a16="http://schemas.microsoft.com/office/drawing/2014/main" id="{20CA5173-9363-44E5-AEED-5A25CBE9FD83}"/>
              </a:ext>
            </a:extLst>
          </p:cNvPr>
          <p:cNvSpPr txBox="1"/>
          <p:nvPr/>
        </p:nvSpPr>
        <p:spPr>
          <a:xfrm>
            <a:off x="1045091" y="4893887"/>
            <a:ext cx="9029670" cy="904863"/>
          </a:xfrm>
          <a:prstGeom prst="rect">
            <a:avLst/>
          </a:prstGeom>
          <a:noFill/>
        </p:spPr>
        <p:txBody>
          <a:bodyPr wrap="square">
            <a:spAutoFit/>
          </a:bodyPr>
          <a:lstStyle/>
          <a:p>
            <a:pPr algn="ctr">
              <a:buNone/>
            </a:pPr>
            <a:r>
              <a:rPr lang="en-GB" sz="2400" dirty="0"/>
              <a:t>Fill in all the missing angles.</a:t>
            </a:r>
          </a:p>
          <a:p>
            <a:pPr algn="ctr">
              <a:buNone/>
            </a:pPr>
            <a:r>
              <a:rPr lang="en-GB" sz="2400" dirty="0"/>
              <a:t>Give a clear explanation for each answer.</a:t>
            </a:r>
          </a:p>
        </p:txBody>
      </p:sp>
      <p:pic>
        <p:nvPicPr>
          <p:cNvPr id="4" name="Picture 3">
            <a:extLst>
              <a:ext uri="{FF2B5EF4-FFF2-40B4-BE49-F238E27FC236}">
                <a16:creationId xmlns:a16="http://schemas.microsoft.com/office/drawing/2014/main" id="{3A0C1A35-D26F-4852-982C-1E6162DA1407}"/>
              </a:ext>
            </a:extLst>
          </p:cNvPr>
          <p:cNvPicPr>
            <a:picLocks noChangeAspect="1"/>
          </p:cNvPicPr>
          <p:nvPr/>
        </p:nvPicPr>
        <p:blipFill>
          <a:blip r:embed="rId3"/>
          <a:stretch>
            <a:fillRect/>
          </a:stretch>
        </p:blipFill>
        <p:spPr>
          <a:xfrm>
            <a:off x="3591958" y="2452756"/>
            <a:ext cx="3935935" cy="2441948"/>
          </a:xfrm>
          <a:prstGeom prst="rect">
            <a:avLst/>
          </a:prstGeom>
        </p:spPr>
      </p:pic>
    </p:spTree>
    <p:extLst>
      <p:ext uri="{BB962C8B-B14F-4D97-AF65-F5344CB8AC3E}">
        <p14:creationId xmlns:p14="http://schemas.microsoft.com/office/powerpoint/2010/main" val="83086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that the angle sum of a triangle result is built from existing knowledge of angle facts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Examples 2 and 3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670" indent="-280670">
              <a:spcBef>
                <a:spcPts val="400"/>
              </a:spcBef>
              <a:spcAft>
                <a:spcPts val="400"/>
              </a:spcAft>
            </a:pPr>
            <a:endParaRPr lang="en-GB" sz="1800" dirty="0">
              <a:solidFill>
                <a:schemeClr val="tx1"/>
              </a:solidFill>
              <a:effectLst/>
              <a:latin typeface="Myriad Pro"/>
              <a:ea typeface="Calibri" panose="020F0502020204030204" pitchFamily="34" charset="0"/>
              <a:cs typeface="Arial" panose="020B0604020202020204" pitchFamily="34" charset="0"/>
            </a:endParaRP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dirty="0"/>
              <a:t>Look at these diagrams:</a:t>
            </a:r>
          </a:p>
          <a:p>
            <a:pPr>
              <a:buNone/>
            </a:pPr>
            <a:endParaRPr lang="en-GB" dirty="0"/>
          </a:p>
          <a:p>
            <a:pPr>
              <a:buNone/>
            </a:pPr>
            <a:endParaRPr lang="en-GB" dirty="0"/>
          </a:p>
          <a:p>
            <a:pPr>
              <a:buNone/>
            </a:pPr>
            <a:endParaRPr lang="en-GB" dirty="0"/>
          </a:p>
          <a:p>
            <a:pPr>
              <a:buNone/>
            </a:pPr>
            <a:endParaRPr lang="en-GB" dirty="0"/>
          </a:p>
          <a:p>
            <a:pPr>
              <a:buNone/>
            </a:pPr>
            <a:endParaRPr lang="en-GB" dirty="0"/>
          </a:p>
          <a:p>
            <a:pPr algn="ctr">
              <a:buNone/>
            </a:pPr>
            <a:r>
              <a:rPr lang="en-GB" dirty="0"/>
              <a:t>Fill in all the missing angles.</a:t>
            </a:r>
          </a:p>
          <a:p>
            <a:pPr algn="ctr">
              <a:buNone/>
            </a:pPr>
            <a:r>
              <a:rPr lang="en-GB" dirty="0"/>
              <a:t>Give a clear explanation for each answer.</a:t>
            </a:r>
          </a:p>
          <a:p>
            <a:pPr>
              <a:buNone/>
            </a:pPr>
            <a:endParaRPr lang="en-GB" dirty="0"/>
          </a:p>
        </p:txBody>
      </p:sp>
      <p:sp>
        <p:nvSpPr>
          <p:cNvPr id="6" name="Content Placeholder 2">
            <a:extLst>
              <a:ext uri="{FF2B5EF4-FFF2-40B4-BE49-F238E27FC236}">
                <a16:creationId xmlns:a16="http://schemas.microsoft.com/office/drawing/2014/main" id="{1A963904-98F3-44AA-AA3E-61D59D9210C5}"/>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language would you like students to use in their explanations? </a:t>
            </a:r>
            <a:endParaRPr lang="en-GB" sz="2400" dirty="0">
              <a:latin typeface="+mn-lt"/>
              <a:ea typeface="Calibri" panose="020F0502020204030204" pitchFamily="34" charset="0"/>
              <a:cs typeface="Times New Roman" panose="02020603050405020304" pitchFamily="18" charset="0"/>
            </a:endParaRPr>
          </a:p>
          <a:p>
            <a:pPr marL="360000" lvl="1" fontAlgn="auto">
              <a:lnSpc>
                <a:spcPct val="100000"/>
              </a:lnSpc>
              <a:spcBef>
                <a:spcPts val="0"/>
              </a:spcBef>
              <a:spcAft>
                <a:spcPts val="1200"/>
              </a:spcAft>
              <a:buClrTx/>
            </a:pPr>
            <a:r>
              <a:rPr lang="en-GB" sz="2400" dirty="0">
                <a:latin typeface="+mn-lt"/>
                <a:ea typeface="Calibri" panose="020F0502020204030204" pitchFamily="34" charset="0"/>
                <a:cs typeface="Times New Roman" panose="02020603050405020304" pitchFamily="18" charset="0"/>
              </a:rPr>
              <a:t>How can you use dynamic geometry software to support students visualise the structures with parallel lines and transversals?  </a:t>
            </a:r>
            <a:endParaRPr lang="en-GB" sz="2400" dirty="0">
              <a:effectLst/>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F846B654-8E39-436F-A327-7E85054FAB74}"/>
              </a:ext>
            </a:extLst>
          </p:cNvPr>
          <p:cNvPicPr>
            <a:picLocks noChangeAspect="1"/>
          </p:cNvPicPr>
          <p:nvPr/>
        </p:nvPicPr>
        <p:blipFill>
          <a:blip r:embed="rId4"/>
          <a:stretch>
            <a:fillRect/>
          </a:stretch>
        </p:blipFill>
        <p:spPr>
          <a:xfrm>
            <a:off x="4223792" y="2677300"/>
            <a:ext cx="2418185" cy="1503399"/>
          </a:xfrm>
          <a:prstGeom prst="rect">
            <a:avLst/>
          </a:prstGeom>
        </p:spPr>
      </p:pic>
      <p:pic>
        <p:nvPicPr>
          <p:cNvPr id="3" name="Picture 2">
            <a:extLst>
              <a:ext uri="{FF2B5EF4-FFF2-40B4-BE49-F238E27FC236}">
                <a16:creationId xmlns:a16="http://schemas.microsoft.com/office/drawing/2014/main" id="{BD1D1B99-3706-4989-A991-DD36DBE0CD12}"/>
              </a:ext>
            </a:extLst>
          </p:cNvPr>
          <p:cNvPicPr>
            <a:picLocks noChangeAspect="1"/>
          </p:cNvPicPr>
          <p:nvPr/>
        </p:nvPicPr>
        <p:blipFill>
          <a:blip r:embed="rId5"/>
          <a:stretch>
            <a:fillRect/>
          </a:stretch>
        </p:blipFill>
        <p:spPr>
          <a:xfrm>
            <a:off x="848489" y="2399381"/>
            <a:ext cx="2895851" cy="1859441"/>
          </a:xfrm>
          <a:prstGeom prst="rect">
            <a:avLst/>
          </a:prstGeom>
        </p:spPr>
      </p:pic>
    </p:spTree>
    <p:custDataLst>
      <p:tags r:id="rId1"/>
    </p:custDataLst>
    <p:extLst>
      <p:ext uri="{BB962C8B-B14F-4D97-AF65-F5344CB8AC3E}">
        <p14:creationId xmlns:p14="http://schemas.microsoft.com/office/powerpoint/2010/main" val="3189877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Autofit/>
          </a:bodyPr>
          <a:lstStyle/>
          <a:p>
            <a:r>
              <a:rPr lang="en-GB" sz="1700" b="1" dirty="0"/>
              <a:t>Understand that the angle sum of a triangle result is built from existing knowledge of angle facts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extBox 6">
            <a:extLst>
              <a:ext uri="{FF2B5EF4-FFF2-40B4-BE49-F238E27FC236}">
                <a16:creationId xmlns:a16="http://schemas.microsoft.com/office/drawing/2014/main" id="{BFB3FB2E-8876-4F86-A65A-B37CB7CC3FB4}"/>
              </a:ext>
            </a:extLst>
          </p:cNvPr>
          <p:cNvSpPr txBox="1"/>
          <p:nvPr/>
        </p:nvSpPr>
        <p:spPr>
          <a:xfrm>
            <a:off x="561332" y="1772592"/>
            <a:ext cx="6097554" cy="830997"/>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This diagram is a combination of the diagrams from Examples 2 and 3:</a:t>
            </a:r>
          </a:p>
        </p:txBody>
      </p:sp>
      <p:pic>
        <p:nvPicPr>
          <p:cNvPr id="4" name="Picture 3">
            <a:extLst>
              <a:ext uri="{FF2B5EF4-FFF2-40B4-BE49-F238E27FC236}">
                <a16:creationId xmlns:a16="http://schemas.microsoft.com/office/drawing/2014/main" id="{FE025879-2ACB-4D93-BF67-6322309790B7}"/>
              </a:ext>
            </a:extLst>
          </p:cNvPr>
          <p:cNvPicPr>
            <a:picLocks noChangeAspect="1"/>
          </p:cNvPicPr>
          <p:nvPr/>
        </p:nvPicPr>
        <p:blipFill>
          <a:blip r:embed="rId3"/>
          <a:stretch>
            <a:fillRect/>
          </a:stretch>
        </p:blipFill>
        <p:spPr>
          <a:xfrm>
            <a:off x="6960096" y="1414892"/>
            <a:ext cx="3164098" cy="2024047"/>
          </a:xfrm>
          <a:prstGeom prst="rect">
            <a:avLst/>
          </a:prstGeom>
        </p:spPr>
      </p:pic>
      <p:sp>
        <p:nvSpPr>
          <p:cNvPr id="9" name="TextBox 8">
            <a:extLst>
              <a:ext uri="{FF2B5EF4-FFF2-40B4-BE49-F238E27FC236}">
                <a16:creationId xmlns:a16="http://schemas.microsoft.com/office/drawing/2014/main" id="{3B53E1B2-1148-4564-A3A4-861F762AB496}"/>
              </a:ext>
            </a:extLst>
          </p:cNvPr>
          <p:cNvSpPr txBox="1"/>
          <p:nvPr/>
        </p:nvSpPr>
        <p:spPr>
          <a:xfrm>
            <a:off x="561332" y="3212976"/>
            <a:ext cx="6097554" cy="2513509"/>
          </a:xfrm>
          <a:prstGeom prst="rect">
            <a:avLst/>
          </a:prstGeom>
          <a:noFill/>
        </p:spPr>
        <p:txBody>
          <a:bodyPr wrap="square">
            <a:spAutoFit/>
          </a:bodyPr>
          <a:lstStyle/>
          <a:p>
            <a:pPr marL="342900" lvl="0" indent="-342900" algn="ctr">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Use your previous answers and fill in as many missing angles as you can.</a:t>
            </a:r>
          </a:p>
          <a:p>
            <a:pPr marL="342900" lvl="0" indent="-342900" algn="ctr">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What do you notice about the three angles in the shaded triangle?</a:t>
            </a:r>
          </a:p>
          <a:p>
            <a:pPr marL="342900" lvl="0" indent="-342900" algn="ctr">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Where else can you see these three angles next to each other?</a:t>
            </a:r>
          </a:p>
        </p:txBody>
      </p:sp>
      <p:pic>
        <p:nvPicPr>
          <p:cNvPr id="10" name="Picture 9">
            <a:extLst>
              <a:ext uri="{FF2B5EF4-FFF2-40B4-BE49-F238E27FC236}">
                <a16:creationId xmlns:a16="http://schemas.microsoft.com/office/drawing/2014/main" id="{BB5FD589-0713-4523-A52F-15D6DBCB6EB3}"/>
              </a:ext>
            </a:extLst>
          </p:cNvPr>
          <p:cNvPicPr>
            <a:picLocks noChangeAspect="1"/>
          </p:cNvPicPr>
          <p:nvPr/>
        </p:nvPicPr>
        <p:blipFill>
          <a:blip r:embed="rId4"/>
          <a:stretch>
            <a:fillRect/>
          </a:stretch>
        </p:blipFill>
        <p:spPr>
          <a:xfrm>
            <a:off x="7240536" y="3985326"/>
            <a:ext cx="2883658" cy="1956986"/>
          </a:xfrm>
          <a:prstGeom prst="rect">
            <a:avLst/>
          </a:prstGeom>
        </p:spPr>
      </p:pic>
    </p:spTree>
    <p:extLst>
      <p:ext uri="{BB962C8B-B14F-4D97-AF65-F5344CB8AC3E}">
        <p14:creationId xmlns:p14="http://schemas.microsoft.com/office/powerpoint/2010/main" val="315711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124744"/>
            <a:ext cx="10972800" cy="4896544"/>
          </a:xfrm>
        </p:spPr>
        <p:txBody>
          <a:bodyPr>
            <a:normAutofit lnSpcReduction="10000"/>
          </a:bodyPr>
          <a:lstStyle/>
          <a:p>
            <a:r>
              <a:rPr lang="en-GB" dirty="0"/>
              <a:t>These slides are designed to complement the </a:t>
            </a: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6.1 Geometrical properties</a:t>
            </a: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r>
              <a:rPr lang="en-GB" dirty="0"/>
              <a:t>Core Concept document and its associated Theme Overview document </a:t>
            </a:r>
            <a:r>
              <a:rPr lang="en-GB" dirty="0">
                <a:hlinkClick r:id="rId3"/>
              </a:rPr>
              <a:t>6 Geometry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that the angle sum of a triangle result is built from existing knowledge of angle facts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670" indent="-280670">
              <a:spcBef>
                <a:spcPts val="400"/>
              </a:spcBef>
              <a:spcAft>
                <a:spcPts val="400"/>
              </a:spcAft>
            </a:pPr>
            <a:endParaRPr lang="en-GB" sz="1800" dirty="0">
              <a:solidFill>
                <a:schemeClr val="tx1"/>
              </a:solidFill>
              <a:effectLst/>
              <a:latin typeface="Myriad Pro"/>
              <a:ea typeface="Calibri" panose="020F050202020403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A963904-98F3-44AA-AA3E-61D59D9210C5}"/>
              </a:ext>
            </a:extLst>
          </p:cNvPr>
          <p:cNvSpPr txBox="1">
            <a:spLocks/>
          </p:cNvSpPr>
          <p:nvPr/>
        </p:nvSpPr>
        <p:spPr>
          <a:xfrm>
            <a:off x="6821307" y="1741531"/>
            <a:ext cx="4891318" cy="3847709"/>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endParaRPr lang="en-GB" sz="2400"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78A0B124-6321-4D20-801B-46475F146568}"/>
              </a:ext>
            </a:extLst>
          </p:cNvPr>
          <p:cNvGrpSpPr/>
          <p:nvPr/>
        </p:nvGrpSpPr>
        <p:grpSpPr>
          <a:xfrm>
            <a:off x="660695" y="1556792"/>
            <a:ext cx="6160612" cy="4567788"/>
            <a:chOff x="660695" y="1741532"/>
            <a:chExt cx="6160612" cy="456778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456778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00"/>
                </a:spcBef>
                <a:spcAft>
                  <a:spcPts val="400"/>
                </a:spcAft>
                <a:buNone/>
              </a:pPr>
              <a:r>
                <a:rPr lang="en-GB" sz="2000" dirty="0">
                  <a:effectLst/>
                  <a:latin typeface="+mn-lt"/>
                  <a:ea typeface="Calibri" panose="020F0502020204030204" pitchFamily="34" charset="0"/>
                  <a:cs typeface="Times New Roman" panose="02020603050405020304" pitchFamily="18" charset="0"/>
                </a:rPr>
                <a:t>This diagram is a combination of the diagrams from Examples 2 and 3:</a:t>
              </a:r>
            </a:p>
            <a:p>
              <a:pPr>
                <a:spcBef>
                  <a:spcPts val="400"/>
                </a:spcBef>
                <a:spcAft>
                  <a:spcPts val="400"/>
                </a:spcAft>
                <a:buNone/>
              </a:pPr>
              <a:endParaRPr lang="en-GB" sz="2000" dirty="0">
                <a:latin typeface="+mn-lt"/>
                <a:ea typeface="Calibri" panose="020F0502020204030204" pitchFamily="34" charset="0"/>
                <a:cs typeface="Times New Roman" panose="02020603050405020304" pitchFamily="18" charset="0"/>
              </a:endParaRPr>
            </a:p>
            <a:p>
              <a:pPr>
                <a:spcBef>
                  <a:spcPts val="400"/>
                </a:spcBef>
                <a:spcAft>
                  <a:spcPts val="400"/>
                </a:spcAft>
                <a:buNone/>
              </a:pPr>
              <a:endParaRPr lang="en-GB" sz="2000" dirty="0">
                <a:latin typeface="+mn-lt"/>
                <a:ea typeface="Calibri" panose="020F0502020204030204" pitchFamily="34" charset="0"/>
                <a:cs typeface="Times New Roman" panose="02020603050405020304" pitchFamily="18" charset="0"/>
              </a:endParaRPr>
            </a:p>
            <a:p>
              <a:pPr>
                <a:spcBef>
                  <a:spcPts val="400"/>
                </a:spcBef>
                <a:spcAft>
                  <a:spcPts val="400"/>
                </a:spcAft>
                <a:buNone/>
              </a:pPr>
              <a:endParaRPr lang="en-GB" sz="2000" dirty="0">
                <a:latin typeface="+mn-lt"/>
                <a:ea typeface="Calibri" panose="020F0502020204030204" pitchFamily="34" charset="0"/>
                <a:cs typeface="Times New Roman" panose="02020603050405020304" pitchFamily="18" charset="0"/>
              </a:endParaRPr>
            </a:p>
            <a:p>
              <a:pPr>
                <a:spcBef>
                  <a:spcPts val="400"/>
                </a:spcBef>
                <a:spcAft>
                  <a:spcPts val="400"/>
                </a:spcAft>
                <a:buNone/>
              </a:pPr>
              <a:endParaRPr lang="en-GB" sz="2000" dirty="0">
                <a:latin typeface="+mn-lt"/>
                <a:ea typeface="Calibri" panose="020F0502020204030204" pitchFamily="34" charset="0"/>
                <a:cs typeface="Times New Roman" panose="02020603050405020304" pitchFamily="18" charset="0"/>
              </a:endParaRPr>
            </a:p>
            <a:p>
              <a:pPr>
                <a:spcBef>
                  <a:spcPts val="400"/>
                </a:spcBef>
                <a:spcAft>
                  <a:spcPts val="400"/>
                </a:spcAft>
                <a:buNone/>
              </a:pPr>
              <a:endParaRPr lang="en-GB" sz="2000" dirty="0">
                <a:latin typeface="+mn-lt"/>
                <a:ea typeface="Calibri" panose="020F0502020204030204" pitchFamily="34" charset="0"/>
                <a:cs typeface="Times New Roman" panose="02020603050405020304" pitchFamily="18" charset="0"/>
              </a:endParaRPr>
            </a:p>
            <a:p>
              <a:pPr marL="342900" lvl="0" indent="-342900" algn="ctr">
                <a:spcBef>
                  <a:spcPts val="400"/>
                </a:spcBef>
                <a:spcAft>
                  <a:spcPts val="400"/>
                </a:spcAft>
                <a:buFont typeface="+mj-lt"/>
                <a:buAutoNum type="alphaLcParenR"/>
              </a:pPr>
              <a:r>
                <a:rPr lang="en-GB" sz="2000" dirty="0">
                  <a:effectLst/>
                  <a:latin typeface="+mn-lt"/>
                  <a:ea typeface="Calibri" panose="020F0502020204030204" pitchFamily="34" charset="0"/>
                  <a:cs typeface="Times New Roman" panose="02020603050405020304" pitchFamily="18" charset="0"/>
                </a:rPr>
                <a:t>Use your previous answers and fill in as many missing angles as you can.</a:t>
              </a:r>
            </a:p>
            <a:p>
              <a:pPr marL="342900" lvl="0" indent="-342900" algn="ctr">
                <a:spcBef>
                  <a:spcPts val="400"/>
                </a:spcBef>
                <a:spcAft>
                  <a:spcPts val="400"/>
                </a:spcAft>
                <a:buFont typeface="+mj-lt"/>
                <a:buAutoNum type="alphaLcParenR"/>
              </a:pPr>
              <a:r>
                <a:rPr lang="en-GB" sz="2000" dirty="0">
                  <a:effectLst/>
                  <a:latin typeface="+mn-lt"/>
                  <a:ea typeface="Calibri" panose="020F0502020204030204" pitchFamily="34" charset="0"/>
                  <a:cs typeface="Times New Roman" panose="02020603050405020304" pitchFamily="18" charset="0"/>
                </a:rPr>
                <a:t>What do you notice about the three angles in the shaded triangle?</a:t>
              </a:r>
            </a:p>
            <a:p>
              <a:pPr marL="342900" lvl="0" indent="-342900" algn="ctr">
                <a:spcBef>
                  <a:spcPts val="400"/>
                </a:spcBef>
                <a:spcAft>
                  <a:spcPts val="400"/>
                </a:spcAft>
                <a:buFont typeface="+mj-lt"/>
                <a:buAutoNum type="alphaLcParenR"/>
              </a:pPr>
              <a:r>
                <a:rPr lang="en-GB" sz="2000" dirty="0">
                  <a:effectLst/>
                  <a:latin typeface="+mn-lt"/>
                  <a:ea typeface="Calibri" panose="020F0502020204030204" pitchFamily="34" charset="0"/>
                  <a:cs typeface="Times New Roman" panose="02020603050405020304" pitchFamily="18" charset="0"/>
                </a:rPr>
                <a:t>Where else can you see these three angles next to each other?</a:t>
              </a:r>
            </a:p>
          </p:txBody>
        </p:sp>
        <p:pic>
          <p:nvPicPr>
            <p:cNvPr id="3" name="Picture 2">
              <a:extLst>
                <a:ext uri="{FF2B5EF4-FFF2-40B4-BE49-F238E27FC236}">
                  <a16:creationId xmlns:a16="http://schemas.microsoft.com/office/drawing/2014/main" id="{37C5B239-A622-42C9-AB84-D02863066BE3}"/>
                </a:ext>
              </a:extLst>
            </p:cNvPr>
            <p:cNvPicPr>
              <a:picLocks noChangeAspect="1"/>
            </p:cNvPicPr>
            <p:nvPr/>
          </p:nvPicPr>
          <p:blipFill>
            <a:blip r:embed="rId4"/>
            <a:stretch>
              <a:fillRect/>
            </a:stretch>
          </p:blipFill>
          <p:spPr>
            <a:xfrm>
              <a:off x="1291944" y="2657328"/>
              <a:ext cx="2317598" cy="1482548"/>
            </a:xfrm>
            <a:prstGeom prst="rect">
              <a:avLst/>
            </a:prstGeom>
          </p:spPr>
        </p:pic>
        <p:pic>
          <p:nvPicPr>
            <p:cNvPr id="4" name="Picture 3">
              <a:extLst>
                <a:ext uri="{FF2B5EF4-FFF2-40B4-BE49-F238E27FC236}">
                  <a16:creationId xmlns:a16="http://schemas.microsoft.com/office/drawing/2014/main" id="{5B966008-EEBC-4B05-AF01-EBB597947656}"/>
                </a:ext>
              </a:extLst>
            </p:cNvPr>
            <p:cNvPicPr>
              <a:picLocks noChangeAspect="1"/>
            </p:cNvPicPr>
            <p:nvPr/>
          </p:nvPicPr>
          <p:blipFill>
            <a:blip r:embed="rId5"/>
            <a:stretch>
              <a:fillRect/>
            </a:stretch>
          </p:blipFill>
          <p:spPr>
            <a:xfrm>
              <a:off x="3863752" y="2542877"/>
              <a:ext cx="2421193" cy="1643135"/>
            </a:xfrm>
            <a:prstGeom prst="rect">
              <a:avLst/>
            </a:prstGeom>
          </p:spPr>
        </p:pic>
      </p:grpSp>
      <p:sp>
        <p:nvSpPr>
          <p:cNvPr id="11" name="Content Placeholder 2">
            <a:extLst>
              <a:ext uri="{FF2B5EF4-FFF2-40B4-BE49-F238E27FC236}">
                <a16:creationId xmlns:a16="http://schemas.microsoft.com/office/drawing/2014/main" id="{64134B68-580A-4663-B54E-2E1297DCCB65}"/>
              </a:ext>
            </a:extLst>
          </p:cNvPr>
          <p:cNvSpPr txBox="1">
            <a:spLocks/>
          </p:cNvSpPr>
          <p:nvPr/>
        </p:nvSpPr>
        <p:spPr>
          <a:xfrm>
            <a:off x="6821307" y="1741531"/>
            <a:ext cx="4891318" cy="3847709"/>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effectLst/>
                <a:latin typeface="+mn-lt"/>
                <a:ea typeface="Calibri" panose="020F0502020204030204" pitchFamily="34" charset="0"/>
                <a:cs typeface="Times New Roman" panose="02020603050405020304" pitchFamily="18" charset="0"/>
              </a:rPr>
              <a:t>Why is this layering and building up of facts in this way useful?</a:t>
            </a:r>
          </a:p>
          <a:p>
            <a:pPr marL="360000" lvl="1" fontAlgn="auto">
              <a:lnSpc>
                <a:spcPct val="100000"/>
              </a:lnSpc>
              <a:spcBef>
                <a:spcPts val="0"/>
              </a:spcBef>
              <a:spcAft>
                <a:spcPts val="1200"/>
              </a:spcAft>
              <a:buClrTx/>
            </a:pPr>
            <a:r>
              <a:rPr lang="en-GB" sz="2400" dirty="0">
                <a:latin typeface="+mn-lt"/>
                <a:ea typeface="Calibri" panose="020F0502020204030204" pitchFamily="34" charset="0"/>
                <a:cs typeface="Times New Roman" panose="02020603050405020304" pitchFamily="18" charset="0"/>
              </a:rPr>
              <a:t>Where does the sum of angles in a triangle appear in your scheme of learning?</a:t>
            </a:r>
          </a:p>
          <a:p>
            <a:pPr marL="360000" lvl="1" fontAlgn="auto">
              <a:lnSpc>
                <a:spcPct val="100000"/>
              </a:lnSpc>
              <a:spcBef>
                <a:spcPts val="0"/>
              </a:spcBef>
              <a:spcAft>
                <a:spcPts val="1200"/>
              </a:spcAft>
              <a:buClrTx/>
            </a:pPr>
            <a:r>
              <a:rPr lang="en-GB" sz="2400" dirty="0">
                <a:latin typeface="+mn-lt"/>
              </a:rPr>
              <a:t>What properties are needed in most proofs for the sum of angles in a triangle?</a:t>
            </a:r>
          </a:p>
        </p:txBody>
      </p:sp>
    </p:spTree>
    <p:custDataLst>
      <p:tags r:id="rId1"/>
    </p:custDataLst>
    <p:extLst>
      <p:ext uri="{BB962C8B-B14F-4D97-AF65-F5344CB8AC3E}">
        <p14:creationId xmlns:p14="http://schemas.microsoft.com/office/powerpoint/2010/main" val="343592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Appreciate different proofs of the same result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5</a:t>
            </a:r>
            <a:endParaRPr lang="en-GB" dirty="0"/>
          </a:p>
        </p:txBody>
      </p:sp>
      <p:sp>
        <p:nvSpPr>
          <p:cNvPr id="7" name="TextBox 6">
            <a:extLst>
              <a:ext uri="{FF2B5EF4-FFF2-40B4-BE49-F238E27FC236}">
                <a16:creationId xmlns:a16="http://schemas.microsoft.com/office/drawing/2014/main" id="{2D69C83F-D774-4707-A8E5-C8C441CBD8B7}"/>
              </a:ext>
            </a:extLst>
          </p:cNvPr>
          <p:cNvSpPr txBox="1"/>
          <p:nvPr/>
        </p:nvSpPr>
        <p:spPr>
          <a:xfrm>
            <a:off x="425285" y="1720415"/>
            <a:ext cx="5749146" cy="1200329"/>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Rearrange the statements to prove that the sum of the interior angles of triangle ABC is 180°.</a:t>
            </a:r>
          </a:p>
        </p:txBody>
      </p:sp>
      <p:pic>
        <p:nvPicPr>
          <p:cNvPr id="4" name="Picture 3">
            <a:extLst>
              <a:ext uri="{FF2B5EF4-FFF2-40B4-BE49-F238E27FC236}">
                <a16:creationId xmlns:a16="http://schemas.microsoft.com/office/drawing/2014/main" id="{4C06ADE3-9C47-468A-88BD-7C101B2219E9}"/>
              </a:ext>
            </a:extLst>
          </p:cNvPr>
          <p:cNvPicPr>
            <a:picLocks noChangeAspect="1"/>
          </p:cNvPicPr>
          <p:nvPr/>
        </p:nvPicPr>
        <p:blipFill>
          <a:blip r:embed="rId3"/>
          <a:stretch>
            <a:fillRect/>
          </a:stretch>
        </p:blipFill>
        <p:spPr>
          <a:xfrm>
            <a:off x="6084506" y="1277700"/>
            <a:ext cx="5649278" cy="1872208"/>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FA473C6-B8A5-418B-86E4-AC8DC92A102D}"/>
                  </a:ext>
                </a:extLst>
              </p:cNvPr>
              <p:cNvSpPr txBox="1"/>
              <p:nvPr/>
            </p:nvSpPr>
            <p:spPr>
              <a:xfrm>
                <a:off x="407368" y="3709545"/>
                <a:ext cx="11784632" cy="2160591"/>
              </a:xfrm>
              <a:prstGeom prst="rect">
                <a:avLst/>
              </a:prstGeom>
              <a:noFill/>
            </p:spPr>
            <p:txBody>
              <a:bodyPr wrap="square">
                <a:spAutoFit/>
              </a:bodyPr>
              <a:lstStyle/>
              <a:p>
                <a:pPr>
                  <a:buNone/>
                </a:pPr>
                <a:r>
                  <a:rPr lang="en-GB" sz="2400" dirty="0">
                    <a:solidFill>
                      <a:srgbClr val="00628C"/>
                    </a:solidFill>
                    <a:latin typeface="+mn-lt"/>
                  </a:rPr>
                  <a:t>Statement 1:	</a:t>
                </a:r>
                <a:r>
                  <a:rPr lang="en-GB" sz="2400" dirty="0">
                    <a:latin typeface="+mn-lt"/>
                  </a:rPr>
                  <a:t> </a:t>
                </a:r>
                <a14:m>
                  <m:oMath xmlns:m="http://schemas.openxmlformats.org/officeDocument/2006/math">
                    <m:r>
                      <a:rPr lang="en-GB" sz="2400" i="0" smtClean="0">
                        <a:latin typeface="Cambria Math" panose="02040503050406030204" pitchFamily="18" charset="0"/>
                        <a:ea typeface="Cambria Math" panose="02040503050406030204" pitchFamily="18" charset="0"/>
                      </a:rPr>
                      <m:t>∠</m:t>
                    </m:r>
                    <m:r>
                      <m:rPr>
                        <m:sty m:val="p"/>
                      </m:rPr>
                      <a:rPr lang="en-GB" sz="2400" b="0" i="0" smtClean="0">
                        <a:latin typeface="Cambria Math" panose="02040503050406030204" pitchFamily="18" charset="0"/>
                        <a:ea typeface="Cambria Math" panose="02040503050406030204" pitchFamily="18" charset="0"/>
                      </a:rPr>
                      <m:t>ACX</m:t>
                    </m:r>
                    <m:r>
                      <a:rPr lang="en-GB" sz="2400" b="0" i="0" smtClean="0">
                        <a:latin typeface="Cambria Math" panose="02040503050406030204" pitchFamily="18" charset="0"/>
                        <a:ea typeface="Cambria Math" panose="02040503050406030204" pitchFamily="18" charset="0"/>
                      </a:rPr>
                      <m:t>=∠</m:t>
                    </m:r>
                    <m:r>
                      <m:rPr>
                        <m:sty m:val="p"/>
                      </m:rPr>
                      <a:rPr lang="en-GB" sz="2400" b="0" i="0" smtClean="0">
                        <a:latin typeface="Cambria Math" panose="02040503050406030204" pitchFamily="18" charset="0"/>
                        <a:ea typeface="Cambria Math" panose="02040503050406030204" pitchFamily="18" charset="0"/>
                      </a:rPr>
                      <m:t>CAB</m:t>
                    </m:r>
                    <m:r>
                      <a:rPr lang="en-GB" sz="2400" b="0" i="0" smtClean="0">
                        <a:latin typeface="Cambria Math" panose="02040503050406030204" pitchFamily="18" charset="0"/>
                        <a:ea typeface="Cambria Math" panose="02040503050406030204" pitchFamily="18" charset="0"/>
                      </a:rPr>
                      <m:t> </m:t>
                    </m:r>
                  </m:oMath>
                </a14:m>
                <a:r>
                  <a:rPr lang="en-GB" sz="2400" dirty="0">
                    <a:latin typeface="+mn-lt"/>
                  </a:rPr>
                  <a:t>because alternate angles are equal </a:t>
                </a:r>
              </a:p>
              <a:p>
                <a:pPr>
                  <a:buNone/>
                </a:pPr>
                <a:r>
                  <a:rPr lang="en-GB" sz="2400" dirty="0">
                    <a:solidFill>
                      <a:srgbClr val="00628C"/>
                    </a:solidFill>
                    <a:latin typeface="+mn-lt"/>
                  </a:rPr>
                  <a:t>Statement 2: </a:t>
                </a:r>
                <a:r>
                  <a:rPr lang="en-GB" sz="2400" dirty="0">
                    <a:latin typeface="+mn-lt"/>
                  </a:rPr>
                  <a:t>	</a:t>
                </a:r>
                <a14:m>
                  <m:oMath xmlns:m="http://schemas.openxmlformats.org/officeDocument/2006/math">
                    <m:r>
                      <a:rPr lang="en-GB" sz="2400" b="0" i="0" smtClean="0">
                        <a:latin typeface="Cambria Math" panose="02040503050406030204" pitchFamily="18" charset="0"/>
                        <a:ea typeface="Cambria Math" panose="02040503050406030204" pitchFamily="18" charset="0"/>
                      </a:rPr>
                      <m:t>∴∠</m:t>
                    </m:r>
                    <m:r>
                      <m:rPr>
                        <m:sty m:val="p"/>
                      </m:rPr>
                      <a:rPr lang="en-GB" sz="2400" b="0" i="0" smtClean="0">
                        <a:latin typeface="Cambria Math" panose="02040503050406030204" pitchFamily="18" charset="0"/>
                        <a:ea typeface="Cambria Math" panose="02040503050406030204" pitchFamily="18" charset="0"/>
                      </a:rPr>
                      <m:t>CAB</m:t>
                    </m:r>
                    <m:r>
                      <a:rPr lang="en-GB" sz="2400" b="0" i="0" smtClean="0">
                        <a:latin typeface="Cambria Math" panose="02040503050406030204" pitchFamily="18" charset="0"/>
                        <a:ea typeface="Cambria Math" panose="02040503050406030204" pitchFamily="18" charset="0"/>
                      </a:rPr>
                      <m:t>+∠</m:t>
                    </m:r>
                    <m:r>
                      <m:rPr>
                        <m:sty m:val="p"/>
                      </m:rPr>
                      <a:rPr lang="en-GB" sz="2400" b="0" i="0" smtClean="0">
                        <a:latin typeface="Cambria Math" panose="02040503050406030204" pitchFamily="18" charset="0"/>
                        <a:ea typeface="Cambria Math" panose="02040503050406030204" pitchFamily="18" charset="0"/>
                      </a:rPr>
                      <m:t>ACB</m:t>
                    </m:r>
                    <m:r>
                      <a:rPr lang="en-GB" sz="2400" b="0" i="0" smtClean="0">
                        <a:latin typeface="Cambria Math" panose="02040503050406030204" pitchFamily="18" charset="0"/>
                        <a:ea typeface="Cambria Math" panose="02040503050406030204" pitchFamily="18" charset="0"/>
                      </a:rPr>
                      <m:t>+∠</m:t>
                    </m:r>
                    <m:r>
                      <m:rPr>
                        <m:sty m:val="p"/>
                      </m:rPr>
                      <a:rPr lang="en-GB" sz="2400" b="0" i="0" smtClean="0">
                        <a:latin typeface="Cambria Math" panose="02040503050406030204" pitchFamily="18" charset="0"/>
                        <a:ea typeface="Cambria Math" panose="02040503050406030204" pitchFamily="18" charset="0"/>
                      </a:rPr>
                      <m:t>CBA</m:t>
                    </m:r>
                    <m:r>
                      <a:rPr lang="en-GB" sz="2400" b="0" i="0" smtClean="0">
                        <a:latin typeface="Cambria Math" panose="02040503050406030204" pitchFamily="18" charset="0"/>
                        <a:ea typeface="Cambria Math" panose="02040503050406030204" pitchFamily="18" charset="0"/>
                      </a:rPr>
                      <m:t>=180° </m:t>
                    </m:r>
                  </m:oMath>
                </a14:m>
                <a:endParaRPr lang="en-GB" sz="2400" dirty="0">
                  <a:latin typeface="+mn-lt"/>
                </a:endParaRPr>
              </a:p>
              <a:p>
                <a:pPr>
                  <a:buNone/>
                </a:pPr>
                <a:r>
                  <a:rPr lang="en-GB" sz="2400" dirty="0">
                    <a:solidFill>
                      <a:srgbClr val="00628C"/>
                    </a:solidFill>
                    <a:latin typeface="+mn-lt"/>
                  </a:rPr>
                  <a:t>Statement 3: </a:t>
                </a:r>
                <a:r>
                  <a:rPr lang="en-GB" sz="2400" dirty="0">
                    <a:latin typeface="+mn-lt"/>
                  </a:rPr>
                  <a:t>	</a:t>
                </a:r>
                <a14:m>
                  <m:oMath xmlns:m="http://schemas.openxmlformats.org/officeDocument/2006/math">
                    <m:r>
                      <a:rPr lang="en-GB" sz="2400" i="0" smtClean="0">
                        <a:latin typeface="Cambria Math" panose="02040503050406030204" pitchFamily="18" charset="0"/>
                        <a:ea typeface="Cambria Math" panose="02040503050406030204" pitchFamily="18" charset="0"/>
                      </a:rPr>
                      <m:t>∠</m:t>
                    </m:r>
                    <m:r>
                      <m:rPr>
                        <m:sty m:val="p"/>
                      </m:rPr>
                      <a:rPr lang="en-GB" sz="2400" b="0" i="0" smtClean="0">
                        <a:latin typeface="Cambria Math" panose="02040503050406030204" pitchFamily="18" charset="0"/>
                        <a:ea typeface="Cambria Math" panose="02040503050406030204" pitchFamily="18" charset="0"/>
                      </a:rPr>
                      <m:t>BCY</m:t>
                    </m:r>
                    <m:r>
                      <a:rPr lang="en-GB" sz="2400" b="0" i="0" smtClean="0">
                        <a:latin typeface="Cambria Math" panose="02040503050406030204" pitchFamily="18" charset="0"/>
                        <a:ea typeface="Cambria Math" panose="02040503050406030204" pitchFamily="18" charset="0"/>
                      </a:rPr>
                      <m:t>=∠</m:t>
                    </m:r>
                    <m:r>
                      <m:rPr>
                        <m:sty m:val="p"/>
                      </m:rPr>
                      <a:rPr lang="en-GB" sz="2400" b="0" i="0" smtClean="0">
                        <a:latin typeface="Cambria Math" panose="02040503050406030204" pitchFamily="18" charset="0"/>
                        <a:ea typeface="Cambria Math" panose="02040503050406030204" pitchFamily="18" charset="0"/>
                      </a:rPr>
                      <m:t>CBA</m:t>
                    </m:r>
                    <m:r>
                      <a:rPr lang="en-GB" sz="2400" b="0" i="0" smtClean="0">
                        <a:latin typeface="Cambria Math" panose="02040503050406030204" pitchFamily="18" charset="0"/>
                        <a:ea typeface="Cambria Math" panose="02040503050406030204" pitchFamily="18" charset="0"/>
                      </a:rPr>
                      <m:t> </m:t>
                    </m:r>
                  </m:oMath>
                </a14:m>
                <a:r>
                  <a:rPr lang="en-GB" sz="2400" dirty="0">
                    <a:latin typeface="+mn-lt"/>
                  </a:rPr>
                  <a:t>because alternate angles are equal </a:t>
                </a:r>
              </a:p>
              <a:p>
                <a:pPr>
                  <a:buNone/>
                </a:pPr>
                <a:r>
                  <a:rPr lang="en-GB" sz="2400" dirty="0">
                    <a:solidFill>
                      <a:srgbClr val="00628C"/>
                    </a:solidFill>
                    <a:latin typeface="+mn-lt"/>
                  </a:rPr>
                  <a:t>Statement 4:	</a:t>
                </a:r>
                <a:r>
                  <a:rPr lang="en-GB" sz="2400" dirty="0">
                    <a:latin typeface="+mn-lt"/>
                  </a:rPr>
                  <a:t> </a:t>
                </a:r>
                <a14:m>
                  <m:oMath xmlns:m="http://schemas.openxmlformats.org/officeDocument/2006/math">
                    <m:r>
                      <a:rPr lang="en-GB" sz="2400" b="0" i="0" smtClean="0">
                        <a:latin typeface="Cambria Math" panose="02040503050406030204" pitchFamily="18" charset="0"/>
                        <a:ea typeface="Cambria Math" panose="02040503050406030204" pitchFamily="18" charset="0"/>
                      </a:rPr>
                      <m:t>∴∠</m:t>
                    </m:r>
                    <m:r>
                      <m:rPr>
                        <m:sty m:val="p"/>
                      </m:rPr>
                      <a:rPr lang="en-GB" sz="2400" b="0" i="0" smtClean="0">
                        <a:latin typeface="Cambria Math" panose="02040503050406030204" pitchFamily="18" charset="0"/>
                        <a:ea typeface="Cambria Math" panose="02040503050406030204" pitchFamily="18" charset="0"/>
                      </a:rPr>
                      <m:t>ACX</m:t>
                    </m:r>
                    <m:r>
                      <a:rPr lang="en-GB" sz="2400" b="0" i="0" smtClean="0">
                        <a:latin typeface="Cambria Math" panose="02040503050406030204" pitchFamily="18" charset="0"/>
                        <a:ea typeface="Cambria Math" panose="02040503050406030204" pitchFamily="18" charset="0"/>
                      </a:rPr>
                      <m:t>+∠</m:t>
                    </m:r>
                    <m:r>
                      <m:rPr>
                        <m:sty m:val="p"/>
                      </m:rPr>
                      <a:rPr lang="en-GB" sz="2400" b="0" i="0" smtClean="0">
                        <a:latin typeface="Cambria Math" panose="02040503050406030204" pitchFamily="18" charset="0"/>
                        <a:ea typeface="Cambria Math" panose="02040503050406030204" pitchFamily="18" charset="0"/>
                      </a:rPr>
                      <m:t>ACB</m:t>
                    </m:r>
                    <m:r>
                      <a:rPr lang="en-GB" sz="2400" b="0" i="0" smtClean="0">
                        <a:latin typeface="Cambria Math" panose="02040503050406030204" pitchFamily="18" charset="0"/>
                        <a:ea typeface="Cambria Math" panose="02040503050406030204" pitchFamily="18" charset="0"/>
                      </a:rPr>
                      <m:t>+∠</m:t>
                    </m:r>
                    <m:r>
                      <m:rPr>
                        <m:sty m:val="p"/>
                      </m:rPr>
                      <a:rPr lang="en-GB" sz="2400" b="0" i="0" smtClean="0">
                        <a:latin typeface="Cambria Math" panose="02040503050406030204" pitchFamily="18" charset="0"/>
                        <a:ea typeface="Cambria Math" panose="02040503050406030204" pitchFamily="18" charset="0"/>
                      </a:rPr>
                      <m:t>BCY</m:t>
                    </m:r>
                    <m:r>
                      <a:rPr lang="en-GB" sz="2400" b="0" i="0" smtClean="0">
                        <a:latin typeface="Cambria Math" panose="02040503050406030204" pitchFamily="18" charset="0"/>
                        <a:ea typeface="Cambria Math" panose="02040503050406030204" pitchFamily="18" charset="0"/>
                      </a:rPr>
                      <m:t>=180° </m:t>
                    </m:r>
                  </m:oMath>
                </a14:m>
                <a:r>
                  <a:rPr lang="en-GB" sz="2400" dirty="0">
                    <a:latin typeface="+mn-lt"/>
                  </a:rPr>
                  <a:t>because angles on a straight line at a point add up to </a:t>
                </a:r>
                <a14:m>
                  <m:oMath xmlns:m="http://schemas.openxmlformats.org/officeDocument/2006/math">
                    <m:r>
                      <a:rPr lang="en-GB" sz="2400" i="0">
                        <a:latin typeface="Cambria Math" panose="02040503050406030204" pitchFamily="18" charset="0"/>
                        <a:ea typeface="Cambria Math" panose="02040503050406030204" pitchFamily="18" charset="0"/>
                      </a:rPr>
                      <m:t>180°</m:t>
                    </m:r>
                  </m:oMath>
                </a14:m>
                <a:endParaRPr lang="en-GB" sz="2400" dirty="0">
                  <a:latin typeface="+mn-lt"/>
                </a:endParaRPr>
              </a:p>
            </p:txBody>
          </p:sp>
        </mc:Choice>
        <mc:Fallback xmlns="">
          <p:sp>
            <p:nvSpPr>
              <p:cNvPr id="20" name="TextBox 19">
                <a:extLst>
                  <a:ext uri="{FF2B5EF4-FFF2-40B4-BE49-F238E27FC236}">
                    <a16:creationId xmlns:a16="http://schemas.microsoft.com/office/drawing/2014/main" id="{7FA473C6-B8A5-418B-86E4-AC8DC92A102D}"/>
                  </a:ext>
                </a:extLst>
              </p:cNvPr>
              <p:cNvSpPr txBox="1">
                <a:spLocks noRot="1" noChangeAspect="1" noMove="1" noResize="1" noEditPoints="1" noAdjustHandles="1" noChangeArrowheads="1" noChangeShapeType="1" noTextEdit="1"/>
              </p:cNvSpPr>
              <p:nvPr/>
            </p:nvSpPr>
            <p:spPr>
              <a:xfrm>
                <a:off x="407368" y="3709545"/>
                <a:ext cx="11784632" cy="2160591"/>
              </a:xfrm>
              <a:prstGeom prst="rect">
                <a:avLst/>
              </a:prstGeom>
              <a:blipFill>
                <a:blip r:embed="rId4"/>
                <a:stretch>
                  <a:fillRect l="-828" t="-1977" b="-5932"/>
                </a:stretch>
              </a:blipFill>
            </p:spPr>
            <p:txBody>
              <a:bodyPr/>
              <a:lstStyle/>
              <a:p>
                <a:r>
                  <a:rPr lang="en-GB">
                    <a:noFill/>
                  </a:rPr>
                  <a:t> </a:t>
                </a:r>
              </a:p>
            </p:txBody>
          </p:sp>
        </mc:Fallback>
      </mc:AlternateContent>
    </p:spTree>
    <p:extLst>
      <p:ext uri="{BB962C8B-B14F-4D97-AF65-F5344CB8AC3E}">
        <p14:creationId xmlns:p14="http://schemas.microsoft.com/office/powerpoint/2010/main" val="2019982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Appreciate different proofs of the same result</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670" indent="-280670">
              <a:spcBef>
                <a:spcPts val="400"/>
              </a:spcBef>
              <a:spcAft>
                <a:spcPts val="400"/>
              </a:spcAft>
            </a:pPr>
            <a:endParaRPr lang="en-GB" sz="1800" dirty="0">
              <a:solidFill>
                <a:schemeClr val="tx1"/>
              </a:solidFill>
              <a:effectLst/>
              <a:latin typeface="Myriad Pro"/>
              <a:ea typeface="Calibri" panose="020F050202020403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A963904-98F3-44AA-AA3E-61D59D9210C5}"/>
              </a:ext>
            </a:extLst>
          </p:cNvPr>
          <p:cNvSpPr txBox="1">
            <a:spLocks/>
          </p:cNvSpPr>
          <p:nvPr/>
        </p:nvSpPr>
        <p:spPr>
          <a:xfrm>
            <a:off x="6248580" y="1741531"/>
            <a:ext cx="5464045" cy="3847709"/>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effectLst/>
                <a:latin typeface="+mn-lt"/>
                <a:ea typeface="Calibri" panose="020F0502020204030204" pitchFamily="34" charset="0"/>
                <a:cs typeface="Times New Roman" panose="02020603050405020304" pitchFamily="18" charset="0"/>
              </a:rPr>
              <a:t>What is the advantage of asking students to sequence statements in this way?</a:t>
            </a:r>
          </a:p>
          <a:p>
            <a:pPr marL="360000" lvl="1" fontAlgn="auto">
              <a:lnSpc>
                <a:spcPct val="100000"/>
              </a:lnSpc>
              <a:spcBef>
                <a:spcPts val="0"/>
              </a:spcBef>
              <a:spcAft>
                <a:spcPts val="1200"/>
              </a:spcAft>
              <a:buClrTx/>
            </a:pPr>
            <a:r>
              <a:rPr lang="en-GB" sz="2400" dirty="0">
                <a:latin typeface="+mn-lt"/>
                <a:ea typeface="Calibri" panose="020F0502020204030204" pitchFamily="34" charset="0"/>
                <a:cs typeface="Times New Roman" panose="02020603050405020304" pitchFamily="18" charset="0"/>
              </a:rPr>
              <a:t>How would you adapt the diagram to give an acute angle at the top of the triangle?</a:t>
            </a:r>
          </a:p>
          <a:p>
            <a:pPr marL="360000" lvl="1" fontAlgn="auto">
              <a:lnSpc>
                <a:spcPct val="100000"/>
              </a:lnSpc>
              <a:spcBef>
                <a:spcPts val="0"/>
              </a:spcBef>
              <a:spcAft>
                <a:spcPts val="1200"/>
              </a:spcAft>
              <a:buClrTx/>
            </a:pPr>
            <a:r>
              <a:rPr lang="en-GB" sz="2400" dirty="0">
                <a:effectLst/>
                <a:latin typeface="+mn-lt"/>
                <a:ea typeface="Calibri" panose="020F0502020204030204" pitchFamily="34" charset="0"/>
                <a:cs typeface="Times New Roman" panose="02020603050405020304" pitchFamily="18" charset="0"/>
              </a:rPr>
              <a:t>Ho</a:t>
            </a:r>
            <a:r>
              <a:rPr lang="en-GB" sz="2400" dirty="0">
                <a:latin typeface="+mn-lt"/>
                <a:ea typeface="Calibri" panose="020F0502020204030204" pitchFamily="34" charset="0"/>
                <a:cs typeface="Times New Roman" panose="02020603050405020304" pitchFamily="18" charset="0"/>
              </a:rPr>
              <a:t>w can you support students to see the generalisation for any triangle?</a:t>
            </a:r>
            <a:endParaRPr lang="en-GB"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1D060DA3-F661-4A6F-B9E9-504BBF0D0481}"/>
              </a:ext>
            </a:extLst>
          </p:cNvPr>
          <p:cNvGrpSpPr/>
          <p:nvPr/>
        </p:nvGrpSpPr>
        <p:grpSpPr>
          <a:xfrm>
            <a:off x="407369" y="1741532"/>
            <a:ext cx="5841212" cy="4495780"/>
            <a:chOff x="407369" y="1741532"/>
            <a:chExt cx="5841212" cy="4495780"/>
          </a:xfrm>
        </p:grpSpPr>
        <mc:AlternateContent xmlns:mc="http://schemas.openxmlformats.org/markup-compatibility/2006" xmlns:a14="http://schemas.microsoft.com/office/drawing/2010/main">
          <mc:Choice Requires="a14">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07369" y="1741532"/>
                  <a:ext cx="5841212" cy="44957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00"/>
                    </a:spcBef>
                    <a:spcAft>
                      <a:spcPts val="400"/>
                    </a:spcAft>
                    <a:buNone/>
                  </a:pPr>
                  <a:r>
                    <a:rPr lang="en-GB" sz="1800" dirty="0">
                      <a:effectLst/>
                      <a:latin typeface="+mn-lt"/>
                      <a:ea typeface="Calibri" panose="020F0502020204030204" pitchFamily="34" charset="0"/>
                      <a:cs typeface="Times New Roman" panose="02020603050405020304" pitchFamily="18" charset="0"/>
                    </a:rPr>
                    <a:t>Rearrange the statements to prove that the sum of the interior angles of triangle ABC is 180°.</a:t>
                  </a:r>
                </a:p>
                <a:p>
                  <a:pPr algn="ctr">
                    <a:spcBef>
                      <a:spcPts val="400"/>
                    </a:spcBef>
                    <a:spcAft>
                      <a:spcPts val="400"/>
                    </a:spcAft>
                    <a:buNone/>
                  </a:pPr>
                  <a:endParaRPr lang="en-GB" sz="1800" dirty="0">
                    <a:latin typeface="+mn-lt"/>
                    <a:ea typeface="Calibri" panose="020F0502020204030204" pitchFamily="34" charset="0"/>
                    <a:cs typeface="Times New Roman" panose="02020603050405020304" pitchFamily="18" charset="0"/>
                  </a:endParaRPr>
                </a:p>
                <a:p>
                  <a:pPr algn="ctr">
                    <a:spcBef>
                      <a:spcPts val="400"/>
                    </a:spcBef>
                    <a:spcAft>
                      <a:spcPts val="400"/>
                    </a:spcAft>
                    <a:buNone/>
                  </a:pPr>
                  <a:endParaRPr lang="en-GB" sz="1800" dirty="0">
                    <a:effectLst/>
                    <a:latin typeface="+mn-lt"/>
                    <a:ea typeface="Calibri" panose="020F0502020204030204" pitchFamily="34" charset="0"/>
                    <a:cs typeface="Times New Roman" panose="02020603050405020304" pitchFamily="18" charset="0"/>
                  </a:endParaRPr>
                </a:p>
                <a:p>
                  <a:pPr algn="ctr">
                    <a:spcBef>
                      <a:spcPts val="400"/>
                    </a:spcBef>
                    <a:spcAft>
                      <a:spcPts val="400"/>
                    </a:spcAft>
                    <a:buNone/>
                  </a:pPr>
                  <a:endParaRPr lang="en-GB" sz="1800" dirty="0">
                    <a:latin typeface="+mn-lt"/>
                    <a:ea typeface="Calibri" panose="020F0502020204030204" pitchFamily="34" charset="0"/>
                    <a:cs typeface="Times New Roman" panose="02020603050405020304" pitchFamily="18" charset="0"/>
                  </a:endParaRPr>
                </a:p>
                <a:p>
                  <a:pPr algn="ctr">
                    <a:spcBef>
                      <a:spcPts val="400"/>
                    </a:spcBef>
                    <a:spcAft>
                      <a:spcPts val="400"/>
                    </a:spcAft>
                    <a:buNone/>
                  </a:pPr>
                  <a:endParaRPr lang="en-GB" sz="1800" dirty="0">
                    <a:effectLst/>
                    <a:latin typeface="+mn-lt"/>
                    <a:ea typeface="Calibri" panose="020F0502020204030204" pitchFamily="34" charset="0"/>
                    <a:cs typeface="Times New Roman" panose="02020603050405020304" pitchFamily="18" charset="0"/>
                  </a:endParaRPr>
                </a:p>
                <a:p>
                  <a:pPr>
                    <a:buNone/>
                  </a:pPr>
                  <a:r>
                    <a:rPr lang="en-GB" sz="1800" dirty="0">
                      <a:solidFill>
                        <a:srgbClr val="00628C"/>
                      </a:solidFill>
                      <a:latin typeface="+mn-lt"/>
                    </a:rPr>
                    <a:t>Statement 1: </a:t>
                  </a:r>
                  <a14:m>
                    <m:oMath xmlns:m="http://schemas.openxmlformats.org/officeDocument/2006/math">
                      <m:r>
                        <a:rPr lang="en-GB" sz="1800" i="0" smtClean="0">
                          <a:latin typeface="Cambria Math" panose="02040503050406030204" pitchFamily="18" charset="0"/>
                          <a:ea typeface="Cambria Math" panose="02040503050406030204" pitchFamily="18" charset="0"/>
                        </a:rPr>
                        <m:t>∠</m:t>
                      </m:r>
                      <m:r>
                        <m:rPr>
                          <m:sty m:val="p"/>
                        </m:rPr>
                        <a:rPr lang="en-GB" sz="1800" b="0" i="0" smtClean="0">
                          <a:latin typeface="Cambria Math" panose="02040503050406030204" pitchFamily="18" charset="0"/>
                          <a:ea typeface="Cambria Math" panose="02040503050406030204" pitchFamily="18" charset="0"/>
                        </a:rPr>
                        <m:t>ACX</m:t>
                      </m:r>
                      <m:r>
                        <a:rPr lang="en-GB" sz="1800" b="0" i="0" smtClean="0">
                          <a:latin typeface="Cambria Math" panose="02040503050406030204" pitchFamily="18" charset="0"/>
                          <a:ea typeface="Cambria Math" panose="02040503050406030204" pitchFamily="18" charset="0"/>
                        </a:rPr>
                        <m:t>=∠</m:t>
                      </m:r>
                      <m:r>
                        <m:rPr>
                          <m:sty m:val="p"/>
                        </m:rPr>
                        <a:rPr lang="en-GB" sz="1800" b="0" i="0" smtClean="0">
                          <a:latin typeface="Cambria Math" panose="02040503050406030204" pitchFamily="18" charset="0"/>
                          <a:ea typeface="Cambria Math" panose="02040503050406030204" pitchFamily="18" charset="0"/>
                        </a:rPr>
                        <m:t>CAB</m:t>
                      </m:r>
                      <m:r>
                        <a:rPr lang="en-GB" sz="1800" b="0" i="0" smtClean="0">
                          <a:latin typeface="Cambria Math" panose="02040503050406030204" pitchFamily="18" charset="0"/>
                          <a:ea typeface="Cambria Math" panose="02040503050406030204" pitchFamily="18" charset="0"/>
                        </a:rPr>
                        <m:t> </m:t>
                      </m:r>
                    </m:oMath>
                  </a14:m>
                  <a:r>
                    <a:rPr lang="en-GB" sz="1800" dirty="0">
                      <a:latin typeface="+mn-lt"/>
                    </a:rPr>
                    <a:t>because alternate angles are equal </a:t>
                  </a:r>
                </a:p>
                <a:p>
                  <a:pPr>
                    <a:buNone/>
                  </a:pPr>
                  <a:r>
                    <a:rPr lang="en-GB" sz="1800" dirty="0">
                      <a:solidFill>
                        <a:srgbClr val="00628C"/>
                      </a:solidFill>
                      <a:latin typeface="+mn-lt"/>
                    </a:rPr>
                    <a:t>Statement 2: </a:t>
                  </a:r>
                  <a14:m>
                    <m:oMath xmlns:m="http://schemas.openxmlformats.org/officeDocument/2006/math">
                      <m:r>
                        <a:rPr lang="en-GB" sz="1800" b="0" i="0" smtClean="0">
                          <a:latin typeface="Cambria Math" panose="02040503050406030204" pitchFamily="18" charset="0"/>
                          <a:ea typeface="Cambria Math" panose="02040503050406030204" pitchFamily="18" charset="0"/>
                        </a:rPr>
                        <m:t>∴∠</m:t>
                      </m:r>
                      <m:r>
                        <m:rPr>
                          <m:sty m:val="p"/>
                        </m:rPr>
                        <a:rPr lang="en-GB" sz="1800" b="0" i="0" smtClean="0">
                          <a:latin typeface="Cambria Math" panose="02040503050406030204" pitchFamily="18" charset="0"/>
                          <a:ea typeface="Cambria Math" panose="02040503050406030204" pitchFamily="18" charset="0"/>
                        </a:rPr>
                        <m:t>CAB</m:t>
                      </m:r>
                      <m:r>
                        <a:rPr lang="en-GB" sz="1800" b="0" i="0" smtClean="0">
                          <a:latin typeface="Cambria Math" panose="02040503050406030204" pitchFamily="18" charset="0"/>
                          <a:ea typeface="Cambria Math" panose="02040503050406030204" pitchFamily="18" charset="0"/>
                        </a:rPr>
                        <m:t>+∠</m:t>
                      </m:r>
                      <m:r>
                        <m:rPr>
                          <m:sty m:val="p"/>
                        </m:rPr>
                        <a:rPr lang="en-GB" sz="1800" b="0" i="0" smtClean="0">
                          <a:latin typeface="Cambria Math" panose="02040503050406030204" pitchFamily="18" charset="0"/>
                          <a:ea typeface="Cambria Math" panose="02040503050406030204" pitchFamily="18" charset="0"/>
                        </a:rPr>
                        <m:t>ACB</m:t>
                      </m:r>
                      <m:r>
                        <a:rPr lang="en-GB" sz="1800" b="0" i="0" smtClean="0">
                          <a:latin typeface="Cambria Math" panose="02040503050406030204" pitchFamily="18" charset="0"/>
                          <a:ea typeface="Cambria Math" panose="02040503050406030204" pitchFamily="18" charset="0"/>
                        </a:rPr>
                        <m:t>+∠</m:t>
                      </m:r>
                      <m:r>
                        <m:rPr>
                          <m:sty m:val="p"/>
                        </m:rPr>
                        <a:rPr lang="en-GB" sz="1800" b="0" i="0" smtClean="0">
                          <a:latin typeface="Cambria Math" panose="02040503050406030204" pitchFamily="18" charset="0"/>
                          <a:ea typeface="Cambria Math" panose="02040503050406030204" pitchFamily="18" charset="0"/>
                        </a:rPr>
                        <m:t>CBA</m:t>
                      </m:r>
                      <m:r>
                        <a:rPr lang="en-GB" sz="1800" b="0" i="0" smtClean="0">
                          <a:latin typeface="Cambria Math" panose="02040503050406030204" pitchFamily="18" charset="0"/>
                          <a:ea typeface="Cambria Math" panose="02040503050406030204" pitchFamily="18" charset="0"/>
                        </a:rPr>
                        <m:t>=180° </m:t>
                      </m:r>
                    </m:oMath>
                  </a14:m>
                  <a:endParaRPr lang="en-GB" sz="1800" dirty="0">
                    <a:latin typeface="+mn-lt"/>
                  </a:endParaRPr>
                </a:p>
                <a:p>
                  <a:pPr>
                    <a:buNone/>
                  </a:pPr>
                  <a:r>
                    <a:rPr lang="en-GB" sz="1800" dirty="0">
                      <a:solidFill>
                        <a:srgbClr val="00628C"/>
                      </a:solidFill>
                      <a:latin typeface="+mn-lt"/>
                    </a:rPr>
                    <a:t>Statement 3: </a:t>
                  </a:r>
                  <a14:m>
                    <m:oMath xmlns:m="http://schemas.openxmlformats.org/officeDocument/2006/math">
                      <m:r>
                        <a:rPr lang="en-GB" sz="1800" i="0" smtClean="0">
                          <a:latin typeface="Cambria Math" panose="02040503050406030204" pitchFamily="18" charset="0"/>
                          <a:ea typeface="Cambria Math" panose="02040503050406030204" pitchFamily="18" charset="0"/>
                        </a:rPr>
                        <m:t>∠</m:t>
                      </m:r>
                      <m:r>
                        <m:rPr>
                          <m:sty m:val="p"/>
                        </m:rPr>
                        <a:rPr lang="en-GB" sz="1800" b="0" i="0" smtClean="0">
                          <a:latin typeface="Cambria Math" panose="02040503050406030204" pitchFamily="18" charset="0"/>
                          <a:ea typeface="Cambria Math" panose="02040503050406030204" pitchFamily="18" charset="0"/>
                        </a:rPr>
                        <m:t>BCY</m:t>
                      </m:r>
                      <m:r>
                        <a:rPr lang="en-GB" sz="1800" b="0" i="0" smtClean="0">
                          <a:latin typeface="Cambria Math" panose="02040503050406030204" pitchFamily="18" charset="0"/>
                          <a:ea typeface="Cambria Math" panose="02040503050406030204" pitchFamily="18" charset="0"/>
                        </a:rPr>
                        <m:t>=∠</m:t>
                      </m:r>
                      <m:r>
                        <m:rPr>
                          <m:sty m:val="p"/>
                        </m:rPr>
                        <a:rPr lang="en-GB" sz="1800" b="0" i="0" smtClean="0">
                          <a:latin typeface="Cambria Math" panose="02040503050406030204" pitchFamily="18" charset="0"/>
                          <a:ea typeface="Cambria Math" panose="02040503050406030204" pitchFamily="18" charset="0"/>
                        </a:rPr>
                        <m:t>CBA</m:t>
                      </m:r>
                      <m:r>
                        <a:rPr lang="en-GB" sz="1800" b="0" i="0" smtClean="0">
                          <a:latin typeface="Cambria Math" panose="02040503050406030204" pitchFamily="18" charset="0"/>
                          <a:ea typeface="Cambria Math" panose="02040503050406030204" pitchFamily="18" charset="0"/>
                        </a:rPr>
                        <m:t> </m:t>
                      </m:r>
                    </m:oMath>
                  </a14:m>
                  <a:r>
                    <a:rPr lang="en-GB" sz="1800" dirty="0">
                      <a:latin typeface="+mn-lt"/>
                    </a:rPr>
                    <a:t>because alternate angles are equal </a:t>
                  </a:r>
                </a:p>
                <a:p>
                  <a:pPr>
                    <a:buNone/>
                  </a:pPr>
                  <a:r>
                    <a:rPr lang="en-GB" sz="1800" dirty="0">
                      <a:solidFill>
                        <a:srgbClr val="00628C"/>
                      </a:solidFill>
                      <a:latin typeface="+mn-lt"/>
                    </a:rPr>
                    <a:t>Statement 4: </a:t>
                  </a:r>
                  <a14:m>
                    <m:oMath xmlns:m="http://schemas.openxmlformats.org/officeDocument/2006/math">
                      <m:r>
                        <a:rPr lang="en-GB" sz="1800" b="0" i="0" smtClean="0">
                          <a:latin typeface="Cambria Math" panose="02040503050406030204" pitchFamily="18" charset="0"/>
                          <a:ea typeface="Cambria Math" panose="02040503050406030204" pitchFamily="18" charset="0"/>
                        </a:rPr>
                        <m:t>∴∠</m:t>
                      </m:r>
                      <m:r>
                        <m:rPr>
                          <m:sty m:val="p"/>
                        </m:rPr>
                        <a:rPr lang="en-GB" sz="1800" b="0" i="0" smtClean="0">
                          <a:latin typeface="Cambria Math" panose="02040503050406030204" pitchFamily="18" charset="0"/>
                          <a:ea typeface="Cambria Math" panose="02040503050406030204" pitchFamily="18" charset="0"/>
                        </a:rPr>
                        <m:t>ACX</m:t>
                      </m:r>
                      <m:r>
                        <a:rPr lang="en-GB" sz="1800" b="0" i="0" smtClean="0">
                          <a:latin typeface="Cambria Math" panose="02040503050406030204" pitchFamily="18" charset="0"/>
                          <a:ea typeface="Cambria Math" panose="02040503050406030204" pitchFamily="18" charset="0"/>
                        </a:rPr>
                        <m:t>+∠</m:t>
                      </m:r>
                      <m:r>
                        <m:rPr>
                          <m:sty m:val="p"/>
                        </m:rPr>
                        <a:rPr lang="en-GB" sz="1800" b="0" i="0" smtClean="0">
                          <a:latin typeface="Cambria Math" panose="02040503050406030204" pitchFamily="18" charset="0"/>
                          <a:ea typeface="Cambria Math" panose="02040503050406030204" pitchFamily="18" charset="0"/>
                        </a:rPr>
                        <m:t>ACB</m:t>
                      </m:r>
                      <m:r>
                        <a:rPr lang="en-GB" sz="1800" b="0" i="0" smtClean="0">
                          <a:latin typeface="Cambria Math" panose="02040503050406030204" pitchFamily="18" charset="0"/>
                          <a:ea typeface="Cambria Math" panose="02040503050406030204" pitchFamily="18" charset="0"/>
                        </a:rPr>
                        <m:t>+∠</m:t>
                      </m:r>
                      <m:r>
                        <m:rPr>
                          <m:sty m:val="p"/>
                        </m:rPr>
                        <a:rPr lang="en-GB" sz="1800" b="0" i="0" smtClean="0">
                          <a:latin typeface="Cambria Math" panose="02040503050406030204" pitchFamily="18" charset="0"/>
                          <a:ea typeface="Cambria Math" panose="02040503050406030204" pitchFamily="18" charset="0"/>
                        </a:rPr>
                        <m:t>BCY</m:t>
                      </m:r>
                      <m:r>
                        <a:rPr lang="en-GB" sz="1800" b="0" i="0" smtClean="0">
                          <a:latin typeface="Cambria Math" panose="02040503050406030204" pitchFamily="18" charset="0"/>
                          <a:ea typeface="Cambria Math" panose="02040503050406030204" pitchFamily="18" charset="0"/>
                        </a:rPr>
                        <m:t>=180° </m:t>
                      </m:r>
                    </m:oMath>
                  </a14:m>
                  <a:r>
                    <a:rPr lang="en-GB" sz="1800" dirty="0">
                      <a:latin typeface="+mn-lt"/>
                    </a:rPr>
                    <a:t>because angles on a straight line at a point add up to </a:t>
                  </a:r>
                  <a14:m>
                    <m:oMath xmlns:m="http://schemas.openxmlformats.org/officeDocument/2006/math">
                      <m:r>
                        <a:rPr lang="en-GB" sz="1800" i="0" smtClean="0">
                          <a:latin typeface="Cambria Math" panose="02040503050406030204" pitchFamily="18" charset="0"/>
                          <a:ea typeface="Cambria Math" panose="02040503050406030204" pitchFamily="18" charset="0"/>
                        </a:rPr>
                        <m:t>180°</m:t>
                      </m:r>
                    </m:oMath>
                  </a14:m>
                  <a:endParaRPr lang="en-GB" sz="1800" dirty="0">
                    <a:latin typeface="+mn-lt"/>
                  </a:endParaRPr>
                </a:p>
              </p:txBody>
            </p:sp>
          </mc:Choice>
          <mc:Fallback xmlns="">
            <p:sp>
              <p:nvSpPr>
                <p:cNvPr id="50" name="Content Placeholder 2">
                  <a:extLst>
                    <a:ext uri="{FF2B5EF4-FFF2-40B4-BE49-F238E27FC236}">
                      <a16:creationId xmlns:a16="http://schemas.microsoft.com/office/drawing/2014/main" id="{61E2623B-6A93-4AEB-A8B4-E5B12252BAED}"/>
                    </a:ext>
                  </a:extLst>
                </p:cNvPr>
                <p:cNvSpPr txBox="1">
                  <a:spLocks noRot="1" noChangeAspect="1" noMove="1" noResize="1" noEditPoints="1" noAdjustHandles="1" noChangeArrowheads="1" noChangeShapeType="1" noTextEdit="1"/>
                </p:cNvSpPr>
                <p:nvPr/>
              </p:nvSpPr>
              <p:spPr>
                <a:xfrm>
                  <a:off x="407369" y="1741532"/>
                  <a:ext cx="5841212" cy="4495780"/>
                </a:xfrm>
                <a:prstGeom prst="rect">
                  <a:avLst/>
                </a:prstGeom>
                <a:blipFill>
                  <a:blip r:embed="rId4"/>
                  <a:stretch>
                    <a:fillRect l="-939" r="-418"/>
                  </a:stretch>
                </a:blipFill>
                <a:ln>
                  <a:noFill/>
                </a:ln>
              </p:spPr>
              <p:txBody>
                <a:bodyPr/>
                <a:lstStyle/>
                <a:p>
                  <a:r>
                    <a:rPr lang="en-GB">
                      <a:noFill/>
                    </a:rPr>
                    <a:t> </a:t>
                  </a:r>
                </a:p>
              </p:txBody>
            </p:sp>
          </mc:Fallback>
        </mc:AlternateContent>
        <p:pic>
          <p:nvPicPr>
            <p:cNvPr id="5" name="Picture 4">
              <a:extLst>
                <a:ext uri="{FF2B5EF4-FFF2-40B4-BE49-F238E27FC236}">
                  <a16:creationId xmlns:a16="http://schemas.microsoft.com/office/drawing/2014/main" id="{BE8B6AFD-CEF8-4EF4-9599-A790ECF58930}"/>
                </a:ext>
              </a:extLst>
            </p:cNvPr>
            <p:cNvPicPr>
              <a:picLocks noChangeAspect="1"/>
            </p:cNvPicPr>
            <p:nvPr/>
          </p:nvPicPr>
          <p:blipFill>
            <a:blip r:embed="rId5"/>
            <a:stretch>
              <a:fillRect/>
            </a:stretch>
          </p:blipFill>
          <p:spPr>
            <a:xfrm>
              <a:off x="1559496" y="2492896"/>
              <a:ext cx="3776594" cy="1250717"/>
            </a:xfrm>
            <a:prstGeom prst="rect">
              <a:avLst/>
            </a:prstGeom>
          </p:spPr>
        </p:pic>
      </p:grpSp>
    </p:spTree>
    <p:custDataLst>
      <p:tags r:id="rId1"/>
    </p:custDataLst>
    <p:extLst>
      <p:ext uri="{BB962C8B-B14F-4D97-AF65-F5344CB8AC3E}">
        <p14:creationId xmlns:p14="http://schemas.microsoft.com/office/powerpoint/2010/main" val="384879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pPr>
              <a:spcBef>
                <a:spcPts val="1200"/>
              </a:spcBef>
              <a:spcAft>
                <a:spcPts val="600"/>
              </a:spcAft>
            </a:pPr>
            <a:r>
              <a:rPr lang="en-GB" sz="2000" b="1" dirty="0"/>
              <a:t>Appreciate different proofs of the same result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spcBef>
                <a:spcPts val="1200"/>
              </a:spcBef>
              <a:spcAft>
                <a:spcPts val="600"/>
              </a:spcAft>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7" name="TextBox 6">
            <a:extLst>
              <a:ext uri="{FF2B5EF4-FFF2-40B4-BE49-F238E27FC236}">
                <a16:creationId xmlns:a16="http://schemas.microsoft.com/office/drawing/2014/main" id="{6DF28E83-4E0F-4DFD-8550-0FF4D1B52F7E}"/>
              </a:ext>
            </a:extLst>
          </p:cNvPr>
          <p:cNvSpPr txBox="1"/>
          <p:nvPr/>
        </p:nvSpPr>
        <p:spPr>
          <a:xfrm>
            <a:off x="335360" y="1783748"/>
            <a:ext cx="5498897" cy="3877985"/>
          </a:xfrm>
          <a:prstGeom prst="rect">
            <a:avLst/>
          </a:prstGeom>
          <a:noFill/>
        </p:spPr>
        <p:txBody>
          <a:bodyPr wrap="square">
            <a:spAutoFit/>
          </a:bodyPr>
          <a:lstStyle/>
          <a:p>
            <a:pPr marL="342900" lvl="0" indent="-342900">
              <a:spcBef>
                <a:spcPts val="1200"/>
              </a:spcBef>
              <a:spcAft>
                <a:spcPts val="6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Look at this diagram and think what it might be showing.</a:t>
            </a:r>
          </a:p>
          <a:p>
            <a:pPr marL="342900" lvl="0" indent="-342900">
              <a:spcBef>
                <a:spcPts val="1200"/>
              </a:spcBef>
              <a:spcAft>
                <a:spcPts val="6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Share your ideas with your partner and agree what the diagram is telling you.</a:t>
            </a:r>
          </a:p>
          <a:p>
            <a:pPr marL="342900" lvl="0" indent="-342900">
              <a:spcBef>
                <a:spcPts val="1200"/>
              </a:spcBef>
              <a:spcAft>
                <a:spcPts val="6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Work with your partner to construct a clear written argument which explains (using the diagram) why the angle sum of a triangle is 180°.</a:t>
            </a:r>
          </a:p>
        </p:txBody>
      </p:sp>
      <p:pic>
        <p:nvPicPr>
          <p:cNvPr id="4" name="Picture 3">
            <a:extLst>
              <a:ext uri="{FF2B5EF4-FFF2-40B4-BE49-F238E27FC236}">
                <a16:creationId xmlns:a16="http://schemas.microsoft.com/office/drawing/2014/main" id="{39627F0A-DB62-475E-A0B5-FD328B884D9E}"/>
              </a:ext>
            </a:extLst>
          </p:cNvPr>
          <p:cNvPicPr>
            <a:picLocks noChangeAspect="1"/>
          </p:cNvPicPr>
          <p:nvPr/>
        </p:nvPicPr>
        <p:blipFill>
          <a:blip r:embed="rId3"/>
          <a:stretch>
            <a:fillRect/>
          </a:stretch>
        </p:blipFill>
        <p:spPr>
          <a:xfrm>
            <a:off x="6357744" y="2636912"/>
            <a:ext cx="5370877" cy="2180144"/>
          </a:xfrm>
          <a:prstGeom prst="rect">
            <a:avLst/>
          </a:prstGeom>
        </p:spPr>
      </p:pic>
    </p:spTree>
    <p:extLst>
      <p:ext uri="{BB962C8B-B14F-4D97-AF65-F5344CB8AC3E}">
        <p14:creationId xmlns:p14="http://schemas.microsoft.com/office/powerpoint/2010/main" val="431381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Appreciate different proofs of the same result</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670" indent="-280670">
              <a:spcBef>
                <a:spcPts val="400"/>
              </a:spcBef>
              <a:spcAft>
                <a:spcPts val="400"/>
              </a:spcAft>
            </a:pPr>
            <a:endParaRPr lang="en-GB" sz="1800" dirty="0">
              <a:solidFill>
                <a:schemeClr val="tx1"/>
              </a:solidFill>
              <a:effectLst/>
              <a:latin typeface="Myriad Pro"/>
              <a:ea typeface="Calibri" panose="020F050202020403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A963904-98F3-44AA-AA3E-61D59D9210C5}"/>
              </a:ext>
            </a:extLst>
          </p:cNvPr>
          <p:cNvSpPr txBox="1">
            <a:spLocks/>
          </p:cNvSpPr>
          <p:nvPr/>
        </p:nvSpPr>
        <p:spPr>
          <a:xfrm>
            <a:off x="5879976" y="1741531"/>
            <a:ext cx="5832649" cy="3847709"/>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effectLst/>
                <a:latin typeface="+mn-lt"/>
                <a:ea typeface="Calibri" panose="020F0502020204030204" pitchFamily="34" charset="0"/>
                <a:cs typeface="Times New Roman" panose="02020603050405020304" pitchFamily="18" charset="0"/>
              </a:rPr>
              <a:t>What other opportunities might you offer students to construct clear written and spoken arguments and proofs?</a:t>
            </a:r>
          </a:p>
          <a:p>
            <a:pPr marL="360000" lvl="1" fontAlgn="auto">
              <a:lnSpc>
                <a:spcPct val="100000"/>
              </a:lnSpc>
              <a:spcBef>
                <a:spcPts val="0"/>
              </a:spcBef>
              <a:spcAft>
                <a:spcPts val="1200"/>
              </a:spcAft>
              <a:buClrTx/>
            </a:pPr>
            <a:r>
              <a:rPr lang="en-GB" sz="2400" dirty="0">
                <a:latin typeface="+mn-lt"/>
              </a:rPr>
              <a:t>What are the fundamental geometric proofs for Key Stage 3 (and GCSE) and in what order should they be approached?</a:t>
            </a:r>
          </a:p>
        </p:txBody>
      </p:sp>
      <p:grpSp>
        <p:nvGrpSpPr>
          <p:cNvPr id="2" name="Group 1">
            <a:extLst>
              <a:ext uri="{FF2B5EF4-FFF2-40B4-BE49-F238E27FC236}">
                <a16:creationId xmlns:a16="http://schemas.microsoft.com/office/drawing/2014/main" id="{BE0D9F85-9C94-4594-B8A5-18D7B96B3AC4}"/>
              </a:ext>
            </a:extLst>
          </p:cNvPr>
          <p:cNvGrpSpPr/>
          <p:nvPr/>
        </p:nvGrpSpPr>
        <p:grpSpPr>
          <a:xfrm>
            <a:off x="479375" y="1741532"/>
            <a:ext cx="5400601" cy="4279756"/>
            <a:chOff x="479375" y="1741532"/>
            <a:chExt cx="5400601" cy="4279756"/>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741532"/>
              <a:ext cx="5400601" cy="427975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400"/>
                </a:spcBef>
                <a:spcAft>
                  <a:spcPts val="400"/>
                </a:spcAft>
                <a:buFont typeface="+mj-lt"/>
                <a:buAutoNum type="alphaLcParenR"/>
              </a:pPr>
              <a:r>
                <a:rPr lang="en-GB" sz="2000" dirty="0">
                  <a:effectLst/>
                  <a:latin typeface="+mn-lt"/>
                  <a:ea typeface="Calibri" panose="020F0502020204030204" pitchFamily="34" charset="0"/>
                  <a:cs typeface="Times New Roman" panose="02020603050405020304" pitchFamily="18" charset="0"/>
                </a:rPr>
                <a:t>Look at this diagram and think what it might be showing.</a:t>
              </a:r>
            </a:p>
            <a:p>
              <a:pPr marL="342900" lvl="0" indent="-342900">
                <a:lnSpc>
                  <a:spcPct val="100000"/>
                </a:lnSpc>
                <a:spcBef>
                  <a:spcPts val="400"/>
                </a:spcBef>
                <a:spcAft>
                  <a:spcPts val="400"/>
                </a:spcAft>
                <a:buFont typeface="+mj-lt"/>
                <a:buAutoNum type="alphaLcParenR"/>
              </a:pPr>
              <a:r>
                <a:rPr lang="en-GB" sz="2000" dirty="0">
                  <a:effectLst/>
                  <a:latin typeface="+mn-lt"/>
                  <a:ea typeface="Calibri" panose="020F0502020204030204" pitchFamily="34" charset="0"/>
                  <a:cs typeface="Times New Roman" panose="02020603050405020304" pitchFamily="18" charset="0"/>
                </a:rPr>
                <a:t>Share your ideas with your partner and agree what the diagram is telling you.</a:t>
              </a:r>
            </a:p>
            <a:p>
              <a:pPr marL="342900" lvl="0" indent="-342900">
                <a:lnSpc>
                  <a:spcPct val="100000"/>
                </a:lnSpc>
                <a:spcBef>
                  <a:spcPts val="400"/>
                </a:spcBef>
                <a:spcAft>
                  <a:spcPts val="400"/>
                </a:spcAft>
                <a:buFont typeface="+mj-lt"/>
                <a:buAutoNum type="alphaLcParenR"/>
              </a:pPr>
              <a:r>
                <a:rPr lang="en-GB" sz="2000" dirty="0">
                  <a:effectLst/>
                  <a:latin typeface="+mn-lt"/>
                  <a:ea typeface="Calibri" panose="020F0502020204030204" pitchFamily="34" charset="0"/>
                  <a:cs typeface="Times New Roman" panose="02020603050405020304" pitchFamily="18" charset="0"/>
                </a:rPr>
                <a:t>Work with your partner to construct a clear written argument which explains (using the diagram) why the angle sum of a triangle is 180°.</a:t>
              </a:r>
            </a:p>
          </p:txBody>
        </p:sp>
        <p:pic>
          <p:nvPicPr>
            <p:cNvPr id="5" name="Picture 4">
              <a:extLst>
                <a:ext uri="{FF2B5EF4-FFF2-40B4-BE49-F238E27FC236}">
                  <a16:creationId xmlns:a16="http://schemas.microsoft.com/office/drawing/2014/main" id="{E879F1C9-641B-416C-B3A5-39486B65B4AA}"/>
                </a:ext>
              </a:extLst>
            </p:cNvPr>
            <p:cNvPicPr>
              <a:picLocks noChangeAspect="1"/>
            </p:cNvPicPr>
            <p:nvPr/>
          </p:nvPicPr>
          <p:blipFill>
            <a:blip r:embed="rId4"/>
            <a:stretch>
              <a:fillRect/>
            </a:stretch>
          </p:blipFill>
          <p:spPr>
            <a:xfrm>
              <a:off x="1415480" y="4293095"/>
              <a:ext cx="3627098" cy="1469777"/>
            </a:xfrm>
            <a:prstGeom prst="rect">
              <a:avLst/>
            </a:prstGeom>
          </p:spPr>
        </p:pic>
      </p:grpSp>
    </p:spTree>
    <p:custDataLst>
      <p:tags r:id="rId1"/>
    </p:custDataLst>
    <p:extLst>
      <p:ext uri="{BB962C8B-B14F-4D97-AF65-F5344CB8AC3E}">
        <p14:creationId xmlns:p14="http://schemas.microsoft.com/office/powerpoint/2010/main" val="1553128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Appreciate different proofs of the same result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7" name="TextBox 6">
            <a:extLst>
              <a:ext uri="{FF2B5EF4-FFF2-40B4-BE49-F238E27FC236}">
                <a16:creationId xmlns:a16="http://schemas.microsoft.com/office/drawing/2014/main" id="{70B56B9E-4695-4910-9E3A-DE4BA12A687A}"/>
              </a:ext>
            </a:extLst>
          </p:cNvPr>
          <p:cNvSpPr txBox="1"/>
          <p:nvPr/>
        </p:nvSpPr>
        <p:spPr>
          <a:xfrm>
            <a:off x="1487488" y="1794904"/>
            <a:ext cx="9217024" cy="830997"/>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Given that the exterior angles of a polygon add up to 360°, prove that the interior angles of this triangle add up to 180°.</a:t>
            </a:r>
          </a:p>
        </p:txBody>
      </p:sp>
      <p:pic>
        <p:nvPicPr>
          <p:cNvPr id="4" name="Picture 3">
            <a:extLst>
              <a:ext uri="{FF2B5EF4-FFF2-40B4-BE49-F238E27FC236}">
                <a16:creationId xmlns:a16="http://schemas.microsoft.com/office/drawing/2014/main" id="{CAFE4D23-9DF6-4CC5-9F6D-C0BD712E98BD}"/>
              </a:ext>
            </a:extLst>
          </p:cNvPr>
          <p:cNvPicPr>
            <a:picLocks noChangeAspect="1"/>
          </p:cNvPicPr>
          <p:nvPr/>
        </p:nvPicPr>
        <p:blipFill>
          <a:blip r:embed="rId3"/>
          <a:stretch>
            <a:fillRect/>
          </a:stretch>
        </p:blipFill>
        <p:spPr>
          <a:xfrm>
            <a:off x="3791040" y="2996952"/>
            <a:ext cx="4249879" cy="2603972"/>
          </a:xfrm>
          <a:prstGeom prst="rect">
            <a:avLst/>
          </a:prstGeom>
        </p:spPr>
      </p:pic>
    </p:spTree>
    <p:extLst>
      <p:ext uri="{BB962C8B-B14F-4D97-AF65-F5344CB8AC3E}">
        <p14:creationId xmlns:p14="http://schemas.microsoft.com/office/powerpoint/2010/main" val="2958241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Appreciate different proofs of the same result</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670" indent="-280670">
              <a:spcBef>
                <a:spcPts val="400"/>
              </a:spcBef>
              <a:spcAft>
                <a:spcPts val="400"/>
              </a:spcAft>
            </a:pPr>
            <a:endParaRPr lang="en-GB" sz="1800" dirty="0">
              <a:solidFill>
                <a:schemeClr val="tx1"/>
              </a:solidFill>
              <a:effectLst/>
              <a:latin typeface="Myriad Pro"/>
              <a:ea typeface="Calibri" panose="020F050202020403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A963904-98F3-44AA-AA3E-61D59D9210C5}"/>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latin typeface="+mn-lt"/>
                <a:ea typeface="Calibri" panose="020F0502020204030204" pitchFamily="34" charset="0"/>
                <a:cs typeface="Times New Roman" panose="02020603050405020304" pitchFamily="18" charset="0"/>
              </a:rPr>
              <a:t>How can you use technology to </a:t>
            </a:r>
            <a:r>
              <a:rPr lang="en-GB" sz="2400" dirty="0">
                <a:effectLst/>
                <a:latin typeface="+mn-lt"/>
                <a:ea typeface="Calibri" panose="020F0502020204030204" pitchFamily="34" charset="0"/>
                <a:cs typeface="Times New Roman" panose="02020603050405020304" pitchFamily="18" charset="0"/>
              </a:rPr>
              <a:t>demonstrate scaling down proportionately to show the triangle reducing to a point and the external angles showing a full turn?</a:t>
            </a:r>
          </a:p>
        </p:txBody>
      </p:sp>
      <p:grpSp>
        <p:nvGrpSpPr>
          <p:cNvPr id="3" name="Group 2">
            <a:extLst>
              <a:ext uri="{FF2B5EF4-FFF2-40B4-BE49-F238E27FC236}">
                <a16:creationId xmlns:a16="http://schemas.microsoft.com/office/drawing/2014/main" id="{EA22449C-E66F-4C78-A842-09B835ACA819}"/>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400"/>
                </a:spcBef>
                <a:spcAft>
                  <a:spcPts val="400"/>
                </a:spcAft>
                <a:buNone/>
              </a:pPr>
              <a:r>
                <a:rPr lang="en-GB" dirty="0">
                  <a:effectLst/>
                  <a:latin typeface="+mn-lt"/>
                  <a:ea typeface="Calibri" panose="020F0502020204030204" pitchFamily="34" charset="0"/>
                  <a:cs typeface="Times New Roman" panose="02020603050405020304" pitchFamily="18" charset="0"/>
                </a:rPr>
                <a:t>Given that the exterior angles of a polygon add up to 360°, prove that the interior angles of this triangle add up to 180°.</a:t>
              </a:r>
            </a:p>
            <a:p>
              <a:pPr marL="342900" lvl="0" indent="-342900">
                <a:spcBef>
                  <a:spcPts val="400"/>
                </a:spcBef>
                <a:spcAft>
                  <a:spcPts val="400"/>
                </a:spcAft>
                <a:buFont typeface="+mj-lt"/>
                <a:buAutoNum type="alphaLcParenR"/>
              </a:pPr>
              <a:endParaRPr lang="en-GB" sz="2000" dirty="0">
                <a:effectLst/>
                <a:latin typeface="Myriad Pro"/>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DB8C1ED-3E0C-43C0-A315-5864BEBEE4E4}"/>
                </a:ext>
              </a:extLst>
            </p:cNvPr>
            <p:cNvPicPr>
              <a:picLocks noChangeAspect="1"/>
            </p:cNvPicPr>
            <p:nvPr/>
          </p:nvPicPr>
          <p:blipFill>
            <a:blip r:embed="rId4"/>
            <a:stretch>
              <a:fillRect/>
            </a:stretch>
          </p:blipFill>
          <p:spPr>
            <a:xfrm>
              <a:off x="1929989" y="2852936"/>
              <a:ext cx="4249280" cy="2603218"/>
            </a:xfrm>
            <a:prstGeom prst="rect">
              <a:avLst/>
            </a:prstGeom>
          </p:spPr>
        </p:pic>
      </p:grpSp>
    </p:spTree>
    <p:custDataLst>
      <p:tags r:id="rId1"/>
    </p:custDataLst>
    <p:extLst>
      <p:ext uri="{BB962C8B-B14F-4D97-AF65-F5344CB8AC3E}">
        <p14:creationId xmlns:p14="http://schemas.microsoft.com/office/powerpoint/2010/main" val="3005558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04189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316012300"/>
              </p:ext>
            </p:extLst>
          </p:nvPr>
        </p:nvGraphicFramePr>
        <p:xfrm>
          <a:off x="579413" y="1401995"/>
          <a:ext cx="11011552" cy="4678680"/>
        </p:xfrm>
        <a:graphic>
          <a:graphicData uri="http://schemas.openxmlformats.org/drawingml/2006/table">
            <a:tbl>
              <a:tblPr firstRow="1" bandRow="1">
                <a:tableStyleId>{E8B1032C-EA38-4F05-BA0D-38AFFFC7BED3}</a:tableStyleId>
              </a:tblPr>
              <a:tblGrid>
                <a:gridCol w="1844179">
                  <a:extLst>
                    <a:ext uri="{9D8B030D-6E8A-4147-A177-3AD203B41FA5}">
                      <a16:colId xmlns:a16="http://schemas.microsoft.com/office/drawing/2014/main" val="2438572298"/>
                    </a:ext>
                  </a:extLst>
                </a:gridCol>
                <a:gridCol w="9167373">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sz="1800" kern="1200" dirty="0">
                          <a:solidFill>
                            <a:schemeClr val="tx1"/>
                          </a:solidFill>
                          <a:effectLst/>
                          <a:latin typeface="+mn-lt"/>
                          <a:ea typeface="+mn-ea"/>
                          <a:cs typeface="+mn-cs"/>
                        </a:rPr>
                        <a:t>alternate angles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Where two straight lines are cut by a third, as in the diagrams, the angles </a:t>
                      </a:r>
                      <a:r>
                        <a:rPr lang="en-GB" sz="1800" i="1" kern="1200" dirty="0">
                          <a:solidFill>
                            <a:schemeClr val="tx1"/>
                          </a:solidFill>
                          <a:effectLst/>
                          <a:latin typeface="+mn-lt"/>
                          <a:ea typeface="+mn-ea"/>
                          <a:cs typeface="+mn-cs"/>
                        </a:rPr>
                        <a:t>d</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f</a:t>
                      </a:r>
                      <a:r>
                        <a:rPr lang="en-GB" sz="1800" kern="1200" dirty="0">
                          <a:solidFill>
                            <a:schemeClr val="tx1"/>
                          </a:solidFill>
                          <a:effectLst/>
                          <a:latin typeface="+mn-lt"/>
                          <a:ea typeface="+mn-ea"/>
                          <a:cs typeface="+mn-cs"/>
                        </a:rPr>
                        <a:t> (also </a:t>
                      </a:r>
                      <a:r>
                        <a:rPr lang="en-GB" sz="1800" i="1" kern="1200" dirty="0">
                          <a:solidFill>
                            <a:schemeClr val="tx1"/>
                          </a:solidFill>
                          <a:effectLst/>
                          <a:latin typeface="+mn-lt"/>
                          <a:ea typeface="+mn-ea"/>
                          <a:cs typeface="+mn-cs"/>
                        </a:rPr>
                        <a:t>c</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e</a:t>
                      </a:r>
                      <a:r>
                        <a:rPr lang="en-GB" sz="1800" kern="1200" dirty="0">
                          <a:solidFill>
                            <a:schemeClr val="tx1"/>
                          </a:solidFill>
                          <a:effectLst/>
                          <a:latin typeface="+mn-lt"/>
                          <a:ea typeface="+mn-ea"/>
                          <a:cs typeface="+mn-cs"/>
                        </a:rPr>
                        <a:t>) are alternate. Where the two straight lines are parallel, alternate angles are equal.</a:t>
                      </a:r>
                    </a:p>
                    <a:p>
                      <a:endParaRPr lang="en-GB" dirty="0"/>
                    </a:p>
                    <a:p>
                      <a:endParaRPr lang="en-GB" dirty="0"/>
                    </a:p>
                    <a:p>
                      <a:endParaRPr lang="en-GB" dirty="0"/>
                    </a:p>
                  </a:txBody>
                  <a:tcPr/>
                </a:tc>
                <a:extLst>
                  <a:ext uri="{0D108BD9-81ED-4DB2-BD59-A6C34878D82A}">
                    <a16:rowId xmlns:a16="http://schemas.microsoft.com/office/drawing/2014/main" val="2719448778"/>
                  </a:ext>
                </a:extLst>
              </a:tr>
              <a:tr h="370840">
                <a:tc>
                  <a:txBody>
                    <a:bodyPr/>
                    <a:lstStyle/>
                    <a:p>
                      <a:r>
                        <a:rPr lang="en-GB" sz="1800" kern="1200" dirty="0">
                          <a:solidFill>
                            <a:schemeClr val="tx1"/>
                          </a:solidFill>
                          <a:effectLst/>
                          <a:latin typeface="+mn-lt"/>
                          <a:ea typeface="+mn-ea"/>
                          <a:cs typeface="+mn-cs"/>
                        </a:rPr>
                        <a:t>corresponding angles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Where two straight lines are cut by a third, as in the diagrams, the angles </a:t>
                      </a:r>
                      <a:r>
                        <a:rPr lang="en-GB" sz="1800" i="1" kern="1200" dirty="0">
                          <a:solidFill>
                            <a:schemeClr val="tx1"/>
                          </a:solidFill>
                          <a:effectLst/>
                          <a:latin typeface="+mn-lt"/>
                          <a:ea typeface="+mn-ea"/>
                          <a:cs typeface="+mn-cs"/>
                        </a:rPr>
                        <a:t>a</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e</a:t>
                      </a:r>
                      <a:r>
                        <a:rPr lang="en-GB" sz="1800" kern="1200" dirty="0">
                          <a:solidFill>
                            <a:schemeClr val="tx1"/>
                          </a:solidFill>
                          <a:effectLst/>
                          <a:latin typeface="+mn-lt"/>
                          <a:ea typeface="+mn-ea"/>
                          <a:cs typeface="+mn-cs"/>
                        </a:rPr>
                        <a:t> are corresponding. Similarly, </a:t>
                      </a:r>
                      <a:r>
                        <a:rPr lang="en-GB" sz="1800" i="1" kern="1200" dirty="0">
                          <a:solidFill>
                            <a:schemeClr val="tx1"/>
                          </a:solidFill>
                          <a:effectLst/>
                          <a:latin typeface="+mn-lt"/>
                          <a:ea typeface="+mn-ea"/>
                          <a:cs typeface="+mn-cs"/>
                        </a:rPr>
                        <a:t>b</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f</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c</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g</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d</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h</a:t>
                      </a:r>
                      <a:r>
                        <a:rPr lang="en-GB" sz="1800" kern="1200" dirty="0">
                          <a:solidFill>
                            <a:schemeClr val="tx1"/>
                          </a:solidFill>
                          <a:effectLst/>
                          <a:latin typeface="+mn-lt"/>
                          <a:ea typeface="+mn-ea"/>
                          <a:cs typeface="+mn-cs"/>
                        </a:rPr>
                        <a:t> are corresponding. Where parallel lines are cut by a straight line, corresponding angles are equal.</a:t>
                      </a:r>
                    </a:p>
                    <a:p>
                      <a:endParaRPr lang="en-GB" dirty="0"/>
                    </a:p>
                    <a:p>
                      <a:endParaRPr lang="en-GB" dirty="0"/>
                    </a:p>
                  </a:txBody>
                  <a:tcPr/>
                </a:tc>
                <a:extLst>
                  <a:ext uri="{0D108BD9-81ED-4DB2-BD59-A6C34878D82A}">
                    <a16:rowId xmlns:a16="http://schemas.microsoft.com/office/drawing/2014/main" val="404107335"/>
                  </a:ext>
                </a:extLst>
              </a:tr>
              <a:tr h="370840">
                <a:tc>
                  <a:txBody>
                    <a:bodyPr/>
                    <a:lstStyle/>
                    <a:p>
                      <a:r>
                        <a:rPr lang="en-GB" sz="1800" kern="1200" dirty="0">
                          <a:solidFill>
                            <a:schemeClr val="tx1"/>
                          </a:solidFill>
                          <a:effectLst/>
                          <a:latin typeface="+mn-lt"/>
                          <a:ea typeface="+mn-ea"/>
                          <a:cs typeface="+mn-cs"/>
                        </a:rPr>
                        <a:t>interior angle</a:t>
                      </a:r>
                      <a:endParaRPr lang="en-GB" dirty="0"/>
                    </a:p>
                  </a:txBody>
                  <a:tcPr/>
                </a:tc>
                <a:tc>
                  <a:txBody>
                    <a:bodyPr/>
                    <a:lstStyle/>
                    <a:p>
                      <a:r>
                        <a:rPr lang="en-GB" sz="1800" kern="1200" dirty="0">
                          <a:solidFill>
                            <a:schemeClr val="tx1"/>
                          </a:solidFill>
                          <a:effectLst/>
                          <a:latin typeface="+mn-lt"/>
                          <a:ea typeface="+mn-ea"/>
                          <a:cs typeface="+mn-cs"/>
                        </a:rPr>
                        <a:t>At a vertex of a polygon, the angle that lies within the polygon.</a:t>
                      </a:r>
                      <a:endParaRPr lang="en-GB" dirty="0"/>
                    </a:p>
                  </a:txBody>
                  <a:tcPr/>
                </a:tc>
                <a:extLst>
                  <a:ext uri="{0D108BD9-81ED-4DB2-BD59-A6C34878D82A}">
                    <a16:rowId xmlns:a16="http://schemas.microsoft.com/office/drawing/2014/main" val="2925374969"/>
                  </a:ext>
                </a:extLst>
              </a:tr>
              <a:tr h="370840">
                <a:tc>
                  <a:txBody>
                    <a:bodyPr/>
                    <a:lstStyle/>
                    <a:p>
                      <a:r>
                        <a:rPr lang="en-GB" sz="1800" kern="1200" dirty="0">
                          <a:solidFill>
                            <a:schemeClr val="tx1"/>
                          </a:solidFill>
                          <a:effectLst/>
                          <a:latin typeface="+mn-lt"/>
                          <a:ea typeface="+mn-ea"/>
                          <a:cs typeface="+mn-cs"/>
                        </a:rPr>
                        <a:t>supplementary angle</a:t>
                      </a:r>
                      <a:endParaRPr lang="en-GB" dirty="0"/>
                    </a:p>
                  </a:txBody>
                  <a:tcPr/>
                </a:tc>
                <a:tc>
                  <a:txBody>
                    <a:bodyPr/>
                    <a:lstStyle/>
                    <a:p>
                      <a:r>
                        <a:rPr lang="en-GB" sz="1800" kern="1200" dirty="0">
                          <a:solidFill>
                            <a:schemeClr val="tx1"/>
                          </a:solidFill>
                          <a:effectLst/>
                          <a:latin typeface="+mn-lt"/>
                          <a:ea typeface="+mn-ea"/>
                          <a:cs typeface="+mn-cs"/>
                        </a:rPr>
                        <a:t>Two neighbouring angles whose sum is 180°. When two lines intersect each other, the resulting adjacent angles are supplementary.</a:t>
                      </a:r>
                      <a:endParaRPr lang="en-GB" dirty="0"/>
                    </a:p>
                  </a:txBody>
                  <a:tcPr/>
                </a:tc>
                <a:extLst>
                  <a:ext uri="{0D108BD9-81ED-4DB2-BD59-A6C34878D82A}">
                    <a16:rowId xmlns:a16="http://schemas.microsoft.com/office/drawing/2014/main" val="1056615151"/>
                  </a:ext>
                </a:extLst>
              </a:tr>
              <a:tr h="370840">
                <a:tc>
                  <a:txBody>
                    <a:bodyPr/>
                    <a:lstStyle/>
                    <a:p>
                      <a:r>
                        <a:rPr lang="en-GB" sz="1800" kern="1200" dirty="0">
                          <a:solidFill>
                            <a:schemeClr val="tx1"/>
                          </a:solidFill>
                          <a:effectLst/>
                          <a:latin typeface="+mn-lt"/>
                          <a:ea typeface="+mn-ea"/>
                          <a:cs typeface="+mn-cs"/>
                        </a:rPr>
                        <a:t>transversal</a:t>
                      </a:r>
                      <a:endParaRPr lang="en-GB" dirty="0"/>
                    </a:p>
                  </a:txBody>
                  <a:tcPr/>
                </a:tc>
                <a:tc>
                  <a:txBody>
                    <a:bodyPr/>
                    <a:lstStyle/>
                    <a:p>
                      <a:r>
                        <a:rPr lang="en-GB" sz="1800" kern="1200" dirty="0">
                          <a:solidFill>
                            <a:schemeClr val="tx1"/>
                          </a:solidFill>
                          <a:effectLst/>
                          <a:latin typeface="+mn-lt"/>
                          <a:ea typeface="+mn-ea"/>
                          <a:cs typeface="+mn-cs"/>
                        </a:rPr>
                        <a:t>A line that cuts across two or more (usually parallel) lines.</a:t>
                      </a:r>
                      <a:endParaRPr lang="en-GB" dirty="0"/>
                    </a:p>
                  </a:txBody>
                  <a:tcPr/>
                </a:tc>
                <a:extLst>
                  <a:ext uri="{0D108BD9-81ED-4DB2-BD59-A6C34878D82A}">
                    <a16:rowId xmlns:a16="http://schemas.microsoft.com/office/drawing/2014/main" val="1093433845"/>
                  </a:ext>
                </a:extLst>
              </a:tr>
            </a:tbl>
          </a:graphicData>
        </a:graphic>
      </p:graphicFrame>
      <p:pic>
        <p:nvPicPr>
          <p:cNvPr id="4" name="Picture 3">
            <a:extLst>
              <a:ext uri="{FF2B5EF4-FFF2-40B4-BE49-F238E27FC236}">
                <a16:creationId xmlns:a16="http://schemas.microsoft.com/office/drawing/2014/main" id="{98A71613-ED72-4ED9-A16C-9D233B3DF98B}"/>
              </a:ext>
            </a:extLst>
          </p:cNvPr>
          <p:cNvPicPr>
            <a:picLocks noChangeAspect="1"/>
          </p:cNvPicPr>
          <p:nvPr/>
        </p:nvPicPr>
        <p:blipFill>
          <a:blip r:embed="rId2"/>
          <a:stretch>
            <a:fillRect/>
          </a:stretch>
        </p:blipFill>
        <p:spPr>
          <a:xfrm>
            <a:off x="5159896" y="2372144"/>
            <a:ext cx="3673677" cy="879551"/>
          </a:xfrm>
          <a:prstGeom prst="rect">
            <a:avLst/>
          </a:prstGeom>
        </p:spPr>
      </p:pic>
      <p:pic>
        <p:nvPicPr>
          <p:cNvPr id="7" name="Picture 6">
            <a:extLst>
              <a:ext uri="{FF2B5EF4-FFF2-40B4-BE49-F238E27FC236}">
                <a16:creationId xmlns:a16="http://schemas.microsoft.com/office/drawing/2014/main" id="{0F1C1F39-2A24-4725-95AA-86C353353BD7}"/>
              </a:ext>
            </a:extLst>
          </p:cNvPr>
          <p:cNvPicPr>
            <a:picLocks noChangeAspect="1"/>
          </p:cNvPicPr>
          <p:nvPr/>
        </p:nvPicPr>
        <p:blipFill>
          <a:blip r:embed="rId2"/>
          <a:stretch>
            <a:fillRect/>
          </a:stretch>
        </p:blipFill>
        <p:spPr>
          <a:xfrm>
            <a:off x="5128321" y="4077072"/>
            <a:ext cx="3889701" cy="931271"/>
          </a:xfrm>
          <a:prstGeom prst="rect">
            <a:avLst/>
          </a:prstGeom>
        </p:spPr>
      </p:pic>
    </p:spTree>
    <p:extLst>
      <p:ext uri="{BB962C8B-B14F-4D97-AF65-F5344CB8AC3E}">
        <p14:creationId xmlns:p14="http://schemas.microsoft.com/office/powerpoint/2010/main" val="2384253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normAutofit/>
          </a:bodyPr>
          <a:lstStyle/>
          <a:p>
            <a:r>
              <a:rPr lang="en-GB" dirty="0">
                <a:latin typeface="+mj-lt"/>
              </a:rPr>
              <a:t>There are a number of different representations that you may wish to use to support students’ understanding of this key idea. These might include:</a:t>
            </a:r>
          </a:p>
          <a:p>
            <a:r>
              <a:rPr lang="en-GB" b="1" dirty="0">
                <a:effectLst/>
                <a:latin typeface="+mj-lt"/>
                <a:ea typeface="Calibri" panose="020F0502020204030204" pitchFamily="34" charset="0"/>
                <a:cs typeface="Times New Roman" panose="02020603050405020304" pitchFamily="18" charset="0"/>
              </a:rPr>
              <a:t>Dynamic geometry software</a:t>
            </a:r>
          </a:p>
          <a:p>
            <a:pPr lvl="1"/>
            <a:r>
              <a:rPr lang="en-GB" dirty="0">
                <a:effectLst/>
                <a:latin typeface="+mj-lt"/>
                <a:ea typeface="Calibri" panose="020F0502020204030204" pitchFamily="34" charset="0"/>
                <a:cs typeface="Times New Roman" panose="02020603050405020304" pitchFamily="18" charset="0"/>
              </a:rPr>
              <a:t>The guided use of dynamic geometry software can provide an environment in which students are able to make and test conjectures. By dragging and changing features, they are able to identify variant and invariant properties, leading to a deeper understanding of generalisations. </a:t>
            </a:r>
          </a:p>
          <a:p>
            <a:r>
              <a:rPr lang="en-GB" b="1" dirty="0">
                <a:latin typeface="+mj-lt"/>
              </a:rPr>
              <a:t>Mental imagery</a:t>
            </a:r>
          </a:p>
          <a:p>
            <a:pPr lvl="1"/>
            <a:r>
              <a:rPr lang="en-GB" dirty="0">
                <a:effectLst/>
                <a:latin typeface="+mj-lt"/>
                <a:ea typeface="Calibri" panose="020F0502020204030204" pitchFamily="34" charset="0"/>
                <a:cs typeface="Times New Roman" panose="02020603050405020304" pitchFamily="18" charset="0"/>
              </a:rPr>
              <a:t>All concrete and pictorial representations have their limitations in the way they are able to represent the abstract world of mathematics. </a:t>
            </a:r>
            <a:r>
              <a:rPr lang="en-GB" sz="2200" dirty="0">
                <a:effectLst/>
                <a:latin typeface="+mj-lt"/>
                <a:ea typeface="Calibri" panose="020F0502020204030204" pitchFamily="34" charset="0"/>
                <a:cs typeface="Times New Roman" panose="02020603050405020304" pitchFamily="18" charset="0"/>
              </a:rPr>
              <a:t>The ultimate purpose of all representations is to support students’ mental construct of an idea or concept. Students do not use the representation to do the mathematics; rather, the representation supports the student in making a mental representation of the idea.</a:t>
            </a:r>
          </a:p>
          <a:p>
            <a:endParaRPr lang="en-GB" dirty="0"/>
          </a:p>
          <a:p>
            <a:endParaRPr lang="en-GB" dirty="0"/>
          </a:p>
        </p:txBody>
      </p:sp>
    </p:spTree>
    <p:extLst>
      <p:ext uri="{BB962C8B-B14F-4D97-AF65-F5344CB8AC3E}">
        <p14:creationId xmlns:p14="http://schemas.microsoft.com/office/powerpoint/2010/main" val="2268037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p:txBody>
          <a:bodyPr/>
          <a:lstStyle/>
          <a:p>
            <a:r>
              <a:rPr lang="en-GB" dirty="0"/>
              <a:t>From Upper Key Stage 2, students will bring experience of:</a:t>
            </a:r>
          </a:p>
          <a:p>
            <a:pPr lvl="1"/>
            <a:r>
              <a:rPr lang="en-GB" dirty="0"/>
              <a:t>drawing 2D shapes using given dimensions and angles</a:t>
            </a:r>
          </a:p>
          <a:p>
            <a:pPr lvl="1"/>
            <a:r>
              <a:rPr lang="en-GB" dirty="0"/>
              <a:t>recognising, describing and building simple 3D shapes, including making nets</a:t>
            </a:r>
          </a:p>
          <a:p>
            <a:pPr lvl="1"/>
            <a:r>
              <a:rPr lang="en-GB" dirty="0"/>
              <a:t>comparing and classifying geometric shapes based on their properties and sizes, and finding unknown angles in any triangles, quadrilaterals and regular polygons</a:t>
            </a:r>
          </a:p>
          <a:p>
            <a:pPr lvl="1"/>
            <a:r>
              <a:rPr lang="en-GB" dirty="0"/>
              <a:t>illustrating and naming parts of circles, including radius, diameter and circumference, and knowing that the diameter is twice the radius</a:t>
            </a:r>
          </a:p>
          <a:p>
            <a:pPr lvl="1"/>
            <a:r>
              <a:rPr lang="en-GB" dirty="0"/>
              <a:t>recognising angles where they meet at a point, are on a straight line or are vertically opposite, and finding missing angles</a:t>
            </a:r>
          </a:p>
          <a:p>
            <a:pPr lvl="1"/>
            <a:r>
              <a:rPr lang="en-GB" dirty="0"/>
              <a:t>drawing and translating simple shapes on the coordinate plane and reflecting them in the axes.</a:t>
            </a:r>
          </a:p>
          <a:p>
            <a:endParaRPr lang="en-GB" dirty="0"/>
          </a:p>
        </p:txBody>
      </p:sp>
    </p:spTree>
    <p:extLst>
      <p:ext uri="{BB962C8B-B14F-4D97-AF65-F5344CB8AC3E}">
        <p14:creationId xmlns:p14="http://schemas.microsoft.com/office/powerpoint/2010/main" val="3861932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556792"/>
            <a:ext cx="10972800" cy="4680520"/>
          </a:xfrm>
        </p:spPr>
        <p:txBody>
          <a:bodyPr>
            <a:normAutofit fontScale="70000" lnSpcReduction="20000"/>
          </a:bodyPr>
          <a:lstStyle/>
          <a:p>
            <a:r>
              <a:rPr lang="en-GB" sz="3400" dirty="0"/>
              <a:t>In KS4, students will build on the core concepts in this mathematical theme to:</a:t>
            </a:r>
          </a:p>
          <a:p>
            <a:pPr lvl="1">
              <a:lnSpc>
                <a:spcPct val="110000"/>
              </a:lnSpc>
            </a:pPr>
            <a:r>
              <a:rPr lang="en-GB" sz="2600" dirty="0"/>
              <a:t>interpret and use fractional {and negative} scale factors for enlargements</a:t>
            </a:r>
          </a:p>
          <a:p>
            <a:pPr lvl="1">
              <a:lnSpc>
                <a:spcPct val="110000"/>
              </a:lnSpc>
            </a:pPr>
            <a:r>
              <a:rPr lang="en-GB" sz="2600" dirty="0"/>
              <a:t>{describe the changes and invariance achieved by combinations of rotations, reflections and translations}</a:t>
            </a:r>
          </a:p>
          <a:p>
            <a:pPr lvl="1">
              <a:lnSpc>
                <a:spcPct val="110000"/>
              </a:lnSpc>
            </a:pPr>
            <a:r>
              <a:rPr lang="en-GB" sz="2600" dirty="0"/>
              <a:t>identify and apply circle definitions and properties, including: centre, radius, chord, diameter, circumference, tangent, arc, sector and segment</a:t>
            </a:r>
          </a:p>
          <a:p>
            <a:pPr lvl="1">
              <a:lnSpc>
                <a:spcPct val="110000"/>
              </a:lnSpc>
            </a:pPr>
            <a:r>
              <a:rPr lang="en-GB" sz="2600" dirty="0"/>
              <a:t>{apply and prove the standard circle theorems concerning angles, radii, tangents and chords, and use them to prove related results}</a:t>
            </a:r>
          </a:p>
          <a:p>
            <a:pPr lvl="1">
              <a:lnSpc>
                <a:spcPct val="110000"/>
              </a:lnSpc>
            </a:pPr>
            <a:r>
              <a:rPr lang="en-GB" sz="2600" dirty="0"/>
              <a:t>construct and interpret plans and elevations of 3D shapes</a:t>
            </a:r>
          </a:p>
          <a:p>
            <a:pPr lvl="1">
              <a:lnSpc>
                <a:spcPct val="110000"/>
              </a:lnSpc>
            </a:pPr>
            <a:r>
              <a:rPr lang="en-GB" sz="2600" dirty="0"/>
              <a:t>interpret and use bearings</a:t>
            </a:r>
          </a:p>
          <a:p>
            <a:pPr lvl="1">
              <a:lnSpc>
                <a:spcPct val="110000"/>
              </a:lnSpc>
            </a:pPr>
            <a:r>
              <a:rPr lang="en-GB" sz="2600" dirty="0"/>
              <a:t>calculate arc lengths, angles and areas of sectors of circles</a:t>
            </a:r>
          </a:p>
          <a:p>
            <a:pPr lvl="1">
              <a:lnSpc>
                <a:spcPct val="110000"/>
              </a:lnSpc>
            </a:pPr>
            <a:r>
              <a:rPr lang="en-GB" sz="2600" dirty="0"/>
              <a:t>calculate surface areas and volumes of spheres, pyramids, cones and composite solids</a:t>
            </a:r>
          </a:p>
          <a:p>
            <a:pPr lvl="1">
              <a:lnSpc>
                <a:spcPct val="110000"/>
              </a:lnSpc>
            </a:pPr>
            <a:r>
              <a:rPr lang="en-GB" sz="2600" dirty="0"/>
              <a:t>apply the concepts of congruence and similarity, including the relationships between lengths, {areas and volumes} in similar figures</a:t>
            </a:r>
          </a:p>
          <a:p>
            <a:endParaRPr lang="en-GB" dirty="0"/>
          </a:p>
        </p:txBody>
      </p:sp>
    </p:spTree>
    <p:extLst>
      <p:ext uri="{BB962C8B-B14F-4D97-AF65-F5344CB8AC3E}">
        <p14:creationId xmlns:p14="http://schemas.microsoft.com/office/powerpoint/2010/main" val="1271876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p:txBody>
              <a:bodyPr>
                <a:normAutofit fontScale="92500" lnSpcReduction="10000"/>
              </a:bodyPr>
              <a:lstStyle/>
              <a:p>
                <a:r>
                  <a:rPr lang="en-GB" sz="2600" dirty="0"/>
                  <a:t>In KS4, students will build on the core concepts in this mathematical theme to:</a:t>
                </a:r>
              </a:p>
              <a:p>
                <a:pPr lvl="1"/>
                <a:r>
                  <a:rPr lang="en-GB" dirty="0"/>
                  <a:t>apply Pythagoras’ theorem and trigonometric ratios to find angles and lengths in right-angled triangles {and, where possible, general triangles} in two {and three} dimensional figures</a:t>
                </a:r>
              </a:p>
              <a:p>
                <a:pPr lvl="1"/>
                <a:r>
                  <a:rPr lang="en-GB" dirty="0"/>
                  <a:t>know the exact values of sin θ and cos θ for θ = 30°, 45°, 60° and 90°; know the exact value of tan θ for θ = 30°, 45°, 60°</a:t>
                </a:r>
              </a:p>
              <a:p>
                <a:pPr lvl="1"/>
                <a:r>
                  <a:rPr lang="en-GB" dirty="0"/>
                  <a:t>{know and apply the sine rule,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𝑎</m:t>
                        </m:r>
                      </m:num>
                      <m:den>
                        <m:func>
                          <m:funcPr>
                            <m:ctrlPr>
                              <a:rPr lang="en-GB" i="1" smtClean="0">
                                <a:latin typeface="Cambria Math" panose="02040503050406030204" pitchFamily="18" charset="0"/>
                              </a:rPr>
                            </m:ctrlPr>
                          </m:funcPr>
                          <m:fName>
                            <m:r>
                              <m:rPr>
                                <m:sty m:val="p"/>
                              </m:rPr>
                              <a:rPr lang="en-GB" i="0" smtClean="0">
                                <a:latin typeface="Cambria Math" panose="02040503050406030204" pitchFamily="18" charset="0"/>
                              </a:rPr>
                              <m:t>sin</m:t>
                            </m:r>
                          </m:fName>
                          <m:e>
                            <m:r>
                              <a:rPr lang="en-GB" b="0" i="1" smtClean="0">
                                <a:latin typeface="Cambria Math" panose="02040503050406030204" pitchFamily="18" charset="0"/>
                              </a:rPr>
                              <m:t>𝐴</m:t>
                            </m:r>
                          </m:e>
                        </m:func>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𝐵</m:t>
                            </m:r>
                          </m:e>
                        </m:func>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𝑐</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𝐶</m:t>
                            </m:r>
                          </m:e>
                        </m:func>
                      </m:den>
                    </m:f>
                  </m:oMath>
                </a14:m>
                <a:r>
                  <a:rPr lang="en-GB" dirty="0"/>
                  <a:t> , and cosine rule,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𝑏𝑐</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𝐴</m:t>
                        </m:r>
                      </m:e>
                    </m:func>
                  </m:oMath>
                </a14:m>
                <a:r>
                  <a:rPr lang="en-GB" dirty="0"/>
                  <a:t>, to find unknown lengths and angles}</a:t>
                </a:r>
              </a:p>
              <a:p>
                <a:pPr lvl="1"/>
                <a:r>
                  <a:rPr lang="en-GB" dirty="0"/>
                  <a:t>{know and apply </a:t>
                </a:r>
                <a14:m>
                  <m:oMath xmlns:m="http://schemas.openxmlformats.org/officeDocument/2006/math">
                    <m:r>
                      <m:rPr>
                        <m:sty m:val="p"/>
                      </m:rPr>
                      <a:rPr lang="en-GB" b="0" i="0" smtClean="0">
                        <a:latin typeface="Cambria Math" panose="02040503050406030204" pitchFamily="18" charset="0"/>
                      </a:rPr>
                      <m:t>Area</m:t>
                    </m:r>
                    <m:r>
                      <a:rPr lang="en-GB" b="0" i="0"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𝑎𝑏</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𝐶</m:t>
                        </m:r>
                      </m:e>
                    </m:func>
                  </m:oMath>
                </a14:m>
                <a:r>
                  <a:rPr lang="en-GB" dirty="0"/>
                  <a:t>  to calculate the area, sides or angles of any triangle}</a:t>
                </a:r>
              </a:p>
              <a:p>
                <a:pPr lvl="1"/>
                <a:r>
                  <a:rPr lang="en-GB" dirty="0"/>
                  <a:t>describe translations as 2D vectors</a:t>
                </a:r>
              </a:p>
              <a:p>
                <a:pPr lvl="1"/>
                <a:r>
                  <a:rPr lang="en-GB" dirty="0"/>
                  <a:t>apply addition and subtraction of vectors, multiplication of vectors by a scalar, and diagrammatic and column representations of vectors; {use vectors to construct geometric arguments and proofs}.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blipFill>
                <a:blip r:embed="rId3"/>
                <a:stretch>
                  <a:fillRect l="-722" t="-2978" b="-470"/>
                </a:stretch>
              </a:blipFill>
            </p:spPr>
            <p:txBody>
              <a:bodyPr/>
              <a:lstStyle/>
              <a:p>
                <a:r>
                  <a:rPr lang="en-GB">
                    <a:noFill/>
                  </a:rPr>
                  <a:t> </a:t>
                </a:r>
              </a:p>
            </p:txBody>
          </p:sp>
        </mc:Fallback>
      </mc:AlternateContent>
    </p:spTree>
    <p:extLst>
      <p:ext uri="{BB962C8B-B14F-4D97-AF65-F5344CB8AC3E}">
        <p14:creationId xmlns:p14="http://schemas.microsoft.com/office/powerpoint/2010/main" val="2116399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hlinkClick r:id="rId4"/>
              </a:rPr>
              <a:t>6 Geometry Theme Overview Document</a:t>
            </a:r>
            <a:endParaRPr lang="en-GB" dirty="0"/>
          </a:p>
          <a:p>
            <a:pPr lvl="2"/>
            <a:r>
              <a:rPr kumimoji="0" lang="en-GB" b="0" i="0" u="none" strike="noStrike" kern="1200" cap="none" spc="0" normalizeH="0" baseline="0" noProof="0" dirty="0">
                <a:ln>
                  <a:noFill/>
                </a:ln>
                <a:solidFill>
                  <a:srgbClr val="585858"/>
                </a:solidFill>
                <a:effectLst/>
                <a:uLnTx/>
                <a:uFillTx/>
                <a:hlinkClick r:id="rId5"/>
              </a:rPr>
              <a:t>6.1 Geometrical properties </a:t>
            </a:r>
            <a:r>
              <a:rPr lang="en-GB" dirty="0">
                <a:hlinkClick r:id="rId5"/>
              </a:rPr>
              <a:t>Core Concept Document</a:t>
            </a:r>
            <a:endParaRPr lang="en-GB" dirty="0"/>
          </a:p>
          <a:p>
            <a:pPr lvl="1"/>
            <a:r>
              <a:rPr lang="en-GB" dirty="0">
                <a:hlinkClick r:id="rId6"/>
              </a:rPr>
              <a:t>NCETM primary mastery professional development materials</a:t>
            </a:r>
            <a:endParaRPr lang="en-GB" dirty="0"/>
          </a:p>
          <a:p>
            <a:r>
              <a:rPr lang="en-GB" dirty="0"/>
              <a:t>There are also references to:</a:t>
            </a:r>
            <a:endParaRPr lang="en-GB" dirty="0">
              <a:hlinkClick r:id="rId7">
                <a:extLst>
                  <a:ext uri="{A12FA001-AC4F-418D-AE19-62706E023703}">
                    <ahyp:hlinkClr xmlns:ahyp="http://schemas.microsoft.com/office/drawing/2018/hyperlinkcolor" val="tx"/>
                  </a:ext>
                </a:extLst>
              </a:hlinkClick>
            </a:endParaRPr>
          </a:p>
          <a:p>
            <a:pPr lvl="1"/>
            <a:r>
              <a:rPr lang="en-GB" dirty="0">
                <a:hlinkClick r:id="rId7"/>
              </a:rPr>
              <a:t>Standards &amp; Testing Agency’s past mathematics papers</a:t>
            </a:r>
            <a:endParaRPr lang="en-GB" dirty="0"/>
          </a:p>
          <a:p>
            <a:endParaRPr lang="en-GB" dirty="0"/>
          </a:p>
        </p:txBody>
      </p:sp>
    </p:spTree>
    <p:extLst>
      <p:ext uri="{BB962C8B-B14F-4D97-AF65-F5344CB8AC3E}">
        <p14:creationId xmlns:p14="http://schemas.microsoft.com/office/powerpoint/2010/main" val="393607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sixth of these themes is </a:t>
            </a:r>
            <a:r>
              <a:rPr lang="en-GB" dirty="0">
                <a:hlinkClick r:id="rId3"/>
              </a:rPr>
              <a:t>Geometry</a:t>
            </a:r>
            <a:r>
              <a:rPr lang="en-GB" dirty="0"/>
              <a:t>, which covers the following interconnected core concepts:</a:t>
            </a:r>
          </a:p>
          <a:p>
            <a:pPr marL="0" indent="0">
              <a:buNone/>
            </a:pPr>
            <a:r>
              <a:rPr lang="en-GB" dirty="0"/>
              <a:t>	</a:t>
            </a:r>
            <a:r>
              <a:rPr lang="en-GB" i="1" dirty="0"/>
              <a:t>6.1	Geometrical properties</a:t>
            </a:r>
          </a:p>
          <a:p>
            <a:pPr marL="0" indent="0">
              <a:buNone/>
            </a:pPr>
            <a:r>
              <a:rPr lang="en-GB" i="1" dirty="0"/>
              <a:t>	6.2	Perimeter, area and volume</a:t>
            </a:r>
          </a:p>
          <a:p>
            <a:pPr marL="0" indent="0">
              <a:buNone/>
            </a:pPr>
            <a:r>
              <a:rPr lang="en-GB" i="1" dirty="0"/>
              <a:t>	6.3	Transforming shapes</a:t>
            </a:r>
          </a:p>
          <a:p>
            <a:pPr marL="0" indent="0">
              <a:buNone/>
            </a:pPr>
            <a:r>
              <a:rPr lang="en-GB" i="1" dirty="0"/>
              <a:t>	6.4	Constructions</a:t>
            </a:r>
          </a:p>
          <a:p>
            <a:endParaRPr lang="en-GB" dirty="0"/>
          </a:p>
        </p:txBody>
      </p:sp>
    </p:spTree>
    <p:extLst>
      <p:ext uri="{BB962C8B-B14F-4D97-AF65-F5344CB8AC3E}">
        <p14:creationId xmlns:p14="http://schemas.microsoft.com/office/powerpoint/2010/main" val="274228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899038-700B-4C1F-B7CD-3A189C064D9E}"/>
              </a:ext>
            </a:extLst>
          </p:cNvPr>
          <p:cNvPicPr>
            <a:picLocks noChangeAspect="1"/>
          </p:cNvPicPr>
          <p:nvPr/>
        </p:nvPicPr>
        <p:blipFill>
          <a:blip r:embed="rId3"/>
          <a:stretch>
            <a:fillRect/>
          </a:stretch>
        </p:blipFill>
        <p:spPr>
          <a:xfrm>
            <a:off x="255526" y="1295560"/>
            <a:ext cx="11680948" cy="249348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6.1 Geometrical properties</a:t>
            </a:r>
            <a:r>
              <a:rPr lang="en-GB" sz="1500" dirty="0"/>
              <a:t>, there are three statements of knowledge, skills and understanding. </a:t>
            </a:r>
          </a:p>
          <a:p>
            <a:pPr>
              <a:spcBef>
                <a:spcPts val="600"/>
              </a:spcBef>
            </a:pPr>
            <a:r>
              <a:rPr lang="en-GB" sz="1500" dirty="0"/>
              <a:t>These, in turn, are broken down into ten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1844824"/>
            <a:ext cx="5616624"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257411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6.1.1.2 Know and understand proofs that in a triangle, the sum of interior angles is 180 degrees</a:t>
            </a:r>
          </a:p>
          <a:p>
            <a:pPr>
              <a:spcBef>
                <a:spcPts val="400"/>
              </a:spcBef>
              <a:spcAft>
                <a:spcPts val="400"/>
              </a:spcAft>
            </a:pPr>
            <a:r>
              <a:rPr lang="en-GB" dirty="0">
                <a:effectLst/>
                <a:latin typeface="+mj-lt"/>
                <a:ea typeface="Calibri" panose="020F0502020204030204" pitchFamily="34" charset="0"/>
                <a:cs typeface="Times New Roman" panose="02020603050405020304" pitchFamily="18" charset="0"/>
              </a:rPr>
              <a:t>Appreciate the difference between a demonstration and a proof.</a:t>
            </a:r>
          </a:p>
          <a:p>
            <a:pPr>
              <a:spcBef>
                <a:spcPts val="400"/>
              </a:spcBef>
              <a:spcAft>
                <a:spcPts val="400"/>
              </a:spcAft>
            </a:pPr>
            <a:r>
              <a:rPr lang="en-GB" dirty="0">
                <a:effectLst/>
                <a:latin typeface="+mj-lt"/>
                <a:ea typeface="Calibri" panose="020F0502020204030204" pitchFamily="34" charset="0"/>
                <a:cs typeface="Times New Roman" panose="02020603050405020304" pitchFamily="18" charset="0"/>
              </a:rPr>
              <a:t>Understand that the angle sum of a triangle result is built from existing knowledge of angle facts.</a:t>
            </a:r>
          </a:p>
          <a:p>
            <a:pPr>
              <a:spcBef>
                <a:spcPts val="400"/>
              </a:spcBef>
              <a:spcAft>
                <a:spcPts val="400"/>
              </a:spcAft>
            </a:pPr>
            <a:r>
              <a:rPr lang="en-GB" dirty="0">
                <a:effectLst/>
                <a:latin typeface="+mj-lt"/>
                <a:ea typeface="Calibri" panose="020F0502020204030204" pitchFamily="34" charset="0"/>
                <a:cs typeface="Times New Roman" panose="02020603050405020304" pitchFamily="18" charset="0"/>
              </a:rPr>
              <a:t>Appreciate different proofs of the same result. </a:t>
            </a:r>
          </a:p>
          <a:p>
            <a:pPr>
              <a:spcBef>
                <a:spcPts val="400"/>
              </a:spcBef>
              <a:spcAft>
                <a:spcPts val="400"/>
              </a:spcAft>
            </a:pPr>
            <a:endParaRPr lang="en-GB" sz="1800" dirty="0">
              <a:effectLst/>
              <a:latin typeface="Myriad Pro"/>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556792"/>
            <a:ext cx="10972800" cy="4680520"/>
          </a:xfrm>
        </p:spPr>
        <p:txBody>
          <a:bodyPr>
            <a:normAutofit/>
          </a:bodyPr>
          <a:lstStyle/>
          <a:p>
            <a:r>
              <a:rPr lang="en-GB" dirty="0"/>
              <a:t>A 2001 report* about the teaching and learning of geometry from 11–19 set out a number of objectives for a well-taught geometry curriculum, notably:</a:t>
            </a:r>
          </a:p>
          <a:p>
            <a:pPr lvl="1"/>
            <a:r>
              <a:rPr lang="en-GB" dirty="0"/>
              <a:t>to develop spatial awareness, geometrical intuition and the ability to visualise</a:t>
            </a:r>
          </a:p>
          <a:p>
            <a:pPr lvl="1"/>
            <a:r>
              <a:rPr lang="en-GB" dirty="0"/>
              <a:t>to encourage the development and use of conjecture, deductive reasoning and proof.</a:t>
            </a:r>
          </a:p>
          <a:p>
            <a:r>
              <a:rPr lang="en-GB" dirty="0"/>
              <a:t>The geometry of intersecting lines and the connections and deductions that can be made from diagrams, provide rich opportunities in which students can be encouraged to build logical, deductive arguments. Students develop a narrative, connecting and combining known facts in order to generate further mathematical truths.</a:t>
            </a:r>
          </a:p>
          <a:p>
            <a:endParaRPr lang="en-GB" dirty="0"/>
          </a:p>
          <a:p>
            <a:pPr marL="0" indent="0">
              <a:buNone/>
            </a:pPr>
            <a:r>
              <a:rPr lang="en-GB" sz="1800" i="1" dirty="0"/>
              <a:t>*The Royal Society / Joint Mathematical Council working group, 2001: xii, 7</a:t>
            </a:r>
          </a:p>
        </p:txBody>
      </p:sp>
    </p:spTree>
    <p:extLst>
      <p:ext uri="{BB962C8B-B14F-4D97-AF65-F5344CB8AC3E}">
        <p14:creationId xmlns:p14="http://schemas.microsoft.com/office/powerpoint/2010/main" val="62345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411380"/>
          <a:ext cx="6160612" cy="297233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mn-lt"/>
                          <a:ea typeface="+mn-ea"/>
                          <a:cs typeface="+mn-cs"/>
                        </a:rPr>
                        <a:t>Recognise angles where they meet at a point, are on a straight line, or are vertically opposite, and find missing angles</a:t>
                      </a:r>
                    </a:p>
                  </a:txBody>
                  <a:tcPr/>
                </a:tc>
                <a:extLst>
                  <a:ext uri="{0D108BD9-81ED-4DB2-BD59-A6C34878D82A}">
                    <a16:rowId xmlns:a16="http://schemas.microsoft.com/office/drawing/2014/main" val="138750525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mn-lt"/>
                          <a:ea typeface="+mn-ea"/>
                          <a:cs typeface="+mn-cs"/>
                        </a:rPr>
                        <a:t>Compare and classify geometric shapes based on their properties and sizes and find unknown angles in any triangles, quadrilaterals, and regular polygons </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sz="1800" kern="1200" dirty="0">
                          <a:solidFill>
                            <a:schemeClr val="tx1"/>
                          </a:solidFill>
                          <a:effectLst/>
                          <a:latin typeface="+mn-lt"/>
                          <a:ea typeface="+mn-ea"/>
                          <a:cs typeface="+mn-cs"/>
                        </a:rPr>
                        <a:t>Solve problems involving similar shapes where the scale factor is known or can be found</a:t>
                      </a:r>
                      <a:endParaRPr lang="en-GB" dirty="0"/>
                    </a:p>
                  </a:txBody>
                  <a:tcP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345492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3116715105"/>
              </p:ext>
            </p:extLst>
          </p:nvPr>
        </p:nvGraphicFramePr>
        <p:xfrm>
          <a:off x="660693" y="1411380"/>
          <a:ext cx="6160612" cy="1280160"/>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Key Stage 3 Learning Outcome</a:t>
                      </a:r>
                    </a:p>
                  </a:txBody>
                  <a:tcPr/>
                </a:tc>
                <a:extLst>
                  <a:ext uri="{0D108BD9-81ED-4DB2-BD59-A6C34878D82A}">
                    <a16:rowId xmlns:a16="http://schemas.microsoft.com/office/drawing/2014/main" val="1564221312"/>
                  </a:ext>
                </a:extLst>
              </a:tr>
              <a:tr h="777773">
                <a:tc>
                  <a:txBody>
                    <a:bodyPr/>
                    <a:lstStyle/>
                    <a:p>
                      <a:pPr marL="285750" lvl="0" indent="-285750">
                        <a:buFont typeface="Arial" panose="020B0604020202020204" pitchFamily="34" charset="0"/>
                        <a:buChar char="•"/>
                      </a:pPr>
                      <a:r>
                        <a:rPr lang="en-GB" sz="1800" kern="1200" dirty="0">
                          <a:solidFill>
                            <a:schemeClr val="tx1"/>
                          </a:solidFill>
                          <a:effectLst/>
                          <a:latin typeface="+mn-lt"/>
                          <a:ea typeface="+mn-ea"/>
                          <a:cs typeface="+mn-cs"/>
                        </a:rPr>
                        <a:t>1.4.1 Understand and use the conventions and vocabulary of algebra including forming and interpreting algebraic expressions and equations</a:t>
                      </a:r>
                    </a:p>
                  </a:txBody>
                  <a:tcPr/>
                </a:tc>
                <a:extLst>
                  <a:ext uri="{0D108BD9-81ED-4DB2-BD59-A6C34878D82A}">
                    <a16:rowId xmlns:a16="http://schemas.microsoft.com/office/drawing/2014/main" val="1387505252"/>
                  </a:ext>
                </a:extLst>
              </a:tr>
            </a:tbl>
          </a:graphicData>
        </a:graphic>
      </p:graphicFrame>
    </p:spTree>
    <p:extLst>
      <p:ext uri="{BB962C8B-B14F-4D97-AF65-F5344CB8AC3E}">
        <p14:creationId xmlns:p14="http://schemas.microsoft.com/office/powerpoint/2010/main" val="2103727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1E5F6FD5-55D9-445D-842E-D2F1BF72D010}" vid="{5C817D38-3AFC-4A56-880B-5D3929C5D2C6}"/>
    </a:ext>
  </a:extLst>
</a:theme>
</file>

<file path=ppt/theme/theme2.xml><?xml version="1.0" encoding="utf-8"?>
<a:theme xmlns:a="http://schemas.openxmlformats.org/drawingml/2006/main" name="1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66A793C1-5DDC-4B54-A7FF-338D2CFDAE28}" vid="{9410317D-83FE-481C-8C63-C286B8CEA4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393</TotalTime>
  <Words>4664</Words>
  <Application>Microsoft Office PowerPoint</Application>
  <PresentationFormat>Widescreen</PresentationFormat>
  <Paragraphs>380</Paragraphs>
  <Slides>35</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Cambria Math</vt:lpstr>
      <vt:lpstr>Myriad Pro</vt:lpstr>
      <vt:lpstr>Symbol</vt:lpstr>
      <vt:lpstr>Custom Design</vt:lpstr>
      <vt:lpstr>1_Custom Design</vt:lpstr>
      <vt:lpstr>Proving the interior angle sum of a triangle</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Prior learning</vt:lpstr>
      <vt:lpstr>Checking prior learning</vt:lpstr>
      <vt:lpstr>Checking prior learning</vt:lpstr>
      <vt:lpstr>Common difficulties and misconceptions</vt:lpstr>
      <vt:lpstr>Common difficulties and misconceptions</vt:lpstr>
      <vt:lpstr>Appreciate the difference between a demonstration and a proof</vt:lpstr>
      <vt:lpstr>PowerPoint Presentation</vt:lpstr>
      <vt:lpstr>Understand that the angle sum of a triangle result is built from existing knowledge of angle facts</vt:lpstr>
      <vt:lpstr>Understand that the angle sum of a triangle result is built from existing knowledge of angle facts</vt:lpstr>
      <vt:lpstr>PowerPoint Presentation</vt:lpstr>
      <vt:lpstr>Understand that the angle sum of a triangle result is built from existing knowledge of angle facts</vt:lpstr>
      <vt:lpstr>PowerPoint Presentation</vt:lpstr>
      <vt:lpstr>Appreciate different proofs of the same result</vt:lpstr>
      <vt:lpstr>PowerPoint Presentation</vt:lpstr>
      <vt:lpstr>Appreciate different proofs of the same result</vt:lpstr>
      <vt:lpstr>PowerPoint Presentation</vt:lpstr>
      <vt:lpstr>Appreciate different proofs of the same result</vt:lpstr>
      <vt:lpstr>PowerPoint Presentation</vt:lpstr>
      <vt:lpstr>Reflection questions</vt:lpstr>
      <vt:lpstr>PowerPoint Presentation</vt:lpstr>
      <vt:lpstr>Appendices</vt:lpstr>
      <vt:lpstr>Key vocabulary </vt:lpstr>
      <vt:lpstr>Representations and structure</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Proving the interior angle sum of a triangle</dc:title>
  <dc:creator>Rebecca Donaldson</dc:creator>
  <cp:lastModifiedBy>Steve McCormack</cp:lastModifiedBy>
  <cp:revision>3</cp:revision>
  <dcterms:created xsi:type="dcterms:W3CDTF">2021-04-20T15:53:28Z</dcterms:created>
  <dcterms:modified xsi:type="dcterms:W3CDTF">2021-10-05T15:30:52Z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