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4"/>
    <p:sldMasterId id="2147483982" r:id="rId5"/>
  </p:sldMasterIdLst>
  <p:sldIdLst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60" r:id="rId1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20000"/>
      </a:spcBef>
      <a:spcAft>
        <a:spcPct val="0"/>
      </a:spcAft>
      <a:buClr>
        <a:srgbClr val="00628C"/>
      </a:buClr>
      <a:buFont typeface="Arial" charset="0"/>
      <a:buChar char="●"/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rgbClr val="00628C"/>
      </a:buClr>
      <a:buFont typeface="Arial" charset="0"/>
      <a:buChar char="●"/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rgbClr val="00628C"/>
      </a:buClr>
      <a:buFont typeface="Arial" charset="0"/>
      <a:buChar char="●"/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rgbClr val="00628C"/>
      </a:buClr>
      <a:buFont typeface="Arial" charset="0"/>
      <a:buChar char="●"/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rgbClr val="00628C"/>
      </a:buClr>
      <a:buFont typeface="Arial" charset="0"/>
      <a:buChar char="●"/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E2E8"/>
    <a:srgbClr val="82CBDD"/>
    <a:srgbClr val="0062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 autoAdjust="0"/>
    <p:restoredTop sz="94605" autoAdjust="0"/>
  </p:normalViewPr>
  <p:slideViewPr>
    <p:cSldViewPr>
      <p:cViewPr varScale="1">
        <p:scale>
          <a:sx n="97" d="100"/>
          <a:sy n="97" d="100"/>
        </p:scale>
        <p:origin x="-114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3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88136"/>
            <a:ext cx="9289032" cy="6966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C:\Users\mary.mackirdy\Documents\Maths hubs website\maths_hubs_logo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3850" y="5564188"/>
            <a:ext cx="37338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4564063"/>
            <a:ext cx="2286000" cy="117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6725" y="341313"/>
            <a:ext cx="7239000" cy="758825"/>
          </a:xfrm>
          <a:extLst/>
        </p:spPr>
        <p:txBody>
          <a:bodyPr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6725" y="1255713"/>
            <a:ext cx="7239000" cy="805135"/>
          </a:xfrm>
        </p:spPr>
        <p:txBody>
          <a:bodyPr/>
          <a:lstStyle>
            <a:lvl1pPr marL="0" indent="0">
              <a:defRPr sz="3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468313" y="2492375"/>
            <a:ext cx="4391025" cy="504825"/>
          </a:xfrm>
        </p:spPr>
        <p:txBody>
          <a:bodyPr/>
          <a:lstStyle>
            <a:lvl1pPr>
              <a:defRPr sz="2400">
                <a:solidFill>
                  <a:srgbClr val="FFC000"/>
                </a:solidFill>
              </a:defRPr>
            </a:lvl1pPr>
          </a:lstStyle>
          <a:p>
            <a:pPr lvl="0"/>
            <a:r>
              <a:rPr lang="en-US" dirty="0" smtClean="0"/>
              <a:t>Click to edit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33261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mary.mackirdy\Documents\Maths hubs website\maths_hubs_logo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87313"/>
            <a:ext cx="2782888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700"/>
            <a:ext cx="1916113" cy="98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9ED6D-1930-4B07-89D6-FB3641539B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1540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9DDB7-B4A9-495A-9083-EB806D5A03B5}" type="datetimeFigureOut">
              <a:rPr lang="en-GB"/>
              <a:pPr>
                <a:defRPr/>
              </a:pPr>
              <a:t>13/11/2015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0F11B-B194-4CA3-88B3-C10A3FD471C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22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CF674-F9D0-400D-9D28-EC13FEF3D81E}" type="datetimeFigureOut">
              <a:rPr lang="en-GB"/>
              <a:pPr>
                <a:defRPr/>
              </a:pPr>
              <a:t>13/11/2015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ABFF4-8761-4898-BC59-79DB644AF0B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30934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B6765-8238-4738-9F21-0CACD42A8A00}" type="datetimeFigureOut">
              <a:rPr lang="en-GB"/>
              <a:pPr>
                <a:defRPr/>
              </a:pPr>
              <a:t>13/11/2015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75403-7A93-4F0F-AD53-D4275B7E44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9191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BCDB8-E635-406C-ABB1-D296516E626E}" type="datetimeFigureOut">
              <a:rPr lang="en-GB"/>
              <a:pPr>
                <a:defRPr/>
              </a:pPr>
              <a:t>13/11/2015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FA054-E968-423E-A7EE-28B56E31432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8177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BAB38-F25E-4E4E-8E8B-BBEB13828A23}" type="datetimeFigureOut">
              <a:rPr lang="en-GB"/>
              <a:pPr>
                <a:defRPr/>
              </a:pPr>
              <a:t>13/11/2015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E805A-9749-46A0-BA7A-5D87501CD23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787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345FD-75AD-4BB4-B6A3-E6A8D1FCDEF2}" type="datetimeFigureOut">
              <a:rPr lang="en-GB"/>
              <a:pPr>
                <a:defRPr/>
              </a:pPr>
              <a:t>13/11/2015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D42B4-95A3-4B0F-B916-5DAC937EC6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76715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E850A-3047-4F05-B05A-7FF5D69ACBC6}" type="datetimeFigureOut">
              <a:rPr lang="en-GB"/>
              <a:pPr>
                <a:defRPr/>
              </a:pPr>
              <a:t>13/11/2015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24C6A-6780-4A99-B619-90F533A273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24682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0B321-BF18-4EE5-A4B7-6691CC5EE131}" type="datetimeFigureOut">
              <a:rPr lang="en-GB"/>
              <a:pPr>
                <a:defRPr/>
              </a:pPr>
              <a:t>13/11/2015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5DBD2-6616-4854-A0BE-D220C6D6DB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25109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EB1C6-FD70-4578-9B19-EEC582E8B74F}" type="datetimeFigureOut">
              <a:rPr lang="en-GB"/>
              <a:pPr>
                <a:defRPr/>
              </a:pPr>
              <a:t>13/11/2015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8B661-8A86-48E9-8B07-DB1C21A4DF4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55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mary.mackirdy\Documents\Maths hubs website\maths_hubs_logo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113" y="5875338"/>
            <a:ext cx="2782887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87" y="5805488"/>
            <a:ext cx="1914525" cy="98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924800" cy="1143000"/>
          </a:xfrm>
        </p:spPr>
        <p:txBody>
          <a:bodyPr anchor="t"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0861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559298-CD3B-4E89-9D04-E48D2F069CB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87809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4A257-268A-4089-B997-121C914CA4D7}" type="datetimeFigureOut">
              <a:rPr lang="en-GB"/>
              <a:pPr>
                <a:defRPr/>
              </a:pPr>
              <a:t>13/11/2015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8EE26-AEC2-4292-8451-961C2737282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40234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BDFBF-EA7A-44DB-968B-C0F19FD8610D}" type="datetimeFigureOut">
              <a:rPr lang="en-GB"/>
              <a:pPr>
                <a:defRPr/>
              </a:pPr>
              <a:t>13/11/2015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1E70E-9AAC-4414-9248-79EBB7251B3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1464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mary.mackirdy\Documents\Maths hubs website\maths_hubs_logo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875338"/>
            <a:ext cx="2782887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875338"/>
            <a:ext cx="1914525" cy="98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19475" y="616585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DE49EE-8D5D-4AED-9247-38519C66092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1033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C:\Users\mary.mackirdy\Documents\Maths hubs website\maths_hubs_logo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7775" y="5878513"/>
            <a:ext cx="2782888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911850"/>
            <a:ext cx="1916113" cy="98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7924800" cy="1143000"/>
          </a:xfrm>
        </p:spPr>
        <p:txBody>
          <a:bodyPr anchor="t"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7213"/>
            <a:ext cx="388461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9013" y="1827213"/>
            <a:ext cx="38846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708400" y="6372225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9DB62-CDD4-46AD-BF6D-8C81D3CFAF5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585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:\Users\mary.mackirdy\Documents\Maths hubs website\maths_hubs_logo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8803" y="5871993"/>
            <a:ext cx="2782887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8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871993"/>
            <a:ext cx="1914525" cy="98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67069"/>
            <a:ext cx="8280920" cy="79208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700808"/>
            <a:ext cx="4040188" cy="7117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20887"/>
            <a:ext cx="4040188" cy="3705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008" y="1700808"/>
            <a:ext cx="4041775" cy="7117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20887"/>
            <a:ext cx="4041775" cy="3705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419872" y="6237312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9EE9A-C263-4428-9493-A5022F608F7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8116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C:\Users\mary.mackirdy\Documents\Maths hubs website\maths_hubs_logo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113" y="84138"/>
            <a:ext cx="2782887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8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25"/>
            <a:ext cx="1916113" cy="98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986814"/>
            <a:ext cx="7924800" cy="93001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697E9-71A6-4615-8242-BB70F12E7B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907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Users\mary.mackirdy\Documents\Maths hubs website\maths_hubs_logo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113" y="74613"/>
            <a:ext cx="2782887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16113" cy="98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80EE3-B740-4D44-8538-5486520D94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8736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C:\Users\mary.mackirdy\Documents\Maths hubs website\maths_hubs_logo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113" y="74613"/>
            <a:ext cx="2782887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0"/>
            <a:ext cx="1914525" cy="98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02192"/>
            <a:ext cx="3008313" cy="864096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08050"/>
            <a:ext cx="5111750" cy="5218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72816"/>
            <a:ext cx="3008313" cy="43533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CA401-497E-425A-B96E-CF7FC5B941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18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C:\Users\mary.mackirdy\Documents\Maths hubs website\maths_hubs_logo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5400" y="188913"/>
            <a:ext cx="2782888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450"/>
            <a:ext cx="1916113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941168"/>
            <a:ext cx="5486400" cy="42617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27913"/>
            <a:ext cx="5486400" cy="391325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C0A04-3F03-48FA-9B81-17CA33A1AD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126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1625"/>
            <a:ext cx="7924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7213"/>
            <a:ext cx="792162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fld id="{B59C2DAB-4F36-4927-9B29-2AA8F9C609B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5" r:id="rId1"/>
    <p:sldLayoutId id="2147484016" r:id="rId2"/>
    <p:sldLayoutId id="2147484017" r:id="rId3"/>
    <p:sldLayoutId id="2147484018" r:id="rId4"/>
    <p:sldLayoutId id="2147484019" r:id="rId5"/>
    <p:sldLayoutId id="2147484020" r:id="rId6"/>
    <p:sldLayoutId id="2147484021" r:id="rId7"/>
    <p:sldLayoutId id="2147484022" r:id="rId8"/>
    <p:sldLayoutId id="2147484023" r:id="rId9"/>
    <p:sldLayoutId id="2147484024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charset="0"/>
        <a:buChar char="●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charset="0"/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0A30AC8-C5FA-499C-BBF3-E15D25C877DE}" type="datetimeFigureOut">
              <a:rPr lang="en-GB"/>
              <a:pPr>
                <a:defRPr/>
              </a:pPr>
              <a:t>13/11/2015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BE33F02-C03A-4446-BF4B-E645F3BDAB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4" r:id="rId1"/>
    <p:sldLayoutId id="2147484005" r:id="rId2"/>
    <p:sldLayoutId id="2147484006" r:id="rId3"/>
    <p:sldLayoutId id="2147484007" r:id="rId4"/>
    <p:sldLayoutId id="2147484008" r:id="rId5"/>
    <p:sldLayoutId id="2147484009" r:id="rId6"/>
    <p:sldLayoutId id="2147484010" r:id="rId7"/>
    <p:sldLayoutId id="2147484011" r:id="rId8"/>
    <p:sldLayoutId id="2147484012" r:id="rId9"/>
    <p:sldLayoutId id="2147484013" r:id="rId10"/>
    <p:sldLayoutId id="214748401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6724" y="341313"/>
            <a:ext cx="8065715" cy="758825"/>
          </a:xfrm>
        </p:spPr>
        <p:txBody>
          <a:bodyPr/>
          <a:lstStyle/>
          <a:p>
            <a:r>
              <a:rPr lang="en-GB" dirty="0"/>
              <a:t>Making Progress in Multiplication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Multiplication by 6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GB" dirty="0" smtClean="0"/>
              <a:t>Part 1 of the lesson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107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Variation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1175" y="4221088"/>
            <a:ext cx="8229600" cy="17281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500" i="1" dirty="0" smtClean="0"/>
              <a:t>This also represents movement between the abstract and the concrete. The abstract number sentence is linked to a concrete example. This is important if children are to become fluent and master mathematics.</a:t>
            </a:r>
            <a:endParaRPr lang="en-GB" sz="2500" i="1" dirty="0"/>
          </a:p>
        </p:txBody>
      </p:sp>
      <p:grpSp>
        <p:nvGrpSpPr>
          <p:cNvPr id="10" name="Group 9"/>
          <p:cNvGrpSpPr/>
          <p:nvPr/>
        </p:nvGrpSpPr>
        <p:grpSpPr>
          <a:xfrm>
            <a:off x="2463490" y="2060848"/>
            <a:ext cx="4032250" cy="2138363"/>
            <a:chOff x="2463490" y="2060848"/>
            <a:chExt cx="4032250" cy="2138363"/>
          </a:xfrm>
        </p:grpSpPr>
        <p:pic>
          <p:nvPicPr>
            <p:cNvPr id="4" name="Picture 29" descr="http://cliparts.co/cliparts/Big/Ke5/BigKe5Mi8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0340" y="3141936"/>
              <a:ext cx="1295400" cy="1057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29" descr="http://cliparts.co/cliparts/Big/Ke5/BigKe5Mi8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2277" y="2155701"/>
              <a:ext cx="1295400" cy="1057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29" descr="http://cliparts.co/cliparts/Big/Ke5/BigKe5Mi8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27090" y="3141936"/>
              <a:ext cx="1296987" cy="1057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29" descr="http://cliparts.co/cliparts/Big/Ke5/BigKe5Mi8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63490" y="2060848"/>
              <a:ext cx="1296987" cy="1058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extBox 8"/>
          <p:cNvSpPr txBox="1"/>
          <p:nvPr/>
        </p:nvSpPr>
        <p:spPr>
          <a:xfrm>
            <a:off x="755576" y="1196752"/>
            <a:ext cx="813690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500" i="1" dirty="0" smtClean="0"/>
              <a:t>The six times table is looked at in through an alternative representation: the number of legs on insects.</a:t>
            </a:r>
          </a:p>
        </p:txBody>
      </p:sp>
    </p:spTree>
    <p:extLst>
      <p:ext uri="{BB962C8B-B14F-4D97-AF65-F5344CB8AC3E}">
        <p14:creationId xmlns:p14="http://schemas.microsoft.com/office/powerpoint/2010/main" val="400418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Rolling numbers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Consider the fluency shown by the children in counting in sixes.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Notice the confidence and enjoyment that children display as they engage in this activity.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Consider how the acquired skill of counting in sixes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supports children’s learning throughout the lesson.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717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Speaking in full </a:t>
            </a:r>
            <a:r>
              <a:rPr lang="en-GB" dirty="0"/>
              <a:t>s</a:t>
            </a:r>
            <a:r>
              <a:rPr lang="en-GB" dirty="0" smtClean="0"/>
              <a:t>entences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Notice how the children say the full multiplication sentence and don’t just give a one word answer. What is the value of this expectation?</a:t>
            </a:r>
          </a:p>
          <a:p>
            <a:pPr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i="1" dirty="0" smtClean="0"/>
              <a:t>Speaking in full sentences enables children to be clearer</a:t>
            </a:r>
            <a:r>
              <a:rPr lang="en-GB" i="1" dirty="0" smtClean="0">
                <a:solidFill>
                  <a:srgbClr val="FF0000"/>
                </a:solidFill>
              </a:rPr>
              <a:t> </a:t>
            </a:r>
            <a:r>
              <a:rPr lang="en-GB" i="1" dirty="0" smtClean="0"/>
              <a:t>in their thinking and to embed concepts.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98526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</a:t>
            </a:r>
            <a:r>
              <a:rPr lang="en-GB" dirty="0" smtClean="0"/>
              <a:t> </a:t>
            </a:r>
            <a:r>
              <a:rPr lang="en-GB" dirty="0"/>
              <a:t>×</a:t>
            </a:r>
            <a:r>
              <a:rPr lang="en-GB" dirty="0" smtClean="0"/>
              <a:t> </a:t>
            </a:r>
            <a:r>
              <a:rPr lang="en-GB" dirty="0" smtClean="0"/>
              <a:t>6 = 12 OR 6 </a:t>
            </a:r>
            <a:r>
              <a:rPr lang="en-GB" dirty="0"/>
              <a:t>×</a:t>
            </a:r>
            <a:r>
              <a:rPr lang="en-GB" dirty="0" smtClean="0"/>
              <a:t> </a:t>
            </a:r>
            <a:r>
              <a:rPr lang="en-GB" dirty="0" smtClean="0"/>
              <a:t>2= 12?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69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500" i="1" dirty="0" smtClean="0"/>
              <a:t>Both of these number sentences are correct and the children are developing fluency in reading both.</a:t>
            </a:r>
          </a:p>
          <a:p>
            <a:pPr>
              <a:buNone/>
            </a:pPr>
            <a:r>
              <a:rPr lang="en-GB" sz="2500" i="1" dirty="0" smtClean="0"/>
              <a:t>They are correct for 2 reasons: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500" i="1" dirty="0" smtClean="0"/>
              <a:t>6 groups of 2 are equal to 12 and </a:t>
            </a:r>
          </a:p>
          <a:p>
            <a:pPr marL="449263" indent="-449263">
              <a:spcBef>
                <a:spcPts val="300"/>
              </a:spcBef>
              <a:buNone/>
            </a:pPr>
            <a:r>
              <a:rPr lang="en-GB" sz="2500" i="1" dirty="0"/>
              <a:t>	</a:t>
            </a:r>
            <a:r>
              <a:rPr lang="en-GB" sz="2500" i="1" dirty="0" smtClean="0"/>
              <a:t>2 groups of 6 are equal to 12 </a:t>
            </a:r>
          </a:p>
          <a:p>
            <a:pPr>
              <a:buNone/>
            </a:pPr>
            <a:endParaRPr lang="en-GB" sz="1100" i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500" i="1" dirty="0" smtClean="0"/>
              <a:t>2 </a:t>
            </a:r>
            <a:r>
              <a:rPr lang="en-GB" sz="2400" dirty="0"/>
              <a:t>×</a:t>
            </a:r>
            <a:r>
              <a:rPr lang="en-GB" sz="2500" i="1" dirty="0" smtClean="0"/>
              <a:t> </a:t>
            </a:r>
            <a:r>
              <a:rPr lang="en-GB" sz="2500" i="1" dirty="0" smtClean="0"/>
              <a:t>6 can mean 2 groups of 6 and</a:t>
            </a:r>
          </a:p>
          <a:p>
            <a:pPr marL="449263" indent="-449263">
              <a:spcBef>
                <a:spcPts val="300"/>
              </a:spcBef>
              <a:buNone/>
            </a:pPr>
            <a:r>
              <a:rPr lang="en-GB" sz="2500" i="1" dirty="0"/>
              <a:t>	</a:t>
            </a:r>
            <a:r>
              <a:rPr lang="en-GB" sz="2500" i="1" dirty="0" smtClean="0"/>
              <a:t>6 </a:t>
            </a:r>
            <a:r>
              <a:rPr lang="en-GB" sz="2400" dirty="0"/>
              <a:t>×</a:t>
            </a:r>
            <a:r>
              <a:rPr lang="en-GB" sz="2500" i="1" dirty="0" smtClean="0"/>
              <a:t> 2 </a:t>
            </a:r>
            <a:r>
              <a:rPr lang="en-GB" sz="2500" i="1" dirty="0" smtClean="0"/>
              <a:t>can also mean 2 groups of 6 – “6 twice”</a:t>
            </a:r>
          </a:p>
          <a:p>
            <a:pPr marL="0" indent="0">
              <a:spcBef>
                <a:spcPts val="0"/>
              </a:spcBef>
              <a:buNone/>
            </a:pPr>
            <a:endParaRPr lang="en-GB" sz="1100" i="1" dirty="0" smtClean="0"/>
          </a:p>
          <a:p>
            <a:pPr marL="0" indent="0">
              <a:buNone/>
            </a:pPr>
            <a:r>
              <a:rPr lang="en-GB" sz="2500" i="1" dirty="0" smtClean="0"/>
              <a:t>The six times table can be written either way and carry the same meaning, as in the second example above.</a:t>
            </a:r>
            <a:endParaRPr lang="en-GB" sz="2500" i="1" dirty="0"/>
          </a:p>
        </p:txBody>
      </p:sp>
    </p:spTree>
    <p:extLst>
      <p:ext uri="{BB962C8B-B14F-4D97-AF65-F5344CB8AC3E}">
        <p14:creationId xmlns:p14="http://schemas.microsoft.com/office/powerpoint/2010/main" val="104521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Chanting the six times table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i="1" dirty="0" smtClean="0"/>
              <a:t>At the start of the lesson the children count in sixes. Later in the lesson the children say their six times table using full number sentences.</a:t>
            </a:r>
          </a:p>
          <a:p>
            <a:pPr>
              <a:buNone/>
            </a:pPr>
            <a:endParaRPr lang="en-GB" i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Consider how rolling numbers supports the children in becoming fully fluent in learning the six times table.</a:t>
            </a:r>
          </a:p>
          <a:p>
            <a:pPr>
              <a:buNone/>
            </a:pPr>
            <a:endParaRPr lang="en-GB" i="1" dirty="0"/>
          </a:p>
          <a:p>
            <a:pPr>
              <a:buNone/>
            </a:pP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9792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Multiplication as repeated addition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340768"/>
            <a:ext cx="8229600" cy="4997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600" i="1" dirty="0" smtClean="0"/>
              <a:t>Children’s conceptual understanding is being developed by the teacher ensuring understanding of multiplication as repeated addition.</a:t>
            </a:r>
          </a:p>
          <a:p>
            <a:pPr marL="0" indent="0">
              <a:buNone/>
            </a:pPr>
            <a:r>
              <a:rPr lang="en-GB" sz="2600" i="1" dirty="0" smtClean="0"/>
              <a:t>It is insufficient for children just to be able to chant their tables, they need to understand the underlying structures.</a:t>
            </a:r>
          </a:p>
          <a:p>
            <a:pPr marL="0" indent="0">
              <a:buNone/>
            </a:pPr>
            <a:endParaRPr lang="en-GB" sz="1200" i="1" dirty="0" smtClean="0"/>
          </a:p>
          <a:p>
            <a:pPr marL="0" indent="0">
              <a:buNone/>
            </a:pPr>
            <a:r>
              <a:rPr lang="en-GB" sz="2600" i="1" dirty="0"/>
              <a:t>The lesson </a:t>
            </a:r>
            <a:r>
              <a:rPr lang="en-GB" sz="2600" i="1" dirty="0" smtClean="0"/>
              <a:t>includes the use of conceptual variation by representing the </a:t>
            </a:r>
            <a:r>
              <a:rPr lang="en-GB" sz="2600" i="1" dirty="0"/>
              <a:t>concept in </a:t>
            </a:r>
            <a:r>
              <a:rPr lang="en-GB" sz="2600" i="1" dirty="0" smtClean="0"/>
              <a:t>different ways </a:t>
            </a:r>
            <a:r>
              <a:rPr lang="en-GB" sz="2600" i="1" dirty="0"/>
              <a:t>to develop the depth and fluency that </a:t>
            </a:r>
            <a:r>
              <a:rPr lang="en-GB" sz="2600" i="1" dirty="0" smtClean="0"/>
              <a:t>is required  </a:t>
            </a:r>
            <a:r>
              <a:rPr lang="en-GB" sz="2600" i="1" dirty="0"/>
              <a:t>for learning to be </a:t>
            </a:r>
            <a:r>
              <a:rPr lang="en-GB" sz="2600" i="1" dirty="0" smtClean="0"/>
              <a:t>sustained over time.</a:t>
            </a:r>
            <a:endParaRPr lang="en-GB" sz="2600" i="1" dirty="0"/>
          </a:p>
        </p:txBody>
      </p:sp>
    </p:spTree>
    <p:extLst>
      <p:ext uri="{BB962C8B-B14F-4D97-AF65-F5344CB8AC3E}">
        <p14:creationId xmlns:p14="http://schemas.microsoft.com/office/powerpoint/2010/main" val="280863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Looking for patterns and noticing relationships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484784"/>
            <a:ext cx="8229600" cy="5069160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500" dirty="0" smtClean="0"/>
              <a:t>Look at how the</a:t>
            </a:r>
            <a:r>
              <a:rPr lang="en-GB" sz="2500" dirty="0" smtClean="0">
                <a:solidFill>
                  <a:srgbClr val="FF0000"/>
                </a:solidFill>
              </a:rPr>
              <a:t> </a:t>
            </a:r>
            <a:r>
              <a:rPr lang="en-GB" sz="2500" dirty="0" smtClean="0"/>
              <a:t>children notice that the last digit of each product in the six times table is always 2</a:t>
            </a:r>
            <a:r>
              <a:rPr lang="en-GB" sz="2500" dirty="0" smtClean="0"/>
              <a:t>, 4, 6, 8 </a:t>
            </a:r>
            <a:r>
              <a:rPr lang="en-GB" sz="2500" dirty="0" smtClean="0"/>
              <a:t>or 0.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500" dirty="0" smtClean="0"/>
              <a:t>Consider </a:t>
            </a:r>
            <a:r>
              <a:rPr lang="en-GB" sz="2500" dirty="0"/>
              <a:t>how the teacher scaffolds </a:t>
            </a:r>
            <a:r>
              <a:rPr lang="en-GB" sz="2500" dirty="0" smtClean="0">
                <a:uFill>
                  <a:solidFill>
                    <a:srgbClr val="FF0000"/>
                  </a:solidFill>
                </a:uFill>
              </a:rPr>
              <a:t>the learning </a:t>
            </a:r>
            <a:r>
              <a:rPr lang="en-GB" sz="2500" dirty="0" smtClean="0"/>
              <a:t>to help children recognise </a:t>
            </a:r>
            <a:r>
              <a:rPr lang="en-GB" sz="2500" dirty="0"/>
              <a:t>that the six times table always ends in an even number. This fact is used later in the lesson by children in identifying multiples and </a:t>
            </a:r>
            <a:r>
              <a:rPr lang="en-GB" sz="2500" dirty="0" smtClean="0"/>
              <a:t>non-multiples </a:t>
            </a:r>
            <a:r>
              <a:rPr lang="en-GB" sz="2500" dirty="0"/>
              <a:t>of 6 (in the true/false activity</a:t>
            </a:r>
            <a:r>
              <a:rPr lang="en-GB" sz="2500" dirty="0" smtClean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500" dirty="0" smtClean="0"/>
              <a:t>By looking </a:t>
            </a:r>
            <a:r>
              <a:rPr lang="en-GB" sz="2500" dirty="0"/>
              <a:t>for pattern and noticing </a:t>
            </a:r>
            <a:r>
              <a:rPr lang="en-GB" sz="2500" dirty="0" smtClean="0"/>
              <a:t>relationships, the children are developing </a:t>
            </a:r>
            <a:r>
              <a:rPr lang="en-GB" sz="2500" dirty="0"/>
              <a:t>the depth required to master multiplication</a:t>
            </a:r>
            <a:r>
              <a:rPr lang="en-GB" sz="2500" dirty="0" smtClean="0"/>
              <a:t>.</a:t>
            </a:r>
            <a:endParaRPr lang="en-GB" sz="2500" dirty="0"/>
          </a:p>
        </p:txBody>
      </p:sp>
    </p:spTree>
    <p:extLst>
      <p:ext uri="{BB962C8B-B14F-4D97-AF65-F5344CB8AC3E}">
        <p14:creationId xmlns:p14="http://schemas.microsoft.com/office/powerpoint/2010/main" val="58158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What’s the same and what’s </a:t>
            </a:r>
            <a:r>
              <a:rPr lang="en-GB" dirty="0"/>
              <a:t>d</a:t>
            </a:r>
            <a:r>
              <a:rPr lang="en-GB" dirty="0" smtClean="0"/>
              <a:t>ifferent?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96752"/>
            <a:ext cx="7787208" cy="4997152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GB" sz="2600" i="1" dirty="0" smtClean="0"/>
              <a:t>The Chinese teachers make frequent use of this question. </a:t>
            </a:r>
          </a:p>
          <a:p>
            <a:pPr marL="0" indent="0">
              <a:spcBef>
                <a:spcPts val="600"/>
              </a:spcBef>
              <a:buNone/>
            </a:pPr>
            <a:endParaRPr lang="en-GB" sz="2000" i="1" dirty="0" smtClean="0"/>
          </a:p>
          <a:p>
            <a:pPr marL="0" indent="0">
              <a:spcBef>
                <a:spcPts val="600"/>
              </a:spcBef>
              <a:buNone/>
            </a:pPr>
            <a:r>
              <a:rPr lang="en-GB" sz="2600" i="1" dirty="0" smtClean="0"/>
              <a:t>The rationale is that part of the process of understanding is comparison. Elements that are common or remain are identified alongside elements that vary. </a:t>
            </a:r>
          </a:p>
          <a:p>
            <a:pPr marL="0" indent="0">
              <a:spcBef>
                <a:spcPts val="600"/>
              </a:spcBef>
              <a:buNone/>
            </a:pPr>
            <a:endParaRPr lang="en-GB" sz="2000" i="1" dirty="0" smtClean="0"/>
          </a:p>
          <a:p>
            <a:pPr marL="0" indent="0">
              <a:spcBef>
                <a:spcPts val="600"/>
              </a:spcBef>
              <a:buNone/>
            </a:pPr>
            <a:r>
              <a:rPr lang="en-GB" sz="2600" i="1" dirty="0" smtClean="0"/>
              <a:t>The things that stay the same are often the essential elements of a concept. This lies at the heart of  conceptual variation. </a:t>
            </a:r>
          </a:p>
          <a:p>
            <a:pPr>
              <a:buNone/>
            </a:pPr>
            <a:endParaRPr lang="en-GB" i="1" dirty="0" smtClean="0"/>
          </a:p>
          <a:p>
            <a:pPr>
              <a:buNone/>
            </a:pP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99383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Focused lessons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5232" y="1339552"/>
            <a:ext cx="77152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600" i="1" dirty="0" smtClean="0"/>
              <a:t>An important feature of teaching for mastery is that each lesson focuses on one small aspect of mathematics. In this lesson the focus is on multiplication by 6. </a:t>
            </a:r>
            <a:endParaRPr lang="en-GB" sz="2600" i="1" dirty="0"/>
          </a:p>
          <a:p>
            <a:pPr>
              <a:buNone/>
            </a:pPr>
            <a:r>
              <a:rPr lang="en-GB" sz="2600" i="1" dirty="0" smtClean="0"/>
              <a:t>This small focus allows for: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600" i="1" dirty="0" smtClean="0"/>
              <a:t>Varied repetition to embed the concept;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600" i="1" dirty="0" smtClean="0"/>
              <a:t>Opportunities for all children to have the time to make progression;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600" i="1" dirty="0" smtClean="0"/>
              <a:t>Opportunities for development of fluency and depth of understanding.</a:t>
            </a:r>
            <a:endParaRPr lang="en-GB" sz="2600" i="1" dirty="0"/>
          </a:p>
        </p:txBody>
      </p:sp>
    </p:spTree>
    <p:extLst>
      <p:ext uri="{BB962C8B-B14F-4D97-AF65-F5344CB8AC3E}">
        <p14:creationId xmlns:p14="http://schemas.microsoft.com/office/powerpoint/2010/main" val="161808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tem1">
  <a:themeElements>
    <a:clrScheme name="nctem1 11">
      <a:dk1>
        <a:srgbClr val="000000"/>
      </a:dk1>
      <a:lt1>
        <a:srgbClr val="FFFFFF"/>
      </a:lt1>
      <a:dk2>
        <a:srgbClr val="00628C"/>
      </a:dk2>
      <a:lt2>
        <a:srgbClr val="5F5F5F"/>
      </a:lt2>
      <a:accent1>
        <a:srgbClr val="82E6DD"/>
      </a:accent1>
      <a:accent2>
        <a:srgbClr val="C8E2E8"/>
      </a:accent2>
      <a:accent3>
        <a:srgbClr val="FFFFFF"/>
      </a:accent3>
      <a:accent4>
        <a:srgbClr val="000000"/>
      </a:accent4>
      <a:accent5>
        <a:srgbClr val="C1F0EB"/>
      </a:accent5>
      <a:accent6>
        <a:srgbClr val="B5CDD2"/>
      </a:accent6>
      <a:hlink>
        <a:srgbClr val="00628C"/>
      </a:hlink>
      <a:folHlink>
        <a:srgbClr val="B2B2B2"/>
      </a:folHlink>
    </a:clrScheme>
    <a:fontScheme name="nctem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ctem1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1">
        <a:dk1>
          <a:srgbClr val="000000"/>
        </a:dk1>
        <a:lt1>
          <a:srgbClr val="FFFFFF"/>
        </a:lt1>
        <a:dk2>
          <a:srgbClr val="00628C"/>
        </a:dk2>
        <a:lt2>
          <a:srgbClr val="5F5F5F"/>
        </a:lt2>
        <a:accent1>
          <a:srgbClr val="82E6DD"/>
        </a:accent1>
        <a:accent2>
          <a:srgbClr val="C8E2E8"/>
        </a:accent2>
        <a:accent3>
          <a:srgbClr val="FFFFFF"/>
        </a:accent3>
        <a:accent4>
          <a:srgbClr val="000000"/>
        </a:accent4>
        <a:accent5>
          <a:srgbClr val="C1F0EB"/>
        </a:accent5>
        <a:accent6>
          <a:srgbClr val="B5CDD2"/>
        </a:accent6>
        <a:hlink>
          <a:srgbClr val="00628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nctem1 1">
    <a:dk1>
      <a:srgbClr val="000000"/>
    </a:dk1>
    <a:lt1>
      <a:srgbClr val="FFFFFF"/>
    </a:lt1>
    <a:dk2>
      <a:srgbClr val="006666"/>
    </a:dk2>
    <a:lt2>
      <a:srgbClr val="5F5F5F"/>
    </a:lt2>
    <a:accent1>
      <a:srgbClr val="33CCCC"/>
    </a:accent1>
    <a:accent2>
      <a:srgbClr val="99CCCC"/>
    </a:accent2>
    <a:accent3>
      <a:srgbClr val="FFFFFF"/>
    </a:accent3>
    <a:accent4>
      <a:srgbClr val="000000"/>
    </a:accent4>
    <a:accent5>
      <a:srgbClr val="ADE2E2"/>
    </a:accent5>
    <a:accent6>
      <a:srgbClr val="8AB9B9"/>
    </a:accent6>
    <a:hlink>
      <a:srgbClr val="006666"/>
    </a:hlink>
    <a:folHlink>
      <a:srgbClr val="B2B2B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5CA218AA91A342B58C0B6FC7D07AF4" ma:contentTypeVersion="0" ma:contentTypeDescription="Create a new document." ma:contentTypeScope="" ma:versionID="5b7866326335da5b77b36b4b59ddb2c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054F594-175D-48EF-893C-C652A355FA2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3FADFC2-BE4A-48E7-ADEA-14DB4E517D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3715A7F-9F54-4064-8148-582423D584E8}">
  <ds:schemaRefs>
    <ds:schemaRef ds:uri="http://schemas.microsoft.com/office/2006/metadata/properties"/>
    <ds:schemaRef ds:uri="http://schemas.microsoft.com/office/infopath/2007/PartnerControls"/>
    <ds:schemaRef ds:uri="http://purl.org/dc/terms/"/>
    <ds:schemaRef ds:uri="http://purl.org/dc/elements/1.1/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542</TotalTime>
  <Words>566</Words>
  <Application>Microsoft Office PowerPoint</Application>
  <PresentationFormat>On-screen Show (4:3)</PresentationFormat>
  <Paragraphs>49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nctem1</vt:lpstr>
      <vt:lpstr>Office Theme</vt:lpstr>
      <vt:lpstr>Making Progress in Multiplication</vt:lpstr>
      <vt:lpstr>Rolling numbers</vt:lpstr>
      <vt:lpstr>Speaking in full sentences</vt:lpstr>
      <vt:lpstr>2 × 6 = 12 OR 6 × 2= 12?</vt:lpstr>
      <vt:lpstr>Chanting the six times table</vt:lpstr>
      <vt:lpstr>Multiplication as repeated addition</vt:lpstr>
      <vt:lpstr>Looking for patterns and noticing relationships </vt:lpstr>
      <vt:lpstr>What’s the same and what’s different?</vt:lpstr>
      <vt:lpstr>Focused lessons </vt:lpstr>
      <vt:lpstr>Variation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Peto</dc:creator>
  <cp:lastModifiedBy>Andrew Young</cp:lastModifiedBy>
  <cp:revision>40</cp:revision>
  <dcterms:created xsi:type="dcterms:W3CDTF">2008-01-11T09:41:35Z</dcterms:created>
  <dcterms:modified xsi:type="dcterms:W3CDTF">2015-11-13T11:43:21Z</dcterms:modified>
</cp:coreProperties>
</file>