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tags/tag2.xml" ContentType="application/vnd.openxmlformats-officedocument.presentationml.tags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tags/tag3.xml" ContentType="application/vnd.openxmlformats-officedocument.presentationml.tags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36"/>
  </p:notesMasterIdLst>
  <p:sldIdLst>
    <p:sldId id="257" r:id="rId5"/>
    <p:sldId id="508" r:id="rId6"/>
    <p:sldId id="506" r:id="rId7"/>
    <p:sldId id="541" r:id="rId8"/>
    <p:sldId id="542" r:id="rId9"/>
    <p:sldId id="507" r:id="rId10"/>
    <p:sldId id="481" r:id="rId11"/>
    <p:sldId id="268" r:id="rId12"/>
    <p:sldId id="269" r:id="rId13"/>
    <p:sldId id="270" r:id="rId14"/>
    <p:sldId id="284" r:id="rId15"/>
    <p:sldId id="267" r:id="rId16"/>
    <p:sldId id="285" r:id="rId17"/>
    <p:sldId id="286" r:id="rId18"/>
    <p:sldId id="326" r:id="rId19"/>
    <p:sldId id="276" r:id="rId20"/>
    <p:sldId id="509" r:id="rId21"/>
    <p:sldId id="510" r:id="rId22"/>
    <p:sldId id="277" r:id="rId23"/>
    <p:sldId id="278" r:id="rId24"/>
    <p:sldId id="327" r:id="rId25"/>
    <p:sldId id="287" r:id="rId26"/>
    <p:sldId id="328" r:id="rId27"/>
    <p:sldId id="329" r:id="rId28"/>
    <p:sldId id="334" r:id="rId29"/>
    <p:sldId id="485" r:id="rId30"/>
    <p:sldId id="511" r:id="rId31"/>
    <p:sldId id="512" r:id="rId32"/>
    <p:sldId id="332" r:id="rId33"/>
    <p:sldId id="330" r:id="rId34"/>
    <p:sldId id="333" r:id="rId35"/>
    <p:sldId id="513" r:id="rId36"/>
    <p:sldId id="514" r:id="rId37"/>
    <p:sldId id="537" r:id="rId38"/>
    <p:sldId id="337" r:id="rId39"/>
    <p:sldId id="338" r:id="rId40"/>
    <p:sldId id="339" r:id="rId41"/>
    <p:sldId id="340" r:id="rId42"/>
    <p:sldId id="341" r:id="rId43"/>
    <p:sldId id="342" r:id="rId44"/>
    <p:sldId id="343" r:id="rId45"/>
    <p:sldId id="310" r:id="rId46"/>
    <p:sldId id="312" r:id="rId47"/>
    <p:sldId id="335" r:id="rId48"/>
    <p:sldId id="336" r:id="rId49"/>
    <p:sldId id="515" r:id="rId50"/>
    <p:sldId id="516" r:id="rId51"/>
    <p:sldId id="344" r:id="rId52"/>
    <p:sldId id="345" r:id="rId53"/>
    <p:sldId id="346" r:id="rId54"/>
    <p:sldId id="517" r:id="rId55"/>
    <p:sldId id="518" r:id="rId56"/>
    <p:sldId id="347" r:id="rId57"/>
    <p:sldId id="348" r:id="rId58"/>
    <p:sldId id="349" r:id="rId59"/>
    <p:sldId id="350" r:id="rId60"/>
    <p:sldId id="351" r:id="rId61"/>
    <p:sldId id="352" r:id="rId62"/>
    <p:sldId id="353" r:id="rId63"/>
    <p:sldId id="354" r:id="rId64"/>
    <p:sldId id="355" r:id="rId65"/>
    <p:sldId id="356" r:id="rId66"/>
    <p:sldId id="519" r:id="rId67"/>
    <p:sldId id="520" r:id="rId68"/>
    <p:sldId id="357" r:id="rId69"/>
    <p:sldId id="358" r:id="rId70"/>
    <p:sldId id="359" r:id="rId71"/>
    <p:sldId id="360" r:id="rId72"/>
    <p:sldId id="361" r:id="rId73"/>
    <p:sldId id="362" r:id="rId74"/>
    <p:sldId id="521" r:id="rId75"/>
    <p:sldId id="522" r:id="rId76"/>
    <p:sldId id="363" r:id="rId77"/>
    <p:sldId id="364" r:id="rId78"/>
    <p:sldId id="365" r:id="rId79"/>
    <p:sldId id="366" r:id="rId80"/>
    <p:sldId id="367" r:id="rId81"/>
    <p:sldId id="368" r:id="rId82"/>
    <p:sldId id="369" r:id="rId83"/>
    <p:sldId id="371" r:id="rId84"/>
    <p:sldId id="372" r:id="rId85"/>
    <p:sldId id="370" r:id="rId86"/>
    <p:sldId id="373" r:id="rId87"/>
    <p:sldId id="523" r:id="rId88"/>
    <p:sldId id="524" r:id="rId89"/>
    <p:sldId id="374" r:id="rId90"/>
    <p:sldId id="375" r:id="rId91"/>
    <p:sldId id="376" r:id="rId92"/>
    <p:sldId id="377" r:id="rId93"/>
    <p:sldId id="525" r:id="rId94"/>
    <p:sldId id="526" r:id="rId95"/>
    <p:sldId id="378" r:id="rId96"/>
    <p:sldId id="379" r:id="rId97"/>
    <p:sldId id="380" r:id="rId98"/>
    <p:sldId id="381" r:id="rId99"/>
    <p:sldId id="382" r:id="rId100"/>
    <p:sldId id="383" r:id="rId101"/>
    <p:sldId id="384" r:id="rId102"/>
    <p:sldId id="385" r:id="rId103"/>
    <p:sldId id="386" r:id="rId104"/>
    <p:sldId id="387" r:id="rId105"/>
    <p:sldId id="527" r:id="rId106"/>
    <p:sldId id="528" r:id="rId107"/>
    <p:sldId id="388" r:id="rId108"/>
    <p:sldId id="389" r:id="rId109"/>
    <p:sldId id="390" r:id="rId110"/>
    <p:sldId id="391" r:id="rId111"/>
    <p:sldId id="392" r:id="rId112"/>
    <p:sldId id="394" r:id="rId113"/>
    <p:sldId id="393" r:id="rId114"/>
    <p:sldId id="395" r:id="rId115"/>
    <p:sldId id="397" r:id="rId116"/>
    <p:sldId id="529" r:id="rId117"/>
    <p:sldId id="530" r:id="rId118"/>
    <p:sldId id="403" r:id="rId119"/>
    <p:sldId id="398" r:id="rId120"/>
    <p:sldId id="399" r:id="rId121"/>
    <p:sldId id="400" r:id="rId122"/>
    <p:sldId id="531" r:id="rId123"/>
    <p:sldId id="532" r:id="rId124"/>
    <p:sldId id="401" r:id="rId125"/>
    <p:sldId id="402" r:id="rId126"/>
    <p:sldId id="534" r:id="rId127"/>
    <p:sldId id="533" r:id="rId128"/>
    <p:sldId id="505" r:id="rId129"/>
    <p:sldId id="538" r:id="rId130"/>
    <p:sldId id="535" r:id="rId131"/>
    <p:sldId id="536" r:id="rId132"/>
    <p:sldId id="539" r:id="rId133"/>
    <p:sldId id="540" r:id="rId134"/>
    <p:sldId id="477" r:id="rId1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41"/>
            <p14:sldId id="542"/>
            <p14:sldId id="507"/>
            <p14:sldId id="481"/>
            <p14:sldId id="268"/>
            <p14:sldId id="269"/>
            <p14:sldId id="270"/>
            <p14:sldId id="284"/>
            <p14:sldId id="267"/>
            <p14:sldId id="285"/>
            <p14:sldId id="286"/>
            <p14:sldId id="326"/>
            <p14:sldId id="276"/>
            <p14:sldId id="509"/>
            <p14:sldId id="510"/>
            <p14:sldId id="277"/>
            <p14:sldId id="278"/>
            <p14:sldId id="327"/>
            <p14:sldId id="287"/>
            <p14:sldId id="328"/>
            <p14:sldId id="329"/>
            <p14:sldId id="334"/>
            <p14:sldId id="485"/>
            <p14:sldId id="511"/>
            <p14:sldId id="512"/>
            <p14:sldId id="332"/>
            <p14:sldId id="330"/>
            <p14:sldId id="333"/>
            <p14:sldId id="513"/>
            <p14:sldId id="514"/>
            <p14:sldId id="537"/>
            <p14:sldId id="337"/>
            <p14:sldId id="338"/>
            <p14:sldId id="339"/>
            <p14:sldId id="340"/>
            <p14:sldId id="341"/>
            <p14:sldId id="342"/>
            <p14:sldId id="343"/>
            <p14:sldId id="310"/>
            <p14:sldId id="312"/>
            <p14:sldId id="335"/>
            <p14:sldId id="336"/>
            <p14:sldId id="515"/>
            <p14:sldId id="516"/>
            <p14:sldId id="344"/>
            <p14:sldId id="345"/>
            <p14:sldId id="346"/>
            <p14:sldId id="517"/>
            <p14:sldId id="518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519"/>
            <p14:sldId id="520"/>
            <p14:sldId id="357"/>
            <p14:sldId id="358"/>
            <p14:sldId id="359"/>
            <p14:sldId id="360"/>
            <p14:sldId id="361"/>
            <p14:sldId id="362"/>
            <p14:sldId id="521"/>
            <p14:sldId id="522"/>
            <p14:sldId id="363"/>
            <p14:sldId id="364"/>
            <p14:sldId id="365"/>
            <p14:sldId id="366"/>
            <p14:sldId id="367"/>
            <p14:sldId id="368"/>
            <p14:sldId id="369"/>
            <p14:sldId id="371"/>
            <p14:sldId id="372"/>
            <p14:sldId id="370"/>
            <p14:sldId id="373"/>
            <p14:sldId id="523"/>
            <p14:sldId id="524"/>
            <p14:sldId id="374"/>
            <p14:sldId id="375"/>
            <p14:sldId id="376"/>
            <p14:sldId id="377"/>
            <p14:sldId id="525"/>
            <p14:sldId id="526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527"/>
            <p14:sldId id="528"/>
            <p14:sldId id="388"/>
            <p14:sldId id="389"/>
            <p14:sldId id="390"/>
            <p14:sldId id="391"/>
            <p14:sldId id="392"/>
            <p14:sldId id="394"/>
            <p14:sldId id="393"/>
            <p14:sldId id="395"/>
            <p14:sldId id="397"/>
            <p14:sldId id="529"/>
            <p14:sldId id="530"/>
            <p14:sldId id="403"/>
            <p14:sldId id="398"/>
            <p14:sldId id="399"/>
            <p14:sldId id="400"/>
            <p14:sldId id="531"/>
            <p14:sldId id="532"/>
            <p14:sldId id="401"/>
            <p14:sldId id="402"/>
            <p14:sldId id="534"/>
            <p14:sldId id="533"/>
            <p14:sldId id="505"/>
            <p14:sldId id="538"/>
            <p14:sldId id="535"/>
            <p14:sldId id="536"/>
            <p14:sldId id="539"/>
            <p14:sldId id="540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19" autoAdjust="0"/>
    <p:restoredTop sz="89425" autoAdjust="0"/>
  </p:normalViewPr>
  <p:slideViewPr>
    <p:cSldViewPr snapToGrid="0" showGuides="1">
      <p:cViewPr varScale="1">
        <p:scale>
          <a:sx n="60" d="100"/>
          <a:sy n="60" d="100"/>
        </p:scale>
        <p:origin x="46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presProps" Target="pres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10/11/2021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211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324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Complete the equations to show how many dots there are altogether.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768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Complete the equations to show how many dots there are altogether.</a:t>
            </a:r>
          </a:p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40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Complete the equations to show how many dots there are altogether.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86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dice each showing two dots: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Numberblocks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	 4 × 7 = 28	7 × 4 = 28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dogs: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Four groups of four legs.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	4 × 4 = 16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Or one group of four dogs.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	1 × 4 = 4	4 × 1 = 4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five-pointed stars: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	of four.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 groups of five points: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group of four stars: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1 × 4 = 4	4 × 1 = 4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dogs: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groups of four legs: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	3 × 4 = 12	4 × 3 = 12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One group of three dogs: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four.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35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71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115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586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924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8463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970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groups of two are there?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groups of four are there?</a:t>
            </a:r>
          </a:p>
          <a:p>
            <a:r>
              <a:rPr lang="en-US" i="1" dirty="0"/>
              <a:t>For every one group of four, there are two groups of two.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376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same?</a:t>
            </a:r>
          </a:p>
          <a:p>
            <a:r>
              <a:rPr lang="en-GB" i="1" dirty="0"/>
              <a:t>What’s different?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2729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9207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u="sng" dirty="0"/>
              <a:t>Three</a:t>
            </a:r>
            <a:r>
              <a:rPr lang="en-US" i="1" dirty="0"/>
              <a:t> times four is equal to twelve, so </a:t>
            </a:r>
            <a:r>
              <a:rPr lang="en-US" i="1" u="sng" dirty="0"/>
              <a:t>double-three</a:t>
            </a:r>
            <a:r>
              <a:rPr lang="en-US" i="1" dirty="0"/>
              <a:t> times two is equal to twelve.</a:t>
            </a:r>
          </a:p>
          <a:p>
            <a:r>
              <a:rPr lang="en-US" i="1" u="sng" dirty="0"/>
              <a:t>Six</a:t>
            </a:r>
            <a:r>
              <a:rPr lang="en-US" i="1" dirty="0"/>
              <a:t> times two is equal to twelve, so </a:t>
            </a:r>
            <a:r>
              <a:rPr lang="en-US" i="1" u="sng" dirty="0"/>
              <a:t>half-of-six</a:t>
            </a:r>
            <a:r>
              <a:rPr lang="en-US" i="1" dirty="0"/>
              <a:t> times four is equal to twelve.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19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groups of two are there?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groups of four are there?</a:t>
            </a:r>
          </a:p>
          <a:p>
            <a:r>
              <a:rPr lang="en-US" i="1" dirty="0"/>
              <a:t>For every one group of four, there are two groups of two.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376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55603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99000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Four is </a:t>
            </a:r>
            <a:r>
              <a:rPr lang="en-US" i="1" u="sng" dirty="0"/>
              <a:t>double</a:t>
            </a:r>
            <a:r>
              <a:rPr lang="en-US" i="1" dirty="0"/>
              <a:t> two, so five fours is </a:t>
            </a:r>
            <a:r>
              <a:rPr lang="en-US" i="1" u="sng" dirty="0"/>
              <a:t>double</a:t>
            </a:r>
            <a:r>
              <a:rPr lang="en-US" i="1" dirty="0"/>
              <a:t> five-twos.</a:t>
            </a:r>
          </a:p>
          <a:p>
            <a:r>
              <a:rPr lang="en-US" i="1" dirty="0"/>
              <a:t>Two is </a:t>
            </a:r>
            <a:r>
              <a:rPr lang="en-US" i="1" u="sng" dirty="0"/>
              <a:t>half of</a:t>
            </a:r>
            <a:r>
              <a:rPr lang="en-US" i="1" u="none" dirty="0"/>
              <a:t> four</a:t>
            </a:r>
            <a:r>
              <a:rPr lang="en-US" i="1" dirty="0"/>
              <a:t>, so five twos is </a:t>
            </a:r>
            <a:r>
              <a:rPr lang="en-US" i="1" u="sng" dirty="0"/>
              <a:t>half of</a:t>
            </a:r>
            <a:r>
              <a:rPr lang="en-US" i="1" u="none" dirty="0"/>
              <a:t> </a:t>
            </a:r>
            <a:r>
              <a:rPr lang="en-US" i="1" dirty="0"/>
              <a:t>five-fours.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99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Four is </a:t>
            </a:r>
            <a:r>
              <a:rPr lang="en-US" i="1" u="sng" dirty="0"/>
              <a:t>double</a:t>
            </a:r>
            <a:r>
              <a:rPr lang="en-US" i="1" dirty="0"/>
              <a:t> two, so five fours is </a:t>
            </a:r>
            <a:r>
              <a:rPr lang="en-US" i="1" u="sng" dirty="0"/>
              <a:t>double</a:t>
            </a:r>
            <a:r>
              <a:rPr lang="en-US" i="1" dirty="0"/>
              <a:t> five-twos.</a:t>
            </a:r>
          </a:p>
          <a:p>
            <a:r>
              <a:rPr lang="en-US" i="1" dirty="0"/>
              <a:t>Two is </a:t>
            </a:r>
            <a:r>
              <a:rPr lang="en-US" i="1" u="sng" dirty="0"/>
              <a:t>half of</a:t>
            </a:r>
            <a:r>
              <a:rPr lang="en-US" i="1" u="none" dirty="0"/>
              <a:t> four,</a:t>
            </a:r>
            <a:r>
              <a:rPr lang="en-US" i="1" dirty="0"/>
              <a:t> so five twos is </a:t>
            </a:r>
            <a:r>
              <a:rPr lang="en-US" i="1" u="sng" dirty="0"/>
              <a:t>half of</a:t>
            </a:r>
            <a:r>
              <a:rPr lang="en-US" i="1" u="none" dirty="0"/>
              <a:t> </a:t>
            </a:r>
            <a:r>
              <a:rPr lang="en-US" i="1" dirty="0"/>
              <a:t>five-fours.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1152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3816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5750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three groups of eight; there are eight, three times.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twenty-four altogether.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is a factor. Eight is a factor.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product of three and eight is twenty-four.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Twenty-four is the product of three and eight.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97674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Complete the equations to show how many legs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5655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Complete the equations to show how many legs altogether.</a:t>
            </a:r>
            <a:endParaRPr lang="en-GB" i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7010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Complete the equations to show how many legs altogether.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251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Eight dice each showing two dots: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Numberblocks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	5 × 8 = 40	8 × 5 = 40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Counters with dots: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Array of blue counters: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	8 × 3 = 24	3 × 8 = 24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Eight triangles: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Eight groups of three sides (or eight groups of three corners):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	3 × 4 = 12	4 × 3 = 12 </a:t>
            </a: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One group of eight triangles: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show groups of eight.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1 × 8 = 8	8 × 1 = 8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4508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6441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706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5236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603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1989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0369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every one group of eight there are two groups of four.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274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same?</a:t>
            </a:r>
          </a:p>
          <a:p>
            <a:r>
              <a:rPr lang="en-GB" i="1" dirty="0"/>
              <a:t>What’s different?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4636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u="sng" dirty="0"/>
              <a:t>Three</a:t>
            </a:r>
            <a:r>
              <a:rPr lang="en-US" i="1" dirty="0"/>
              <a:t> times eight is equal to twenty-four, so </a:t>
            </a:r>
            <a:r>
              <a:rPr lang="en-US" i="1" u="sng" dirty="0"/>
              <a:t>double-three</a:t>
            </a:r>
            <a:r>
              <a:rPr lang="en-US" i="1" dirty="0"/>
              <a:t> times four is equal to twenty-four. </a:t>
            </a:r>
          </a:p>
          <a:p>
            <a:r>
              <a:rPr lang="en-US" i="1" u="sng" dirty="0"/>
              <a:t>Six</a:t>
            </a:r>
            <a:r>
              <a:rPr lang="en-US" i="1" dirty="0"/>
              <a:t> times four is equal to twenty-four, so </a:t>
            </a:r>
            <a:r>
              <a:rPr lang="en-US" i="1" u="sng" dirty="0"/>
              <a:t>half-of-six</a:t>
            </a:r>
            <a:r>
              <a:rPr lang="en-US" i="1" dirty="0"/>
              <a:t> times eight is equal to twenty-four.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8946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u="sng" dirty="0"/>
              <a:t>Three</a:t>
            </a:r>
            <a:r>
              <a:rPr lang="en-US" i="1" dirty="0"/>
              <a:t> times eight is equal to twenty-four, so </a:t>
            </a:r>
            <a:r>
              <a:rPr lang="en-US" i="1" u="sng" dirty="0"/>
              <a:t>double-three</a:t>
            </a:r>
            <a:r>
              <a:rPr lang="en-US" i="1" dirty="0"/>
              <a:t> times four is equal to twenty-four. </a:t>
            </a:r>
          </a:p>
          <a:p>
            <a:r>
              <a:rPr lang="en-US" i="1" u="sng" dirty="0"/>
              <a:t>Six</a:t>
            </a:r>
            <a:r>
              <a:rPr lang="en-US" i="1" dirty="0"/>
              <a:t> times four is equal to twenty-four, so </a:t>
            </a:r>
            <a:r>
              <a:rPr lang="en-US" i="1" u="sng" dirty="0"/>
              <a:t>half-of-six</a:t>
            </a:r>
            <a:r>
              <a:rPr lang="en-US" i="1" dirty="0"/>
              <a:t> times eight is equal to twenty-four.</a:t>
            </a:r>
            <a:endParaRPr lang="en-GB" i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91634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class of children can sit around tables in eights or in fours.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they sit around tables in fours, they need six tables.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tables will they need if they sit in eights?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2574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32 children in a class. How many tables will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 needed if each table can seat four children? How 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tables would be needed if each table can seat 8 children?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0032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512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3824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66282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Eight is </a:t>
            </a:r>
            <a:r>
              <a:rPr lang="en-US" i="1" u="sng" dirty="0"/>
              <a:t>double</a:t>
            </a:r>
            <a:r>
              <a:rPr lang="en-US" i="1" dirty="0"/>
              <a:t> four, so five eights is </a:t>
            </a:r>
            <a:r>
              <a:rPr lang="en-US" i="1" u="sng" dirty="0"/>
              <a:t>double</a:t>
            </a:r>
            <a:r>
              <a:rPr lang="en-US" i="1" dirty="0"/>
              <a:t> five-fours.</a:t>
            </a:r>
          </a:p>
          <a:p>
            <a:r>
              <a:rPr lang="en-US" i="1" dirty="0"/>
              <a:t>Four is </a:t>
            </a:r>
            <a:r>
              <a:rPr lang="en-US" i="1" u="sng" dirty="0"/>
              <a:t>half of</a:t>
            </a:r>
            <a:r>
              <a:rPr lang="en-US" i="1" dirty="0"/>
              <a:t> eight, so five fours is </a:t>
            </a:r>
            <a:r>
              <a:rPr lang="en-US" i="1" u="sng" dirty="0"/>
              <a:t>half of</a:t>
            </a:r>
            <a:r>
              <a:rPr lang="en-US" i="1" u="none" dirty="0"/>
              <a:t> </a:t>
            </a:r>
            <a:r>
              <a:rPr lang="en-US" i="1" dirty="0"/>
              <a:t>five-eights.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4620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Eight is </a:t>
            </a:r>
            <a:r>
              <a:rPr lang="en-US" i="1" u="sng" dirty="0"/>
              <a:t>double</a:t>
            </a:r>
            <a:r>
              <a:rPr lang="en-US" i="1" dirty="0"/>
              <a:t> four, so five eights is </a:t>
            </a:r>
            <a:r>
              <a:rPr lang="en-US" i="1" u="sng" dirty="0"/>
              <a:t>double</a:t>
            </a:r>
            <a:r>
              <a:rPr lang="en-US" i="1" dirty="0"/>
              <a:t> five-fours.</a:t>
            </a:r>
          </a:p>
          <a:p>
            <a:r>
              <a:rPr lang="en-US" i="1" dirty="0"/>
              <a:t>Four is </a:t>
            </a:r>
            <a:r>
              <a:rPr lang="en-US" i="1" u="sng" dirty="0"/>
              <a:t>half of</a:t>
            </a:r>
            <a:r>
              <a:rPr lang="en-US" i="1" dirty="0"/>
              <a:t> eight, so five fours is </a:t>
            </a:r>
            <a:r>
              <a:rPr lang="en-US" i="1" u="sng" dirty="0"/>
              <a:t>half of</a:t>
            </a:r>
            <a:r>
              <a:rPr lang="en-US" i="1" u="none" dirty="0"/>
              <a:t> </a:t>
            </a:r>
            <a:r>
              <a:rPr lang="en-US" i="1" dirty="0"/>
              <a:t>five-eights.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0547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Felicity has six squares. How many corners does she have altogether?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Hamid has the same number of octagons. How many corners does he have altogether?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3010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75280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9962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833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903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Basil has nine sticks. How many two-stick mountains can he make?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9046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squares can he make?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29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octagons can he make?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943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Nickolay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 fifteen sticks. He makes as many </a:t>
            </a:r>
            <a:r>
              <a:rPr lang="en-GB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sauares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possible.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agree with his representation and equation?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7096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767524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44657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children are calculating how many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legs there are on six spiders.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Whose method do you like best? Why?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665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children are calculating how many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legs there are on six spiders.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Whose method do you like best? Why?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3685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children are calculating how many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legs there are on six spiders.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Whose method do you like best? Why?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9460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children are calculating how many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legs there are on six spiders.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Whose method do you like best? Why?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025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children are calculating how many</a:t>
            </a: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legs there are on six spiders.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Whose method do you like best? Why?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87122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shop sells socks in packs of four pairs.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socks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there in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pack?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pairs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there in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packs?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socks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there in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packs?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 buy thirty-two socks, how many packs is this?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many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pairs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socks is this?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914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Guests at a party sit at tables like this.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eight guests at each table.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four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pairs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guests at each table.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two guests at the head of each table.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3847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10826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14395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numbers with more than two digits: if the final two </a:t>
            </a:r>
            <a:br>
              <a:rPr lang="en-US" dirty="0"/>
            </a:br>
            <a:r>
              <a:rPr lang="en-US" dirty="0"/>
              <a:t>digits are divisible by four then the number is divisible by four.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04465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23424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622668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51662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438755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000987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185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five groups of four. There are four, five times.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twenty altogether.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is a factor. Four is a factor.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product of five and four is twenty.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Twenty is the product of five and four.</a:t>
            </a:r>
            <a:r>
              <a:rPr lang="en-GB" dirty="0">
                <a:effectLst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4086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800078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154833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zero is a factor, the product is zero.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2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4172914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1118488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3.png"/><Relationship Id="rId4" Type="http://schemas.openxmlformats.org/officeDocument/2006/relationships/image" Target="../media/image15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7.png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50" TargetMode="Externa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3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0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73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png"/><Relationship Id="rId5" Type="http://schemas.openxmlformats.org/officeDocument/2006/relationships/image" Target="../media/image16.png"/><Relationship Id="rId4" Type="http://schemas.openxmlformats.org/officeDocument/2006/relationships/image" Target="../media/image174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54" TargetMode="Externa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181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57" TargetMode="Externa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8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83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10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assets.publishing.service.gov.uk/government/uploads/system/uploads/attachment_data/file/897806/Maths_guidance_KS_1_and_2.pdf" TargetMode="External"/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11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100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Relationship Id="rId9" Type="http://schemas.openxmlformats.org/officeDocument/2006/relationships/hyperlink" Target="https://assets.publishing.service.gov.uk/government/uploads/system/uploads/attachment_data/file/897806/Maths_guidance_KS_1_and_2.pdf#page=2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14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6.xml"/><Relationship Id="rId7" Type="http://schemas.openxmlformats.org/officeDocument/2006/relationships/slide" Target="slide4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27.xml"/><Relationship Id="rId4" Type="http://schemas.openxmlformats.org/officeDocument/2006/relationships/slide" Target="slide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4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12" Type="http://schemas.openxmlformats.org/officeDocument/2006/relationships/image" Target="../media/image6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11" Type="http://schemas.openxmlformats.org/officeDocument/2006/relationships/image" Target="../media/image52.png"/><Relationship Id="rId5" Type="http://schemas.openxmlformats.org/officeDocument/2006/relationships/image" Target="../media/image58.png"/><Relationship Id="rId15" Type="http://schemas.openxmlformats.org/officeDocument/2006/relationships/image" Target="../media/image66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Relationship Id="rId1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18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79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8.png"/><Relationship Id="rId5" Type="http://schemas.openxmlformats.org/officeDocument/2006/relationships/image" Target="../media/image84.png"/><Relationship Id="rId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1.xml"/><Relationship Id="rId7" Type="http://schemas.openxmlformats.org/officeDocument/2006/relationships/slide" Target="slide9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4.xml"/><Relationship Id="rId5" Type="http://schemas.openxmlformats.org/officeDocument/2006/relationships/slide" Target="slide71.xml"/><Relationship Id="rId4" Type="http://schemas.openxmlformats.org/officeDocument/2006/relationships/slide" Target="slide6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23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102.xml"/><Relationship Id="rId7" Type="http://schemas.openxmlformats.org/officeDocument/2006/relationships/slide" Target="slide12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3.xml"/><Relationship Id="rId5" Type="http://schemas.openxmlformats.org/officeDocument/2006/relationships/slide" Target="slide119.xml"/><Relationship Id="rId4" Type="http://schemas.openxmlformats.org/officeDocument/2006/relationships/slide" Target="slide1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26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33" TargetMode="Externa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9.png"/><Relationship Id="rId7" Type="http://schemas.openxmlformats.org/officeDocument/2006/relationships/image" Target="../media/image11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20.png"/><Relationship Id="rId9" Type="http://schemas.openxmlformats.org/officeDocument/2006/relationships/image" Target="../media/image12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4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38" TargetMode="Externa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3.pn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137.png"/><Relationship Id="rId4" Type="http://schemas.openxmlformats.org/officeDocument/2006/relationships/image" Target="../media/image81.png"/><Relationship Id="rId9" Type="http://schemas.openxmlformats.org/officeDocument/2006/relationships/image" Target="../media/image13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4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43" TargetMode="Externa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41.png"/><Relationship Id="rId7" Type="http://schemas.openxmlformats.org/officeDocument/2006/relationships/image" Target="../media/image9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8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14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ciykxwgy/ncetm_spine2_segment07_y3.pdf#page=45" TargetMode="Externa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15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149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3, Unit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 4, 8 times tables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3D867D-01E4-4C1D-9F9F-8EA750C5A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3" y="1179326"/>
            <a:ext cx="841704" cy="829235"/>
          </a:xfrm>
          <a:prstGeom prst="rect">
            <a:avLst/>
          </a:prstGeom>
        </p:spPr>
      </p:pic>
      <p:pic>
        <p:nvPicPr>
          <p:cNvPr id="8" name="Picture 7" descr="A picture containing scissors, window&#10;&#10;Description automatically generated">
            <a:extLst>
              <a:ext uri="{FF2B5EF4-FFF2-40B4-BE49-F238E27FC236}">
                <a16:creationId xmlns:a16="http://schemas.microsoft.com/office/drawing/2014/main" id="{3559EA81-EBCE-4903-96B1-17F7E213D2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430" y="1179326"/>
            <a:ext cx="841704" cy="8292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A37067-551C-43D8-9F8B-6116A33B1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147" y="1179326"/>
            <a:ext cx="841704" cy="829235"/>
          </a:xfrm>
          <a:prstGeom prst="rect">
            <a:avLst/>
          </a:prstGeom>
        </p:spPr>
      </p:pic>
      <p:pic>
        <p:nvPicPr>
          <p:cNvPr id="12" name="Picture 11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0F79DADE-EF5A-4511-8BCA-723B3943A5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864" y="1179326"/>
            <a:ext cx="841704" cy="829235"/>
          </a:xfrm>
          <a:prstGeom prst="rect">
            <a:avLst/>
          </a:prstGeom>
        </p:spPr>
      </p:pic>
      <p:pic>
        <p:nvPicPr>
          <p:cNvPr id="14" name="Picture 13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F0BC55FF-A7B5-4BAC-8223-0A42FA2751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2" y="1179326"/>
            <a:ext cx="841704" cy="829235"/>
          </a:xfrm>
          <a:prstGeom prst="rect">
            <a:avLst/>
          </a:prstGeom>
        </p:spPr>
      </p:pic>
      <p:pic>
        <p:nvPicPr>
          <p:cNvPr id="17" name="Picture 16" descr="A picture containing scissors, window&#10;&#10;Description automatically generated">
            <a:extLst>
              <a:ext uri="{FF2B5EF4-FFF2-40B4-BE49-F238E27FC236}">
                <a16:creationId xmlns:a16="http://schemas.microsoft.com/office/drawing/2014/main" id="{EFDC3298-7A03-4435-B9C8-3F4475804F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2" y="2534653"/>
            <a:ext cx="841704" cy="829235"/>
          </a:xfrm>
          <a:prstGeom prst="rect">
            <a:avLst/>
          </a:prstGeom>
        </p:spPr>
      </p:pic>
      <p:pic>
        <p:nvPicPr>
          <p:cNvPr id="18" name="Picture 17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EC2822F8-5AF7-4A29-BFBE-4B3A6F40F4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430" y="2534653"/>
            <a:ext cx="841704" cy="829235"/>
          </a:xfrm>
          <a:prstGeom prst="rect">
            <a:avLst/>
          </a:prstGeom>
        </p:spPr>
      </p:pic>
      <p:pic>
        <p:nvPicPr>
          <p:cNvPr id="19" name="Picture 18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BBCB977F-B6AD-4C33-BC89-47B4F40BE3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864" y="2534653"/>
            <a:ext cx="841704" cy="829235"/>
          </a:xfrm>
          <a:prstGeom prst="rect">
            <a:avLst/>
          </a:prstGeom>
        </p:spPr>
      </p:pic>
      <p:pic>
        <p:nvPicPr>
          <p:cNvPr id="20" name="Picture 19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B358317A-4272-43AF-A777-7BBA5E73EA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3" y="3889981"/>
            <a:ext cx="841704" cy="82923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FCE1CC8-179A-4CF8-A5A0-0046082621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3" y="2534653"/>
            <a:ext cx="841704" cy="8292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2BEEAA5-B294-452F-90C9-576A22D8A1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147" y="2534653"/>
            <a:ext cx="841704" cy="8292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EB86C46-F3B2-42CF-9B9A-F0A2D0DB0F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430" y="3889981"/>
            <a:ext cx="841704" cy="82923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6B63816-80DF-42C3-BC6A-F16BF2AA752D}"/>
              </a:ext>
            </a:extLst>
          </p:cNvPr>
          <p:cNvSpPr txBox="1"/>
          <p:nvPr/>
        </p:nvSpPr>
        <p:spPr bwMode="auto">
          <a:xfrm>
            <a:off x="5920311" y="50189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85D249-50BE-418C-AD75-03C5491F69CE}"/>
              </a:ext>
            </a:extLst>
          </p:cNvPr>
          <p:cNvSpPr txBox="1"/>
          <p:nvPr/>
        </p:nvSpPr>
        <p:spPr bwMode="auto">
          <a:xfrm>
            <a:off x="5711537" y="5447843"/>
            <a:ext cx="768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zero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70EE72A-2960-4778-ACB2-8F4BAA74DF5A}"/>
              </a:ext>
            </a:extLst>
          </p:cNvPr>
          <p:cNvSpPr txBox="1"/>
          <p:nvPr/>
        </p:nvSpPr>
        <p:spPr bwMode="auto">
          <a:xfrm>
            <a:off x="5920312" y="50189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20943D7-B8A7-43E1-A1C1-1AEE953214FD}"/>
              </a:ext>
            </a:extLst>
          </p:cNvPr>
          <p:cNvSpPr txBox="1"/>
          <p:nvPr/>
        </p:nvSpPr>
        <p:spPr bwMode="auto">
          <a:xfrm>
            <a:off x="5750041" y="5447843"/>
            <a:ext cx="691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751CCF9-B9BB-46F2-981F-CEBDC4ABF15E}"/>
              </a:ext>
            </a:extLst>
          </p:cNvPr>
          <p:cNvSpPr txBox="1"/>
          <p:nvPr/>
        </p:nvSpPr>
        <p:spPr bwMode="auto">
          <a:xfrm>
            <a:off x="5920311" y="50189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263C6E-87D7-45FD-AA2E-7992FD9D5C47}"/>
              </a:ext>
            </a:extLst>
          </p:cNvPr>
          <p:cNvSpPr txBox="1"/>
          <p:nvPr/>
        </p:nvSpPr>
        <p:spPr bwMode="auto">
          <a:xfrm>
            <a:off x="5723943" y="5447843"/>
            <a:ext cx="744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175E539-84EC-4485-A650-7CEB02E43E2C}"/>
              </a:ext>
            </a:extLst>
          </p:cNvPr>
          <p:cNvSpPr txBox="1"/>
          <p:nvPr/>
        </p:nvSpPr>
        <p:spPr bwMode="auto">
          <a:xfrm>
            <a:off x="5920312" y="50189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1DF49A-4E37-4E97-A5D1-7CFCD01FEC80}"/>
              </a:ext>
            </a:extLst>
          </p:cNvPr>
          <p:cNvSpPr txBox="1"/>
          <p:nvPr/>
        </p:nvSpPr>
        <p:spPr bwMode="auto">
          <a:xfrm>
            <a:off x="5830542" y="5447843"/>
            <a:ext cx="530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D360E8-285C-40EF-BDD9-08CFEC4D4F0F}"/>
              </a:ext>
            </a:extLst>
          </p:cNvPr>
          <p:cNvSpPr txBox="1"/>
          <p:nvPr/>
        </p:nvSpPr>
        <p:spPr bwMode="auto">
          <a:xfrm>
            <a:off x="5920312" y="50189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ADEEBE5-A76D-4EE6-A2B6-78A2C71651B0}"/>
              </a:ext>
            </a:extLst>
          </p:cNvPr>
          <p:cNvSpPr txBox="1"/>
          <p:nvPr/>
        </p:nvSpPr>
        <p:spPr bwMode="auto">
          <a:xfrm>
            <a:off x="5655817" y="5447843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eight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62ADC5A-1095-4228-9F0E-B84BBC27D989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DD07855-A6CB-42EA-82DC-B142985D3F95}"/>
              </a:ext>
            </a:extLst>
          </p:cNvPr>
          <p:cNvSpPr txBox="1"/>
          <p:nvPr/>
        </p:nvSpPr>
        <p:spPr bwMode="auto">
          <a:xfrm>
            <a:off x="5785274" y="5447843"/>
            <a:ext cx="621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13695B-9E7D-431B-9753-9B2C21A6C8BA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74FCA8-CDED-4B7E-9E48-A108E406E346}"/>
              </a:ext>
            </a:extLst>
          </p:cNvPr>
          <p:cNvSpPr txBox="1"/>
          <p:nvPr/>
        </p:nvSpPr>
        <p:spPr bwMode="auto">
          <a:xfrm>
            <a:off x="5570087" y="5447843"/>
            <a:ext cx="1051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twelve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6A95E8-0009-4998-BCBC-1B5FB195AB59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D793227-0814-4F46-BEFA-E69FD873EDC4}"/>
              </a:ext>
            </a:extLst>
          </p:cNvPr>
          <p:cNvSpPr txBox="1"/>
          <p:nvPr/>
        </p:nvSpPr>
        <p:spPr bwMode="auto">
          <a:xfrm>
            <a:off x="5420975" y="5447843"/>
            <a:ext cx="135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fourteen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2DD2DD4-722B-4025-B1EA-1D68EB6A40BC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17720B0-A21E-449A-93E1-1BEE9073E628}"/>
              </a:ext>
            </a:extLst>
          </p:cNvPr>
          <p:cNvSpPr txBox="1"/>
          <p:nvPr/>
        </p:nvSpPr>
        <p:spPr bwMode="auto">
          <a:xfrm>
            <a:off x="5531999" y="5447843"/>
            <a:ext cx="11280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sixteen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9EDAB8C-FC9F-409B-BF8F-BF3AEA58C0C3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A2A547E-5BD4-4E15-BE74-6C99B709902A}"/>
              </a:ext>
            </a:extLst>
          </p:cNvPr>
          <p:cNvSpPr txBox="1"/>
          <p:nvPr/>
        </p:nvSpPr>
        <p:spPr bwMode="auto">
          <a:xfrm>
            <a:off x="5409371" y="5447843"/>
            <a:ext cx="13732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eighteen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3CAD061-2360-4D05-9731-181E2FE7BAFC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5E49B99-4C4D-4987-93B5-4BA1329DBF9E}"/>
              </a:ext>
            </a:extLst>
          </p:cNvPr>
          <p:cNvSpPr txBox="1"/>
          <p:nvPr/>
        </p:nvSpPr>
        <p:spPr bwMode="auto">
          <a:xfrm>
            <a:off x="5546747" y="5447843"/>
            <a:ext cx="1098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324B9BD-BF52-40EC-975C-E978E27D8205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65EF98-7054-4A21-9515-A9DF298BA02E}"/>
              </a:ext>
            </a:extLst>
          </p:cNvPr>
          <p:cNvSpPr txBox="1"/>
          <p:nvPr/>
        </p:nvSpPr>
        <p:spPr bwMode="auto">
          <a:xfrm>
            <a:off x="5231406" y="5447843"/>
            <a:ext cx="1729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twenty-two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9C50A15-1199-4A7F-8107-F2159E6B813E}"/>
              </a:ext>
            </a:extLst>
          </p:cNvPr>
          <p:cNvSpPr txBox="1"/>
          <p:nvPr/>
        </p:nvSpPr>
        <p:spPr bwMode="auto">
          <a:xfrm>
            <a:off x="5836954" y="501891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7B3EDC3-312F-4723-9855-916AB9596065}"/>
              </a:ext>
            </a:extLst>
          </p:cNvPr>
          <p:cNvSpPr txBox="1"/>
          <p:nvPr/>
        </p:nvSpPr>
        <p:spPr bwMode="auto">
          <a:xfrm>
            <a:off x="5205309" y="5447843"/>
            <a:ext cx="1781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twenty-four</a:t>
            </a:r>
          </a:p>
        </p:txBody>
      </p:sp>
    </p:spTree>
    <p:extLst>
      <p:ext uri="{BB962C8B-B14F-4D97-AF65-F5344CB8AC3E}">
        <p14:creationId xmlns:p14="http://schemas.microsoft.com/office/powerpoint/2010/main" val="93821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2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BF6C081-7D94-42B3-94F3-7353D73DF1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A0EC0B-A2E1-4B06-8774-2301856C89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3872" y="1484785"/>
            <a:ext cx="432048" cy="95600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0B2497-DAF0-4BB7-8157-DD5E4DF3460A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 sticks, how many octagons?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7D0D63-92F6-4820-BCF7-7E6761FE9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0593" y="1484785"/>
            <a:ext cx="432048" cy="956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F396B7-8C04-4F72-81B2-A58837ECCB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9026" y="1484785"/>
            <a:ext cx="432048" cy="9560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434E65-1F53-405E-BA78-D03F3DA799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4032" y="1484785"/>
            <a:ext cx="432048" cy="9560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2CFC09-13C5-45B2-AEBC-4BBCA60940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3039" y="1484785"/>
            <a:ext cx="279648" cy="9560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A4FCA9-F599-4F20-B039-40A87067E01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9817" y="2852937"/>
            <a:ext cx="3312369" cy="259078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66286E1-1AE3-4A82-AAB7-27B3B1E843FA}"/>
              </a:ext>
            </a:extLst>
          </p:cNvPr>
          <p:cNvSpPr/>
          <p:nvPr/>
        </p:nvSpPr>
        <p:spPr>
          <a:xfrm>
            <a:off x="2115968" y="5559623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 = 1 × 8 + 1</a:t>
            </a:r>
          </a:p>
        </p:txBody>
      </p:sp>
    </p:spTree>
    <p:extLst>
      <p:ext uri="{BB962C8B-B14F-4D97-AF65-F5344CB8AC3E}">
        <p14:creationId xmlns:p14="http://schemas.microsoft.com/office/powerpoint/2010/main" val="269630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0.00799 0.35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175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00295 0.3518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75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00208 0.35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75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00018 0.3518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0.13819 0.3189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1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CCB3A2B-5A44-4E04-BE31-0730AE14A6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9744" y="3200615"/>
            <a:ext cx="1880593" cy="118545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C4DD5EC-20F2-41B1-B449-65A2139174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33EA15-0245-4EBE-8D18-ABF497A53B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832401"/>
            <a:ext cx="7839279" cy="9560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31275F-EF3F-4FC0-9157-2AE7D58121E1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15 sticks; make as many squares as possible.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CD571F-C34E-4880-9871-EEB9862FED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1585" y="3212976"/>
            <a:ext cx="4896544" cy="11854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878BB07-49AE-4702-8D5B-4B1DE2EF46EF}"/>
              </a:ext>
            </a:extLst>
          </p:cNvPr>
          <p:cNvSpPr/>
          <p:nvPr/>
        </p:nvSpPr>
        <p:spPr>
          <a:xfrm>
            <a:off x="1468438" y="4725145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15 =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8329A5-308F-4442-BB74-61011601CFD9}"/>
              </a:ext>
            </a:extLst>
          </p:cNvPr>
          <p:cNvSpPr/>
          <p:nvPr/>
        </p:nvSpPr>
        <p:spPr>
          <a:xfrm>
            <a:off x="5033881" y="5321513"/>
            <a:ext cx="21242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Do you agree?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88FC07-655D-4F0C-B14C-45C8B1D4A3F9}"/>
              </a:ext>
            </a:extLst>
          </p:cNvPr>
          <p:cNvSpPr/>
          <p:nvPr/>
        </p:nvSpPr>
        <p:spPr>
          <a:xfrm>
            <a:off x="7104113" y="5198401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US" sz="4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E5B759-F26E-46D4-86DD-55009ED801D8}"/>
              </a:ext>
            </a:extLst>
          </p:cNvPr>
          <p:cNvSpPr/>
          <p:nvPr/>
        </p:nvSpPr>
        <p:spPr>
          <a:xfrm>
            <a:off x="5752915" y="4725144"/>
            <a:ext cx="1444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2 × 4 + 7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8A4265-C543-460B-BE04-DF08873380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0177" y="3221702"/>
            <a:ext cx="648072" cy="11854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8A7D44-CBC7-4683-8CF7-86BAF7075C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8250" y="3212976"/>
            <a:ext cx="504055" cy="118545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FFE9AB0-31E6-4A43-BE96-A48B1F8630DB}"/>
              </a:ext>
            </a:extLst>
          </p:cNvPr>
          <p:cNvSpPr/>
          <p:nvPr/>
        </p:nvSpPr>
        <p:spPr>
          <a:xfrm>
            <a:off x="5752915" y="4725144"/>
            <a:ext cx="1444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 × 4 + 3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9E6900-59EA-4DB5-BB71-200B55BA2E25}"/>
              </a:ext>
            </a:extLst>
          </p:cNvPr>
          <p:cNvSpPr/>
          <p:nvPr/>
        </p:nvSpPr>
        <p:spPr>
          <a:xfrm>
            <a:off x="7112066" y="5198401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US" sz="4000" dirty="0">
              <a:solidFill>
                <a:srgbClr val="008000"/>
              </a:solidFill>
              <a:latin typeface="Myriad Pro" panose="020B0503030403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D7A92E5-3B87-4C9C-A723-048509A66F1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20338" y="3212976"/>
            <a:ext cx="504055" cy="118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4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0" grpId="2"/>
      <p:bldP spid="11" grpId="0"/>
      <p:bldP spid="11" grpId="1"/>
      <p:bldP spid="13" grpId="0"/>
      <p:bldP spid="13" grpId="1"/>
      <p:bldP spid="17" grpId="0"/>
      <p:bldP spid="19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16506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 knowledge of the relationships between the 2, 4 and 8 times tables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25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61114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4:12-4:13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49-52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00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CFF875-1AE2-493E-AD1E-3F90B12DEE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9954D0-13D5-408D-827C-3C68E4B4F6AE}"/>
              </a:ext>
            </a:extLst>
          </p:cNvPr>
          <p:cNvSpPr txBox="1"/>
          <p:nvPr/>
        </p:nvSpPr>
        <p:spPr bwMode="auto">
          <a:xfrm>
            <a:off x="4151784" y="1828974"/>
            <a:ext cx="3046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    ×     2      =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408639-ACD2-4DE9-AAF5-A27E865BFCDF}"/>
              </a:ext>
            </a:extLst>
          </p:cNvPr>
          <p:cNvSpPr txBox="1"/>
          <p:nvPr/>
        </p:nvSpPr>
        <p:spPr bwMode="auto">
          <a:xfrm>
            <a:off x="4151785" y="3036283"/>
            <a:ext cx="31124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    ×     4      =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63AFF8-BAEA-4D57-86F0-53E9C6D106C1}"/>
              </a:ext>
            </a:extLst>
          </p:cNvPr>
          <p:cNvSpPr txBox="1"/>
          <p:nvPr/>
        </p:nvSpPr>
        <p:spPr bwMode="auto">
          <a:xfrm>
            <a:off x="4151785" y="4205238"/>
            <a:ext cx="2827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     ×     8      =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4F3AD5-EACA-4419-96A6-2283F01423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1071" y="2322128"/>
            <a:ext cx="1566267" cy="63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F93DEE-8A11-44AD-8C79-01ACEB1C04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284875" y="2312804"/>
            <a:ext cx="232927" cy="7901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E0BBBF-11AD-4AA3-AA2B-BFC18936B2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3508" y="2324807"/>
            <a:ext cx="864096" cy="63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E6BA095-D947-49AB-BA42-AFB48C2FC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690" y="2267713"/>
            <a:ext cx="233184" cy="7909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D83BD8B-DD29-471C-ABB3-FF19310E9FF4}"/>
              </a:ext>
            </a:extLst>
          </p:cNvPr>
          <p:cNvSpPr>
            <a:spLocks noChangeAspect="1"/>
          </p:cNvSpPr>
          <p:nvPr/>
        </p:nvSpPr>
        <p:spPr bwMode="auto">
          <a:xfrm>
            <a:off x="6552034" y="1731589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918FA58-576B-4E50-8169-DD8FF7D267BE}"/>
              </a:ext>
            </a:extLst>
          </p:cNvPr>
          <p:cNvSpPr>
            <a:spLocks noChangeAspect="1"/>
          </p:cNvSpPr>
          <p:nvPr/>
        </p:nvSpPr>
        <p:spPr bwMode="auto">
          <a:xfrm>
            <a:off x="6552034" y="2910649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611B6FC-82FE-417E-B97A-793670D42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304519" y="3555928"/>
            <a:ext cx="232927" cy="7901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FDB61F-A8C3-4DE2-A143-6CA2FD96C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859" y="3582886"/>
            <a:ext cx="233184" cy="79099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342CD8D8-EFCF-4DD0-9E3B-AC9A4E7068D7}"/>
              </a:ext>
            </a:extLst>
          </p:cNvPr>
          <p:cNvSpPr>
            <a:spLocks noChangeAspect="1"/>
          </p:cNvSpPr>
          <p:nvPr/>
        </p:nvSpPr>
        <p:spPr bwMode="auto">
          <a:xfrm>
            <a:off x="6552034" y="4104654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38F82FB-C94B-42A7-A36A-A08BF087FA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0181" y="3598530"/>
            <a:ext cx="1566267" cy="63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EFF04BB-A9B7-453B-A737-BE03BBEDB9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2618" y="3601209"/>
            <a:ext cx="864096" cy="63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B64D215-C781-4E89-A9C1-C1947B6ED3CD}"/>
              </a:ext>
            </a:extLst>
          </p:cNvPr>
          <p:cNvSpPr txBox="1"/>
          <p:nvPr/>
        </p:nvSpPr>
        <p:spPr bwMode="auto">
          <a:xfrm>
            <a:off x="6637092" y="4223519"/>
            <a:ext cx="540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B85D15-993A-4A37-A333-A7F91442598C}"/>
              </a:ext>
            </a:extLst>
          </p:cNvPr>
          <p:cNvSpPr txBox="1"/>
          <p:nvPr/>
        </p:nvSpPr>
        <p:spPr bwMode="auto">
          <a:xfrm>
            <a:off x="6646617" y="3063628"/>
            <a:ext cx="540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E7CE9F-C911-47BA-BB50-899B6D704B97}"/>
              </a:ext>
            </a:extLst>
          </p:cNvPr>
          <p:cNvSpPr txBox="1"/>
          <p:nvPr/>
        </p:nvSpPr>
        <p:spPr bwMode="auto">
          <a:xfrm>
            <a:off x="6637092" y="1849279"/>
            <a:ext cx="540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89992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25" grpId="0"/>
      <p:bldP spid="26" grpId="0"/>
      <p:bldP spid="27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FE8F89-B0BB-476F-89F0-7A8585B8D6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19D3F6-E403-4A46-A4C2-6C95593D4F31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 spiders, how many legs?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8097-5E5F-46B6-94C1-2396B52B1FBE}"/>
              </a:ext>
            </a:extLst>
          </p:cNvPr>
          <p:cNvSpPr/>
          <p:nvPr/>
        </p:nvSpPr>
        <p:spPr>
          <a:xfrm>
            <a:off x="5681954" y="1549002"/>
            <a:ext cx="828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Ben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9566D4-91A7-4768-AB28-F525A432DD12}"/>
              </a:ext>
            </a:extLst>
          </p:cNvPr>
          <p:cNvSpPr/>
          <p:nvPr/>
        </p:nvSpPr>
        <p:spPr>
          <a:xfrm>
            <a:off x="3598224" y="2036019"/>
            <a:ext cx="53359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Ben says, ‘I know that 6 eights are 48.’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AF48E2-99E6-4A2B-9684-CDDBD1248D8F}"/>
              </a:ext>
            </a:extLst>
          </p:cNvPr>
          <p:cNvSpPr/>
          <p:nvPr/>
        </p:nvSpPr>
        <p:spPr>
          <a:xfrm>
            <a:off x="5276706" y="2631768"/>
            <a:ext cx="1729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8 = 48 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2F7429-AB47-4DEB-BC09-97FAF61384CE}"/>
              </a:ext>
            </a:extLst>
          </p:cNvPr>
          <p:cNvSpPr/>
          <p:nvPr/>
        </p:nvSpPr>
        <p:spPr>
          <a:xfrm>
            <a:off x="6915296" y="2497683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US" sz="4000" dirty="0">
              <a:solidFill>
                <a:srgbClr val="008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54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FE8F89-B0BB-476F-89F0-7A8585B8D6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19D3F6-E403-4A46-A4C2-6C95593D4F31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 spiders, how many legs?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8097-5E5F-46B6-94C1-2396B52B1FBE}"/>
              </a:ext>
            </a:extLst>
          </p:cNvPr>
          <p:cNvSpPr/>
          <p:nvPr/>
        </p:nvSpPr>
        <p:spPr>
          <a:xfrm>
            <a:off x="5559635" y="1549002"/>
            <a:ext cx="107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Akisha</a:t>
            </a:r>
            <a:endParaRPr lang="en-US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9566D4-91A7-4768-AB28-F525A432DD12}"/>
              </a:ext>
            </a:extLst>
          </p:cNvPr>
          <p:cNvSpPr/>
          <p:nvPr/>
        </p:nvSpPr>
        <p:spPr>
          <a:xfrm>
            <a:off x="2608367" y="2036019"/>
            <a:ext cx="7484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Akisha</a:t>
            </a:r>
            <a:r>
              <a:rPr lang="en-US" sz="2400" dirty="0">
                <a:latin typeface="Myriad Pro" panose="020B0503030403020204" pitchFamily="34" charset="0"/>
              </a:rPr>
              <a:t> says, ‘5 times 8 is 40, so 6 times 8 is 40 plus 8.’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DDBE74-AA6A-4D0E-BF5F-45EBCF0A930D}"/>
              </a:ext>
            </a:extLst>
          </p:cNvPr>
          <p:cNvSpPr/>
          <p:nvPr/>
        </p:nvSpPr>
        <p:spPr>
          <a:xfrm>
            <a:off x="5276705" y="2636913"/>
            <a:ext cx="2520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8 = 5 x 8 + 8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47D4F-38B8-4039-A7EA-8349BB1A8CB8}"/>
              </a:ext>
            </a:extLst>
          </p:cNvPr>
          <p:cNvSpPr/>
          <p:nvPr/>
        </p:nvSpPr>
        <p:spPr>
          <a:xfrm>
            <a:off x="6964758" y="3417228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US" sz="4000" dirty="0">
              <a:solidFill>
                <a:srgbClr val="008000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9DC523-5696-4555-AC06-D69252DAB661}"/>
              </a:ext>
            </a:extLst>
          </p:cNvPr>
          <p:cNvSpPr/>
          <p:nvPr/>
        </p:nvSpPr>
        <p:spPr>
          <a:xfrm>
            <a:off x="6096000" y="3081646"/>
            <a:ext cx="1326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40 + 8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B915DC-6C3B-4A82-A8FB-3E2C5C8CF35F}"/>
              </a:ext>
            </a:extLst>
          </p:cNvPr>
          <p:cNvSpPr/>
          <p:nvPr/>
        </p:nvSpPr>
        <p:spPr>
          <a:xfrm>
            <a:off x="5276705" y="3520838"/>
            <a:ext cx="1638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8 = 48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5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FE8F89-B0BB-476F-89F0-7A8585B8D6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19D3F6-E403-4A46-A4C2-6C95593D4F31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 spiders, how many legs?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8097-5E5F-46B6-94C1-2396B52B1FBE}"/>
              </a:ext>
            </a:extLst>
          </p:cNvPr>
          <p:cNvSpPr/>
          <p:nvPr/>
        </p:nvSpPr>
        <p:spPr>
          <a:xfrm>
            <a:off x="5629656" y="1549002"/>
            <a:ext cx="932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Tasha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DDBE74-AA6A-4D0E-BF5F-45EBCF0A930D}"/>
              </a:ext>
            </a:extLst>
          </p:cNvPr>
          <p:cNvSpPr/>
          <p:nvPr/>
        </p:nvSpPr>
        <p:spPr>
          <a:xfrm>
            <a:off x="3980500" y="2636913"/>
            <a:ext cx="1638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4 = 24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47D4F-38B8-4039-A7EA-8349BB1A8CB8}"/>
              </a:ext>
            </a:extLst>
          </p:cNvPr>
          <p:cNvSpPr/>
          <p:nvPr/>
        </p:nvSpPr>
        <p:spPr>
          <a:xfrm>
            <a:off x="5649351" y="4259178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US" sz="4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9DC523-5696-4555-AC06-D69252DAB661}"/>
              </a:ext>
            </a:extLst>
          </p:cNvPr>
          <p:cNvSpPr/>
          <p:nvPr/>
        </p:nvSpPr>
        <p:spPr>
          <a:xfrm>
            <a:off x="3980501" y="3081646"/>
            <a:ext cx="5139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double 24 = double 20 + double 4 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B915DC-6C3B-4A82-A8FB-3E2C5C8CF35F}"/>
              </a:ext>
            </a:extLst>
          </p:cNvPr>
          <p:cNvSpPr/>
          <p:nvPr/>
        </p:nvSpPr>
        <p:spPr>
          <a:xfrm>
            <a:off x="3980500" y="3520838"/>
            <a:ext cx="1326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40 + 4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79DC11-E617-4F13-8386-4611D6D3EE3E}"/>
              </a:ext>
            </a:extLst>
          </p:cNvPr>
          <p:cNvSpPr/>
          <p:nvPr/>
        </p:nvSpPr>
        <p:spPr>
          <a:xfrm>
            <a:off x="3980501" y="3943098"/>
            <a:ext cx="80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44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912D603-0655-4DBE-9AD1-6E51D14EAC81}"/>
              </a:ext>
            </a:extLst>
          </p:cNvPr>
          <p:cNvSpPr/>
          <p:nvPr/>
        </p:nvSpPr>
        <p:spPr>
          <a:xfrm>
            <a:off x="3980499" y="4382290"/>
            <a:ext cx="1638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8 = 44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B06374-6F80-4D44-BEDF-D5FA41A96838}"/>
              </a:ext>
            </a:extLst>
          </p:cNvPr>
          <p:cNvSpPr/>
          <p:nvPr/>
        </p:nvSpPr>
        <p:spPr>
          <a:xfrm>
            <a:off x="3988365" y="3513812"/>
            <a:ext cx="1326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40 + 8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777121-805B-46F6-A913-058AC927F92C}"/>
              </a:ext>
            </a:extLst>
          </p:cNvPr>
          <p:cNvSpPr/>
          <p:nvPr/>
        </p:nvSpPr>
        <p:spPr>
          <a:xfrm>
            <a:off x="3988366" y="3936072"/>
            <a:ext cx="80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48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472512-00DE-47C9-A80F-0BE76423529F}"/>
              </a:ext>
            </a:extLst>
          </p:cNvPr>
          <p:cNvSpPr/>
          <p:nvPr/>
        </p:nvSpPr>
        <p:spPr>
          <a:xfrm>
            <a:off x="3988364" y="4375264"/>
            <a:ext cx="1638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8 = 48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F36B56-50C1-406B-A0F5-874C99C476B0}"/>
              </a:ext>
            </a:extLst>
          </p:cNvPr>
          <p:cNvSpPr/>
          <p:nvPr/>
        </p:nvSpPr>
        <p:spPr>
          <a:xfrm>
            <a:off x="5584884" y="4270779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US" sz="4000" dirty="0">
              <a:solidFill>
                <a:srgbClr val="00800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35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1" grpId="1"/>
      <p:bldP spid="12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7" grpId="0"/>
      <p:bldP spid="18" grpId="0"/>
      <p:bldP spid="19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FE8F89-B0BB-476F-89F0-7A8585B8D6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19D3F6-E403-4A46-A4C2-6C95593D4F31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 spiders, how many legs?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8097-5E5F-46B6-94C1-2396B52B1FBE}"/>
              </a:ext>
            </a:extLst>
          </p:cNvPr>
          <p:cNvSpPr/>
          <p:nvPr/>
        </p:nvSpPr>
        <p:spPr>
          <a:xfrm>
            <a:off x="5670245" y="1549002"/>
            <a:ext cx="8515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Elliot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316AD1-3A31-455B-93E6-E3CF2129D7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7198" y="2050718"/>
            <a:ext cx="7157602" cy="87422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A19845D-A172-4764-90DA-57302E633DFC}"/>
              </a:ext>
            </a:extLst>
          </p:cNvPr>
          <p:cNvSpPr/>
          <p:nvPr/>
        </p:nvSpPr>
        <p:spPr>
          <a:xfrm>
            <a:off x="6949059" y="3661930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FF0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</a:t>
            </a:r>
            <a:endParaRPr lang="en-US" sz="4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32547D3-0F40-46E1-8739-73BB757651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98" y="2045716"/>
            <a:ext cx="7157602" cy="130058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4A45BBA-F118-47F0-8D87-EDF7E3EFE634}"/>
              </a:ext>
            </a:extLst>
          </p:cNvPr>
          <p:cNvSpPr/>
          <p:nvPr/>
        </p:nvSpPr>
        <p:spPr>
          <a:xfrm>
            <a:off x="2783632" y="2895016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C7F883-2F7A-4BBA-8041-4AEEA51313BD}"/>
              </a:ext>
            </a:extLst>
          </p:cNvPr>
          <p:cNvSpPr/>
          <p:nvPr/>
        </p:nvSpPr>
        <p:spPr>
          <a:xfrm>
            <a:off x="3829844" y="2915420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7FCB41-0733-4FF1-972B-826880233957}"/>
              </a:ext>
            </a:extLst>
          </p:cNvPr>
          <p:cNvSpPr/>
          <p:nvPr/>
        </p:nvSpPr>
        <p:spPr>
          <a:xfrm>
            <a:off x="4807127" y="2889642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DD40A8B-CB73-4ED0-8197-67FD1FECF575}"/>
              </a:ext>
            </a:extLst>
          </p:cNvPr>
          <p:cNvSpPr/>
          <p:nvPr/>
        </p:nvSpPr>
        <p:spPr>
          <a:xfrm>
            <a:off x="5816114" y="2907294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24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CBD0AC-ADAB-4C68-A430-0B4B24B949AF}"/>
              </a:ext>
            </a:extLst>
          </p:cNvPr>
          <p:cNvSpPr/>
          <p:nvPr/>
        </p:nvSpPr>
        <p:spPr>
          <a:xfrm>
            <a:off x="6849879" y="2898468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32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66BB377-730F-4209-ABBF-15F975E1625E}"/>
              </a:ext>
            </a:extLst>
          </p:cNvPr>
          <p:cNvSpPr/>
          <p:nvPr/>
        </p:nvSpPr>
        <p:spPr>
          <a:xfrm>
            <a:off x="7888709" y="2905895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40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AF25284-60F4-4B1D-B10D-8E0EAE38137C}"/>
              </a:ext>
            </a:extLst>
          </p:cNvPr>
          <p:cNvSpPr/>
          <p:nvPr/>
        </p:nvSpPr>
        <p:spPr>
          <a:xfrm>
            <a:off x="8929655" y="2907993"/>
            <a:ext cx="559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48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AF6D47-C11D-475B-BC33-0613817ED498}"/>
              </a:ext>
            </a:extLst>
          </p:cNvPr>
          <p:cNvSpPr/>
          <p:nvPr/>
        </p:nvSpPr>
        <p:spPr>
          <a:xfrm>
            <a:off x="6949201" y="3661200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US" sz="4000" dirty="0">
              <a:solidFill>
                <a:srgbClr val="008000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Rectangle 17: 6 x 8 = 56">
            <a:extLst>
              <a:ext uri="{FF2B5EF4-FFF2-40B4-BE49-F238E27FC236}">
                <a16:creationId xmlns:a16="http://schemas.microsoft.com/office/drawing/2014/main" id="{5DDDBE74-AA6A-4D0E-BF5F-45EBCF0A930D}"/>
              </a:ext>
            </a:extLst>
          </p:cNvPr>
          <p:cNvSpPr/>
          <p:nvPr/>
        </p:nvSpPr>
        <p:spPr>
          <a:xfrm>
            <a:off x="5276705" y="3785042"/>
            <a:ext cx="1638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x 8 = 56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5275200" y="3783601"/>
            <a:ext cx="1638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6 x 8 = 48</a:t>
            </a:r>
          </a:p>
        </p:txBody>
      </p:sp>
    </p:spTree>
    <p:extLst>
      <p:ext uri="{BB962C8B-B14F-4D97-AF65-F5344CB8AC3E}">
        <p14:creationId xmlns:p14="http://schemas.microsoft.com/office/powerpoint/2010/main" val="100526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6" grpId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18" grpId="0"/>
      <p:bldP spid="18" grpId="1"/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FE8F89-B0BB-476F-89F0-7A8585B8D6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19D3F6-E403-4A46-A4C2-6C95593D4F31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 spiders, how many legs?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D88097-5E5F-46B6-94C1-2396B52B1FBE}"/>
              </a:ext>
            </a:extLst>
          </p:cNvPr>
          <p:cNvSpPr/>
          <p:nvPr/>
        </p:nvSpPr>
        <p:spPr>
          <a:xfrm>
            <a:off x="5534792" y="1549002"/>
            <a:ext cx="1122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Mandy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AF6D47-C11D-475B-BC33-0613817ED498}"/>
              </a:ext>
            </a:extLst>
          </p:cNvPr>
          <p:cNvSpPr/>
          <p:nvPr/>
        </p:nvSpPr>
        <p:spPr>
          <a:xfrm>
            <a:off x="5231905" y="5169386"/>
            <a:ext cx="457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008000"/>
                </a:solidFill>
                <a:latin typeface="Myriad Pro" panose="020B0503030403020204" pitchFamily="34" charset="0"/>
                <a:sym typeface="Wingdings" panose="05000000000000000000" pitchFamily="2" charset="2"/>
              </a:rPr>
              <a:t></a:t>
            </a:r>
            <a:endParaRPr lang="en-US" sz="4000" dirty="0">
              <a:solidFill>
                <a:srgbClr val="008000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D70F50-80C5-4DD3-B29C-0216754016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106" y="1895430"/>
            <a:ext cx="7183789" cy="391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3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0597AAE1-3723-457C-9798-86EA8E20A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352" y="924920"/>
            <a:ext cx="1469263" cy="536494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16F8D48-C4BF-40AE-9E00-652BF4D679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331" y="1652168"/>
            <a:ext cx="1469263" cy="138391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B45C7FC-CCD2-48A4-A457-AD47056538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27" y="2379837"/>
            <a:ext cx="536494" cy="64623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BF0CD83-02C7-4AEF-8A5C-234A88904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187" y="2023776"/>
            <a:ext cx="707197" cy="646232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57CD5572-EDEC-4EE9-9BAC-9837D9A21635}"/>
              </a:ext>
            </a:extLst>
          </p:cNvPr>
          <p:cNvGrpSpPr/>
          <p:nvPr/>
        </p:nvGrpSpPr>
        <p:grpSpPr>
          <a:xfrm>
            <a:off x="2001763" y="5038301"/>
            <a:ext cx="8193236" cy="705457"/>
            <a:chOff x="477763" y="5038300"/>
            <a:chExt cx="8193236" cy="70545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3A2D951-045F-4C3F-B875-9075FAC1EE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3920" y="5038300"/>
              <a:ext cx="7956161" cy="293319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DCA211-F093-4B4A-8E79-CDC1ED7646AD}"/>
                </a:ext>
              </a:extLst>
            </p:cNvPr>
            <p:cNvSpPr txBox="1"/>
            <p:nvPr/>
          </p:nvSpPr>
          <p:spPr bwMode="auto">
            <a:xfrm>
              <a:off x="477763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48AE5AF-2653-4A81-ACDB-B4BB00F0F5B4}"/>
                </a:ext>
              </a:extLst>
            </p:cNvPr>
            <p:cNvSpPr txBox="1"/>
            <p:nvPr/>
          </p:nvSpPr>
          <p:spPr bwMode="auto">
            <a:xfrm>
              <a:off x="1225420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4C4E008-8C18-46E8-868A-544E09CD2CE3}"/>
                </a:ext>
              </a:extLst>
            </p:cNvPr>
            <p:cNvSpPr txBox="1"/>
            <p:nvPr/>
          </p:nvSpPr>
          <p:spPr bwMode="auto">
            <a:xfrm>
              <a:off x="2008002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B27910-9868-41A0-8C72-FFC70E1244F5}"/>
                </a:ext>
              </a:extLst>
            </p:cNvPr>
            <p:cNvSpPr txBox="1"/>
            <p:nvPr/>
          </p:nvSpPr>
          <p:spPr bwMode="auto">
            <a:xfrm>
              <a:off x="2784234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476594-82C1-4E66-B018-04E9E4ABCE62}"/>
                </a:ext>
              </a:extLst>
            </p:cNvPr>
            <p:cNvSpPr txBox="1"/>
            <p:nvPr/>
          </p:nvSpPr>
          <p:spPr bwMode="auto">
            <a:xfrm>
              <a:off x="3563641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E928A99-8728-495C-9D1C-FF31644E3EEE}"/>
                </a:ext>
              </a:extLst>
            </p:cNvPr>
            <p:cNvSpPr txBox="1"/>
            <p:nvPr/>
          </p:nvSpPr>
          <p:spPr bwMode="auto">
            <a:xfrm>
              <a:off x="4260498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F8FBD7F-4D0C-4FA4-B9C3-92EB41885E56}"/>
                </a:ext>
              </a:extLst>
            </p:cNvPr>
            <p:cNvSpPr txBox="1"/>
            <p:nvPr/>
          </p:nvSpPr>
          <p:spPr bwMode="auto">
            <a:xfrm>
              <a:off x="5038344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7C22478-C579-476F-9F25-6248F535F86A}"/>
                </a:ext>
              </a:extLst>
            </p:cNvPr>
            <p:cNvSpPr txBox="1"/>
            <p:nvPr/>
          </p:nvSpPr>
          <p:spPr bwMode="auto">
            <a:xfrm>
              <a:off x="581936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14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8BE35E3-36D9-447C-A33D-7FD9EC1A8B7A}"/>
                </a:ext>
              </a:extLst>
            </p:cNvPr>
            <p:cNvSpPr txBox="1"/>
            <p:nvPr/>
          </p:nvSpPr>
          <p:spPr bwMode="auto">
            <a:xfrm>
              <a:off x="6597211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16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B34019F-5F98-4485-A485-DCD5A5B953AF}"/>
                </a:ext>
              </a:extLst>
            </p:cNvPr>
            <p:cNvSpPr txBox="1"/>
            <p:nvPr/>
          </p:nvSpPr>
          <p:spPr bwMode="auto">
            <a:xfrm>
              <a:off x="7375057" y="528209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243337B-2868-47E5-B999-D2CA82223D88}"/>
                </a:ext>
              </a:extLst>
            </p:cNvPr>
            <p:cNvSpPr txBox="1"/>
            <p:nvPr/>
          </p:nvSpPr>
          <p:spPr bwMode="auto">
            <a:xfrm>
              <a:off x="8152907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E9CEB8-C8C4-4E50-8D21-0A2FF242D349}"/>
              </a:ext>
            </a:extLst>
          </p:cNvPr>
          <p:cNvSpPr/>
          <p:nvPr/>
        </p:nvSpPr>
        <p:spPr bwMode="auto">
          <a:xfrm>
            <a:off x="4762901" y="2230760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9F3C3F-A554-43A0-B5F8-F5E30D2052E4}"/>
              </a:ext>
            </a:extLst>
          </p:cNvPr>
          <p:cNvSpPr>
            <a:spLocks noChangeAspect="1"/>
          </p:cNvSpPr>
          <p:nvPr/>
        </p:nvSpPr>
        <p:spPr bwMode="auto">
          <a:xfrm>
            <a:off x="7361989" y="5269926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A3ECB83-A276-4DE1-BDAE-49E22F6F4FC1}"/>
              </a:ext>
            </a:extLst>
          </p:cNvPr>
          <p:cNvSpPr>
            <a:spLocks noChangeAspect="1"/>
          </p:cNvSpPr>
          <p:nvPr/>
        </p:nvSpPr>
        <p:spPr bwMode="auto">
          <a:xfrm>
            <a:off x="4244328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8C994DA-7870-4FB6-9F48-1CF1E5B49F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35" y="4430821"/>
            <a:ext cx="632214" cy="5349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96F82BB-A9BE-493E-9562-F973D2AC1E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35" y="4430821"/>
            <a:ext cx="632214" cy="53495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2780C670-0D2F-4DA6-BA3F-2E883C858110}"/>
              </a:ext>
            </a:extLst>
          </p:cNvPr>
          <p:cNvSpPr>
            <a:spLocks noChangeAspect="1"/>
          </p:cNvSpPr>
          <p:nvPr/>
        </p:nvSpPr>
        <p:spPr bwMode="auto">
          <a:xfrm>
            <a:off x="3463042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1C1FB94-ECB2-48D6-A8AC-8293AB301ED5}"/>
              </a:ext>
            </a:extLst>
          </p:cNvPr>
          <p:cNvSpPr>
            <a:spLocks noChangeAspect="1"/>
          </p:cNvSpPr>
          <p:nvPr/>
        </p:nvSpPr>
        <p:spPr bwMode="auto">
          <a:xfrm>
            <a:off x="8136132" y="526863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F5FFE6-53E4-40B2-8602-983859682079}"/>
              </a:ext>
            </a:extLst>
          </p:cNvPr>
          <p:cNvSpPr txBox="1"/>
          <p:nvPr/>
        </p:nvSpPr>
        <p:spPr bwMode="auto">
          <a:xfrm>
            <a:off x="7297696" y="3964372"/>
            <a:ext cx="615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A44D60-D0E0-45AD-BAB8-6920C5C75817}"/>
              </a:ext>
            </a:extLst>
          </p:cNvPr>
          <p:cNvSpPr txBox="1"/>
          <p:nvPr/>
        </p:nvSpPr>
        <p:spPr bwMode="auto">
          <a:xfrm>
            <a:off x="4164162" y="3964372"/>
            <a:ext cx="646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9F13B98-22D8-48DB-BD55-0628777A2137}"/>
              </a:ext>
            </a:extLst>
          </p:cNvPr>
          <p:cNvSpPr txBox="1"/>
          <p:nvPr/>
        </p:nvSpPr>
        <p:spPr bwMode="auto">
          <a:xfrm>
            <a:off x="6416475" y="2251017"/>
            <a:ext cx="9941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CE17E8-D320-4FBC-BC1E-C9171D75DC01}"/>
              </a:ext>
            </a:extLst>
          </p:cNvPr>
          <p:cNvSpPr txBox="1"/>
          <p:nvPr/>
        </p:nvSpPr>
        <p:spPr bwMode="auto">
          <a:xfrm>
            <a:off x="7879557" y="2251017"/>
            <a:ext cx="2622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2 = 2 × 2 + 2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EE6CE3-3ABF-4D73-A8A3-11E7F1E826D0}"/>
              </a:ext>
            </a:extLst>
          </p:cNvPr>
          <p:cNvSpPr txBox="1"/>
          <p:nvPr/>
        </p:nvSpPr>
        <p:spPr bwMode="auto">
          <a:xfrm>
            <a:off x="6416474" y="2251017"/>
            <a:ext cx="9941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B863C46-995B-4128-B7A0-DE7D133C76C2}"/>
              </a:ext>
            </a:extLst>
          </p:cNvPr>
          <p:cNvSpPr txBox="1"/>
          <p:nvPr/>
        </p:nvSpPr>
        <p:spPr bwMode="auto">
          <a:xfrm>
            <a:off x="7928720" y="2251017"/>
            <a:ext cx="2537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 × 2 = 8 × 2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00DAA456-6284-4A67-8808-82768ACE74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864" y="3458184"/>
            <a:ext cx="1463167" cy="1383912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51008E0-9043-4FC1-BCBC-F85E311D8D75}"/>
              </a:ext>
            </a:extLst>
          </p:cNvPr>
          <p:cNvSpPr/>
          <p:nvPr/>
        </p:nvSpPr>
        <p:spPr bwMode="auto">
          <a:xfrm>
            <a:off x="4762901" y="3706641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7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L 0.02292 -0.04027 C 0.02778 -0.0493 0.03507 -0.05393 0.04254 -0.05393 C 0.05104 -0.05393 0.05799 -0.0493 0.06285 -0.04027 L 0.08594 -0.00023 " pathEditMode="relative" rAng="0" ptsTypes="AAAAA">
                                      <p:cBhvr>
                                        <p:cTn id="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4.72222E-6 -0.2631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0.02222 -0.04097 C -0.02708 -0.05023 -0.03403 -0.05463 -0.04132 -0.05463 C -0.04948 -0.05463 -0.05608 -0.05023 -0.06094 -0.04097 L -0.08298 1.85185E-6 " pathEditMode="relative" rAng="0" ptsTypes="AAAAA">
                                      <p:cBhvr>
                                        <p:cTn id="13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3" grpId="0" animBg="1"/>
      <p:bldP spid="14" grpId="0" animBg="1"/>
      <p:bldP spid="14" grpId="1" animBg="1"/>
      <p:bldP spid="21" grpId="0" animBg="1"/>
      <p:bldP spid="21" grpId="1" animBg="1"/>
      <p:bldP spid="21" grpId="2" animBg="1"/>
      <p:bldP spid="22" grpId="0" animBg="1"/>
      <p:bldP spid="22" grpId="1" animBg="1"/>
      <p:bldP spid="23" grpId="0"/>
      <p:bldP spid="24" grpId="0"/>
      <p:bldP spid="24" grpId="1"/>
      <p:bldP spid="26" grpId="0"/>
      <p:bldP spid="26" grpId="1"/>
      <p:bldP spid="27" grpId="0"/>
      <p:bldP spid="27" grpId="1"/>
      <p:bldP spid="41" grpId="0"/>
      <p:bldP spid="42" grpId="0"/>
      <p:bldP spid="9" grpId="0" animBg="1"/>
      <p:bldP spid="9" grpId="1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C36CC6-627D-46B2-A47C-BE6A28E7FE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07A67-6D00-4518-AC5D-679CD580A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020" y="1268760"/>
            <a:ext cx="7867960" cy="461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8660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849F15-D3A1-44D4-95E7-4CDF553CDC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6F0ED0-7673-4C2A-A881-333D7A12B441}"/>
              </a:ext>
            </a:extLst>
          </p:cNvPr>
          <p:cNvSpPr/>
          <p:nvPr/>
        </p:nvSpPr>
        <p:spPr>
          <a:xfrm>
            <a:off x="2099556" y="764704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8 guests (4 pairs) at each table. </a:t>
            </a:r>
          </a:p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2 guests at the head of each table.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639966-15E9-475D-8B44-7F2ABAE339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8702" y="1980990"/>
            <a:ext cx="3240360" cy="4256322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5077409-3757-459C-938B-0FAE8A1647CE}"/>
              </a:ext>
            </a:extLst>
          </p:cNvPr>
          <p:cNvGraphicFramePr>
            <a:graphicFrameLocks noGrp="1"/>
          </p:cNvGraphicFramePr>
          <p:nvPr/>
        </p:nvGraphicFramePr>
        <p:xfrm>
          <a:off x="4871864" y="2010851"/>
          <a:ext cx="5652628" cy="3550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3157">
                  <a:extLst>
                    <a:ext uri="{9D8B030D-6E8A-4147-A177-3AD203B41FA5}">
                      <a16:colId xmlns:a16="http://schemas.microsoft.com/office/drawing/2014/main" val="4082370402"/>
                    </a:ext>
                  </a:extLst>
                </a:gridCol>
                <a:gridCol w="1413157">
                  <a:extLst>
                    <a:ext uri="{9D8B030D-6E8A-4147-A177-3AD203B41FA5}">
                      <a16:colId xmlns:a16="http://schemas.microsoft.com/office/drawing/2014/main" val="868259408"/>
                    </a:ext>
                  </a:extLst>
                </a:gridCol>
                <a:gridCol w="1413157">
                  <a:extLst>
                    <a:ext uri="{9D8B030D-6E8A-4147-A177-3AD203B41FA5}">
                      <a16:colId xmlns:a16="http://schemas.microsoft.com/office/drawing/2014/main" val="2922743675"/>
                    </a:ext>
                  </a:extLst>
                </a:gridCol>
                <a:gridCol w="1413157">
                  <a:extLst>
                    <a:ext uri="{9D8B030D-6E8A-4147-A177-3AD203B41FA5}">
                      <a16:colId xmlns:a16="http://schemas.microsoft.com/office/drawing/2014/main" val="821414850"/>
                    </a:ext>
                  </a:extLst>
                </a:gridCol>
              </a:tblGrid>
              <a:tr h="13760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Tables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Guests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(× 8)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Pairs of guests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(× 4)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Guests at head of tables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(× 2)</a:t>
                      </a:r>
                      <a:endParaRPr lang="en-GB" sz="24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41638"/>
                  </a:ext>
                </a:extLst>
              </a:tr>
              <a:tr h="402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8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240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427366"/>
                  </a:ext>
                </a:extLst>
              </a:tr>
              <a:tr h="402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16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7454522"/>
                  </a:ext>
                </a:extLst>
              </a:tr>
              <a:tr h="402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24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  <a:latin typeface="Myriad Pro" panose="020B0503030403020204" pitchFamily="34" charset="0"/>
                        </a:rPr>
                        <a:t>12</a:t>
                      </a:r>
                      <a:endParaRPr lang="en-GB" sz="240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352843"/>
                  </a:ext>
                </a:extLst>
              </a:tr>
              <a:tr h="402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16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8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482432"/>
                  </a:ext>
                </a:extLst>
              </a:tr>
              <a:tr h="4027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40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Myriad Pro" panose="020B0503030403020204" pitchFamily="34" charset="0"/>
                        </a:rPr>
                        <a:t>10</a:t>
                      </a:r>
                      <a:endParaRPr lang="en-GB" sz="2400" dirty="0">
                        <a:effectLst/>
                        <a:latin typeface="Myriad Pro" panose="020B05030304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77944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FE82CAB-F333-400B-A0F7-40F1E3BC1E3A}"/>
              </a:ext>
            </a:extLst>
          </p:cNvPr>
          <p:cNvSpPr/>
          <p:nvPr/>
        </p:nvSpPr>
        <p:spPr>
          <a:xfrm>
            <a:off x="4154348" y="765861"/>
            <a:ext cx="38833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Fill in the missing numbers.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E6E038B-26E6-453B-AAC5-C99B48208C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040" y="5086020"/>
            <a:ext cx="548688" cy="6462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CD9A00-F16D-4669-85AA-719FBE8013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720" y="4275183"/>
            <a:ext cx="536494" cy="6462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9A4B85C-FFDA-49D7-96DE-2CEC6ECC84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314" y="3888799"/>
            <a:ext cx="536494" cy="6462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9FB6B73-7885-45F0-BD7D-362501216D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206" y="4658886"/>
            <a:ext cx="701101" cy="6462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8EA564-7180-4EB3-A49B-1B43BB4386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315" y="5075629"/>
            <a:ext cx="70110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4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44062D-54FA-4A76-A639-49D9EFF8D0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628827B-98DA-4C6D-9FD4-D1C7C42FBCA6}"/>
              </a:ext>
            </a:extLst>
          </p:cNvPr>
          <p:cNvGraphicFramePr>
            <a:graphicFrameLocks noGrp="1"/>
          </p:cNvGraphicFramePr>
          <p:nvPr/>
        </p:nvGraphicFramePr>
        <p:xfrm>
          <a:off x="2423592" y="2636912"/>
          <a:ext cx="6984776" cy="23017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1712">
                  <a:extLst>
                    <a:ext uri="{9D8B030D-6E8A-4147-A177-3AD203B41FA5}">
                      <a16:colId xmlns:a16="http://schemas.microsoft.com/office/drawing/2014/main" val="551883135"/>
                    </a:ext>
                  </a:extLst>
                </a:gridCol>
                <a:gridCol w="3493064">
                  <a:extLst>
                    <a:ext uri="{9D8B030D-6E8A-4147-A177-3AD203B41FA5}">
                      <a16:colId xmlns:a16="http://schemas.microsoft.com/office/drawing/2014/main" val="4169451509"/>
                    </a:ext>
                  </a:extLst>
                </a:gridCol>
              </a:tblGrid>
              <a:tr h="425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u="none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Can be divided by 2</a:t>
                      </a:r>
                      <a:endParaRPr lang="en-GB" sz="2400" b="1" u="none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1" u="none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Can’t be divided by 2</a:t>
                      </a:r>
                      <a:endParaRPr lang="en-GB" sz="2400" b="1" u="none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398341"/>
                  </a:ext>
                </a:extLst>
              </a:tr>
              <a:tr h="18761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21491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81BBF9F-7265-4B0F-A2DC-D8D49CACD7C6}"/>
              </a:ext>
            </a:extLst>
          </p:cNvPr>
          <p:cNvSpPr txBox="1"/>
          <p:nvPr/>
        </p:nvSpPr>
        <p:spPr bwMode="auto">
          <a:xfrm>
            <a:off x="2433514" y="145765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360F20-04AE-4B0E-ADB1-6BF166F80A0E}"/>
              </a:ext>
            </a:extLst>
          </p:cNvPr>
          <p:cNvSpPr txBox="1"/>
          <p:nvPr/>
        </p:nvSpPr>
        <p:spPr bwMode="auto">
          <a:xfrm>
            <a:off x="2896366" y="1452730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41658-017E-416E-AA89-9C3606D0F104}"/>
              </a:ext>
            </a:extLst>
          </p:cNvPr>
          <p:cNvSpPr txBox="1"/>
          <p:nvPr/>
        </p:nvSpPr>
        <p:spPr bwMode="auto">
          <a:xfrm>
            <a:off x="3692641" y="145273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E555EB-3A5D-4F80-BCA3-F12C3BA2E36E}"/>
              </a:ext>
            </a:extLst>
          </p:cNvPr>
          <p:cNvSpPr txBox="1"/>
          <p:nvPr/>
        </p:nvSpPr>
        <p:spPr bwMode="auto">
          <a:xfrm>
            <a:off x="4322206" y="145273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E0426D-E925-446F-B744-0A84C8526793}"/>
              </a:ext>
            </a:extLst>
          </p:cNvPr>
          <p:cNvSpPr txBox="1"/>
          <p:nvPr/>
        </p:nvSpPr>
        <p:spPr bwMode="auto">
          <a:xfrm>
            <a:off x="8895869" y="1452730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F39D57-CFFE-4A5A-94F0-56F708088A9E}"/>
              </a:ext>
            </a:extLst>
          </p:cNvPr>
          <p:cNvSpPr txBox="1"/>
          <p:nvPr/>
        </p:nvSpPr>
        <p:spPr bwMode="auto">
          <a:xfrm>
            <a:off x="7007178" y="1452730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874453-6A5E-40AA-B7AA-E8489BA95E77}"/>
              </a:ext>
            </a:extLst>
          </p:cNvPr>
          <p:cNvSpPr txBox="1"/>
          <p:nvPr/>
        </p:nvSpPr>
        <p:spPr bwMode="auto">
          <a:xfrm>
            <a:off x="7803453" y="145273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39A1CA-58B9-4352-ACC8-D12CB4BAEB8A}"/>
              </a:ext>
            </a:extLst>
          </p:cNvPr>
          <p:cNvSpPr txBox="1"/>
          <p:nvPr/>
        </p:nvSpPr>
        <p:spPr bwMode="auto">
          <a:xfrm>
            <a:off x="6210902" y="1452730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12E2A8-81AB-435C-B34A-9D5702E5A0B6}"/>
              </a:ext>
            </a:extLst>
          </p:cNvPr>
          <p:cNvSpPr txBox="1"/>
          <p:nvPr/>
        </p:nvSpPr>
        <p:spPr bwMode="auto">
          <a:xfrm>
            <a:off x="8433018" y="145273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4E2863-AA2E-48FA-8D73-D1AC6A39FEA0}"/>
              </a:ext>
            </a:extLst>
          </p:cNvPr>
          <p:cNvSpPr txBox="1"/>
          <p:nvPr/>
        </p:nvSpPr>
        <p:spPr bwMode="auto">
          <a:xfrm>
            <a:off x="5581336" y="145273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B52C4B-10F8-4EAC-8591-D1078C0C5E71}"/>
              </a:ext>
            </a:extLst>
          </p:cNvPr>
          <p:cNvSpPr txBox="1"/>
          <p:nvPr/>
        </p:nvSpPr>
        <p:spPr bwMode="auto">
          <a:xfrm>
            <a:off x="4951771" y="145273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177635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02135 0.25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7037E-7 L 0.04861 0.349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1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0.01007 0.254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02952 0.335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17396 0.307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-0.0566 0.2546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1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-0.30534 0.4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5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11441 0.3071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2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-0.05763 0.391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2" y="1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01927 0.3805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1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43802 0.4016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10" y="2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2472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 knowledge of the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divisibility rules for divisors of 2 and 4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60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35156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53-55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82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2D7B03-ACC2-4592-8A63-6AACF6D33F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58" y="756000"/>
            <a:ext cx="8455885" cy="57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04006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22055C-0363-416C-9720-FE91E7881B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34C00F-7BB8-4152-B059-0D9F5E334522}"/>
              </a:ext>
            </a:extLst>
          </p:cNvPr>
          <p:cNvGraphicFramePr>
            <a:graphicFrameLocks noGrp="1"/>
          </p:cNvGraphicFramePr>
          <p:nvPr/>
        </p:nvGraphicFramePr>
        <p:xfrm>
          <a:off x="1775522" y="908721"/>
          <a:ext cx="8640959" cy="4613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8151">
                  <a:extLst>
                    <a:ext uri="{9D8B030D-6E8A-4147-A177-3AD203B41FA5}">
                      <a16:colId xmlns:a16="http://schemas.microsoft.com/office/drawing/2014/main" val="2770152300"/>
                    </a:ext>
                  </a:extLst>
                </a:gridCol>
                <a:gridCol w="2327954">
                  <a:extLst>
                    <a:ext uri="{9D8B030D-6E8A-4147-A177-3AD203B41FA5}">
                      <a16:colId xmlns:a16="http://schemas.microsoft.com/office/drawing/2014/main" val="1339940824"/>
                    </a:ext>
                  </a:extLst>
                </a:gridCol>
                <a:gridCol w="2472427">
                  <a:extLst>
                    <a:ext uri="{9D8B030D-6E8A-4147-A177-3AD203B41FA5}">
                      <a16:colId xmlns:a16="http://schemas.microsoft.com/office/drawing/2014/main" val="2015123492"/>
                    </a:ext>
                  </a:extLst>
                </a:gridCol>
                <a:gridCol w="2472427">
                  <a:extLst>
                    <a:ext uri="{9D8B030D-6E8A-4147-A177-3AD203B41FA5}">
                      <a16:colId xmlns:a16="http://schemas.microsoft.com/office/drawing/2014/main" val="3680721307"/>
                    </a:ext>
                  </a:extLst>
                </a:gridCol>
              </a:tblGrid>
              <a:tr h="12070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Known multiple of 4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Halve the number; </a:t>
                      </a:r>
                      <a:b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is it even?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Halve the </a:t>
                      </a:r>
                      <a:b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1s digit; </a:t>
                      </a:r>
                      <a:b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is it even?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Halve the final </a:t>
                      </a:r>
                      <a:b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 digits; </a:t>
                      </a:r>
                      <a:b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</a:b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is it even?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560924"/>
                  </a:ext>
                </a:extLst>
              </a:tr>
              <a:tr h="3879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156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606532"/>
                  </a:ext>
                </a:extLst>
              </a:tr>
              <a:tr h="3879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288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78809"/>
                  </a:ext>
                </a:extLst>
              </a:tr>
              <a:tr h="26304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i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29169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DFDCB7A4-C658-4068-9445-88395784624A}"/>
              </a:ext>
            </a:extLst>
          </p:cNvPr>
          <p:cNvSpPr/>
          <p:nvPr/>
        </p:nvSpPr>
        <p:spPr>
          <a:xfrm>
            <a:off x="4084978" y="2071240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78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552411-1356-4CA8-A890-A3AF718E34CC}"/>
              </a:ext>
            </a:extLst>
          </p:cNvPr>
          <p:cNvSpPr/>
          <p:nvPr/>
        </p:nvSpPr>
        <p:spPr>
          <a:xfrm>
            <a:off x="3920974" y="2471939"/>
            <a:ext cx="6848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144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6F33D8-F21C-49F7-BCD0-838E221B37E3}"/>
              </a:ext>
            </a:extLst>
          </p:cNvPr>
          <p:cNvSpPr/>
          <p:nvPr/>
        </p:nvSpPr>
        <p:spPr>
          <a:xfrm>
            <a:off x="3139480" y="2838015"/>
            <a:ext cx="2305658" cy="2046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Divisibility rule works, but we have to halve the 3-digit number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59A959-DC3C-4B9B-A0F4-2E3E2A5A9C53}"/>
              </a:ext>
            </a:extLst>
          </p:cNvPr>
          <p:cNvSpPr/>
          <p:nvPr/>
        </p:nvSpPr>
        <p:spPr>
          <a:xfrm>
            <a:off x="6437492" y="2067287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98C9AB-45B1-41BC-A8DF-62229F2356A8}"/>
              </a:ext>
            </a:extLst>
          </p:cNvPr>
          <p:cNvSpPr/>
          <p:nvPr/>
        </p:nvSpPr>
        <p:spPr>
          <a:xfrm>
            <a:off x="6427967" y="2461548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B1A8E60-8E30-44E4-8181-DF4D9860B314}"/>
              </a:ext>
            </a:extLst>
          </p:cNvPr>
          <p:cNvSpPr/>
          <p:nvPr/>
        </p:nvSpPr>
        <p:spPr>
          <a:xfrm>
            <a:off x="5440051" y="2838015"/>
            <a:ext cx="2518632" cy="860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GB" sz="2400" dirty="0">
                <a:latin typeface="Myriad Pro" panose="020B0503030403020204" pitchFamily="34" charset="0"/>
              </a:rPr>
              <a:t>Not a divisibility rule for 4.</a:t>
            </a:r>
            <a:endParaRPr lang="en-GB" sz="2400" dirty="0">
              <a:latin typeface="Myriad Pro" panose="020B05030304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E0B3BA-B5A1-4F11-BFA6-6345BC66EE20}"/>
              </a:ext>
            </a:extLst>
          </p:cNvPr>
          <p:cNvSpPr/>
          <p:nvPr/>
        </p:nvSpPr>
        <p:spPr>
          <a:xfrm>
            <a:off x="8933392" y="2060849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28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379DC1-658A-4B72-9FB3-EC2DE8A75FF2}"/>
              </a:ext>
            </a:extLst>
          </p:cNvPr>
          <p:cNvSpPr/>
          <p:nvPr/>
        </p:nvSpPr>
        <p:spPr>
          <a:xfrm>
            <a:off x="8923867" y="2465501"/>
            <a:ext cx="518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44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430A91-0EBA-4710-868C-7722F561D166}"/>
              </a:ext>
            </a:extLst>
          </p:cNvPr>
          <p:cNvSpPr/>
          <p:nvPr/>
        </p:nvSpPr>
        <p:spPr>
          <a:xfrm>
            <a:off x="7915251" y="2844453"/>
            <a:ext cx="25012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For numbers with more than 2 digits: if the final 2 digits are divisible by 4 then the number is divisible by 4. </a:t>
            </a:r>
          </a:p>
        </p:txBody>
      </p:sp>
    </p:spTree>
    <p:extLst>
      <p:ext uri="{BB962C8B-B14F-4D97-AF65-F5344CB8AC3E}">
        <p14:creationId xmlns:p14="http://schemas.microsoft.com/office/powerpoint/2010/main" val="36042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4CA946-68F9-4AA9-A3C4-9028B5FC4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A07E3E-B9B2-4D36-A291-0BE9CE14B3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/>
          <a:stretch/>
        </p:blipFill>
        <p:spPr>
          <a:xfrm>
            <a:off x="2687618" y="706286"/>
            <a:ext cx="6816764" cy="22906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F54DC2-C9D8-4D16-8AFB-47B5A89A5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303" y="3861049"/>
            <a:ext cx="2304256" cy="2055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2F75F3-99EB-4013-9050-DC1AE0C975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56040" y="4316339"/>
            <a:ext cx="1872206" cy="7200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4341E2-51C7-43D1-AB76-04430E5F76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391"/>
          <a:stretch/>
        </p:blipFill>
        <p:spPr>
          <a:xfrm>
            <a:off x="3647728" y="5900514"/>
            <a:ext cx="2304257" cy="43204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1FDC8CE-BC76-404A-8AD6-ECA67A1B9F74}"/>
              </a:ext>
            </a:extLst>
          </p:cNvPr>
          <p:cNvSpPr/>
          <p:nvPr/>
        </p:nvSpPr>
        <p:spPr bwMode="auto">
          <a:xfrm>
            <a:off x="4559824" y="2276872"/>
            <a:ext cx="528064" cy="3925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B35D02-8EE8-4C06-B2D8-3C219C310F76}"/>
              </a:ext>
            </a:extLst>
          </p:cNvPr>
          <p:cNvSpPr/>
          <p:nvPr/>
        </p:nvSpPr>
        <p:spPr bwMode="auto">
          <a:xfrm>
            <a:off x="7133082" y="2267744"/>
            <a:ext cx="528064" cy="3925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ED909B-2AF2-4182-9C09-470C165456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2574" y="2996952"/>
            <a:ext cx="2971378" cy="9373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86354C-0256-4A9B-8F73-1A137E6ACF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391"/>
          <a:stretch/>
        </p:blipFill>
        <p:spPr>
          <a:xfrm>
            <a:off x="6600056" y="5900514"/>
            <a:ext cx="1800200" cy="4320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E9708A-9930-4F93-B920-0E3A8DBE23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5812" y="2996952"/>
            <a:ext cx="2971378" cy="93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1400CD-E977-4396-9EF0-7B4180A40E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7E5272-AB40-4713-B4FB-83C159B4A1A9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numbers that are divisible by 4.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592F412-8EC3-4B05-B189-A59BA87C6664}"/>
              </a:ext>
            </a:extLst>
          </p:cNvPr>
          <p:cNvGraphicFramePr>
            <a:graphicFrameLocks noGrp="1"/>
          </p:cNvGraphicFramePr>
          <p:nvPr/>
        </p:nvGraphicFramePr>
        <p:xfrm>
          <a:off x="3503712" y="2276872"/>
          <a:ext cx="5184576" cy="3024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7698">
                  <a:extLst>
                    <a:ext uri="{9D8B030D-6E8A-4147-A177-3AD203B41FA5}">
                      <a16:colId xmlns:a16="http://schemas.microsoft.com/office/drawing/2014/main" val="2408622568"/>
                    </a:ext>
                  </a:extLst>
                </a:gridCol>
                <a:gridCol w="1727698">
                  <a:extLst>
                    <a:ext uri="{9D8B030D-6E8A-4147-A177-3AD203B41FA5}">
                      <a16:colId xmlns:a16="http://schemas.microsoft.com/office/drawing/2014/main" val="3975968404"/>
                    </a:ext>
                  </a:extLst>
                </a:gridCol>
                <a:gridCol w="1729180">
                  <a:extLst>
                    <a:ext uri="{9D8B030D-6E8A-4147-A177-3AD203B41FA5}">
                      <a16:colId xmlns:a16="http://schemas.microsoft.com/office/drawing/2014/main" val="2265724267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48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214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96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110715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148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224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106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482038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948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234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996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587924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AF3F0BE6-F145-470B-A8DE-4DD457B2F8AC}"/>
              </a:ext>
            </a:extLst>
          </p:cNvPr>
          <p:cNvSpPr/>
          <p:nvPr/>
        </p:nvSpPr>
        <p:spPr bwMode="auto">
          <a:xfrm>
            <a:off x="3973860" y="2078844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9064543-CC3E-417F-A86A-53C21CD9BF40}"/>
              </a:ext>
            </a:extLst>
          </p:cNvPr>
          <p:cNvSpPr/>
          <p:nvPr/>
        </p:nvSpPr>
        <p:spPr bwMode="auto">
          <a:xfrm>
            <a:off x="3973860" y="3095122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3FABA72-F76C-44DD-A0F1-BC349D524D87}"/>
              </a:ext>
            </a:extLst>
          </p:cNvPr>
          <p:cNvSpPr/>
          <p:nvPr/>
        </p:nvSpPr>
        <p:spPr bwMode="auto">
          <a:xfrm>
            <a:off x="3987974" y="4085238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5E6FBDA-CF20-4C85-A72A-EB289ACDBF12}"/>
              </a:ext>
            </a:extLst>
          </p:cNvPr>
          <p:cNvSpPr/>
          <p:nvPr/>
        </p:nvSpPr>
        <p:spPr bwMode="auto">
          <a:xfrm>
            <a:off x="5680906" y="3095122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1661C45-EE0D-441A-A87B-48956D232CBB}"/>
              </a:ext>
            </a:extLst>
          </p:cNvPr>
          <p:cNvSpPr/>
          <p:nvPr/>
        </p:nvSpPr>
        <p:spPr bwMode="auto">
          <a:xfrm>
            <a:off x="7426054" y="2078844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E57DE24-ACE1-4854-A892-94B24E940453}"/>
              </a:ext>
            </a:extLst>
          </p:cNvPr>
          <p:cNvSpPr/>
          <p:nvPr/>
        </p:nvSpPr>
        <p:spPr bwMode="auto">
          <a:xfrm>
            <a:off x="7430643" y="4085238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06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38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 knowledge of the divisibility rules for divisors of 8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9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D49A6F-B297-4C6B-92E9-6485B97725FF}"/>
              </a:ext>
            </a:extLst>
          </p:cNvPr>
          <p:cNvSpPr/>
          <p:nvPr/>
        </p:nvSpPr>
        <p:spPr>
          <a:xfrm>
            <a:off x="3289320" y="817856"/>
            <a:ext cx="5740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wheels? Count in groups of 4.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98C0EB-A760-49BE-8316-AE7360F98F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696" y="2968266"/>
            <a:ext cx="556980" cy="5652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894306-71E1-40ED-BC0B-307D612B02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96" y="4248968"/>
            <a:ext cx="6825078" cy="5736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02FD8C-D614-4D77-9D76-9732DBC3A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405" y="3645024"/>
            <a:ext cx="1338414" cy="5819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CB9F01B-6C45-4FFE-9ED5-AF9381697D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33" y="1937776"/>
            <a:ext cx="1105646" cy="823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F35804-F5DD-4E92-9660-37A118890F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138" y="1907246"/>
            <a:ext cx="1105646" cy="823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B8AA2-C2C9-439D-B561-4E2511A204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130" y="1937776"/>
            <a:ext cx="1105646" cy="823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4C0412-DD0A-4819-8490-68BBC83E03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627" y="1937776"/>
            <a:ext cx="1105646" cy="823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CC31FC9-AEEF-4AAE-BBA0-D7931AD0F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122" y="1937776"/>
            <a:ext cx="1105646" cy="823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940DB9E-81EE-4416-9B69-9C297587D2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292" y="2968266"/>
            <a:ext cx="556980" cy="56529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D950C94-6275-4687-AADC-A0D8C2192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72" y="2968266"/>
            <a:ext cx="556980" cy="56529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6DE4971-19CC-43D9-A7FF-3A1FF137E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04" y="2977410"/>
            <a:ext cx="556980" cy="56529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D7953C9-94C7-4BB0-913D-E8DD0096D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2969520"/>
            <a:ext cx="556980" cy="56529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FAF3CDC-435E-4039-8299-4075A94D8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882" y="3639170"/>
            <a:ext cx="1338414" cy="58191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BFA1944-BA86-480A-813E-717F8FEB9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26" y="3645024"/>
            <a:ext cx="1338414" cy="58191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6F8A1BA-AE6C-4600-B7FD-AD6A541F36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970" y="3639170"/>
            <a:ext cx="1338414" cy="58191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D3E2F1F-D7F9-4962-B26A-DE9240540A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187" y="3645024"/>
            <a:ext cx="1338414" cy="58191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F1022D40-1DC7-4716-B78B-11DE222AC8AC}"/>
              </a:ext>
            </a:extLst>
          </p:cNvPr>
          <p:cNvSpPr/>
          <p:nvPr/>
        </p:nvSpPr>
        <p:spPr>
          <a:xfrm>
            <a:off x="4687171" y="4983560"/>
            <a:ext cx="2944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20 wheels.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D512FE9-FE33-4319-98D9-D4B4BB17E980}"/>
              </a:ext>
            </a:extLst>
          </p:cNvPr>
          <p:cNvSpPr/>
          <p:nvPr/>
        </p:nvSpPr>
        <p:spPr>
          <a:xfrm>
            <a:off x="5443755" y="5445225"/>
            <a:ext cx="1574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× 4 = 20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A3D1B51-6399-4F78-94B8-06204974CEE7}"/>
              </a:ext>
            </a:extLst>
          </p:cNvPr>
          <p:cNvSpPr/>
          <p:nvPr/>
        </p:nvSpPr>
        <p:spPr>
          <a:xfrm>
            <a:off x="5443755" y="5882625"/>
            <a:ext cx="1574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× 5 = 20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88944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5:5-5:7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56-57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89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0FB64A-AC5F-4E9B-9B36-A40EFBDC3DA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79" y="756000"/>
            <a:ext cx="8882642" cy="57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239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296056-6523-4C65-87AB-A689D3EB9D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5:7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2EEECC-F9DD-4298-ACCA-03B3337A2669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numbers that are divisible by 8.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DC61B0-0508-4AC8-8C7F-1D5859A04CF5}"/>
              </a:ext>
            </a:extLst>
          </p:cNvPr>
          <p:cNvGraphicFramePr>
            <a:graphicFrameLocks noGrp="1"/>
          </p:cNvGraphicFramePr>
          <p:nvPr/>
        </p:nvGraphicFramePr>
        <p:xfrm>
          <a:off x="3503712" y="2276872"/>
          <a:ext cx="5184576" cy="3024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7698">
                  <a:extLst>
                    <a:ext uri="{9D8B030D-6E8A-4147-A177-3AD203B41FA5}">
                      <a16:colId xmlns:a16="http://schemas.microsoft.com/office/drawing/2014/main" val="2408622568"/>
                    </a:ext>
                  </a:extLst>
                </a:gridCol>
                <a:gridCol w="1727698">
                  <a:extLst>
                    <a:ext uri="{9D8B030D-6E8A-4147-A177-3AD203B41FA5}">
                      <a16:colId xmlns:a16="http://schemas.microsoft.com/office/drawing/2014/main" val="3975968404"/>
                    </a:ext>
                  </a:extLst>
                </a:gridCol>
                <a:gridCol w="1729180">
                  <a:extLst>
                    <a:ext uri="{9D8B030D-6E8A-4147-A177-3AD203B41FA5}">
                      <a16:colId xmlns:a16="http://schemas.microsoft.com/office/drawing/2014/main" val="2265724267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48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96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110715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148</a:t>
                      </a:r>
                      <a:endParaRPr lang="en-GB" sz="24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152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482038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248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252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114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587924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52DC0B6A-826A-4A2A-B509-3D060A95D43A}"/>
              </a:ext>
            </a:extLst>
          </p:cNvPr>
          <p:cNvSpPr/>
          <p:nvPr/>
        </p:nvSpPr>
        <p:spPr bwMode="auto">
          <a:xfrm>
            <a:off x="3973860" y="2078844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E8BC940-D88B-4737-8E5B-B831602DAA0D}"/>
              </a:ext>
            </a:extLst>
          </p:cNvPr>
          <p:cNvSpPr/>
          <p:nvPr/>
        </p:nvSpPr>
        <p:spPr bwMode="auto">
          <a:xfrm>
            <a:off x="3987974" y="4085238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917989-BCAC-41B4-831B-44DCE947C68F}"/>
              </a:ext>
            </a:extLst>
          </p:cNvPr>
          <p:cNvSpPr/>
          <p:nvPr/>
        </p:nvSpPr>
        <p:spPr bwMode="auto">
          <a:xfrm>
            <a:off x="5680906" y="3095122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C3CA9B3-90DD-4EEA-A7AB-2ECEE1D4BCFE}"/>
              </a:ext>
            </a:extLst>
          </p:cNvPr>
          <p:cNvSpPr/>
          <p:nvPr/>
        </p:nvSpPr>
        <p:spPr bwMode="auto">
          <a:xfrm>
            <a:off x="7426054" y="2078844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97F7012-DC3C-4F14-ADE7-726C66777198}"/>
              </a:ext>
            </a:extLst>
          </p:cNvPr>
          <p:cNvSpPr/>
          <p:nvPr/>
        </p:nvSpPr>
        <p:spPr bwMode="auto">
          <a:xfrm>
            <a:off x="7430643" y="3068960"/>
            <a:ext cx="792088" cy="79208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42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69972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scale known multiplication facts by 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2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Year 3, Unit 6,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49" y="1062838"/>
            <a:ext cx="7219319" cy="47799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the DfE Mathematics guidance. Page references relate to the 335-page document available as a download at the bottom of </a:t>
            </a:r>
            <a:r>
              <a:rPr lang="en-GB" sz="2000" dirty="0">
                <a:hlinkClick r:id="rId3"/>
              </a:rPr>
              <a:t>this web page</a:t>
            </a:r>
            <a:r>
              <a:rPr lang="en-GB" sz="2000" dirty="0"/>
              <a:t>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870226"/>
              </p:ext>
            </p:extLst>
          </p:nvPr>
        </p:nvGraphicFramePr>
        <p:xfrm>
          <a:off x="4514848" y="2815642"/>
          <a:ext cx="721932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876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3370444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Ready to progress criteria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3NF-3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103-105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pic>
        <p:nvPicPr>
          <p:cNvPr id="8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78E3E13-F15C-4591-81C5-CA48EB6AE4E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510"/>
          <a:stretch>
            <a:fillRect/>
          </a:stretch>
        </p:blipFill>
        <p:spPr>
          <a:xfrm>
            <a:off x="593725" y="1039018"/>
            <a:ext cx="3395663" cy="477996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ction Button: Return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DAB83022-D258-4BA1-881B-85A87B12EB29}"/>
              </a:ext>
            </a:extLst>
          </p:cNvPr>
          <p:cNvSpPr/>
          <p:nvPr/>
        </p:nvSpPr>
        <p:spPr>
          <a:xfrm>
            <a:off x="593725" y="6004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19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254F6-8F2E-41AC-9C5E-7CD383634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3NF-3 Scaling number facts by 10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91CB7E-3150-4B1B-90A7-62388764116F}"/>
              </a:ext>
            </a:extLst>
          </p:cNvPr>
          <p:cNvSpPr/>
          <p:nvPr/>
        </p:nvSpPr>
        <p:spPr>
          <a:xfrm>
            <a:off x="2447938" y="4460170"/>
            <a:ext cx="14574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× 4 = 20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E90101D-B40E-4892-8352-9634D430FB48}"/>
              </a:ext>
            </a:extLst>
          </p:cNvPr>
          <p:cNvSpPr/>
          <p:nvPr/>
        </p:nvSpPr>
        <p:spPr>
          <a:xfrm>
            <a:off x="2115527" y="4895134"/>
            <a:ext cx="27783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× 4 tens =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 tens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00AAD16-02FF-40B5-B597-0F5481CFF139}"/>
              </a:ext>
            </a:extLst>
          </p:cNvPr>
          <p:cNvSpPr/>
          <p:nvPr/>
        </p:nvSpPr>
        <p:spPr>
          <a:xfrm>
            <a:off x="2272461" y="5339384"/>
            <a:ext cx="17716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× 40 = 200</a:t>
            </a:r>
          </a:p>
        </p:txBody>
      </p: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B159DECA-4BDA-436E-8423-B649F8E3C2D8}"/>
              </a:ext>
            </a:extLst>
          </p:cNvPr>
          <p:cNvGrpSpPr/>
          <p:nvPr/>
        </p:nvGrpSpPr>
        <p:grpSpPr>
          <a:xfrm>
            <a:off x="1451638" y="1706398"/>
            <a:ext cx="4030826" cy="2548956"/>
            <a:chOff x="6438728" y="1706398"/>
            <a:chExt cx="4030826" cy="254895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FB89223-EB4E-4A70-8802-337D9A61B0AD}"/>
                </a:ext>
              </a:extLst>
            </p:cNvPr>
            <p:cNvSpPr/>
            <p:nvPr/>
          </p:nvSpPr>
          <p:spPr>
            <a:xfrm>
              <a:off x="6438728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10B7F077-1C2A-421B-AB6D-74AE4113104A}"/>
                </a:ext>
              </a:extLst>
            </p:cNvPr>
            <p:cNvSpPr/>
            <p:nvPr/>
          </p:nvSpPr>
          <p:spPr>
            <a:xfrm>
              <a:off x="7261689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DDAD54A2-0B20-49C7-BF22-083EEC196013}"/>
                </a:ext>
              </a:extLst>
            </p:cNvPr>
            <p:cNvSpPr/>
            <p:nvPr/>
          </p:nvSpPr>
          <p:spPr>
            <a:xfrm>
              <a:off x="8084650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F0D7EBD0-4C40-43AC-9748-C9D64583ACD9}"/>
                </a:ext>
              </a:extLst>
            </p:cNvPr>
            <p:cNvSpPr/>
            <p:nvPr/>
          </p:nvSpPr>
          <p:spPr>
            <a:xfrm>
              <a:off x="8907611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2" name="Rectangle: Rounded Corners 171">
              <a:extLst>
                <a:ext uri="{FF2B5EF4-FFF2-40B4-BE49-F238E27FC236}">
                  <a16:creationId xmlns:a16="http://schemas.microsoft.com/office/drawing/2014/main" id="{B76DC001-D81D-434E-AD9B-9BCCB6512652}"/>
                </a:ext>
              </a:extLst>
            </p:cNvPr>
            <p:cNvSpPr/>
            <p:nvPr/>
          </p:nvSpPr>
          <p:spPr>
            <a:xfrm>
              <a:off x="9753274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FCC310DD-38BE-4265-9011-42FF2E654EFD}"/>
              </a:ext>
            </a:extLst>
          </p:cNvPr>
          <p:cNvGrpSpPr/>
          <p:nvPr/>
        </p:nvGrpSpPr>
        <p:grpSpPr>
          <a:xfrm>
            <a:off x="1538147" y="1806908"/>
            <a:ext cx="3857809" cy="2358043"/>
            <a:chOff x="6525237" y="1806908"/>
            <a:chExt cx="3857809" cy="2358043"/>
          </a:xfrm>
        </p:grpSpPr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711B3A00-B456-45AE-8F14-E9E49FBBC6C1}"/>
                </a:ext>
              </a:extLst>
            </p:cNvPr>
            <p:cNvGrpSpPr/>
            <p:nvPr/>
          </p:nvGrpSpPr>
          <p:grpSpPr>
            <a:xfrm>
              <a:off x="6525237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A28CB107-8719-405E-AA9C-18C5DDEDEC82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9712263D-A426-40FB-BC14-51EA50553CB1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BBD42056-EBB2-4A9F-AB19-D7A19126E7F0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E526DC09-ABBE-428D-808E-E95483B8B4B5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C3E8E627-5BDE-4E95-BCBA-3999129D2FD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2A77C36E-324A-42BD-8A20-A7454AA72AE6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CDABED99-86F3-40FA-B79D-2691560EC637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ED929182-ECCC-476E-87BD-0FEDB7EC282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74DE9AF7-0278-48D9-B3F7-156531EB05ED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457DDBD2-BBEA-4E5E-A96F-A1460A58292D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7B94D98C-3F82-4E42-BB21-DC5A6E24A029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D265C5A4-44A9-4C7A-B48B-CA4235F3CCA6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53D4A300-974E-4C8D-9C3F-8AAFF1B305C2}"/>
                </a:ext>
              </a:extLst>
            </p:cNvPr>
            <p:cNvGrpSpPr/>
            <p:nvPr/>
          </p:nvGrpSpPr>
          <p:grpSpPr>
            <a:xfrm>
              <a:off x="7348198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03E238F3-98F5-4777-BB60-B6043807AE18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6587B10E-0231-4AEB-8666-D5538A20D0DD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AB9594E4-D962-499A-BAED-0F5D40D42FAC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2C9AEEA7-548E-458D-AD6C-6193E12BC87E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40" name="Oval 139">
                  <a:extLst>
                    <a:ext uri="{FF2B5EF4-FFF2-40B4-BE49-F238E27FC236}">
                      <a16:creationId xmlns:a16="http://schemas.microsoft.com/office/drawing/2014/main" id="{7E462611-A280-4242-80D5-D7847B14485A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172059F4-0C6F-4231-9C6D-22A862541B85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4BA349A1-E16E-4CDA-949E-F654FE240716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CBF9C73B-CFBF-4C03-91CC-F98B9FA49169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39" name="Rectangle 138">
                  <a:extLst>
                    <a:ext uri="{FF2B5EF4-FFF2-40B4-BE49-F238E27FC236}">
                      <a16:creationId xmlns:a16="http://schemas.microsoft.com/office/drawing/2014/main" id="{45EFC730-87C0-4E93-8C02-FCBF72DD6CAF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68822D12-2E47-4631-8EF1-7255C2AF6674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E4EABD30-6D54-4B84-A7DE-BB87C3ADD73B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2D9F6966-40CB-42B4-A319-D845B54FDDB6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5930832F-E413-4666-9906-AE8C12746EC5}"/>
                </a:ext>
              </a:extLst>
            </p:cNvPr>
            <p:cNvGrpSpPr/>
            <p:nvPr/>
          </p:nvGrpSpPr>
          <p:grpSpPr>
            <a:xfrm>
              <a:off x="8171159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4B4C8B33-8683-4C09-8D3A-1E3692F50181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AD7BE17D-0EDA-4C89-B9F2-298875E53C58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7" name="Rectangle 156">
                  <a:extLst>
                    <a:ext uri="{FF2B5EF4-FFF2-40B4-BE49-F238E27FC236}">
                      <a16:creationId xmlns:a16="http://schemas.microsoft.com/office/drawing/2014/main" id="{0F18E322-6DE4-4C31-A62A-D70FC77C7F41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6124FD2E-4F5D-4C5C-A8CD-A02B90C1812E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C8FC0838-D264-4E70-8614-792347414DB1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5" name="Rectangle 154">
                  <a:extLst>
                    <a:ext uri="{FF2B5EF4-FFF2-40B4-BE49-F238E27FC236}">
                      <a16:creationId xmlns:a16="http://schemas.microsoft.com/office/drawing/2014/main" id="{A6D07124-8862-46F5-BA3F-9DA55395CF5D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0BEADE31-5647-4BE1-B723-B8AED4AC57B6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DA8C7A1F-EE96-44DE-84EE-0B24E806A35B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3" name="Rectangle 152">
                  <a:extLst>
                    <a:ext uri="{FF2B5EF4-FFF2-40B4-BE49-F238E27FC236}">
                      <a16:creationId xmlns:a16="http://schemas.microsoft.com/office/drawing/2014/main" id="{89497425-4D8E-4EAE-A572-7EDF0BBEB541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5CFD5FE8-B68F-4345-9D66-19A22E5ADD4C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5B12F226-1668-44E0-BDE9-93A5ED10A56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75239BA0-A7FE-4415-A3EC-F1C4BD6C042E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68E27C22-4E79-4E8A-9B71-60CE4AA1804C}"/>
                </a:ext>
              </a:extLst>
            </p:cNvPr>
            <p:cNvGrpSpPr/>
            <p:nvPr/>
          </p:nvGrpSpPr>
          <p:grpSpPr>
            <a:xfrm>
              <a:off x="8994120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A1D26C65-D0CE-40C7-92B8-0C267584E3A7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01FB9CDA-7DFD-4576-BB7D-AC99E8B5FE7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1" name="Rectangle 170">
                  <a:extLst>
                    <a:ext uri="{FF2B5EF4-FFF2-40B4-BE49-F238E27FC236}">
                      <a16:creationId xmlns:a16="http://schemas.microsoft.com/office/drawing/2014/main" id="{2C638975-FA41-4C0A-ACDE-23D423A13DC7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0E2DF95B-EAFB-4D30-A76C-29AA8456F231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F7B8DABD-0D07-438A-8294-1DFE7299F75A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9" name="Rectangle 168">
                  <a:extLst>
                    <a:ext uri="{FF2B5EF4-FFF2-40B4-BE49-F238E27FC236}">
                      <a16:creationId xmlns:a16="http://schemas.microsoft.com/office/drawing/2014/main" id="{5C552A6A-EBE4-4FDA-B7D1-10CF3226E036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7AF1EECF-9D38-4AC3-8255-EF07BD3202BD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39BCC817-2034-4584-94F6-11BE4E38B3C6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7" name="Rectangle 166">
                  <a:extLst>
                    <a:ext uri="{FF2B5EF4-FFF2-40B4-BE49-F238E27FC236}">
                      <a16:creationId xmlns:a16="http://schemas.microsoft.com/office/drawing/2014/main" id="{99A13948-387E-4D76-BF70-65EC06A0C5D4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89319D50-7B2E-42F4-91EF-2FBF5565A409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AAE861CA-7871-4F66-AD57-402480AB22D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5" name="Rectangle 164">
                  <a:extLst>
                    <a:ext uri="{FF2B5EF4-FFF2-40B4-BE49-F238E27FC236}">
                      <a16:creationId xmlns:a16="http://schemas.microsoft.com/office/drawing/2014/main" id="{46D3A231-DBFB-4941-B2AA-35A5B1CA90A3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40ABD571-3215-4C61-AFCE-E34979462CDC}"/>
                </a:ext>
              </a:extLst>
            </p:cNvPr>
            <p:cNvGrpSpPr/>
            <p:nvPr/>
          </p:nvGrpSpPr>
          <p:grpSpPr>
            <a:xfrm>
              <a:off x="9839783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4685EC28-6804-43B3-A9C7-27DC9E271E3D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15417386-B646-4271-A82F-34F92A4F2EB7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79ED2CDF-9F36-4D86-9B69-F97999747534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75" name="Group 174">
                <a:extLst>
                  <a:ext uri="{FF2B5EF4-FFF2-40B4-BE49-F238E27FC236}">
                    <a16:creationId xmlns:a16="http://schemas.microsoft.com/office/drawing/2014/main" id="{C0D0F165-8F2E-4A10-BD56-C80CE711EC84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42C7F105-57D8-42AC-B918-5ACD39CB9D9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04B676AA-75B0-44F0-B620-E294BB2432E8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ED889102-858F-42ED-8457-57DE782C0A26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D645467A-63AA-4750-B53C-EEE812FA032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1" name="Rectangle 180">
                  <a:extLst>
                    <a:ext uri="{FF2B5EF4-FFF2-40B4-BE49-F238E27FC236}">
                      <a16:creationId xmlns:a16="http://schemas.microsoft.com/office/drawing/2014/main" id="{A9FE3862-873D-485E-BFAC-DDE27D85EB56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D024A8B7-3BB0-45E7-A190-434E5DC30289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0633E4EA-E5D0-4A57-8D0C-05FE2D208DCB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9" name="Rectangle 178">
                  <a:extLst>
                    <a:ext uri="{FF2B5EF4-FFF2-40B4-BE49-F238E27FC236}">
                      <a16:creationId xmlns:a16="http://schemas.microsoft.com/office/drawing/2014/main" id="{33A4CCDF-0AB4-4DDD-95AF-5EA649FF2945}"/>
                    </a:ext>
                  </a:extLst>
                </p:cNvPr>
                <p:cNvSpPr/>
                <p:nvPr/>
              </p:nvSpPr>
              <p:spPr>
                <a:xfrm>
                  <a:off x="1069391" y="2456205"/>
                  <a:ext cx="3273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</a:t>
                  </a:r>
                </a:p>
              </p:txBody>
            </p:sp>
          </p:grpSp>
        </p:grp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15C1E0F3-1975-4C33-BE9E-137EF5077488}"/>
              </a:ext>
            </a:extLst>
          </p:cNvPr>
          <p:cNvGrpSpPr/>
          <p:nvPr/>
        </p:nvGrpSpPr>
        <p:grpSpPr>
          <a:xfrm>
            <a:off x="1542770" y="1806908"/>
            <a:ext cx="3857809" cy="2358043"/>
            <a:chOff x="6525237" y="1806908"/>
            <a:chExt cx="3857809" cy="2358043"/>
          </a:xfrm>
        </p:grpSpPr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BA586433-8113-4BD9-A4E7-26DA42261876}"/>
                </a:ext>
              </a:extLst>
            </p:cNvPr>
            <p:cNvGrpSpPr/>
            <p:nvPr/>
          </p:nvGrpSpPr>
          <p:grpSpPr>
            <a:xfrm>
              <a:off x="6525237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241" name="Group 240">
                <a:extLst>
                  <a:ext uri="{FF2B5EF4-FFF2-40B4-BE49-F238E27FC236}">
                    <a16:creationId xmlns:a16="http://schemas.microsoft.com/office/drawing/2014/main" id="{CCC45174-1BBE-497F-9DCC-95EFE42603AB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251" name="Oval 250">
                  <a:extLst>
                    <a:ext uri="{FF2B5EF4-FFF2-40B4-BE49-F238E27FC236}">
                      <a16:creationId xmlns:a16="http://schemas.microsoft.com/office/drawing/2014/main" id="{C3644CE3-C6D7-4857-9091-18AE0C93D1BB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52" name="Rectangle 251">
                  <a:extLst>
                    <a:ext uri="{FF2B5EF4-FFF2-40B4-BE49-F238E27FC236}">
                      <a16:creationId xmlns:a16="http://schemas.microsoft.com/office/drawing/2014/main" id="{3DEB4455-06B1-4CF0-9325-144B1CA87F25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42" name="Group 241">
                <a:extLst>
                  <a:ext uri="{FF2B5EF4-FFF2-40B4-BE49-F238E27FC236}">
                    <a16:creationId xmlns:a16="http://schemas.microsoft.com/office/drawing/2014/main" id="{5AE132A3-F79C-4815-9254-E2E86E453903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249" name="Oval 248">
                  <a:extLst>
                    <a:ext uri="{FF2B5EF4-FFF2-40B4-BE49-F238E27FC236}">
                      <a16:creationId xmlns:a16="http://schemas.microsoft.com/office/drawing/2014/main" id="{52D473C3-101D-4EDC-A941-87B0D5101864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50" name="Rectangle 249">
                  <a:extLst>
                    <a:ext uri="{FF2B5EF4-FFF2-40B4-BE49-F238E27FC236}">
                      <a16:creationId xmlns:a16="http://schemas.microsoft.com/office/drawing/2014/main" id="{2381FCBA-C6B7-47A7-B840-8A71FD55C753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43" name="Group 242">
                <a:extLst>
                  <a:ext uri="{FF2B5EF4-FFF2-40B4-BE49-F238E27FC236}">
                    <a16:creationId xmlns:a16="http://schemas.microsoft.com/office/drawing/2014/main" id="{F508FC31-4B9F-4B64-A338-803FACD1D936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9B725849-9F6F-432A-967E-5A5E00B5EC4E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48" name="Rectangle 247">
                  <a:extLst>
                    <a:ext uri="{FF2B5EF4-FFF2-40B4-BE49-F238E27FC236}">
                      <a16:creationId xmlns:a16="http://schemas.microsoft.com/office/drawing/2014/main" id="{C05B6B48-2DB4-4BB7-AEAA-0CF2C823D69C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44" name="Group 243">
                <a:extLst>
                  <a:ext uri="{FF2B5EF4-FFF2-40B4-BE49-F238E27FC236}">
                    <a16:creationId xmlns:a16="http://schemas.microsoft.com/office/drawing/2014/main" id="{86BC9A83-1EC1-4645-8106-14C49A6A6CCB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245" name="Oval 244">
                  <a:extLst>
                    <a:ext uri="{FF2B5EF4-FFF2-40B4-BE49-F238E27FC236}">
                      <a16:creationId xmlns:a16="http://schemas.microsoft.com/office/drawing/2014/main" id="{ADCD4B5E-E80C-4997-8F38-206CB159FA6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46" name="Rectangle 245">
                  <a:extLst>
                    <a:ext uri="{FF2B5EF4-FFF2-40B4-BE49-F238E27FC236}">
                      <a16:creationId xmlns:a16="http://schemas.microsoft.com/office/drawing/2014/main" id="{E04D4263-0C39-4D48-B59C-04DC2CF2E8C9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2CE85C9C-7EDA-4A89-AEBA-8757B1290A2F}"/>
                </a:ext>
              </a:extLst>
            </p:cNvPr>
            <p:cNvGrpSpPr/>
            <p:nvPr/>
          </p:nvGrpSpPr>
          <p:grpSpPr>
            <a:xfrm>
              <a:off x="7348198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229" name="Group 228">
                <a:extLst>
                  <a:ext uri="{FF2B5EF4-FFF2-40B4-BE49-F238E27FC236}">
                    <a16:creationId xmlns:a16="http://schemas.microsoft.com/office/drawing/2014/main" id="{E1AC8FFE-6324-42FE-A9EA-EE3D99E68026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AACAFD4F-49B4-4788-B159-7A59881A5278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40" name="Rectangle 239">
                  <a:extLst>
                    <a:ext uri="{FF2B5EF4-FFF2-40B4-BE49-F238E27FC236}">
                      <a16:creationId xmlns:a16="http://schemas.microsoft.com/office/drawing/2014/main" id="{C74C48A3-553D-4D5C-BCC8-06A2D31EF6B3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30" name="Group 229">
                <a:extLst>
                  <a:ext uri="{FF2B5EF4-FFF2-40B4-BE49-F238E27FC236}">
                    <a16:creationId xmlns:a16="http://schemas.microsoft.com/office/drawing/2014/main" id="{271A2D9A-82F9-49A8-B8C6-5F69F2FAC111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DEC809A6-F561-4523-9776-DD33937B6382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38" name="Rectangle 237">
                  <a:extLst>
                    <a:ext uri="{FF2B5EF4-FFF2-40B4-BE49-F238E27FC236}">
                      <a16:creationId xmlns:a16="http://schemas.microsoft.com/office/drawing/2014/main" id="{0261C858-A35B-4498-9D55-AD7C1D7CABF5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31" name="Group 230">
                <a:extLst>
                  <a:ext uri="{FF2B5EF4-FFF2-40B4-BE49-F238E27FC236}">
                    <a16:creationId xmlns:a16="http://schemas.microsoft.com/office/drawing/2014/main" id="{627C800F-1D33-4F86-AAD9-DCEDB23C25F8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235" name="Oval 234">
                  <a:extLst>
                    <a:ext uri="{FF2B5EF4-FFF2-40B4-BE49-F238E27FC236}">
                      <a16:creationId xmlns:a16="http://schemas.microsoft.com/office/drawing/2014/main" id="{46B83970-50D6-4573-BC9F-1A0BE5201FFB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36" name="Rectangle 235">
                  <a:extLst>
                    <a:ext uri="{FF2B5EF4-FFF2-40B4-BE49-F238E27FC236}">
                      <a16:creationId xmlns:a16="http://schemas.microsoft.com/office/drawing/2014/main" id="{6B1A73BC-CE53-4808-B163-2123ED650C55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32" name="Group 231">
                <a:extLst>
                  <a:ext uri="{FF2B5EF4-FFF2-40B4-BE49-F238E27FC236}">
                    <a16:creationId xmlns:a16="http://schemas.microsoft.com/office/drawing/2014/main" id="{6FAE5953-F478-4060-A410-0B4696643EBF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05D9C8B7-EFFE-47B4-8A1A-C64B6E78D78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34" name="Rectangle 233">
                  <a:extLst>
                    <a:ext uri="{FF2B5EF4-FFF2-40B4-BE49-F238E27FC236}">
                      <a16:creationId xmlns:a16="http://schemas.microsoft.com/office/drawing/2014/main" id="{8A4A96FF-1164-4F00-9D8F-E25CF627F2B4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6A4939D6-3E99-4544-B583-C41BA7BEAB72}"/>
                </a:ext>
              </a:extLst>
            </p:cNvPr>
            <p:cNvGrpSpPr/>
            <p:nvPr/>
          </p:nvGrpSpPr>
          <p:grpSpPr>
            <a:xfrm>
              <a:off x="8171159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F9CF53F9-F907-4221-A889-04DAB71A33E0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8769A6C1-E793-481B-B358-83FCC3984A36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28" name="Rectangle 227">
                  <a:extLst>
                    <a:ext uri="{FF2B5EF4-FFF2-40B4-BE49-F238E27FC236}">
                      <a16:creationId xmlns:a16="http://schemas.microsoft.com/office/drawing/2014/main" id="{B0CF1408-2550-4F41-90E1-41266E2B4295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75DA729F-F979-4D43-8CB9-22692F6B1384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6275434C-153F-4E7B-9C3B-D561768D3A80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26" name="Rectangle 225">
                  <a:extLst>
                    <a:ext uri="{FF2B5EF4-FFF2-40B4-BE49-F238E27FC236}">
                      <a16:creationId xmlns:a16="http://schemas.microsoft.com/office/drawing/2014/main" id="{A3707E9B-8A5F-493E-AF59-EC72DCCB50DB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48A8E4C5-806F-4273-B8C5-54BE96698688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223" name="Oval 222">
                  <a:extLst>
                    <a:ext uri="{FF2B5EF4-FFF2-40B4-BE49-F238E27FC236}">
                      <a16:creationId xmlns:a16="http://schemas.microsoft.com/office/drawing/2014/main" id="{3027239B-2331-47F8-87E1-C6021ABF040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6902CDE4-3DCE-43FB-85D0-BD155BF8CDF7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CEDBFC38-D83B-4E57-9307-F9443C79A673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C7978B7E-CA47-4F23-9C1E-026E33A8E72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22" name="Rectangle 221">
                  <a:extLst>
                    <a:ext uri="{FF2B5EF4-FFF2-40B4-BE49-F238E27FC236}">
                      <a16:creationId xmlns:a16="http://schemas.microsoft.com/office/drawing/2014/main" id="{65A7D015-7F6A-441F-8BAC-7E944EEF209E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EB38DFDD-63D8-4D07-BF4D-30CB56909F1D}"/>
                </a:ext>
              </a:extLst>
            </p:cNvPr>
            <p:cNvGrpSpPr/>
            <p:nvPr/>
          </p:nvGrpSpPr>
          <p:grpSpPr>
            <a:xfrm>
              <a:off x="8994120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5EEFEDB0-C5ED-4470-BCFE-D4DCDF83D2F4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BFB253A6-B0DC-42FC-AB81-D69CB43087B4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16" name="Rectangle 215">
                  <a:extLst>
                    <a:ext uri="{FF2B5EF4-FFF2-40B4-BE49-F238E27FC236}">
                      <a16:creationId xmlns:a16="http://schemas.microsoft.com/office/drawing/2014/main" id="{DAF84F8D-903B-4003-B191-A1A3FC1DC54D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06" name="Group 205">
                <a:extLst>
                  <a:ext uri="{FF2B5EF4-FFF2-40B4-BE49-F238E27FC236}">
                    <a16:creationId xmlns:a16="http://schemas.microsoft.com/office/drawing/2014/main" id="{5AF4B408-B08B-4D8A-9427-BA05E53734F1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9B07E85F-10E7-4A7B-A9D0-17A92B333D8A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14" name="Rectangle 213">
                  <a:extLst>
                    <a:ext uri="{FF2B5EF4-FFF2-40B4-BE49-F238E27FC236}">
                      <a16:creationId xmlns:a16="http://schemas.microsoft.com/office/drawing/2014/main" id="{80B22210-3527-4F48-BBC1-0DBAA838241E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07" name="Group 206">
                <a:extLst>
                  <a:ext uri="{FF2B5EF4-FFF2-40B4-BE49-F238E27FC236}">
                    <a16:creationId xmlns:a16="http://schemas.microsoft.com/office/drawing/2014/main" id="{E5A1790C-C824-4A39-A2F3-F233628AF3C6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211" name="Oval 210">
                  <a:extLst>
                    <a:ext uri="{FF2B5EF4-FFF2-40B4-BE49-F238E27FC236}">
                      <a16:creationId xmlns:a16="http://schemas.microsoft.com/office/drawing/2014/main" id="{096D10FE-34B5-48B7-A2EF-68717122BB07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12" name="Rectangle 211">
                  <a:extLst>
                    <a:ext uri="{FF2B5EF4-FFF2-40B4-BE49-F238E27FC236}">
                      <a16:creationId xmlns:a16="http://schemas.microsoft.com/office/drawing/2014/main" id="{6E06607F-9187-4186-8826-3EC82BDB43F2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208" name="Group 207">
                <a:extLst>
                  <a:ext uri="{FF2B5EF4-FFF2-40B4-BE49-F238E27FC236}">
                    <a16:creationId xmlns:a16="http://schemas.microsoft.com/office/drawing/2014/main" id="{4047A60C-5399-40A2-AFF1-4EA9F03F9DA7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08A47F46-49A9-43E7-B4EC-E43D69D248C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10" name="Rectangle 209">
                  <a:extLst>
                    <a:ext uri="{FF2B5EF4-FFF2-40B4-BE49-F238E27FC236}">
                      <a16:creationId xmlns:a16="http://schemas.microsoft.com/office/drawing/2014/main" id="{78274DBF-37E9-4F0C-9D9D-E01CA2E68523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94CCF30B-0386-4DFA-9E3B-AC20179EA281}"/>
                </a:ext>
              </a:extLst>
            </p:cNvPr>
            <p:cNvGrpSpPr/>
            <p:nvPr/>
          </p:nvGrpSpPr>
          <p:grpSpPr>
            <a:xfrm>
              <a:off x="9839783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A4BB1D15-EEAE-43D5-8674-9C0DFB374273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8DA986FE-9ACD-4662-9F3D-C301EE39DA3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04" name="Rectangle 203">
                  <a:extLst>
                    <a:ext uri="{FF2B5EF4-FFF2-40B4-BE49-F238E27FC236}">
                      <a16:creationId xmlns:a16="http://schemas.microsoft.com/office/drawing/2014/main" id="{171ECDF6-F8ED-418A-82C2-90B4C7DBA85B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94" name="Group 193">
                <a:extLst>
                  <a:ext uri="{FF2B5EF4-FFF2-40B4-BE49-F238E27FC236}">
                    <a16:creationId xmlns:a16="http://schemas.microsoft.com/office/drawing/2014/main" id="{E2E95926-B504-456E-B3CF-6D5BDEBE8BCE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76FB2FE3-0067-4093-A790-8D71CD0A19AF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02" name="Rectangle 201">
                  <a:extLst>
                    <a:ext uri="{FF2B5EF4-FFF2-40B4-BE49-F238E27FC236}">
                      <a16:creationId xmlns:a16="http://schemas.microsoft.com/office/drawing/2014/main" id="{F9765168-0F04-45FE-AF90-0A0914080DFD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1BB64E4F-C754-4A14-8478-679CB42274C3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12873058-6EEA-4DD1-A096-94FDA64A23BF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00" name="Rectangle 199">
                  <a:extLst>
                    <a:ext uri="{FF2B5EF4-FFF2-40B4-BE49-F238E27FC236}">
                      <a16:creationId xmlns:a16="http://schemas.microsoft.com/office/drawing/2014/main" id="{9B3AC103-44B0-4F12-9A61-DE48730859C0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00E13B62-0EC7-4B63-9FC7-FEA7F9FFE3F8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97" name="Oval 196">
                  <a:extLst>
                    <a:ext uri="{FF2B5EF4-FFF2-40B4-BE49-F238E27FC236}">
                      <a16:creationId xmlns:a16="http://schemas.microsoft.com/office/drawing/2014/main" id="{67B23FF6-ADEE-43C0-84BA-B14757FC6A1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8" name="Rectangle 197">
                  <a:extLst>
                    <a:ext uri="{FF2B5EF4-FFF2-40B4-BE49-F238E27FC236}">
                      <a16:creationId xmlns:a16="http://schemas.microsoft.com/office/drawing/2014/main" id="{91A007F3-D814-460E-AAFE-51F53DA2B886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</p:grpSp>
      <p:sp>
        <p:nvSpPr>
          <p:cNvPr id="257" name="Content Placeholder 2">
            <a:extLst>
              <a:ext uri="{FF2B5EF4-FFF2-40B4-BE49-F238E27FC236}">
                <a16:creationId xmlns:a16="http://schemas.microsoft.com/office/drawing/2014/main" id="{60FC84B3-E976-4547-94EE-CB118F3DCF78}"/>
              </a:ext>
            </a:extLst>
          </p:cNvPr>
          <p:cNvSpPr txBox="1">
            <a:spLocks/>
          </p:cNvSpPr>
          <p:nvPr/>
        </p:nvSpPr>
        <p:spPr>
          <a:xfrm>
            <a:off x="6198345" y="1378019"/>
            <a:ext cx="5390389" cy="501558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dirty="0">
                <a:latin typeface="Arial"/>
              </a:rPr>
              <a:t>Click and compare the frame with ones with the frame with tens.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same/different?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how you can use place value to use the first calculation to solve the second calculation. How else can we say 20 tens?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other calculations using multiplication can you write?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dirty="0">
              <a:latin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lang="en-GB" sz="2000" dirty="0">
              <a:latin typeface="Arial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similar calculations.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255" name="TextBox 19">
            <a:extLst>
              <a:ext uri="{FF2B5EF4-FFF2-40B4-BE49-F238E27FC236}">
                <a16:creationId xmlns:a16="http://schemas.microsoft.com/office/drawing/2014/main" id="{B810AE71-400A-4473-B1AE-7046F4922A37}"/>
              </a:ext>
            </a:extLst>
          </p:cNvPr>
          <p:cNvSpPr txBox="1"/>
          <p:nvPr/>
        </p:nvSpPr>
        <p:spPr>
          <a:xfrm>
            <a:off x="6351597" y="4713089"/>
            <a:ext cx="4651683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i="1" dirty="0">
                <a:solidFill>
                  <a:srgbClr val="585858"/>
                </a:solidFill>
              </a:rPr>
              <a:t>5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times 4 is equal to 20.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times 4 tens is equal to 20 tens.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i="1" dirty="0">
                <a:solidFill>
                  <a:srgbClr val="585858"/>
                </a:solidFill>
              </a:rPr>
              <a:t>20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 is equal to 200.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04DDD04-8BB6-47A1-A1D9-B228DCCEB79C}"/>
              </a:ext>
            </a:extLst>
          </p:cNvPr>
          <p:cNvSpPr/>
          <p:nvPr/>
        </p:nvSpPr>
        <p:spPr>
          <a:xfrm>
            <a:off x="3790713" y="4939325"/>
            <a:ext cx="2049691" cy="441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278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46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A0FB4-2137-4BDF-BD1E-86029F2E9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1200" dirty="0">
                <a:solidFill>
                  <a:srgbClr val="FFFFFF"/>
                </a:solidFill>
              </a:rPr>
              <a:t>3NF-3 Scaling number facts by 10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ACA8A6-A158-4861-9D31-3209DBF7DD04}"/>
              </a:ext>
            </a:extLst>
          </p:cNvPr>
          <p:cNvSpPr txBox="1"/>
          <p:nvPr/>
        </p:nvSpPr>
        <p:spPr>
          <a:xfrm>
            <a:off x="623888" y="1232240"/>
            <a:ext cx="1094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Complete these calculations and </a:t>
            </a:r>
            <a:r>
              <a:rPr lang="en-GB" sz="2000" dirty="0">
                <a:solidFill>
                  <a:srgbClr val="585858"/>
                </a:solidFill>
                <a:latin typeface="Arial" panose="020B0604020202020204" pitchFamily="34" charset="0"/>
              </a:rPr>
              <a:t>make up some of your own to build fluency.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0941A0-C9DC-48FC-A650-AD1A4F21F866}"/>
              </a:ext>
            </a:extLst>
          </p:cNvPr>
          <p:cNvSpPr txBox="1"/>
          <p:nvPr/>
        </p:nvSpPr>
        <p:spPr>
          <a:xfrm>
            <a:off x="2036526" y="1802660"/>
            <a:ext cx="2430250" cy="517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 x 4 = 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x 40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8 ÷ 4 = 2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80 ÷ 2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 x 5 = 30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 x 50 =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30 ÷ 5 = 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300 ÷ 5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8DA35A-C21E-4A06-ACA7-9435FBBDD5F1}"/>
              </a:ext>
            </a:extLst>
          </p:cNvPr>
          <p:cNvSpPr txBox="1"/>
          <p:nvPr/>
        </p:nvSpPr>
        <p:spPr>
          <a:xfrm>
            <a:off x="7158662" y="1867423"/>
            <a:ext cx="2430250" cy="517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 x 2 =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x 20 =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12 ÷ 2 =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120 ÷ 20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 x 8 = 24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 x 80 =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24 ÷ 8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240 ÷ 8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79587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62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scale division derived from multiplication facts by 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12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Year 3, Unit 6,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49" y="1062838"/>
            <a:ext cx="7219319" cy="47799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the DfE Mathematics guidance. Page references relate to the 335-page document available as a download at the bottom of </a:t>
            </a:r>
            <a:r>
              <a:rPr lang="en-GB" sz="2000" dirty="0">
                <a:hlinkClick r:id="rId3"/>
              </a:rPr>
              <a:t>this web page</a:t>
            </a:r>
            <a:r>
              <a:rPr lang="en-GB" sz="2000" dirty="0"/>
              <a:t>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/>
        </p:nvGraphicFramePr>
        <p:xfrm>
          <a:off x="4514848" y="2815642"/>
          <a:ext cx="721932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876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3370444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Ready to progress criteria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3NF-3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103-105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pic>
        <p:nvPicPr>
          <p:cNvPr id="8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778E3E13-F15C-4591-81C5-CA48EB6AE4E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510"/>
          <a:stretch>
            <a:fillRect/>
          </a:stretch>
        </p:blipFill>
        <p:spPr>
          <a:xfrm>
            <a:off x="593725" y="1039018"/>
            <a:ext cx="3395663" cy="477996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ction Button: Return 8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DAB83022-D258-4BA1-881B-85A87B12EB29}"/>
              </a:ext>
            </a:extLst>
          </p:cNvPr>
          <p:cNvSpPr/>
          <p:nvPr/>
        </p:nvSpPr>
        <p:spPr>
          <a:xfrm>
            <a:off x="593725" y="6004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09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254F6-8F2E-41AC-9C5E-7CD383634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3NF-3 Scaling number facts by 10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91CB7E-3150-4B1B-90A7-62388764116F}"/>
              </a:ext>
            </a:extLst>
          </p:cNvPr>
          <p:cNvSpPr/>
          <p:nvPr/>
        </p:nvSpPr>
        <p:spPr>
          <a:xfrm>
            <a:off x="2329678" y="4589176"/>
            <a:ext cx="17620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 ÷ 5 = 40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0FBBAA-35AE-40E3-8568-03F989F889F7}"/>
              </a:ext>
            </a:extLst>
          </p:cNvPr>
          <p:cNvSpPr/>
          <p:nvPr/>
        </p:nvSpPr>
        <p:spPr>
          <a:xfrm>
            <a:off x="2329680" y="5158915"/>
            <a:ext cx="17620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 ÷ 40 = 5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7E0A9D1-256E-4472-9361-46909F99E5CE}"/>
              </a:ext>
            </a:extLst>
          </p:cNvPr>
          <p:cNvGrpSpPr/>
          <p:nvPr/>
        </p:nvGrpSpPr>
        <p:grpSpPr>
          <a:xfrm>
            <a:off x="1451638" y="1706398"/>
            <a:ext cx="4030826" cy="2548956"/>
            <a:chOff x="6438728" y="1706398"/>
            <a:chExt cx="4030826" cy="2548956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81883CFF-519C-4563-816C-7733FC13AF5A}"/>
                </a:ext>
              </a:extLst>
            </p:cNvPr>
            <p:cNvSpPr/>
            <p:nvPr/>
          </p:nvSpPr>
          <p:spPr>
            <a:xfrm>
              <a:off x="6438728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7B36DCF2-B411-4F8D-8454-A7881CBCD6DD}"/>
                </a:ext>
              </a:extLst>
            </p:cNvPr>
            <p:cNvSpPr/>
            <p:nvPr/>
          </p:nvSpPr>
          <p:spPr>
            <a:xfrm>
              <a:off x="7261689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4BA5B1DC-5AC5-4CA0-A963-E85FDE6132F4}"/>
                </a:ext>
              </a:extLst>
            </p:cNvPr>
            <p:cNvSpPr/>
            <p:nvPr/>
          </p:nvSpPr>
          <p:spPr>
            <a:xfrm>
              <a:off x="8084650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Rectangle: Rounded Corners 126">
              <a:extLst>
                <a:ext uri="{FF2B5EF4-FFF2-40B4-BE49-F238E27FC236}">
                  <a16:creationId xmlns:a16="http://schemas.microsoft.com/office/drawing/2014/main" id="{A005C5FF-68DC-4CE3-B130-ACD04FE141C5}"/>
                </a:ext>
              </a:extLst>
            </p:cNvPr>
            <p:cNvSpPr/>
            <p:nvPr/>
          </p:nvSpPr>
          <p:spPr>
            <a:xfrm>
              <a:off x="8907611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613CD7C5-FBE8-45F2-A506-6E122CA9D3BD}"/>
                </a:ext>
              </a:extLst>
            </p:cNvPr>
            <p:cNvSpPr/>
            <p:nvPr/>
          </p:nvSpPr>
          <p:spPr>
            <a:xfrm>
              <a:off x="9753274" y="1706398"/>
              <a:ext cx="716280" cy="2548956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48BEF175-FC30-4E93-8CA9-E9352C7DCB5E}"/>
              </a:ext>
            </a:extLst>
          </p:cNvPr>
          <p:cNvGrpSpPr/>
          <p:nvPr/>
        </p:nvGrpSpPr>
        <p:grpSpPr>
          <a:xfrm>
            <a:off x="1542770" y="1806908"/>
            <a:ext cx="3857809" cy="2358043"/>
            <a:chOff x="6525237" y="1806908"/>
            <a:chExt cx="3857809" cy="2358043"/>
          </a:xfrm>
        </p:grpSpPr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7ED48344-1160-4D90-A543-63B107C6CD1D}"/>
                </a:ext>
              </a:extLst>
            </p:cNvPr>
            <p:cNvGrpSpPr/>
            <p:nvPr/>
          </p:nvGrpSpPr>
          <p:grpSpPr>
            <a:xfrm>
              <a:off x="6525237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D7B81756-0314-423E-809B-C6B67CC9CEA0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CF48666F-30C7-4D9D-BEB9-B574D5F2692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4" name="Rectangle 193">
                  <a:extLst>
                    <a:ext uri="{FF2B5EF4-FFF2-40B4-BE49-F238E27FC236}">
                      <a16:creationId xmlns:a16="http://schemas.microsoft.com/office/drawing/2014/main" id="{1ADEEE96-C8A8-4329-AFBC-D2CCA2B25A5C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84" name="Group 183">
                <a:extLst>
                  <a:ext uri="{FF2B5EF4-FFF2-40B4-BE49-F238E27FC236}">
                    <a16:creationId xmlns:a16="http://schemas.microsoft.com/office/drawing/2014/main" id="{721B209F-EB51-45CF-B6E6-B4524974ABB8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5908701F-10E4-45F8-BB1D-2C7AE08ED800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2" name="Rectangle 191">
                  <a:extLst>
                    <a:ext uri="{FF2B5EF4-FFF2-40B4-BE49-F238E27FC236}">
                      <a16:creationId xmlns:a16="http://schemas.microsoft.com/office/drawing/2014/main" id="{261FE6C2-8C05-4B79-9995-D3A0DFF20F63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78292B26-04AD-4CF0-A603-777D5CC71E79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32F73DB1-A20C-4B2E-8F2A-049793B3C624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0" name="Rectangle 189">
                  <a:extLst>
                    <a:ext uri="{FF2B5EF4-FFF2-40B4-BE49-F238E27FC236}">
                      <a16:creationId xmlns:a16="http://schemas.microsoft.com/office/drawing/2014/main" id="{6EE18031-73EA-40E9-BDD0-BD98DCF76B70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18273493-6A4E-447A-8B1A-4EE69B0406BA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87" name="Oval 186">
                  <a:extLst>
                    <a:ext uri="{FF2B5EF4-FFF2-40B4-BE49-F238E27FC236}">
                      <a16:creationId xmlns:a16="http://schemas.microsoft.com/office/drawing/2014/main" id="{CB37A9B6-343C-480E-B94A-5F54C5A5F13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8" name="Rectangle 187">
                  <a:extLst>
                    <a:ext uri="{FF2B5EF4-FFF2-40B4-BE49-F238E27FC236}">
                      <a16:creationId xmlns:a16="http://schemas.microsoft.com/office/drawing/2014/main" id="{0D0EFCA3-AA76-4588-9AB7-A176E0B17DEA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F4781F60-2F70-423F-9F57-09F0A763B6D8}"/>
                </a:ext>
              </a:extLst>
            </p:cNvPr>
            <p:cNvGrpSpPr/>
            <p:nvPr/>
          </p:nvGrpSpPr>
          <p:grpSpPr>
            <a:xfrm>
              <a:off x="7348198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EE296F4C-19E4-44E3-A767-14BFED349040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81" name="Oval 180">
                  <a:extLst>
                    <a:ext uri="{FF2B5EF4-FFF2-40B4-BE49-F238E27FC236}">
                      <a16:creationId xmlns:a16="http://schemas.microsoft.com/office/drawing/2014/main" id="{9288EBF2-8443-476E-B3F5-0E35A39E382A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2" name="Rectangle 181">
                  <a:extLst>
                    <a:ext uri="{FF2B5EF4-FFF2-40B4-BE49-F238E27FC236}">
                      <a16:creationId xmlns:a16="http://schemas.microsoft.com/office/drawing/2014/main" id="{D3552EEC-8130-485D-B0DC-40C2C82ABC56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38BC9A21-1AA4-4AE8-B0C4-00807258A0D4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79" name="Oval 178">
                  <a:extLst>
                    <a:ext uri="{FF2B5EF4-FFF2-40B4-BE49-F238E27FC236}">
                      <a16:creationId xmlns:a16="http://schemas.microsoft.com/office/drawing/2014/main" id="{B1E57B6E-215E-4CA8-A186-633CA63A7437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0" name="Rectangle 179">
                  <a:extLst>
                    <a:ext uri="{FF2B5EF4-FFF2-40B4-BE49-F238E27FC236}">
                      <a16:creationId xmlns:a16="http://schemas.microsoft.com/office/drawing/2014/main" id="{352C9D8E-6E73-4154-B8BD-E1DF824129E4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174D1409-DC59-49D9-A6F2-2D9E10536245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5D95444C-7C92-411B-A946-90AF6ADB2EA2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8" name="Rectangle 177">
                  <a:extLst>
                    <a:ext uri="{FF2B5EF4-FFF2-40B4-BE49-F238E27FC236}">
                      <a16:creationId xmlns:a16="http://schemas.microsoft.com/office/drawing/2014/main" id="{F1472C4A-9E92-4539-889A-F09948592A00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68EE25C0-986C-4930-9B9B-DF5D6BE0D1CC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FF32EC0E-23C8-407D-96DF-A7F2A9FF4BB9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6" name="Rectangle 175">
                  <a:extLst>
                    <a:ext uri="{FF2B5EF4-FFF2-40B4-BE49-F238E27FC236}">
                      <a16:creationId xmlns:a16="http://schemas.microsoft.com/office/drawing/2014/main" id="{6A271CFA-C312-4026-A9E6-ABB5A902BCED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93319DBA-0341-4471-B2DA-7A601F87A75F}"/>
                </a:ext>
              </a:extLst>
            </p:cNvPr>
            <p:cNvGrpSpPr/>
            <p:nvPr/>
          </p:nvGrpSpPr>
          <p:grpSpPr>
            <a:xfrm>
              <a:off x="8171159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12FF3BC7-78A7-458A-81E0-77C98AC6AAAC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2F3EA601-13CE-43C8-819C-7D90CC1E0BAE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6ADB101B-0A1B-4AF9-A7E0-7494EB08A052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89176449-587A-4B15-B4C0-CD9B03BE332B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42F2B627-DB7A-4FFC-BCC6-9B50A6F2CA1A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8" name="Rectangle 167">
                  <a:extLst>
                    <a:ext uri="{FF2B5EF4-FFF2-40B4-BE49-F238E27FC236}">
                      <a16:creationId xmlns:a16="http://schemas.microsoft.com/office/drawing/2014/main" id="{E183EA62-4161-4BF4-B2BD-DA66CB6DF7B6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A3B6639C-1857-4C46-88A5-4F73FFFDD80F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56149D7F-813B-42AC-853A-D8ECBD11BDFA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6" name="Rectangle 165">
                  <a:extLst>
                    <a:ext uri="{FF2B5EF4-FFF2-40B4-BE49-F238E27FC236}">
                      <a16:creationId xmlns:a16="http://schemas.microsoft.com/office/drawing/2014/main" id="{27A0752E-5318-4716-99DA-C42E3D84A2ED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64290DB2-25BB-4283-80D6-BBAC66E38101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A66D602A-14C1-4EA5-8B68-13D98B069BCD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4" name="Rectangle 163">
                  <a:extLst>
                    <a:ext uri="{FF2B5EF4-FFF2-40B4-BE49-F238E27FC236}">
                      <a16:creationId xmlns:a16="http://schemas.microsoft.com/office/drawing/2014/main" id="{871B9BC2-3D77-4EE5-862C-D3FA01E350A3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16A8738B-8D00-4E19-BBC8-55B3B34BBA9A}"/>
                </a:ext>
              </a:extLst>
            </p:cNvPr>
            <p:cNvGrpSpPr/>
            <p:nvPr/>
          </p:nvGrpSpPr>
          <p:grpSpPr>
            <a:xfrm>
              <a:off x="8994120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80820846-AA3F-4875-A200-689E09A684BC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id="{806EC0B7-D400-4226-AF42-3A99809A2D30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8" name="Rectangle 157">
                  <a:extLst>
                    <a:ext uri="{FF2B5EF4-FFF2-40B4-BE49-F238E27FC236}">
                      <a16:creationId xmlns:a16="http://schemas.microsoft.com/office/drawing/2014/main" id="{41D90F51-516B-4C84-9E22-B6386A0B8C58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CEBD7303-5FB6-4D84-BE13-D76B254849EF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55" name="Oval 154">
                  <a:extLst>
                    <a:ext uri="{FF2B5EF4-FFF2-40B4-BE49-F238E27FC236}">
                      <a16:creationId xmlns:a16="http://schemas.microsoft.com/office/drawing/2014/main" id="{81C4A6EA-DDA6-4277-886D-1CA99F21BA72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6" name="Rectangle 155">
                  <a:extLst>
                    <a:ext uri="{FF2B5EF4-FFF2-40B4-BE49-F238E27FC236}">
                      <a16:creationId xmlns:a16="http://schemas.microsoft.com/office/drawing/2014/main" id="{9811A37A-121C-4B29-BD4F-22F793EA82FC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6E3C344C-EF2E-4F41-9AC1-52E723CC1E4E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id="{401BB567-2A60-421A-8A25-5815E963218D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4" name="Rectangle 153">
                  <a:extLst>
                    <a:ext uri="{FF2B5EF4-FFF2-40B4-BE49-F238E27FC236}">
                      <a16:creationId xmlns:a16="http://schemas.microsoft.com/office/drawing/2014/main" id="{48C79B82-565F-40D5-8A22-832BEDD5BC5C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70A24698-0942-4BF6-90AD-0712A03D0470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7B660B6D-05AD-4036-818C-8A13CFB0A84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5E71BF9C-1C7B-4236-ACD4-793A60F2CD7A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8743818B-A73E-46DF-94B0-2A38D7672D28}"/>
                </a:ext>
              </a:extLst>
            </p:cNvPr>
            <p:cNvGrpSpPr/>
            <p:nvPr/>
          </p:nvGrpSpPr>
          <p:grpSpPr>
            <a:xfrm>
              <a:off x="9839783" y="1806908"/>
              <a:ext cx="543263" cy="2358043"/>
              <a:chOff x="6525237" y="1806908"/>
              <a:chExt cx="543263" cy="2358043"/>
            </a:xfrm>
          </p:grpSpPr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1AC4A4CD-AE65-4F2A-B7DF-65726DD2E988}"/>
                  </a:ext>
                </a:extLst>
              </p:cNvPr>
              <p:cNvGrpSpPr/>
              <p:nvPr/>
            </p:nvGrpSpPr>
            <p:grpSpPr>
              <a:xfrm>
                <a:off x="6525237" y="1806908"/>
                <a:ext cx="543263" cy="543263"/>
                <a:chOff x="961427" y="2384629"/>
                <a:chExt cx="543263" cy="543263"/>
              </a:xfrm>
            </p:grpSpPr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6812BCD9-D31C-49BD-98C0-D046CC5C56A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37AF6C8B-DB44-4550-A655-9D5F2A21628C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7237C66F-42BD-4C5A-B938-2D9E83565339}"/>
                  </a:ext>
                </a:extLst>
              </p:cNvPr>
              <p:cNvGrpSpPr/>
              <p:nvPr/>
            </p:nvGrpSpPr>
            <p:grpSpPr>
              <a:xfrm>
                <a:off x="6525237" y="2411835"/>
                <a:ext cx="543263" cy="543263"/>
                <a:chOff x="961427" y="2384629"/>
                <a:chExt cx="543263" cy="543263"/>
              </a:xfrm>
            </p:grpSpPr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B218AC6C-CCFE-49D0-A464-B163B5E7DA64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84E8D99F-D45A-475B-B78C-710AD7EC1514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EB0B5152-443F-498D-814E-407A53101D20}"/>
                  </a:ext>
                </a:extLst>
              </p:cNvPr>
              <p:cNvGrpSpPr/>
              <p:nvPr/>
            </p:nvGrpSpPr>
            <p:grpSpPr>
              <a:xfrm>
                <a:off x="6525237" y="3016762"/>
                <a:ext cx="543263" cy="543263"/>
                <a:chOff x="961427" y="2384629"/>
                <a:chExt cx="543263" cy="543263"/>
              </a:xfrm>
            </p:grpSpPr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BCE5C2A2-462B-4DFC-BD31-565768E07254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560FE30C-0A7C-4A4C-A90F-69D179D676E1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E8488205-4A93-448D-8B75-B9BB49ED69F3}"/>
                  </a:ext>
                </a:extLst>
              </p:cNvPr>
              <p:cNvGrpSpPr/>
              <p:nvPr/>
            </p:nvGrpSpPr>
            <p:grpSpPr>
              <a:xfrm>
                <a:off x="6525237" y="3621688"/>
                <a:ext cx="543263" cy="543263"/>
                <a:chOff x="961427" y="2384629"/>
                <a:chExt cx="543263" cy="543263"/>
              </a:xfrm>
            </p:grpSpPr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65EA57DD-C59E-43A8-85A2-CBBE2BEC08E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</a:pPr>
                  <a:endParaRPr kumimoji="0" lang="en-GB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09B4A41D-F49C-4C20-BEA8-B974AE0F9A56}"/>
                    </a:ext>
                  </a:extLst>
                </p:cNvPr>
                <p:cNvSpPr/>
                <p:nvPr/>
              </p:nvSpPr>
              <p:spPr>
                <a:xfrm>
                  <a:off x="998058" y="2456205"/>
                  <a:ext cx="47000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10</a:t>
                  </a:r>
                </a:p>
              </p:txBody>
            </p:sp>
          </p:grpSp>
        </p:grpSp>
      </p:grp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948B9DB-0D40-4F21-AF18-B5D7C8AF700C}"/>
              </a:ext>
            </a:extLst>
          </p:cNvPr>
          <p:cNvSpPr txBox="1">
            <a:spLocks/>
          </p:cNvSpPr>
          <p:nvPr/>
        </p:nvSpPr>
        <p:spPr>
          <a:xfrm>
            <a:off x="6177724" y="118182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We’re going to think about this representation in two different ways.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How many tens are there? What do you notice about the representation?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Can you see 20 tens divided into 5 equal parts? This is a sharing model. How many tens are there in each equal part? What is the value of each part?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Can you see 20 tens divided into groups of 4 tens (40)? This is a grouping model. How many groups of 40 are in 200? 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What does each number in the division equations represent?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14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DDE76E-1D4C-4EBF-B714-7E1CB92611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BD7A1-D106-45D8-935C-FC738DEFB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700" y="2893128"/>
            <a:ext cx="1330100" cy="5652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68C405-721E-4BA9-91D4-62943CDE06BD}"/>
              </a:ext>
            </a:extLst>
          </p:cNvPr>
          <p:cNvSpPr txBox="1"/>
          <p:nvPr/>
        </p:nvSpPr>
        <p:spPr bwMode="auto">
          <a:xfrm>
            <a:off x="4405743" y="4839544"/>
            <a:ext cx="3457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= 12		4 × 3 = 12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8AAF67-061A-4C5D-857F-BE014D4D8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926" y="2893128"/>
            <a:ext cx="1330100" cy="5652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8E0BF9-F2C0-4325-A3E6-D2BB0973A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152" y="2893128"/>
            <a:ext cx="1330100" cy="565292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76DB42A-CFFD-4C13-9039-F15CE4A38262}"/>
              </a:ext>
            </a:extLst>
          </p:cNvPr>
          <p:cNvSpPr>
            <a:spLocks noChangeAspect="1"/>
          </p:cNvSpPr>
          <p:nvPr/>
        </p:nvSpPr>
        <p:spPr bwMode="auto">
          <a:xfrm>
            <a:off x="6471280" y="3716649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FC57B8E-56E7-4E62-A4BB-CEB61EFF6AFC}"/>
              </a:ext>
            </a:extLst>
          </p:cNvPr>
          <p:cNvSpPr>
            <a:spLocks noChangeAspect="1"/>
          </p:cNvSpPr>
          <p:nvPr/>
        </p:nvSpPr>
        <p:spPr bwMode="auto">
          <a:xfrm>
            <a:off x="5150390" y="3716969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FF6A9B7-ECE2-4106-AA74-F1AF422219EF}"/>
              </a:ext>
            </a:extLst>
          </p:cNvPr>
          <p:cNvSpPr>
            <a:spLocks noChangeAspect="1"/>
          </p:cNvSpPr>
          <p:nvPr/>
        </p:nvSpPr>
        <p:spPr bwMode="auto">
          <a:xfrm>
            <a:off x="3834150" y="3706921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DB7D807-19D7-45F0-9E37-A2B8DB3EA3F0}"/>
              </a:ext>
            </a:extLst>
          </p:cNvPr>
          <p:cNvSpPr>
            <a:spLocks noChangeAspect="1"/>
          </p:cNvSpPr>
          <p:nvPr/>
        </p:nvSpPr>
        <p:spPr bwMode="auto">
          <a:xfrm>
            <a:off x="2518316" y="3716649"/>
            <a:ext cx="468000" cy="468000"/>
          </a:xfrm>
          <a:prstGeom prst="ellipse">
            <a:avLst/>
          </a:prstGeom>
          <a:noFill/>
          <a:ln w="1905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656CE-A033-4F77-904E-77F0594253EE}"/>
              </a:ext>
            </a:extLst>
          </p:cNvPr>
          <p:cNvSpPr txBox="1"/>
          <p:nvPr/>
        </p:nvSpPr>
        <p:spPr bwMode="auto">
          <a:xfrm>
            <a:off x="4485093" y="4839544"/>
            <a:ext cx="3299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4 = 8       4 × 2 = 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07E0B5-D44B-425B-9AF3-6E2D1198DA62}"/>
              </a:ext>
            </a:extLst>
          </p:cNvPr>
          <p:cNvSpPr txBox="1"/>
          <p:nvPr/>
        </p:nvSpPr>
        <p:spPr bwMode="auto">
          <a:xfrm>
            <a:off x="4400134" y="4839544"/>
            <a:ext cx="3469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× 4 = 4         4 × 1 =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98BAC-316A-4F1A-8C55-1A6F5085E07E}"/>
              </a:ext>
            </a:extLst>
          </p:cNvPr>
          <p:cNvSpPr txBox="1"/>
          <p:nvPr/>
        </p:nvSpPr>
        <p:spPr bwMode="auto">
          <a:xfrm>
            <a:off x="4485093" y="4839544"/>
            <a:ext cx="3299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 × 4 = 0       4 × 0 = 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27C86A-4E04-4594-88E8-6133747262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3460" y="3483525"/>
            <a:ext cx="6825078" cy="2521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B7A503-A628-4E84-B8F8-C28B94AF6A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5472" y="3793200"/>
            <a:ext cx="468000" cy="3431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D2B630-9EFD-463A-8447-A658AACE85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2152" y="3789472"/>
            <a:ext cx="432048" cy="3431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6F0C10A-464A-4C8D-B5D5-0D219177E41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4628" y="3793200"/>
            <a:ext cx="468000" cy="34318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9293B30-7449-490A-8AD5-5EA2C787E60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3786" y="3789040"/>
            <a:ext cx="288032" cy="3160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F3CAD69-5C18-43E7-A30B-16CE7EA6C4C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18803" y="3789040"/>
            <a:ext cx="288032" cy="3160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FD69D2-AA0A-4E4D-8BE5-205BBAB5FB1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06"/>
          <a:stretch/>
        </p:blipFill>
        <p:spPr>
          <a:xfrm>
            <a:off x="2655649" y="3789040"/>
            <a:ext cx="216024" cy="31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7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/>
      <p:bldP spid="12" grpId="1"/>
      <p:bldP spid="13" grpId="0"/>
      <p:bldP spid="13" grpId="1"/>
      <p:bldP spid="14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A0FB4-2137-4BDF-BD1E-86029F2E9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1200" dirty="0">
                <a:solidFill>
                  <a:srgbClr val="FFFFFF"/>
                </a:solidFill>
              </a:rPr>
              <a:t>3NF-3 Scaling number facts by 10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ACA8A6-A158-4861-9D31-3209DBF7DD04}"/>
              </a:ext>
            </a:extLst>
          </p:cNvPr>
          <p:cNvSpPr txBox="1"/>
          <p:nvPr/>
        </p:nvSpPr>
        <p:spPr>
          <a:xfrm>
            <a:off x="623888" y="1232240"/>
            <a:ext cx="1094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Complete these calculations and </a:t>
            </a:r>
            <a:r>
              <a:rPr lang="en-GB" sz="2000" dirty="0">
                <a:solidFill>
                  <a:srgbClr val="585858"/>
                </a:solidFill>
                <a:latin typeface="Arial" panose="020B0604020202020204" pitchFamily="34" charset="0"/>
              </a:rPr>
              <a:t>make up some of your own to build fluency.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0941A0-C9DC-48FC-A650-AD1A4F21F866}"/>
              </a:ext>
            </a:extLst>
          </p:cNvPr>
          <p:cNvSpPr txBox="1"/>
          <p:nvPr/>
        </p:nvSpPr>
        <p:spPr>
          <a:xfrm>
            <a:off x="2036526" y="1802660"/>
            <a:ext cx="2430250" cy="517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 x 4 = 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x 40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8 ÷ 4 = 2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80 ÷ 2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 x 5 = 30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 x 50 =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30 ÷ 5 = 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300 ÷ 5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8DA35A-C21E-4A06-ACA7-9435FBBDD5F1}"/>
              </a:ext>
            </a:extLst>
          </p:cNvPr>
          <p:cNvSpPr txBox="1"/>
          <p:nvPr/>
        </p:nvSpPr>
        <p:spPr>
          <a:xfrm>
            <a:off x="7158662" y="1867423"/>
            <a:ext cx="2430250" cy="517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 x 2 =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x 20 =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12 ÷ 2 =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120 ÷ 20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 x 8 = 24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3 x 80 =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24 ÷ 8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240 ÷ 8 =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96290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C6A3E2-86A2-4355-A428-ACFE694047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73D721-9E19-49D3-B5FF-6812B80A4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17" y="3033155"/>
            <a:ext cx="8712967" cy="1738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9D0DE2-5598-4EBD-A914-384BCE9D4205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E5F0F9-6DA7-4655-8248-862126EDF2CE}"/>
              </a:ext>
            </a:extLst>
          </p:cNvPr>
          <p:cNvSpPr txBox="1"/>
          <p:nvPr/>
        </p:nvSpPr>
        <p:spPr bwMode="auto">
          <a:xfrm>
            <a:off x="227957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3A580D-F590-404F-BACE-785218087BFB}"/>
              </a:ext>
            </a:extLst>
          </p:cNvPr>
          <p:cNvSpPr txBox="1"/>
          <p:nvPr/>
        </p:nvSpPr>
        <p:spPr bwMode="auto">
          <a:xfrm>
            <a:off x="2989608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8EC907-50BF-4963-892D-65920EF396BD}"/>
              </a:ext>
            </a:extLst>
          </p:cNvPr>
          <p:cNvSpPr txBox="1"/>
          <p:nvPr/>
        </p:nvSpPr>
        <p:spPr bwMode="auto">
          <a:xfrm>
            <a:off x="36008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21BF9-5F4A-47AD-95B6-ECDE441B3173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F31786-6000-40CF-801A-51346CF1D66C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090CB8-9B45-45BE-9213-12EC54BA0F46}"/>
              </a:ext>
            </a:extLst>
          </p:cNvPr>
          <p:cNvSpPr txBox="1"/>
          <p:nvPr/>
        </p:nvSpPr>
        <p:spPr bwMode="auto">
          <a:xfrm>
            <a:off x="576111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629F86-BACC-48EC-8ED6-1EEF2275596A}"/>
              </a:ext>
            </a:extLst>
          </p:cNvPr>
          <p:cNvSpPr txBox="1"/>
          <p:nvPr/>
        </p:nvSpPr>
        <p:spPr bwMode="auto">
          <a:xfrm>
            <a:off x="648119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6DE8C5-380F-46F0-873D-E81B5E8267EB}"/>
              </a:ext>
            </a:extLst>
          </p:cNvPr>
          <p:cNvSpPr txBox="1"/>
          <p:nvPr/>
        </p:nvSpPr>
        <p:spPr bwMode="auto">
          <a:xfrm>
            <a:off x="72012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D8932E-572B-4181-BA8F-5A8923167BD0}"/>
              </a:ext>
            </a:extLst>
          </p:cNvPr>
          <p:cNvSpPr txBox="1"/>
          <p:nvPr/>
        </p:nvSpPr>
        <p:spPr bwMode="auto">
          <a:xfrm>
            <a:off x="789620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EB4AB6-7994-4DE5-8A4D-41D6B88BBBA3}"/>
              </a:ext>
            </a:extLst>
          </p:cNvPr>
          <p:cNvSpPr txBox="1"/>
          <p:nvPr/>
        </p:nvSpPr>
        <p:spPr bwMode="auto">
          <a:xfrm>
            <a:off x="861128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0EC25-49A3-4395-989B-6A10503D1FB8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7FA6C2-DA8B-495F-80C2-3FB68A4765CD}"/>
              </a:ext>
            </a:extLst>
          </p:cNvPr>
          <p:cNvSpPr txBox="1"/>
          <p:nvPr/>
        </p:nvSpPr>
        <p:spPr bwMode="auto">
          <a:xfrm>
            <a:off x="10036344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0357172" y="2924945"/>
            <a:ext cx="144016" cy="282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73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7" grpId="0"/>
      <p:bldP spid="17" grpId="1"/>
      <p:bldP spid="17" grpId="2"/>
      <p:bldP spid="18" grpId="0"/>
      <p:bldP spid="18" grpId="1"/>
      <p:bldP spid="18" grpId="2"/>
      <p:bldP spid="19" grpId="0"/>
      <p:bldP spid="19" grpId="1"/>
      <p:bldP spid="19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01293F-9A9E-4E2B-9086-159C0A641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9208" y="2404494"/>
            <a:ext cx="1079789" cy="218635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F6680C1-8D47-4F60-B93E-3EB6184E7A33}"/>
              </a:ext>
            </a:extLst>
          </p:cNvPr>
          <p:cNvGraphicFramePr>
            <a:graphicFrameLocks noGrp="1"/>
          </p:cNvGraphicFramePr>
          <p:nvPr/>
        </p:nvGraphicFramePr>
        <p:xfrm>
          <a:off x="1738313" y="1293216"/>
          <a:ext cx="8715375" cy="9739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9536">
                  <a:extLst>
                    <a:ext uri="{9D8B030D-6E8A-4147-A177-3AD203B41FA5}">
                      <a16:colId xmlns:a16="http://schemas.microsoft.com/office/drawing/2014/main" val="2547668977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727201233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879728655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918541058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1998863701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2033858592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4009768708"/>
                    </a:ext>
                  </a:extLst>
                </a:gridCol>
                <a:gridCol w="817977">
                  <a:extLst>
                    <a:ext uri="{9D8B030D-6E8A-4147-A177-3AD203B41FA5}">
                      <a16:colId xmlns:a16="http://schemas.microsoft.com/office/drawing/2014/main" val="417454730"/>
                    </a:ext>
                  </a:extLst>
                </a:gridCol>
              </a:tblGrid>
              <a:tr h="51823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Number of cars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916583"/>
                  </a:ext>
                </a:extLst>
              </a:tr>
              <a:tr h="4556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Total number of wheels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478858"/>
                  </a:ext>
                </a:extLst>
              </a:tr>
            </a:tbl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5CECC6F3-F77D-4383-ACA1-C78FEAD0333C}"/>
              </a:ext>
            </a:extLst>
          </p:cNvPr>
          <p:cNvSpPr txBox="1"/>
          <p:nvPr/>
        </p:nvSpPr>
        <p:spPr bwMode="auto">
          <a:xfrm>
            <a:off x="5773476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835FE26-FA6E-4450-9B68-96A7D9387FAC}"/>
              </a:ext>
            </a:extLst>
          </p:cNvPr>
          <p:cNvSpPr txBox="1"/>
          <p:nvPr/>
        </p:nvSpPr>
        <p:spPr bwMode="auto">
          <a:xfrm>
            <a:off x="6600056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98567AD-9C81-4889-9C08-B718AA7F7F99}"/>
              </a:ext>
            </a:extLst>
          </p:cNvPr>
          <p:cNvSpPr txBox="1"/>
          <p:nvPr/>
        </p:nvSpPr>
        <p:spPr bwMode="auto">
          <a:xfrm>
            <a:off x="7461073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241E92E-A220-4C48-BC00-93B8C8D4F93B}"/>
              </a:ext>
            </a:extLst>
          </p:cNvPr>
          <p:cNvSpPr txBox="1"/>
          <p:nvPr/>
        </p:nvSpPr>
        <p:spPr bwMode="auto">
          <a:xfrm>
            <a:off x="8253161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99C2C1C-3D25-4BA1-942E-0F593FC7506B}"/>
              </a:ext>
            </a:extLst>
          </p:cNvPr>
          <p:cNvSpPr txBox="1"/>
          <p:nvPr/>
        </p:nvSpPr>
        <p:spPr bwMode="auto">
          <a:xfrm>
            <a:off x="9045249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94019A-2216-439F-ADB9-7D5C8B38794D}"/>
              </a:ext>
            </a:extLst>
          </p:cNvPr>
          <p:cNvSpPr txBox="1"/>
          <p:nvPr/>
        </p:nvSpPr>
        <p:spPr bwMode="auto">
          <a:xfrm>
            <a:off x="5773476" y="183964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4DEB009-8FB0-4DD2-BDB8-665D32A888A6}"/>
              </a:ext>
            </a:extLst>
          </p:cNvPr>
          <p:cNvSpPr txBox="1"/>
          <p:nvPr/>
        </p:nvSpPr>
        <p:spPr bwMode="auto">
          <a:xfrm>
            <a:off x="6600056" y="183964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747B2A4-9C63-49A4-98B0-4CAEECF953CB}"/>
              </a:ext>
            </a:extLst>
          </p:cNvPr>
          <p:cNvSpPr txBox="1"/>
          <p:nvPr/>
        </p:nvSpPr>
        <p:spPr bwMode="auto">
          <a:xfrm>
            <a:off x="7392144" y="183964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6636578-2F00-4CA5-9FEE-59B4A8647015}"/>
              </a:ext>
            </a:extLst>
          </p:cNvPr>
          <p:cNvSpPr txBox="1"/>
          <p:nvPr/>
        </p:nvSpPr>
        <p:spPr bwMode="auto">
          <a:xfrm>
            <a:off x="8184232" y="183964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F3A50D1-7649-42D4-A11E-E80F41A2E9BC}"/>
              </a:ext>
            </a:extLst>
          </p:cNvPr>
          <p:cNvSpPr txBox="1"/>
          <p:nvPr/>
        </p:nvSpPr>
        <p:spPr bwMode="auto">
          <a:xfrm>
            <a:off x="8976320" y="183964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3F8DCCA-7DBD-4108-A423-3566B27DE4FB}"/>
              </a:ext>
            </a:extLst>
          </p:cNvPr>
          <p:cNvSpPr txBox="1"/>
          <p:nvPr/>
        </p:nvSpPr>
        <p:spPr bwMode="auto">
          <a:xfrm>
            <a:off x="4943872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9672A9-C310-44F7-9513-D9D7FE2A41A8}"/>
              </a:ext>
            </a:extLst>
          </p:cNvPr>
          <p:cNvSpPr txBox="1"/>
          <p:nvPr/>
        </p:nvSpPr>
        <p:spPr bwMode="auto">
          <a:xfrm>
            <a:off x="4943872" y="1839642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0729421-AEA7-4D0C-808A-6E83219A01F2}"/>
              </a:ext>
            </a:extLst>
          </p:cNvPr>
          <p:cNvSpPr txBox="1"/>
          <p:nvPr/>
        </p:nvSpPr>
        <p:spPr bwMode="auto">
          <a:xfrm>
            <a:off x="5920310" y="47435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225A47C-371E-4DA4-94CF-72E1F21A9D59}"/>
              </a:ext>
            </a:extLst>
          </p:cNvPr>
          <p:cNvSpPr txBox="1"/>
          <p:nvPr/>
        </p:nvSpPr>
        <p:spPr bwMode="auto">
          <a:xfrm>
            <a:off x="4531309" y="5199584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 × 4 = 0     4 × 0 = 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F434233-F37C-48B6-BBE8-889B53FAF36E}"/>
              </a:ext>
            </a:extLst>
          </p:cNvPr>
          <p:cNvSpPr txBox="1"/>
          <p:nvPr/>
        </p:nvSpPr>
        <p:spPr bwMode="auto">
          <a:xfrm>
            <a:off x="4531309" y="5199584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× 4 = 4     4 × 1 = 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906CD61-7B81-4EF7-9B5D-2CF212150CB5}"/>
              </a:ext>
            </a:extLst>
          </p:cNvPr>
          <p:cNvSpPr txBox="1"/>
          <p:nvPr/>
        </p:nvSpPr>
        <p:spPr bwMode="auto">
          <a:xfrm>
            <a:off x="4531309" y="5199584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4 = 8     4 × 2 = 4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987DDAA-43CB-42F3-B498-42ADB62C04D2}"/>
              </a:ext>
            </a:extLst>
          </p:cNvPr>
          <p:cNvSpPr txBox="1"/>
          <p:nvPr/>
        </p:nvSpPr>
        <p:spPr bwMode="auto">
          <a:xfrm>
            <a:off x="4364597" y="5199584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= 12     4 × 3 = 12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D606AAA-1B72-4F6E-A197-4BA56C69F662}"/>
              </a:ext>
            </a:extLst>
          </p:cNvPr>
          <p:cNvSpPr txBox="1"/>
          <p:nvPr/>
        </p:nvSpPr>
        <p:spPr bwMode="auto">
          <a:xfrm>
            <a:off x="4364597" y="5199584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4 = 24     4 × 6 = 24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20208B1-CD3D-4C0C-9AF0-F0822FADFDF6}"/>
              </a:ext>
            </a:extLst>
          </p:cNvPr>
          <p:cNvSpPr txBox="1"/>
          <p:nvPr/>
        </p:nvSpPr>
        <p:spPr bwMode="auto">
          <a:xfrm>
            <a:off x="9881011" y="135134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0D709E6-2B40-4FE4-8FFB-BD494EAA270A}"/>
              </a:ext>
            </a:extLst>
          </p:cNvPr>
          <p:cNvSpPr txBox="1"/>
          <p:nvPr/>
        </p:nvSpPr>
        <p:spPr bwMode="auto">
          <a:xfrm>
            <a:off x="9812082" y="183964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55C588-0886-47B3-8667-89509C95567D}"/>
              </a:ext>
            </a:extLst>
          </p:cNvPr>
          <p:cNvSpPr txBox="1"/>
          <p:nvPr/>
        </p:nvSpPr>
        <p:spPr bwMode="auto">
          <a:xfrm>
            <a:off x="4364597" y="5199584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4 = 16     4 × 4 = 16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5E2D677-7DE8-4D1B-BF7E-B2184EB64C74}"/>
              </a:ext>
            </a:extLst>
          </p:cNvPr>
          <p:cNvSpPr txBox="1"/>
          <p:nvPr/>
        </p:nvSpPr>
        <p:spPr bwMode="auto">
          <a:xfrm>
            <a:off x="4364597" y="5199584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4 = 20     4 × 5 = 20</a:t>
            </a:r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A8291A25-CCC3-4E06-AB88-0F0331C08C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3098" y="2404494"/>
            <a:ext cx="1079789" cy="2186352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48634177-75D4-438E-A643-A5E69FF88A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6988" y="2404494"/>
            <a:ext cx="1079789" cy="2186352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DC89369E-0299-4140-A49B-EBB632A4DF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878" y="2404494"/>
            <a:ext cx="1079789" cy="2186352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98AAA6C0-81DD-4DCF-BB5C-46CE6994EE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74768" y="2404494"/>
            <a:ext cx="1079789" cy="2186352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1222CDCF-BD80-408D-BE26-BAEDD51230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8660" y="2404494"/>
            <a:ext cx="1079789" cy="218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0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/>
      <p:bldP spid="58" grpId="0"/>
      <p:bldP spid="59" grpId="0"/>
      <p:bldP spid="82" grpId="0"/>
      <p:bldP spid="82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4" grpId="0"/>
      <p:bldP spid="75" grpId="0"/>
      <p:bldP spid="76" grpId="0"/>
      <p:bldP spid="77" grpId="0"/>
      <p:bldP spid="77" grpId="1"/>
      <p:bldP spid="98" grpId="0"/>
      <p:bldP spid="9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1:6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7F75EDB-8609-4FED-84A8-C3E4A71938AF}"/>
              </a:ext>
            </a:extLst>
          </p:cNvPr>
          <p:cNvGraphicFramePr>
            <a:graphicFrameLocks noGrp="1"/>
          </p:cNvGraphicFramePr>
          <p:nvPr/>
        </p:nvGraphicFramePr>
        <p:xfrm>
          <a:off x="1819275" y="979039"/>
          <a:ext cx="3988693" cy="5023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5860">
                  <a:extLst>
                    <a:ext uri="{9D8B030D-6E8A-4147-A177-3AD203B41FA5}">
                      <a16:colId xmlns:a16="http://schemas.microsoft.com/office/drawing/2014/main" val="798612558"/>
                    </a:ext>
                  </a:extLst>
                </a:gridCol>
                <a:gridCol w="1972833">
                  <a:extLst>
                    <a:ext uri="{9D8B030D-6E8A-4147-A177-3AD203B41FA5}">
                      <a16:colId xmlns:a16="http://schemas.microsoft.com/office/drawing/2014/main" val="12062256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cars 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number of wheels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02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7818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443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644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3519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8767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339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8817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0087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9677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87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5837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327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77552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56C015F-37D6-412E-80BD-B6C2C55A167F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1608073"/>
          <a:ext cx="4136870" cy="43957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8034">
                  <a:extLst>
                    <a:ext uri="{9D8B030D-6E8A-4147-A177-3AD203B41FA5}">
                      <a16:colId xmlns:a16="http://schemas.microsoft.com/office/drawing/2014/main" val="529241110"/>
                    </a:ext>
                  </a:extLst>
                </a:gridCol>
                <a:gridCol w="2068836">
                  <a:extLst>
                    <a:ext uri="{9D8B030D-6E8A-4147-A177-3AD203B41FA5}">
                      <a16:colId xmlns:a16="http://schemas.microsoft.com/office/drawing/2014/main" val="39036646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 × 4 = 0 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0 = 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0722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 × 4 = 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1 = 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410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 × 4 = 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2 = 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049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 × 4 = 12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3 = 12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494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4 = 16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4 = 16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786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 × 4 = 20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5 = 20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200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 × 4 = 24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6 = 24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7062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 × 4 = 28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7 = 28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3419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 × 4 = 32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8 = 32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475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 × 4 = 36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9 = 36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445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 × 4 = 40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10 = 40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8552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 × 4 = 44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11 = 44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995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 × 4 = 48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12 = 48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18000" marB="18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1099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943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4750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knowledge of the 4 times table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5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6294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1:7-1:8 and 1.11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9-12 and 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9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63BEE1-8B5B-455F-A9C8-B41AFF05C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5" y="2432048"/>
            <a:ext cx="7975611" cy="199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7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3NF-2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100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3MD-1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117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3NF-3 Page 103 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1,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595959"/>
                </a:solidFill>
                <a:latin typeface="Arial" panose="020B0604020202020204" pitchFamily="34" charset="0"/>
                <a:ea typeface="Calibri" panose="020F0502020204030204" pitchFamily="34" charset="0"/>
                <a:hlinkClick r:id="rId9"/>
              </a:rPr>
              <a:t>1NF-2 Page 26</a:t>
            </a:r>
            <a:endParaRPr lang="en-GB" sz="1600" dirty="0">
              <a:solidFill>
                <a:srgbClr val="595959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62E6AD-8796-4E22-80ED-A9B676E358E8}"/>
              </a:ext>
            </a:extLst>
          </p:cNvPr>
          <p:cNvSpPr txBox="1"/>
          <p:nvPr/>
        </p:nvSpPr>
        <p:spPr bwMode="auto">
          <a:xfrm>
            <a:off x="2764150" y="4468390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 ×  4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BF772C-D15A-44C8-8D34-E696A1D03839}"/>
              </a:ext>
            </a:extLst>
          </p:cNvPr>
          <p:cNvSpPr/>
          <p:nvPr/>
        </p:nvSpPr>
        <p:spPr bwMode="auto">
          <a:xfrm>
            <a:off x="4387770" y="446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8BBAB4-70DF-401A-B4C2-05986924CD8B}"/>
              </a:ext>
            </a:extLst>
          </p:cNvPr>
          <p:cNvSpPr txBox="1"/>
          <p:nvPr/>
        </p:nvSpPr>
        <p:spPr bwMode="auto">
          <a:xfrm>
            <a:off x="4359556" y="44683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D9F747-FA4F-4E93-8F00-13CE277C140A}"/>
              </a:ext>
            </a:extLst>
          </p:cNvPr>
          <p:cNvSpPr txBox="1"/>
          <p:nvPr/>
        </p:nvSpPr>
        <p:spPr bwMode="auto">
          <a:xfrm>
            <a:off x="5926718" y="4467272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 ×  5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0B1593-096F-444B-9D73-6E8C0980D3FF}"/>
              </a:ext>
            </a:extLst>
          </p:cNvPr>
          <p:cNvSpPr/>
          <p:nvPr/>
        </p:nvSpPr>
        <p:spPr bwMode="auto">
          <a:xfrm>
            <a:off x="7550338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29E822-BACF-4D68-A2D7-D63ECD7FBB3A}"/>
              </a:ext>
            </a:extLst>
          </p:cNvPr>
          <p:cNvSpPr txBox="1"/>
          <p:nvPr/>
        </p:nvSpPr>
        <p:spPr bwMode="auto">
          <a:xfrm>
            <a:off x="7522124" y="446727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C35424-B294-47DA-A2B7-EC07B4FAD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0400" y="2147829"/>
            <a:ext cx="4968552" cy="197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0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B7B013-4866-48B8-BF50-54839B637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00" y="2147829"/>
            <a:ext cx="6816764" cy="197021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A4D14A5-9489-4396-AA54-A1D812CD8DC7}"/>
              </a:ext>
            </a:extLst>
          </p:cNvPr>
          <p:cNvSpPr/>
          <p:nvPr/>
        </p:nvSpPr>
        <p:spPr bwMode="auto">
          <a:xfrm>
            <a:off x="4833965" y="446727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684DED-2463-44FD-A560-6FDE16E17998}"/>
              </a:ext>
            </a:extLst>
          </p:cNvPr>
          <p:cNvSpPr txBox="1"/>
          <p:nvPr/>
        </p:nvSpPr>
        <p:spPr bwMode="auto">
          <a:xfrm>
            <a:off x="4805751" y="446727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669194-3F96-4B05-B5BC-02F9BEF8B050}"/>
              </a:ext>
            </a:extLst>
          </p:cNvPr>
          <p:cNvSpPr txBox="1"/>
          <p:nvPr/>
        </p:nvSpPr>
        <p:spPr bwMode="auto">
          <a:xfrm>
            <a:off x="2980860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F5EFBE3-C976-4C80-BCA4-7EAFB2E5385F}"/>
              </a:ext>
            </a:extLst>
          </p:cNvPr>
          <p:cNvSpPr/>
          <p:nvPr/>
        </p:nvSpPr>
        <p:spPr bwMode="auto">
          <a:xfrm>
            <a:off x="2927649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8A905E-C9C7-4207-85E8-F46F24B08C96}"/>
              </a:ext>
            </a:extLst>
          </p:cNvPr>
          <p:cNvSpPr txBox="1"/>
          <p:nvPr/>
        </p:nvSpPr>
        <p:spPr bwMode="auto">
          <a:xfrm>
            <a:off x="3546975" y="446727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4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B8CDC6-FCAD-4872-AFEF-748B5403EEB3}"/>
              </a:ext>
            </a:extLst>
          </p:cNvPr>
          <p:cNvSpPr/>
          <p:nvPr/>
        </p:nvSpPr>
        <p:spPr bwMode="auto">
          <a:xfrm>
            <a:off x="7927012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3236D1-BE4D-4B9C-BEF4-8DACD6200DF1}"/>
              </a:ext>
            </a:extLst>
          </p:cNvPr>
          <p:cNvSpPr txBox="1"/>
          <p:nvPr/>
        </p:nvSpPr>
        <p:spPr bwMode="auto">
          <a:xfrm>
            <a:off x="7898798" y="446727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2973ED-0899-4426-9FDD-FC5951563698}"/>
              </a:ext>
            </a:extLst>
          </p:cNvPr>
          <p:cNvSpPr txBox="1"/>
          <p:nvPr/>
        </p:nvSpPr>
        <p:spPr bwMode="auto">
          <a:xfrm>
            <a:off x="6960445" y="446727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FB8DE8-C395-4A77-9AA9-F0007136E84F}"/>
              </a:ext>
            </a:extLst>
          </p:cNvPr>
          <p:cNvSpPr/>
          <p:nvPr/>
        </p:nvSpPr>
        <p:spPr bwMode="auto">
          <a:xfrm>
            <a:off x="6907234" y="446727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EF1148-F66E-44E5-B761-30130F635CD7}"/>
              </a:ext>
            </a:extLst>
          </p:cNvPr>
          <p:cNvSpPr txBox="1"/>
          <p:nvPr/>
        </p:nvSpPr>
        <p:spPr bwMode="auto">
          <a:xfrm>
            <a:off x="7439921" y="446727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67613-0094-4D92-AE92-EBDC24A10F5C}"/>
              </a:ext>
            </a:extLst>
          </p:cNvPr>
          <p:cNvSpPr txBox="1"/>
          <p:nvPr/>
        </p:nvSpPr>
        <p:spPr bwMode="auto">
          <a:xfrm>
            <a:off x="5974680" y="4467270"/>
            <a:ext cx="901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 ×  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71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3CBF6F-9A51-4C52-9870-9255FBDAFA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CF3663-38DE-4DF7-B34D-5427C2566B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774" y="2149200"/>
            <a:ext cx="6808452" cy="19702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79D3D9-5610-41E8-A25C-14ADFC17878B}"/>
              </a:ext>
            </a:extLst>
          </p:cNvPr>
          <p:cNvSpPr txBox="1"/>
          <p:nvPr/>
        </p:nvSpPr>
        <p:spPr bwMode="auto">
          <a:xfrm>
            <a:off x="3447319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73DE06-3F6D-412A-AA0B-824617F76266}"/>
              </a:ext>
            </a:extLst>
          </p:cNvPr>
          <p:cNvSpPr txBox="1"/>
          <p:nvPr/>
        </p:nvSpPr>
        <p:spPr bwMode="auto">
          <a:xfrm>
            <a:off x="5016932" y="446727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A1F91E-A129-47E1-A874-7255167107B4}"/>
              </a:ext>
            </a:extLst>
          </p:cNvPr>
          <p:cNvSpPr/>
          <p:nvPr/>
        </p:nvSpPr>
        <p:spPr bwMode="auto">
          <a:xfrm>
            <a:off x="5045146" y="446727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28D1E1-51E9-40C7-961C-AA067D5089ED}"/>
              </a:ext>
            </a:extLst>
          </p:cNvPr>
          <p:cNvSpPr txBox="1"/>
          <p:nvPr/>
        </p:nvSpPr>
        <p:spPr bwMode="auto">
          <a:xfrm>
            <a:off x="2925181" y="44672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36498F-E8C9-40CA-9658-78C8A839DEDC}"/>
              </a:ext>
            </a:extLst>
          </p:cNvPr>
          <p:cNvSpPr/>
          <p:nvPr/>
        </p:nvSpPr>
        <p:spPr bwMode="auto">
          <a:xfrm>
            <a:off x="2870039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D29171-B513-40C6-9DD1-EF1019C969B6}"/>
              </a:ext>
            </a:extLst>
          </p:cNvPr>
          <p:cNvSpPr txBox="1"/>
          <p:nvPr/>
        </p:nvSpPr>
        <p:spPr bwMode="auto">
          <a:xfrm>
            <a:off x="4012736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69170F-148B-4182-805E-C7051D5EF0F4}"/>
              </a:ext>
            </a:extLst>
          </p:cNvPr>
          <p:cNvSpPr/>
          <p:nvPr/>
        </p:nvSpPr>
        <p:spPr bwMode="auto">
          <a:xfrm>
            <a:off x="3957593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903098-9DE6-480F-B328-7252084CAB6C}"/>
              </a:ext>
            </a:extLst>
          </p:cNvPr>
          <p:cNvSpPr txBox="1"/>
          <p:nvPr/>
        </p:nvSpPr>
        <p:spPr bwMode="auto">
          <a:xfrm>
            <a:off x="4520767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B9F0E6-3C61-4FB3-B9E4-8090B158FF3A}"/>
              </a:ext>
            </a:extLst>
          </p:cNvPr>
          <p:cNvSpPr txBox="1"/>
          <p:nvPr/>
        </p:nvSpPr>
        <p:spPr bwMode="auto">
          <a:xfrm>
            <a:off x="7221537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C9F136-CB22-440C-B7E9-DCD50AA9DD4F}"/>
              </a:ext>
            </a:extLst>
          </p:cNvPr>
          <p:cNvSpPr txBox="1"/>
          <p:nvPr/>
        </p:nvSpPr>
        <p:spPr bwMode="auto">
          <a:xfrm>
            <a:off x="8791150" y="448079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1D6D-946E-44D5-A62B-7EBD524D795D}"/>
              </a:ext>
            </a:extLst>
          </p:cNvPr>
          <p:cNvSpPr/>
          <p:nvPr/>
        </p:nvSpPr>
        <p:spPr bwMode="auto">
          <a:xfrm>
            <a:off x="8819364" y="448079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053762-F04A-4D27-9A16-E984EAE65E8D}"/>
              </a:ext>
            </a:extLst>
          </p:cNvPr>
          <p:cNvSpPr txBox="1"/>
          <p:nvPr/>
        </p:nvSpPr>
        <p:spPr bwMode="auto">
          <a:xfrm>
            <a:off x="6699400" y="448079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975474-A381-4DC2-9B52-0ECB864E3E08}"/>
              </a:ext>
            </a:extLst>
          </p:cNvPr>
          <p:cNvSpPr/>
          <p:nvPr/>
        </p:nvSpPr>
        <p:spPr bwMode="auto">
          <a:xfrm>
            <a:off x="6644257" y="448079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5A4560-F71D-492E-B47C-9342708D090F}"/>
              </a:ext>
            </a:extLst>
          </p:cNvPr>
          <p:cNvSpPr txBox="1"/>
          <p:nvPr/>
        </p:nvSpPr>
        <p:spPr bwMode="auto">
          <a:xfrm>
            <a:off x="7786954" y="44807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1F1B242-874C-476C-90FB-A067387523CB}"/>
              </a:ext>
            </a:extLst>
          </p:cNvPr>
          <p:cNvSpPr/>
          <p:nvPr/>
        </p:nvSpPr>
        <p:spPr bwMode="auto">
          <a:xfrm>
            <a:off x="7731811" y="44807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780031-0D89-469C-9661-1312FFE8D4F2}"/>
              </a:ext>
            </a:extLst>
          </p:cNvPr>
          <p:cNvSpPr txBox="1"/>
          <p:nvPr/>
        </p:nvSpPr>
        <p:spPr bwMode="auto">
          <a:xfrm>
            <a:off x="8294985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31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4" grpId="0"/>
      <p:bldP spid="16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AB40B9-AF48-40BC-8ED3-6CC42CBCBF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8D0590-8662-4C22-98E2-E1ED246072AE}"/>
              </a:ext>
            </a:extLst>
          </p:cNvPr>
          <p:cNvSpPr/>
          <p:nvPr/>
        </p:nvSpPr>
        <p:spPr>
          <a:xfrm>
            <a:off x="4869574" y="817856"/>
            <a:ext cx="2452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Eloise wrote this.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B435A1-6912-4954-A63C-43188C9F9154}"/>
              </a:ext>
            </a:extLst>
          </p:cNvPr>
          <p:cNvSpPr/>
          <p:nvPr/>
        </p:nvSpPr>
        <p:spPr>
          <a:xfrm>
            <a:off x="4435930" y="1556793"/>
            <a:ext cx="3320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</a:rPr>
              <a:t>This shows 4 x 3 = 12.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0C0B0E-AE14-4A12-9B5E-DB9B2C016AD9}"/>
              </a:ext>
            </a:extLst>
          </p:cNvPr>
          <p:cNvSpPr/>
          <p:nvPr/>
        </p:nvSpPr>
        <p:spPr>
          <a:xfrm>
            <a:off x="3091716" y="3293557"/>
            <a:ext cx="6008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Draw a picture like this to show 4 × 6 = 24.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F7917E-60D4-4865-8CFB-AAD92F98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5" y="4344060"/>
            <a:ext cx="5112573" cy="7731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D722CD-0BE1-4658-A19A-A2E4F013A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958" y="4344060"/>
            <a:ext cx="5112573" cy="7731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9D8714F-F68E-4F76-A4F3-D198148E5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4" y="2257171"/>
            <a:ext cx="5112573" cy="77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C1C36FA-7587-45F1-99F5-8F477E267E5E}"/>
              </a:ext>
            </a:extLst>
          </p:cNvPr>
          <p:cNvGraphicFramePr>
            <a:graphicFrameLocks noGrp="1"/>
          </p:cNvGraphicFramePr>
          <p:nvPr/>
        </p:nvGraphicFramePr>
        <p:xfrm>
          <a:off x="2123088" y="1300368"/>
          <a:ext cx="7945824" cy="508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8608">
                  <a:extLst>
                    <a:ext uri="{9D8B030D-6E8A-4147-A177-3AD203B41FA5}">
                      <a16:colId xmlns:a16="http://schemas.microsoft.com/office/drawing/2014/main" val="2461015862"/>
                    </a:ext>
                  </a:extLst>
                </a:gridCol>
                <a:gridCol w="2648608">
                  <a:extLst>
                    <a:ext uri="{9D8B030D-6E8A-4147-A177-3AD203B41FA5}">
                      <a16:colId xmlns:a16="http://schemas.microsoft.com/office/drawing/2014/main" val="673476155"/>
                    </a:ext>
                  </a:extLst>
                </a:gridCol>
                <a:gridCol w="2648608">
                  <a:extLst>
                    <a:ext uri="{9D8B030D-6E8A-4147-A177-3AD203B41FA5}">
                      <a16:colId xmlns:a16="http://schemas.microsoft.com/office/drawing/2014/main" val="3904890371"/>
                    </a:ext>
                  </a:extLst>
                </a:gridCol>
              </a:tblGrid>
              <a:tr h="254048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201792"/>
                  </a:ext>
                </a:extLst>
              </a:tr>
              <a:tr h="254048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2694868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113781-6218-4257-BE5F-D5E6BEE41A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29AEB8-D9DD-4988-BD54-2A82F3B95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920" y="4653137"/>
            <a:ext cx="2442160" cy="9945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76A744-37A2-4842-8180-8D13C0A419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44" y="2016642"/>
            <a:ext cx="5224212" cy="9429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DAA5C8-1636-46DE-ACE5-7DB1B5D7DE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494" y="4369906"/>
            <a:ext cx="2474575" cy="13535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95F3B6A-6DAD-4F1F-8A25-E594CDE37DEE}"/>
              </a:ext>
            </a:extLst>
          </p:cNvPr>
          <p:cNvSpPr txBox="1"/>
          <p:nvPr/>
        </p:nvSpPr>
        <p:spPr bwMode="auto">
          <a:xfrm>
            <a:off x="2185158" y="6071672"/>
            <a:ext cx="249657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© 2017 </a:t>
            </a:r>
            <a:r>
              <a:rPr lang="en-GB" sz="900" dirty="0" err="1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Alphablocks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Ltd. All rights reserved.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E0F06E-39FE-44A4-81BB-36066F8325A8}"/>
              </a:ext>
            </a:extLst>
          </p:cNvPr>
          <p:cNvSpPr/>
          <p:nvPr/>
        </p:nvSpPr>
        <p:spPr>
          <a:xfrm>
            <a:off x="4372517" y="663080"/>
            <a:ext cx="3446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Represents groups of 4?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6D8133B-F017-42B7-B210-C50A0932B5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817" y="1908382"/>
            <a:ext cx="2496573" cy="1353563"/>
          </a:xfrm>
          <a:prstGeom prst="rect">
            <a:avLst/>
          </a:prstGeom>
        </p:spPr>
      </p:pic>
      <p:pic>
        <p:nvPicPr>
          <p:cNvPr id="15" name="Picture 14" descr="Z:\NCETM_1705_Pri_Mast_Res\03 Content\S2\00 Images\Batch 3\02 Finals\Spine 2.7 Files\Spine 2.7 QC amends\ncetm_mm_sp2_se07_aw011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7" y="4221089"/>
            <a:ext cx="2299051" cy="15014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1890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C0E74195-7F7E-421A-A729-F4FF759F1BBB}"/>
              </a:ext>
            </a:extLst>
          </p:cNvPr>
          <p:cNvSpPr txBox="1"/>
          <p:nvPr/>
        </p:nvSpPr>
        <p:spPr bwMode="auto">
          <a:xfrm>
            <a:off x="6811569" y="338080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28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C1EF1B-4382-42FF-9EDF-DD1B2E4590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9D53B1-E5F8-47AC-9517-82EA5886DEFC}"/>
              </a:ext>
            </a:extLst>
          </p:cNvPr>
          <p:cNvSpPr/>
          <p:nvPr/>
        </p:nvSpPr>
        <p:spPr>
          <a:xfrm>
            <a:off x="1919536" y="908722"/>
            <a:ext cx="3168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groups of 4.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203919-E7A3-43B2-B830-A2A46105CD78}"/>
              </a:ext>
            </a:extLst>
          </p:cNvPr>
          <p:cNvSpPr/>
          <p:nvPr/>
        </p:nvSpPr>
        <p:spPr>
          <a:xfrm>
            <a:off x="7135649" y="908721"/>
            <a:ext cx="364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4 equal groups.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5236E4-435E-4656-AC80-8E670250D625}"/>
              </a:ext>
            </a:extLst>
          </p:cNvPr>
          <p:cNvSpPr/>
          <p:nvPr/>
        </p:nvSpPr>
        <p:spPr>
          <a:xfrm>
            <a:off x="1703512" y="5517234"/>
            <a:ext cx="392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         groups of 4.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625203-19A8-4978-B9CE-CC2996F8D674}"/>
              </a:ext>
            </a:extLst>
          </p:cNvPr>
          <p:cNvSpPr/>
          <p:nvPr/>
        </p:nvSpPr>
        <p:spPr bwMode="auto">
          <a:xfrm>
            <a:off x="3071666" y="551723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185E4E-84F5-4A48-8B61-ADE758895E14}"/>
              </a:ext>
            </a:extLst>
          </p:cNvPr>
          <p:cNvSpPr/>
          <p:nvPr/>
        </p:nvSpPr>
        <p:spPr>
          <a:xfrm>
            <a:off x="7089869" y="5517234"/>
            <a:ext cx="4012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4 groups of          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B56E9A-E845-4265-B3CB-28B92D71089F}"/>
              </a:ext>
            </a:extLst>
          </p:cNvPr>
          <p:cNvSpPr/>
          <p:nvPr/>
        </p:nvSpPr>
        <p:spPr bwMode="auto">
          <a:xfrm>
            <a:off x="10001649" y="551723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9778FF-43E3-499C-BEFD-50D5DB0F3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24" y="1606049"/>
            <a:ext cx="2238088" cy="339757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5E9975E-48E3-41B3-BC02-791E351100D7}"/>
              </a:ext>
            </a:extLst>
          </p:cNvPr>
          <p:cNvSpPr/>
          <p:nvPr/>
        </p:nvSpPr>
        <p:spPr bwMode="auto">
          <a:xfrm>
            <a:off x="5817122" y="279211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B917B9-C509-44C6-AE49-5DE14BC44013}"/>
              </a:ext>
            </a:extLst>
          </p:cNvPr>
          <p:cNvSpPr txBox="1"/>
          <p:nvPr/>
        </p:nvSpPr>
        <p:spPr bwMode="auto">
          <a:xfrm>
            <a:off x="6817416" y="279211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288855-5A27-4B71-B725-8E5C04607F7E}"/>
              </a:ext>
            </a:extLst>
          </p:cNvPr>
          <p:cNvSpPr txBox="1"/>
          <p:nvPr/>
        </p:nvSpPr>
        <p:spPr bwMode="auto">
          <a:xfrm>
            <a:off x="5879063" y="279211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96D3C8-1447-4B0E-93A9-ADA5C2F23E2D}"/>
              </a:ext>
            </a:extLst>
          </p:cNvPr>
          <p:cNvSpPr txBox="1"/>
          <p:nvPr/>
        </p:nvSpPr>
        <p:spPr bwMode="auto">
          <a:xfrm>
            <a:off x="6358539" y="279211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82A9D6-07C7-4309-8F32-A387CB02921D}"/>
              </a:ext>
            </a:extLst>
          </p:cNvPr>
          <p:cNvSpPr txBox="1"/>
          <p:nvPr/>
        </p:nvSpPr>
        <p:spPr bwMode="auto">
          <a:xfrm>
            <a:off x="4893298" y="2792116"/>
            <a:ext cx="901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 ×  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EC5931-C5EE-4C80-BEEB-089B596B935E}"/>
              </a:ext>
            </a:extLst>
          </p:cNvPr>
          <p:cNvSpPr txBox="1"/>
          <p:nvPr/>
        </p:nvSpPr>
        <p:spPr bwMode="auto">
          <a:xfrm>
            <a:off x="5033818" y="337367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9BB7BF3-912D-4825-985D-569D9819FC4D}"/>
              </a:ext>
            </a:extLst>
          </p:cNvPr>
          <p:cNvSpPr/>
          <p:nvPr/>
        </p:nvSpPr>
        <p:spPr bwMode="auto">
          <a:xfrm>
            <a:off x="4980607" y="337367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BDF4DA7-08C4-413A-AFBB-3C271C43AC01}"/>
              </a:ext>
            </a:extLst>
          </p:cNvPr>
          <p:cNvSpPr txBox="1"/>
          <p:nvPr/>
        </p:nvSpPr>
        <p:spPr bwMode="auto">
          <a:xfrm>
            <a:off x="5599933" y="3373676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4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8307035-12C4-4049-834E-33E529F90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110" y="1615285"/>
            <a:ext cx="2232003" cy="3388342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EBBD33B-0E2B-4F2D-A019-EF449B6793CB}"/>
              </a:ext>
            </a:extLst>
          </p:cNvPr>
          <p:cNvSpPr/>
          <p:nvPr/>
        </p:nvSpPr>
        <p:spPr bwMode="auto">
          <a:xfrm>
            <a:off x="7926005" y="1541558"/>
            <a:ext cx="399984" cy="358427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115F46E-3695-4607-A439-C2F90434F8B2}"/>
              </a:ext>
            </a:extLst>
          </p:cNvPr>
          <p:cNvSpPr/>
          <p:nvPr/>
        </p:nvSpPr>
        <p:spPr bwMode="auto">
          <a:xfrm>
            <a:off x="8438506" y="1541558"/>
            <a:ext cx="399984" cy="358427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C02AE54-8100-41D5-BCC9-32FF119BC7A3}"/>
              </a:ext>
            </a:extLst>
          </p:cNvPr>
          <p:cNvSpPr/>
          <p:nvPr/>
        </p:nvSpPr>
        <p:spPr bwMode="auto">
          <a:xfrm>
            <a:off x="2194158" y="1513620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23E2535-8526-45E3-8461-93225CBE90DE}"/>
              </a:ext>
            </a:extLst>
          </p:cNvPr>
          <p:cNvSpPr/>
          <p:nvPr/>
        </p:nvSpPr>
        <p:spPr bwMode="auto">
          <a:xfrm>
            <a:off x="8951007" y="1541558"/>
            <a:ext cx="399984" cy="358427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D81DBF2-C802-4B96-8DE1-4DE99F5D610B}"/>
              </a:ext>
            </a:extLst>
          </p:cNvPr>
          <p:cNvSpPr/>
          <p:nvPr/>
        </p:nvSpPr>
        <p:spPr bwMode="auto">
          <a:xfrm>
            <a:off x="9463507" y="1541558"/>
            <a:ext cx="399984" cy="358427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905074B-1D40-4D28-8B6B-8FF08E648DEA}"/>
              </a:ext>
            </a:extLst>
          </p:cNvPr>
          <p:cNvSpPr/>
          <p:nvPr/>
        </p:nvSpPr>
        <p:spPr bwMode="auto">
          <a:xfrm>
            <a:off x="2194158" y="2030104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1B22CAF-B7BF-4B42-B4C5-8A191A73527D}"/>
              </a:ext>
            </a:extLst>
          </p:cNvPr>
          <p:cNvSpPr/>
          <p:nvPr/>
        </p:nvSpPr>
        <p:spPr bwMode="auto">
          <a:xfrm>
            <a:off x="2194158" y="2546588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6A58620D-D2C6-4B0E-A3DD-31446FC95A4C}"/>
              </a:ext>
            </a:extLst>
          </p:cNvPr>
          <p:cNvSpPr/>
          <p:nvPr/>
        </p:nvSpPr>
        <p:spPr bwMode="auto">
          <a:xfrm>
            <a:off x="2194158" y="3063072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6BD0A103-3261-49DC-B8E6-007918AB3E83}"/>
              </a:ext>
            </a:extLst>
          </p:cNvPr>
          <p:cNvSpPr/>
          <p:nvPr/>
        </p:nvSpPr>
        <p:spPr bwMode="auto">
          <a:xfrm>
            <a:off x="2194158" y="3579556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56E9ABA-41BB-4E6F-9913-0D898D10ADE4}"/>
              </a:ext>
            </a:extLst>
          </p:cNvPr>
          <p:cNvSpPr/>
          <p:nvPr/>
        </p:nvSpPr>
        <p:spPr bwMode="auto">
          <a:xfrm>
            <a:off x="2194158" y="4096040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4782E6A2-171B-482A-B563-67D291A0E924}"/>
              </a:ext>
            </a:extLst>
          </p:cNvPr>
          <p:cNvSpPr/>
          <p:nvPr/>
        </p:nvSpPr>
        <p:spPr bwMode="auto">
          <a:xfrm>
            <a:off x="2194158" y="4612525"/>
            <a:ext cx="2029635" cy="47636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C08F2B-4135-4E61-AAFA-422E474CBF96}"/>
              </a:ext>
            </a:extLst>
          </p:cNvPr>
          <p:cNvSpPr txBox="1"/>
          <p:nvPr/>
        </p:nvSpPr>
        <p:spPr bwMode="auto">
          <a:xfrm>
            <a:off x="3126808" y="551723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4B9DFB9-8AC3-4CF5-BBAD-FC0530580DF4}"/>
              </a:ext>
            </a:extLst>
          </p:cNvPr>
          <p:cNvSpPr txBox="1"/>
          <p:nvPr/>
        </p:nvSpPr>
        <p:spPr bwMode="auto">
          <a:xfrm>
            <a:off x="10065102" y="551723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32164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39C46A0D-B399-477F-88E6-7020AC4C3046}"/>
              </a:ext>
            </a:extLst>
          </p:cNvPr>
          <p:cNvGrpSpPr/>
          <p:nvPr/>
        </p:nvGrpSpPr>
        <p:grpSpPr>
          <a:xfrm>
            <a:off x="1325861" y="1775597"/>
            <a:ext cx="4068323" cy="3164462"/>
            <a:chOff x="2692310" y="1775597"/>
            <a:chExt cx="4068323" cy="3164462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65FAC831-8303-4367-912E-0BCA619445B3}"/>
                </a:ext>
              </a:extLst>
            </p:cNvPr>
            <p:cNvSpPr/>
            <p:nvPr/>
          </p:nvSpPr>
          <p:spPr>
            <a:xfrm>
              <a:off x="2692310" y="1780829"/>
              <a:ext cx="735467" cy="3159230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439DF0CB-AD5F-4BC7-9783-62BEBBD14759}"/>
                </a:ext>
              </a:extLst>
            </p:cNvPr>
            <p:cNvSpPr/>
            <p:nvPr/>
          </p:nvSpPr>
          <p:spPr>
            <a:xfrm>
              <a:off x="3545135" y="1775597"/>
              <a:ext cx="699245" cy="3164462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5CEBFDA-AA7E-4D77-8683-DE65A8E60ECA}"/>
                </a:ext>
              </a:extLst>
            </p:cNvPr>
            <p:cNvSpPr/>
            <p:nvPr/>
          </p:nvSpPr>
          <p:spPr>
            <a:xfrm>
              <a:off x="4361739" y="1776857"/>
              <a:ext cx="733905" cy="3163201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5" name="Rectangle: Rounded Corners 194">
              <a:extLst>
                <a:ext uri="{FF2B5EF4-FFF2-40B4-BE49-F238E27FC236}">
                  <a16:creationId xmlns:a16="http://schemas.microsoft.com/office/drawing/2014/main" id="{F09B31AD-DED5-41B5-96C2-03A335DD9284}"/>
                </a:ext>
              </a:extLst>
            </p:cNvPr>
            <p:cNvSpPr/>
            <p:nvPr/>
          </p:nvSpPr>
          <p:spPr>
            <a:xfrm>
              <a:off x="6025166" y="1780829"/>
              <a:ext cx="735467" cy="3159230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6" name="Rectangle: Rounded Corners 195">
              <a:extLst>
                <a:ext uri="{FF2B5EF4-FFF2-40B4-BE49-F238E27FC236}">
                  <a16:creationId xmlns:a16="http://schemas.microsoft.com/office/drawing/2014/main" id="{1136DA2B-3082-4171-855F-35ED575484DF}"/>
                </a:ext>
              </a:extLst>
            </p:cNvPr>
            <p:cNvSpPr/>
            <p:nvPr/>
          </p:nvSpPr>
          <p:spPr>
            <a:xfrm>
              <a:off x="5190137" y="1776857"/>
              <a:ext cx="733905" cy="3163201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4E4CD8BA-0E35-4580-A25F-653B8CCFC6C4}"/>
              </a:ext>
            </a:extLst>
          </p:cNvPr>
          <p:cNvGrpSpPr/>
          <p:nvPr/>
        </p:nvGrpSpPr>
        <p:grpSpPr>
          <a:xfrm>
            <a:off x="1323980" y="1779569"/>
            <a:ext cx="4070339" cy="3160491"/>
            <a:chOff x="2692309" y="1780829"/>
            <a:chExt cx="3759381" cy="3160491"/>
          </a:xfrm>
        </p:grpSpPr>
        <p:sp>
          <p:nvSpPr>
            <p:cNvPr id="190" name="Rectangle: Rounded Corners 189">
              <a:extLst>
                <a:ext uri="{FF2B5EF4-FFF2-40B4-BE49-F238E27FC236}">
                  <a16:creationId xmlns:a16="http://schemas.microsoft.com/office/drawing/2014/main" id="{FC62EE3C-5578-44E4-A653-C78D0720E82C}"/>
                </a:ext>
              </a:extLst>
            </p:cNvPr>
            <p:cNvSpPr/>
            <p:nvPr/>
          </p:nvSpPr>
          <p:spPr>
            <a:xfrm>
              <a:off x="2692310" y="1780829"/>
              <a:ext cx="3759380" cy="694267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1" name="Rectangle: Rounded Corners 190">
              <a:extLst>
                <a:ext uri="{FF2B5EF4-FFF2-40B4-BE49-F238E27FC236}">
                  <a16:creationId xmlns:a16="http://schemas.microsoft.com/office/drawing/2014/main" id="{9750BA7E-28D3-4695-BFE4-311BAF3DC37A}"/>
                </a:ext>
              </a:extLst>
            </p:cNvPr>
            <p:cNvSpPr/>
            <p:nvPr/>
          </p:nvSpPr>
          <p:spPr>
            <a:xfrm>
              <a:off x="2692309" y="2593148"/>
              <a:ext cx="3759381" cy="687242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2" name="Rectangle: Rounded Corners 191">
              <a:extLst>
                <a:ext uri="{FF2B5EF4-FFF2-40B4-BE49-F238E27FC236}">
                  <a16:creationId xmlns:a16="http://schemas.microsoft.com/office/drawing/2014/main" id="{01FB5692-4D7F-43DD-AFC0-60E67AE2AF4A}"/>
                </a:ext>
              </a:extLst>
            </p:cNvPr>
            <p:cNvSpPr/>
            <p:nvPr/>
          </p:nvSpPr>
          <p:spPr>
            <a:xfrm>
              <a:off x="2692309" y="3382434"/>
              <a:ext cx="3759381" cy="728421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3" name="Rectangle: Rounded Corners 192">
              <a:extLst>
                <a:ext uri="{FF2B5EF4-FFF2-40B4-BE49-F238E27FC236}">
                  <a16:creationId xmlns:a16="http://schemas.microsoft.com/office/drawing/2014/main" id="{6298B892-87CA-4752-9555-B0F2155E8E2B}"/>
                </a:ext>
              </a:extLst>
            </p:cNvPr>
            <p:cNvSpPr/>
            <p:nvPr/>
          </p:nvSpPr>
          <p:spPr>
            <a:xfrm>
              <a:off x="2692309" y="4212899"/>
              <a:ext cx="3759381" cy="728421"/>
            </a:xfrm>
            <a:prstGeom prst="roundRect">
              <a:avLst>
                <a:gd name="adj" fmla="val 8156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4D5AE783-2F11-421B-9316-1EBA57DF5400}"/>
              </a:ext>
            </a:extLst>
          </p:cNvPr>
          <p:cNvSpPr txBox="1"/>
          <p:nvPr/>
        </p:nvSpPr>
        <p:spPr>
          <a:xfrm>
            <a:off x="1906898" y="5175946"/>
            <a:ext cx="2590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5 = 5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4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8BF6412-FDD3-4C2A-A81D-3F0B4DB6C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3MD-1 Multiplication and division structures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183A0F6E-EE08-471F-B1C8-EEC7B59ABEEC}"/>
              </a:ext>
            </a:extLst>
          </p:cNvPr>
          <p:cNvSpPr/>
          <p:nvPr/>
        </p:nvSpPr>
        <p:spPr>
          <a:xfrm>
            <a:off x="1408247" y="3477776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DB152DD2-3ACB-4880-84F3-F7B7666E5C4E}"/>
              </a:ext>
            </a:extLst>
          </p:cNvPr>
          <p:cNvSpPr/>
          <p:nvPr/>
        </p:nvSpPr>
        <p:spPr>
          <a:xfrm>
            <a:off x="2257938" y="3477776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AB10B1F7-5704-4ED0-A54E-B8873EA91A10}"/>
              </a:ext>
            </a:extLst>
          </p:cNvPr>
          <p:cNvSpPr/>
          <p:nvPr/>
        </p:nvSpPr>
        <p:spPr>
          <a:xfrm>
            <a:off x="3084892" y="3477776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5635233E-E75E-40BF-869A-ABA0B181AFCE}"/>
              </a:ext>
            </a:extLst>
          </p:cNvPr>
          <p:cNvSpPr/>
          <p:nvPr/>
        </p:nvSpPr>
        <p:spPr>
          <a:xfrm>
            <a:off x="4758598" y="3477776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9619A692-4FA4-4D2A-9518-933965F0B96E}"/>
              </a:ext>
            </a:extLst>
          </p:cNvPr>
          <p:cNvSpPr/>
          <p:nvPr/>
        </p:nvSpPr>
        <p:spPr>
          <a:xfrm>
            <a:off x="3897945" y="3477776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4DAB1003-9C90-4456-B684-3F4ADF3EE7BE}"/>
              </a:ext>
            </a:extLst>
          </p:cNvPr>
          <p:cNvSpPr/>
          <p:nvPr/>
        </p:nvSpPr>
        <p:spPr>
          <a:xfrm>
            <a:off x="1408247" y="4308241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8D516D2C-DFAC-4960-941B-C6002598527D}"/>
              </a:ext>
            </a:extLst>
          </p:cNvPr>
          <p:cNvSpPr/>
          <p:nvPr/>
        </p:nvSpPr>
        <p:spPr>
          <a:xfrm>
            <a:off x="2257938" y="4308241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16935FA5-AA20-45F7-A29C-E01183EF26A1}"/>
              </a:ext>
            </a:extLst>
          </p:cNvPr>
          <p:cNvSpPr/>
          <p:nvPr/>
        </p:nvSpPr>
        <p:spPr>
          <a:xfrm>
            <a:off x="3084892" y="4308241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1C27D1EF-2BF5-4947-9F08-8AABFD696D1D}"/>
              </a:ext>
            </a:extLst>
          </p:cNvPr>
          <p:cNvSpPr/>
          <p:nvPr/>
        </p:nvSpPr>
        <p:spPr>
          <a:xfrm>
            <a:off x="4758598" y="4308241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30049602-56F6-4DD5-B962-2F36FE98E99F}"/>
              </a:ext>
            </a:extLst>
          </p:cNvPr>
          <p:cNvSpPr/>
          <p:nvPr/>
        </p:nvSpPr>
        <p:spPr>
          <a:xfrm>
            <a:off x="3897945" y="4308241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0DD56B13-0FC1-4443-AD14-1D8662E91B54}"/>
              </a:ext>
            </a:extLst>
          </p:cNvPr>
          <p:cNvSpPr/>
          <p:nvPr/>
        </p:nvSpPr>
        <p:spPr>
          <a:xfrm>
            <a:off x="1408247" y="2662512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190D3134-2B31-48BA-824E-E84286247F81}"/>
              </a:ext>
            </a:extLst>
          </p:cNvPr>
          <p:cNvSpPr/>
          <p:nvPr/>
        </p:nvSpPr>
        <p:spPr>
          <a:xfrm>
            <a:off x="2257938" y="2662512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EF8516F6-7B11-465A-B696-86CA36011A69}"/>
              </a:ext>
            </a:extLst>
          </p:cNvPr>
          <p:cNvSpPr/>
          <p:nvPr/>
        </p:nvSpPr>
        <p:spPr>
          <a:xfrm>
            <a:off x="3084892" y="2662512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F42E71BA-B1AA-47F1-A7F3-5F0206294AD7}"/>
              </a:ext>
            </a:extLst>
          </p:cNvPr>
          <p:cNvSpPr/>
          <p:nvPr/>
        </p:nvSpPr>
        <p:spPr>
          <a:xfrm>
            <a:off x="4758598" y="2662512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309C8BF3-1F64-4B81-8E60-3B4B467724CE}"/>
              </a:ext>
            </a:extLst>
          </p:cNvPr>
          <p:cNvSpPr/>
          <p:nvPr/>
        </p:nvSpPr>
        <p:spPr>
          <a:xfrm>
            <a:off x="3897945" y="2662512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722F69CE-7438-4789-9B5B-FFFDE825447D}"/>
              </a:ext>
            </a:extLst>
          </p:cNvPr>
          <p:cNvSpPr/>
          <p:nvPr/>
        </p:nvSpPr>
        <p:spPr>
          <a:xfrm>
            <a:off x="1408247" y="1860410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7B434ED2-2A9F-4667-ACD6-59C6C664A826}"/>
              </a:ext>
            </a:extLst>
          </p:cNvPr>
          <p:cNvSpPr/>
          <p:nvPr/>
        </p:nvSpPr>
        <p:spPr>
          <a:xfrm>
            <a:off x="2257938" y="1860410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5FF2BD10-4298-46FF-9FD1-5B8F824CDE17}"/>
              </a:ext>
            </a:extLst>
          </p:cNvPr>
          <p:cNvSpPr/>
          <p:nvPr/>
        </p:nvSpPr>
        <p:spPr>
          <a:xfrm>
            <a:off x="3084892" y="1860410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60B46522-4654-49F6-9063-0957BE45A1AF}"/>
              </a:ext>
            </a:extLst>
          </p:cNvPr>
          <p:cNvSpPr/>
          <p:nvPr/>
        </p:nvSpPr>
        <p:spPr>
          <a:xfrm>
            <a:off x="4758598" y="1860410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F874E9F8-4B2B-4E67-9596-3D891F8F47EB}"/>
              </a:ext>
            </a:extLst>
          </p:cNvPr>
          <p:cNvSpPr/>
          <p:nvPr/>
        </p:nvSpPr>
        <p:spPr>
          <a:xfrm>
            <a:off x="3897945" y="1860410"/>
            <a:ext cx="548514" cy="548514"/>
          </a:xfrm>
          <a:prstGeom prst="ellipse">
            <a:avLst/>
          </a:prstGeom>
          <a:solidFill>
            <a:srgbClr val="9EC6EB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91FA0-E9BE-4B56-855D-9BD328B19E74}"/>
              </a:ext>
            </a:extLst>
          </p:cNvPr>
          <p:cNvSpPr txBox="1">
            <a:spLocks/>
          </p:cNvSpPr>
          <p:nvPr/>
        </p:nvSpPr>
        <p:spPr>
          <a:xfrm>
            <a:off x="5943600" y="1378019"/>
            <a:ext cx="5913040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many counters can you see?  Can you describe how they are arranged?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20 counters and arrange them as an array as shown in the representation.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Describe how many groups you can see.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Describe how many counters are in each group.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Show these groupings with your own set of counters.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explain why 4 x 5 and 5 x 4 are equal?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14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88831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adjacent multiples of four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99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12268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1:9-1:11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01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625D6A4D-370E-41F1-91FC-8C7977D52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362" y="746528"/>
            <a:ext cx="1463167" cy="536494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1:9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BC0A914-C360-42D6-B210-E33796C36315}"/>
              </a:ext>
            </a:extLst>
          </p:cNvPr>
          <p:cNvGrpSpPr/>
          <p:nvPr/>
        </p:nvGrpSpPr>
        <p:grpSpPr>
          <a:xfrm>
            <a:off x="2030338" y="5056035"/>
            <a:ext cx="8110686" cy="687722"/>
            <a:chOff x="506338" y="5056035"/>
            <a:chExt cx="8110686" cy="687722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2F3D99AD-F77B-42D3-ACC2-213EBCA4C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05" y="5056035"/>
              <a:ext cx="7703278" cy="233434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DECE180-108C-4B8B-8E4F-BFD040C1026B}"/>
                </a:ext>
              </a:extLst>
            </p:cNvPr>
            <p:cNvSpPr txBox="1"/>
            <p:nvPr/>
          </p:nvSpPr>
          <p:spPr bwMode="auto">
            <a:xfrm>
              <a:off x="506338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3C6AE61-62B9-4EEB-9541-CFEF72887556}"/>
                </a:ext>
              </a:extLst>
            </p:cNvPr>
            <p:cNvSpPr txBox="1"/>
            <p:nvPr/>
          </p:nvSpPr>
          <p:spPr bwMode="auto">
            <a:xfrm>
              <a:off x="1273046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CC18E69-7D57-4965-8592-D1948188178B}"/>
                </a:ext>
              </a:extLst>
            </p:cNvPr>
            <p:cNvSpPr txBox="1"/>
            <p:nvPr/>
          </p:nvSpPr>
          <p:spPr bwMode="auto">
            <a:xfrm>
              <a:off x="2039752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D051CFC-EA3F-4D9C-9009-C99C85413EF8}"/>
                </a:ext>
              </a:extLst>
            </p:cNvPr>
            <p:cNvSpPr txBox="1"/>
            <p:nvPr/>
          </p:nvSpPr>
          <p:spPr bwMode="auto">
            <a:xfrm>
              <a:off x="272310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4ABEF55-8545-4F3A-8FE1-74A836132EFC}"/>
                </a:ext>
              </a:extLst>
            </p:cNvPr>
            <p:cNvSpPr txBox="1"/>
            <p:nvPr/>
          </p:nvSpPr>
          <p:spPr bwMode="auto">
            <a:xfrm>
              <a:off x="349298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16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646F78E-6867-4092-AEF7-69C126EB4FB0}"/>
                </a:ext>
              </a:extLst>
            </p:cNvPr>
            <p:cNvSpPr txBox="1"/>
            <p:nvPr/>
          </p:nvSpPr>
          <p:spPr bwMode="auto">
            <a:xfrm>
              <a:off x="4260498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BA7BAEE-C604-4691-AF64-AA2EB2F2AB20}"/>
                </a:ext>
              </a:extLst>
            </p:cNvPr>
            <p:cNvSpPr txBox="1"/>
            <p:nvPr/>
          </p:nvSpPr>
          <p:spPr bwMode="auto">
            <a:xfrm>
              <a:off x="5025644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95C78C9-1CD2-4BB4-A9EE-4A94F1DABEDF}"/>
                </a:ext>
              </a:extLst>
            </p:cNvPr>
            <p:cNvSpPr txBox="1"/>
            <p:nvPr/>
          </p:nvSpPr>
          <p:spPr bwMode="auto">
            <a:xfrm>
              <a:off x="579396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28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551C29E-0128-497F-A85F-D4C5CFF557BA}"/>
                </a:ext>
              </a:extLst>
            </p:cNvPr>
            <p:cNvSpPr txBox="1"/>
            <p:nvPr/>
          </p:nvSpPr>
          <p:spPr bwMode="auto">
            <a:xfrm>
              <a:off x="656228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32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0222455-045C-4F85-84C3-119DD7EFBE1E}"/>
                </a:ext>
              </a:extLst>
            </p:cNvPr>
            <p:cNvSpPr txBox="1"/>
            <p:nvPr/>
          </p:nvSpPr>
          <p:spPr bwMode="auto">
            <a:xfrm>
              <a:off x="73274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36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D7DF14C-3958-42F5-9E74-76CD39BE3ABA}"/>
                </a:ext>
              </a:extLst>
            </p:cNvPr>
            <p:cNvSpPr txBox="1"/>
            <p:nvPr/>
          </p:nvSpPr>
          <p:spPr bwMode="auto">
            <a:xfrm>
              <a:off x="80989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40</a:t>
              </a:r>
            </a:p>
          </p:txBody>
        </p:sp>
      </p:grpSp>
      <p:sp>
        <p:nvSpPr>
          <p:cNvPr id="55" name="Oval 54">
            <a:extLst>
              <a:ext uri="{FF2B5EF4-FFF2-40B4-BE49-F238E27FC236}">
                <a16:creationId xmlns:a16="http://schemas.microsoft.com/office/drawing/2014/main" id="{6BDA2F42-1BF1-4714-9280-B322D65C228B}"/>
              </a:ext>
            </a:extLst>
          </p:cNvPr>
          <p:cNvSpPr/>
          <p:nvPr/>
        </p:nvSpPr>
        <p:spPr bwMode="auto">
          <a:xfrm>
            <a:off x="4808216" y="2060575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36039709-45C9-45D8-9854-213C03894C21}"/>
              </a:ext>
            </a:extLst>
          </p:cNvPr>
          <p:cNvSpPr/>
          <p:nvPr/>
        </p:nvSpPr>
        <p:spPr bwMode="auto">
          <a:xfrm>
            <a:off x="4808216" y="3501008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879478B-5C48-4F1B-9DEF-C59783744103}"/>
              </a:ext>
            </a:extLst>
          </p:cNvPr>
          <p:cNvSpPr>
            <a:spLocks noChangeAspect="1"/>
          </p:cNvSpPr>
          <p:nvPr/>
        </p:nvSpPr>
        <p:spPr bwMode="auto">
          <a:xfrm>
            <a:off x="7336589" y="5269926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CBCC8B16-C6F2-4614-90E8-9F324309CDAD}"/>
              </a:ext>
            </a:extLst>
          </p:cNvPr>
          <p:cNvSpPr>
            <a:spLocks noChangeAspect="1"/>
          </p:cNvSpPr>
          <p:nvPr/>
        </p:nvSpPr>
        <p:spPr bwMode="auto">
          <a:xfrm>
            <a:off x="4266553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C64A8123-7D3C-4F49-8953-F44C33D860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35" y="4430821"/>
            <a:ext cx="632214" cy="53495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1E6DF54-615E-4303-83BE-7F12DB2C24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35" y="4430821"/>
            <a:ext cx="632214" cy="534950"/>
          </a:xfrm>
          <a:prstGeom prst="rect">
            <a:avLst/>
          </a:prstGeom>
        </p:spPr>
      </p:pic>
      <p:sp>
        <p:nvSpPr>
          <p:cNvPr id="61" name="Oval 60">
            <a:extLst>
              <a:ext uri="{FF2B5EF4-FFF2-40B4-BE49-F238E27FC236}">
                <a16:creationId xmlns:a16="http://schemas.microsoft.com/office/drawing/2014/main" id="{EA2E64BB-D669-4E3E-88B4-83A82C6133B8}"/>
              </a:ext>
            </a:extLst>
          </p:cNvPr>
          <p:cNvSpPr>
            <a:spLocks noChangeAspect="1"/>
          </p:cNvSpPr>
          <p:nvPr/>
        </p:nvSpPr>
        <p:spPr bwMode="auto">
          <a:xfrm>
            <a:off x="3494792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7E157E0C-444C-4864-9DC9-6ADFBEF8D6C6}"/>
              </a:ext>
            </a:extLst>
          </p:cNvPr>
          <p:cNvSpPr>
            <a:spLocks noChangeAspect="1"/>
          </p:cNvSpPr>
          <p:nvPr/>
        </p:nvSpPr>
        <p:spPr bwMode="auto">
          <a:xfrm>
            <a:off x="8101207" y="526863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B1704A1-6927-41AF-8748-E47717AAC628}"/>
              </a:ext>
            </a:extLst>
          </p:cNvPr>
          <p:cNvSpPr txBox="1"/>
          <p:nvPr/>
        </p:nvSpPr>
        <p:spPr bwMode="auto">
          <a:xfrm>
            <a:off x="7297695" y="3964372"/>
            <a:ext cx="615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4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CB4ABBF-8E1D-4FC9-8AE7-C8D45DA91CEC}"/>
              </a:ext>
            </a:extLst>
          </p:cNvPr>
          <p:cNvSpPr txBox="1"/>
          <p:nvPr/>
        </p:nvSpPr>
        <p:spPr bwMode="auto">
          <a:xfrm>
            <a:off x="4164164" y="3964372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+ 4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C4D814D-5AC9-41F2-B304-96A232F4CFE6}"/>
              </a:ext>
            </a:extLst>
          </p:cNvPr>
          <p:cNvSpPr txBox="1"/>
          <p:nvPr/>
        </p:nvSpPr>
        <p:spPr bwMode="auto">
          <a:xfrm>
            <a:off x="6348968" y="2072000"/>
            <a:ext cx="9941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EE4D9D-DF4F-4749-823F-0EFBACF3CC30}"/>
              </a:ext>
            </a:extLst>
          </p:cNvPr>
          <p:cNvSpPr txBox="1"/>
          <p:nvPr/>
        </p:nvSpPr>
        <p:spPr bwMode="auto">
          <a:xfrm>
            <a:off x="7651458" y="2072000"/>
            <a:ext cx="2537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= 2 × 4 + 4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AF24EB3-205A-42DA-B58A-D0180BCCC905}"/>
              </a:ext>
            </a:extLst>
          </p:cNvPr>
          <p:cNvSpPr txBox="1"/>
          <p:nvPr/>
        </p:nvSpPr>
        <p:spPr bwMode="auto">
          <a:xfrm>
            <a:off x="6356412" y="2098383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4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117CA99-192E-4949-B6AD-ED449D9ABB55}"/>
              </a:ext>
            </a:extLst>
          </p:cNvPr>
          <p:cNvSpPr txBox="1"/>
          <p:nvPr/>
        </p:nvSpPr>
        <p:spPr bwMode="auto">
          <a:xfrm>
            <a:off x="7654641" y="2078287"/>
            <a:ext cx="2507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 × 4 = 8 × 4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4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0448B25-A258-4497-8219-C0E0EF058F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342" y="1469382"/>
            <a:ext cx="1469263" cy="138355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4A6C2DE-A442-4B9F-B06D-3D23E92499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216" y="2218235"/>
            <a:ext cx="701101" cy="6462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886AE4-90A9-4D08-807A-716A3878DD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216" y="3284558"/>
            <a:ext cx="1463167" cy="13778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AC75D8-4594-4B71-B713-8629F034D9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089" y="1837867"/>
            <a:ext cx="70110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64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L 0.02292 -0.04027 C 0.02778 -0.0493 0.03507 -0.05393 0.04254 -0.05393 C 0.05104 -0.05393 0.05799 -0.0493 0.06285 -0.04027 L 0.08594 -0.00023 " pathEditMode="relative" rAng="0" ptsTypes="AAAAA">
                                      <p:cBhvr>
                                        <p:cTn id="35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2.5E-6 -0.2632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0.02222 -0.04097 C -0.02708 -0.05023 -0.03403 -0.05463 -0.04132 -0.05463 C -0.04948 -0.05463 -0.05608 -0.05023 -0.06094 -0.04097 L -0.08298 1.85185E-6 " pathEditMode="relative" rAng="0" ptsTypes="AAAAA">
                                      <p:cBhvr>
                                        <p:cTn id="129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6" grpId="0" animBg="1"/>
      <p:bldP spid="56" grpId="1" animBg="1"/>
      <p:bldP spid="57" grpId="0" animBg="1"/>
      <p:bldP spid="58" grpId="0" animBg="1"/>
      <p:bldP spid="58" grpId="1" animBg="1"/>
      <p:bldP spid="61" grpId="0" animBg="1"/>
      <p:bldP spid="61" grpId="1" animBg="1"/>
      <p:bldP spid="61" grpId="2" animBg="1"/>
      <p:bldP spid="62" grpId="0" animBg="1"/>
      <p:bldP spid="62" grpId="1" animBg="1"/>
      <p:bldP spid="63" grpId="0"/>
      <p:bldP spid="64" grpId="0"/>
      <p:bldP spid="64" grpId="1"/>
      <p:bldP spid="66" grpId="0"/>
      <p:bldP spid="66" grpId="1"/>
      <p:bldP spid="67" grpId="0"/>
      <p:bldP spid="67" grpId="1"/>
      <p:bldP spid="69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153950"/>
              </p:ext>
            </p:extLst>
          </p:nvPr>
        </p:nvGraphicFramePr>
        <p:xfrm>
          <a:off x="594008" y="1535029"/>
          <a:ext cx="10712127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represent counting in fours as the 4 times table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use knowledge of the 4 times table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explain the relationship between adjacent multiples of four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 explain the relationship between multiples of 2 and multiples of 4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247098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 use knowledge of the relationships between the 2 and 4 times tables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410503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40542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F1DE5B4-034E-4903-912A-BF33A01C62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0" b="-1003"/>
          <a:stretch/>
        </p:blipFill>
        <p:spPr>
          <a:xfrm>
            <a:off x="2207569" y="947119"/>
            <a:ext cx="7839279" cy="405865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D3EC9F-CA98-498D-850A-AA3B014CA7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208ABD-B765-4CF5-934E-1FDE6AFE6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7569" y="1024162"/>
            <a:ext cx="7839279" cy="33843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8F30A6-60C4-44E7-80F6-9BAF6260128A}"/>
              </a:ext>
            </a:extLst>
          </p:cNvPr>
          <p:cNvSpPr txBox="1"/>
          <p:nvPr/>
        </p:nvSpPr>
        <p:spPr bwMode="auto">
          <a:xfrm>
            <a:off x="5290331" y="5574431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4 = 20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AFF338-EE28-4457-A2D7-888EF0C6BBEF}"/>
              </a:ext>
            </a:extLst>
          </p:cNvPr>
          <p:cNvSpPr txBox="1"/>
          <p:nvPr/>
        </p:nvSpPr>
        <p:spPr bwMode="auto">
          <a:xfrm>
            <a:off x="4511824" y="5574430"/>
            <a:ext cx="2622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4 = 5 × 4 + 4 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849A97-6E59-43A0-901F-1096F3249C3F}"/>
              </a:ext>
            </a:extLst>
          </p:cNvPr>
          <p:cNvSpPr txBox="1"/>
          <p:nvPr/>
        </p:nvSpPr>
        <p:spPr bwMode="auto">
          <a:xfrm>
            <a:off x="6967687" y="5564906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24 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4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8F92BA-0080-411A-91B0-946F047D3F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1:9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DA5AE3F-99F6-4BCA-A5D0-1A14BAD84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00" y="937295"/>
            <a:ext cx="1688738" cy="51271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C56285A-DE5F-407A-9CB2-B090D6302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46" y="937295"/>
            <a:ext cx="536494" cy="6462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767A305-FF8E-4EB2-947B-E3E69DB15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46" y="1310033"/>
            <a:ext cx="536494" cy="6462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80EC5B8-0030-4F47-AE26-7A599EC820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5410148"/>
            <a:ext cx="701101" cy="64623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0B4A95-CC53-4CD6-88A3-B79861B5E8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2035327"/>
            <a:ext cx="701101" cy="64623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755BD84-C7E8-4966-AFC1-389FC7A3C9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46" y="1682768"/>
            <a:ext cx="536494" cy="64623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092F2EE-0744-45FB-A5D2-2309FA0B27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2428247"/>
            <a:ext cx="701101" cy="64623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1DB614F-B6F6-4754-99A4-832F2D769B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2800985"/>
            <a:ext cx="701101" cy="64623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BB4FFD5-8B37-4B4D-983E-37D23E61FD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3173723"/>
            <a:ext cx="701101" cy="64623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F9A28A4-A7F4-4ACA-9469-B243B13721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3546461"/>
            <a:ext cx="701101" cy="64623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516C4CC-AB9B-4795-A7D2-EF8BF5322BD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3919199"/>
            <a:ext cx="701101" cy="6462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39A2BBF-D86A-43C3-B5A1-8D315F8398B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4291937"/>
            <a:ext cx="701101" cy="64623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4F46F44-585D-44CA-8809-73D98283D3E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4664675"/>
            <a:ext cx="701101" cy="64623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40B2635-FB41-44F4-8729-105ACE6B71A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744" y="5037413"/>
            <a:ext cx="70110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94903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multiples of 2 and multiples of 4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0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0560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62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747900-34E5-45C2-A425-7FC47C059A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09BA742-22D6-4A34-B45B-B3039BD73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9130" y="2132856"/>
            <a:ext cx="1540857" cy="15642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8A21E26-6F6A-4A13-B0FE-2BF07CC690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1722484" y="4386064"/>
            <a:ext cx="1474933" cy="8640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F2E7C76-8BC7-47AD-9AA6-0D8E85B21A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6356" y="2132856"/>
            <a:ext cx="1418927" cy="15642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58FEE98-5865-4D38-BE50-84D0FA2DFF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3287" y="2132856"/>
            <a:ext cx="1418927" cy="15642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C724C75-CA23-4053-9FBA-A3195D913B6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3021" y="2132856"/>
            <a:ext cx="1418927" cy="15642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525E8F7-E4A5-485C-B288-5CF905C789C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2107" y="2132856"/>
            <a:ext cx="1418927" cy="15642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EA12635-3952-4BD8-B6B2-D1B9BDDC56E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2751" y="2132856"/>
            <a:ext cx="1418927" cy="15642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4B11435-FDFA-4CDE-957B-6CC6B591EA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3178745" y="4386064"/>
            <a:ext cx="1474933" cy="8640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01AF238-D764-44BE-A3B1-ADF3D68F64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4627178" y="4386064"/>
            <a:ext cx="1474933" cy="8640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1E18F51-9D67-4FF1-B00A-E02E5E7621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6085019" y="4386064"/>
            <a:ext cx="1474933" cy="8640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F22CFF5-70EB-49FE-A68C-152C5A8451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7544105" y="4386064"/>
            <a:ext cx="1474933" cy="86409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F066529-D8E9-4784-8CEF-14D2143EA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8999986" y="4386064"/>
            <a:ext cx="1474933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4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5D3C4C-6D8B-4EFD-B207-99C453ABA6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2934BC2-3493-43A8-A4CF-B99226CB701F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909429"/>
          <a:ext cx="4343400" cy="5218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val="3609790180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1472307065"/>
                    </a:ext>
                  </a:extLst>
                </a:gridCol>
              </a:tblGrid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 × 2 = 0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 × 4 = 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69963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 × 2 = 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 × 4 = 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711125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 × 2 = 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 × 4 = 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51373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 × 2 = 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 × 4 = 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55303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2 = 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 × 4 = 16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38095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 × 2 = 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 × 4 = 20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64774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 × 2 = 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 × 4 = 24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543336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 × 2 = 14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 × 4 = 28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231802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 × 2 = 16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 × 4 = 32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535591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 × 2 = 18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 × 4 = 36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008520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 × 2 = 20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 × 4 = 40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27230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 × 2 = 22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 × 4 = 44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45571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 × 2 = 24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 × 4 = 48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398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6338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C7C746-EE51-4BB5-A57A-8282748FBC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93072CE-1281-447B-9740-F0C0FB8C48C5}"/>
              </a:ext>
            </a:extLst>
          </p:cNvPr>
          <p:cNvGraphicFramePr>
            <a:graphicFrameLocks noGrp="1"/>
          </p:cNvGraphicFramePr>
          <p:nvPr/>
        </p:nvGraphicFramePr>
        <p:xfrm>
          <a:off x="3645621" y="1524293"/>
          <a:ext cx="4900758" cy="3809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00">
                  <a:extLst>
                    <a:ext uri="{9D8B030D-6E8A-4147-A177-3AD203B41FA5}">
                      <a16:colId xmlns:a16="http://schemas.microsoft.com/office/drawing/2014/main" val="1367397571"/>
                    </a:ext>
                  </a:extLst>
                </a:gridCol>
                <a:gridCol w="1262379">
                  <a:extLst>
                    <a:ext uri="{9D8B030D-6E8A-4147-A177-3AD203B41FA5}">
                      <a16:colId xmlns:a16="http://schemas.microsoft.com/office/drawing/2014/main" val="1517206138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459100619"/>
                    </a:ext>
                  </a:extLst>
                </a:gridCol>
                <a:gridCol w="1262379">
                  <a:extLst>
                    <a:ext uri="{9D8B030D-6E8A-4147-A177-3AD203B41FA5}">
                      <a16:colId xmlns:a16="http://schemas.microsoft.com/office/drawing/2014/main" val="2150138472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640814217"/>
                    </a:ext>
                  </a:extLst>
                </a:gridCol>
              </a:tblGrid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× 2 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 4 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444230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6023127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533254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24112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620595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064145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97141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38252F3-FADD-4303-890D-313BCBDA1A68}"/>
              </a:ext>
            </a:extLst>
          </p:cNvPr>
          <p:cNvSpPr txBox="1"/>
          <p:nvPr/>
        </p:nvSpPr>
        <p:spPr bwMode="auto">
          <a:xfrm>
            <a:off x="5920312" y="265188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D5D24C-6BDB-4E06-808E-D3C7F434CE8E}"/>
              </a:ext>
            </a:extLst>
          </p:cNvPr>
          <p:cNvSpPr txBox="1"/>
          <p:nvPr/>
        </p:nvSpPr>
        <p:spPr bwMode="auto">
          <a:xfrm>
            <a:off x="5836954" y="319816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9747D7-76A9-4AC2-8FE6-67FA8A1CC43C}"/>
              </a:ext>
            </a:extLst>
          </p:cNvPr>
          <p:cNvSpPr txBox="1"/>
          <p:nvPr/>
        </p:nvSpPr>
        <p:spPr bwMode="auto">
          <a:xfrm>
            <a:off x="5836954" y="373950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58E689-64B1-4634-93F9-CD30262F6121}"/>
              </a:ext>
            </a:extLst>
          </p:cNvPr>
          <p:cNvSpPr txBox="1"/>
          <p:nvPr/>
        </p:nvSpPr>
        <p:spPr bwMode="auto">
          <a:xfrm>
            <a:off x="5836954" y="428757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02F018-80F4-4C72-BA57-1DB2A0EE4A0A}"/>
              </a:ext>
            </a:extLst>
          </p:cNvPr>
          <p:cNvSpPr txBox="1"/>
          <p:nvPr/>
        </p:nvSpPr>
        <p:spPr bwMode="auto">
          <a:xfrm>
            <a:off x="5836954" y="4829606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C18BDF-F276-4079-8849-93F2F8F2D41E}"/>
              </a:ext>
            </a:extLst>
          </p:cNvPr>
          <p:cNvSpPr txBox="1"/>
          <p:nvPr/>
        </p:nvSpPr>
        <p:spPr bwMode="auto">
          <a:xfrm>
            <a:off x="5920311" y="2110547"/>
            <a:ext cx="351379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1404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55D5BDE-3003-4CAC-BB96-4296E7C8FC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B26B7F-C725-4EB4-9552-2AD4AD03E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839054"/>
            <a:ext cx="7839279" cy="4254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1BA0CF-EC94-49D0-A543-6C682E53C6A4}"/>
              </a:ext>
            </a:extLst>
          </p:cNvPr>
          <p:cNvSpPr txBox="1"/>
          <p:nvPr/>
        </p:nvSpPr>
        <p:spPr bwMode="auto">
          <a:xfrm>
            <a:off x="2592944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2922C7-2745-4CC4-88AF-7B5F2412E3E2}"/>
              </a:ext>
            </a:extLst>
          </p:cNvPr>
          <p:cNvSpPr txBox="1"/>
          <p:nvPr/>
        </p:nvSpPr>
        <p:spPr bwMode="auto">
          <a:xfrm>
            <a:off x="3258073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23F0B2-A308-451A-AF66-BD79F5E4A789}"/>
              </a:ext>
            </a:extLst>
          </p:cNvPr>
          <p:cNvSpPr txBox="1"/>
          <p:nvPr/>
        </p:nvSpPr>
        <p:spPr bwMode="auto">
          <a:xfrm>
            <a:off x="4006558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9978A2-7577-4BD1-962A-F6FD5E9626EA}"/>
              </a:ext>
            </a:extLst>
          </p:cNvPr>
          <p:cNvSpPr txBox="1"/>
          <p:nvPr/>
        </p:nvSpPr>
        <p:spPr bwMode="auto">
          <a:xfrm>
            <a:off x="4755043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9E1C9A-F878-44E0-9347-65452499B69B}"/>
              </a:ext>
            </a:extLst>
          </p:cNvPr>
          <p:cNvSpPr txBox="1"/>
          <p:nvPr/>
        </p:nvSpPr>
        <p:spPr bwMode="auto">
          <a:xfrm>
            <a:off x="5586885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31A3D8-2C4C-4E52-AAE4-3B2849392431}"/>
              </a:ext>
            </a:extLst>
          </p:cNvPr>
          <p:cNvSpPr txBox="1"/>
          <p:nvPr/>
        </p:nvSpPr>
        <p:spPr bwMode="auto">
          <a:xfrm>
            <a:off x="641872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165246-6C6A-4849-BC42-F79CCAFA5CDF}"/>
              </a:ext>
            </a:extLst>
          </p:cNvPr>
          <p:cNvSpPr txBox="1"/>
          <p:nvPr/>
        </p:nvSpPr>
        <p:spPr bwMode="auto">
          <a:xfrm>
            <a:off x="725056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49936-7697-40EE-B3B2-55550F50AA2F}"/>
              </a:ext>
            </a:extLst>
          </p:cNvPr>
          <p:cNvSpPr txBox="1"/>
          <p:nvPr/>
        </p:nvSpPr>
        <p:spPr bwMode="auto">
          <a:xfrm>
            <a:off x="8082410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9797DD-EF9A-420A-AA7F-29E3D0DA1857}"/>
              </a:ext>
            </a:extLst>
          </p:cNvPr>
          <p:cNvSpPr txBox="1"/>
          <p:nvPr/>
        </p:nvSpPr>
        <p:spPr bwMode="auto">
          <a:xfrm>
            <a:off x="8997609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98437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7162 0.27431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3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7556E-17 L 0.08681 0.28542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0.15365 0.44491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23242 0.4375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1" y="2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77556E-17 L -0.09149 0.47616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2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77556E-17 L -0.18247 0.36065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32" y="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7037E-7 L -0.2763 0.58125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89" y="2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8" grpId="1"/>
      <p:bldP spid="9" grpId="0"/>
      <p:bldP spid="10" grpId="0"/>
      <p:bldP spid="10" grpId="1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7A51FB-DD7D-4C3B-A538-6DFD6C5EA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EB2309-2E44-484F-85F1-13107B80EB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8642" y="1700809"/>
            <a:ext cx="6069607" cy="8640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1C62E0-45A2-42D2-841C-C1017CBFB6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9317" y="932489"/>
            <a:ext cx="5904656" cy="6817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89A642-6344-4901-89C2-69437DB0EE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042"/>
          <a:stretch/>
        </p:blipFill>
        <p:spPr>
          <a:xfrm>
            <a:off x="2249318" y="2636912"/>
            <a:ext cx="5689029" cy="7200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C3BC68-2D63-4C57-952A-97E99B739F3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00" b="-6042"/>
          <a:stretch/>
        </p:blipFill>
        <p:spPr>
          <a:xfrm>
            <a:off x="8508776" y="2636912"/>
            <a:ext cx="1547664" cy="7200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070F45-D7F0-4B35-93B0-A82ED242853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00"/>
          <a:stretch/>
        </p:blipFill>
        <p:spPr>
          <a:xfrm>
            <a:off x="8508776" y="901595"/>
            <a:ext cx="1547664" cy="63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1A247A-04DE-4F73-B9AA-16AF7B70DC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8" y="4516121"/>
            <a:ext cx="7848840" cy="6500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852E53-353E-4203-BD79-F568741164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104" y="4691663"/>
            <a:ext cx="516244" cy="5162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811114-CEF9-4633-B9C3-B85423DCF9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924" y="3805197"/>
            <a:ext cx="1271493" cy="6596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95FED0-8559-41DB-A607-4FFE493351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053" y="3805197"/>
            <a:ext cx="1271493" cy="6596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C26F4FF-C74F-4FD6-80E9-043235BBA6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915" y="3805197"/>
            <a:ext cx="1271493" cy="65964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506AA3-7416-4056-840C-6E341A74BB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786" y="3805197"/>
            <a:ext cx="1271493" cy="6596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5A628B7-DAE1-4038-8B2C-617F567E6F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182" y="3805197"/>
            <a:ext cx="1271493" cy="65964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B3B153-8371-40A6-9AC6-9FBC8C21A0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570" y="3805197"/>
            <a:ext cx="1271493" cy="65964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B65E9AC-7828-43D4-B780-C10942ABAF7C}"/>
              </a:ext>
            </a:extLst>
          </p:cNvPr>
          <p:cNvSpPr txBox="1"/>
          <p:nvPr/>
        </p:nvSpPr>
        <p:spPr bwMode="auto">
          <a:xfrm>
            <a:off x="5490213" y="3284985"/>
            <a:ext cx="12714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twos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F8F9E3-DF5D-4819-B4C4-DDAF2D6546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24" y="5229201"/>
            <a:ext cx="2466506" cy="65964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A161545-C07A-457F-979C-8D06444DE78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706" y="5229201"/>
            <a:ext cx="2466506" cy="6596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624D027-D833-40C5-8B06-685C2C4944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087" y="5229201"/>
            <a:ext cx="2466506" cy="65964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A9D1C3B-5A96-4EB6-B201-0AB0734286A2}"/>
              </a:ext>
            </a:extLst>
          </p:cNvPr>
          <p:cNvSpPr txBox="1"/>
          <p:nvPr/>
        </p:nvSpPr>
        <p:spPr bwMode="auto">
          <a:xfrm>
            <a:off x="5285674" y="6021289"/>
            <a:ext cx="1636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fours</a:t>
            </a:r>
          </a:p>
        </p:txBody>
      </p:sp>
    </p:spTree>
    <p:extLst>
      <p:ext uri="{BB962C8B-B14F-4D97-AF65-F5344CB8AC3E}">
        <p14:creationId xmlns:p14="http://schemas.microsoft.com/office/powerpoint/2010/main" val="271777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A1D4BB-F5FE-4564-B538-005D293F6C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D1930A-71C5-4873-8830-98526AF783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8642" y="1700809"/>
            <a:ext cx="6069607" cy="8640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BDC549-C58E-439E-8170-F080D45EB2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9317" y="932489"/>
            <a:ext cx="5904656" cy="6817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30CF32-3596-4FC3-870B-64141051A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042"/>
          <a:stretch/>
        </p:blipFill>
        <p:spPr>
          <a:xfrm>
            <a:off x="2249318" y="2636912"/>
            <a:ext cx="5689029" cy="7200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56EC91-069B-4922-81BD-675A0F16A4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261" y="3703888"/>
            <a:ext cx="7790041" cy="25334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6908A5F-E634-48D4-ACEB-2A724F7BAE09}"/>
              </a:ext>
            </a:extLst>
          </p:cNvPr>
          <p:cNvSpPr txBox="1"/>
          <p:nvPr/>
        </p:nvSpPr>
        <p:spPr bwMode="auto">
          <a:xfrm>
            <a:off x="5661337" y="3918049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F9B7FE-008C-47C2-829A-C80E738D9B42}"/>
              </a:ext>
            </a:extLst>
          </p:cNvPr>
          <p:cNvSpPr txBox="1"/>
          <p:nvPr/>
        </p:nvSpPr>
        <p:spPr bwMode="auto">
          <a:xfrm>
            <a:off x="2423593" y="4739767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7B5729-DCDE-4353-9543-20DB9F0FA5D5}"/>
              </a:ext>
            </a:extLst>
          </p:cNvPr>
          <p:cNvSpPr txBox="1"/>
          <p:nvPr/>
        </p:nvSpPr>
        <p:spPr bwMode="auto">
          <a:xfrm>
            <a:off x="3719737" y="47417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EA71C3-44FE-4066-8CD0-73F9FEFF0F23}"/>
              </a:ext>
            </a:extLst>
          </p:cNvPr>
          <p:cNvSpPr txBox="1"/>
          <p:nvPr/>
        </p:nvSpPr>
        <p:spPr bwMode="auto">
          <a:xfrm>
            <a:off x="5015881" y="4739767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AB92D0-4155-4188-A472-8F93236534A3}"/>
              </a:ext>
            </a:extLst>
          </p:cNvPr>
          <p:cNvSpPr txBox="1"/>
          <p:nvPr/>
        </p:nvSpPr>
        <p:spPr bwMode="auto">
          <a:xfrm>
            <a:off x="6308999" y="4739767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281006-FF47-4182-B0D5-48634C3F27A6}"/>
              </a:ext>
            </a:extLst>
          </p:cNvPr>
          <p:cNvSpPr txBox="1"/>
          <p:nvPr/>
        </p:nvSpPr>
        <p:spPr bwMode="auto">
          <a:xfrm>
            <a:off x="8895235" y="4719265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2991E8-C61B-4C5D-B595-1CC6E0F3DAD3}"/>
              </a:ext>
            </a:extLst>
          </p:cNvPr>
          <p:cNvSpPr txBox="1"/>
          <p:nvPr/>
        </p:nvSpPr>
        <p:spPr bwMode="auto">
          <a:xfrm>
            <a:off x="7602117" y="4739767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CDA073-155B-4C83-825F-0C5894A0D1C7}"/>
              </a:ext>
            </a:extLst>
          </p:cNvPr>
          <p:cNvSpPr txBox="1"/>
          <p:nvPr/>
        </p:nvSpPr>
        <p:spPr bwMode="auto">
          <a:xfrm>
            <a:off x="3071665" y="5609644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1C944D-A35C-4366-B084-7D6A84BF6C92}"/>
              </a:ext>
            </a:extLst>
          </p:cNvPr>
          <p:cNvSpPr txBox="1"/>
          <p:nvPr/>
        </p:nvSpPr>
        <p:spPr bwMode="auto">
          <a:xfrm>
            <a:off x="5661337" y="5561485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0F2D9F-6A0D-42D0-96CE-76A5E93A7191}"/>
              </a:ext>
            </a:extLst>
          </p:cNvPr>
          <p:cNvSpPr txBox="1"/>
          <p:nvPr/>
        </p:nvSpPr>
        <p:spPr bwMode="auto">
          <a:xfrm>
            <a:off x="8267802" y="5561485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2A2F6E5-4F10-4C90-95E8-685168055F2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00" b="-6042"/>
          <a:stretch/>
        </p:blipFill>
        <p:spPr>
          <a:xfrm>
            <a:off x="8508776" y="2636912"/>
            <a:ext cx="1547664" cy="7200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BA8A829-CF19-4872-A850-9212BCA835F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00"/>
          <a:stretch/>
        </p:blipFill>
        <p:spPr>
          <a:xfrm>
            <a:off x="8508776" y="901595"/>
            <a:ext cx="1547664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6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359505"/>
              </p:ext>
            </p:extLst>
          </p:nvPr>
        </p:nvGraphicFramePr>
        <p:xfrm>
          <a:off x="594008" y="1535029"/>
          <a:ext cx="10712127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represent counting in eights as the 8 times table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the relationship between adjacent multiples of eight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explain the relationship between multiples of 4 and multiples of 8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use knowledge of the relationships between the 4 and 8 times tables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explain the relationship between multiples of 2, 4 and multiples of 8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410503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40542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56913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CF1C832-C558-4F23-BE00-6BBE7D7058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18D2CD-F116-48FA-B0F4-11A02B92D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412776"/>
            <a:ext cx="7839279" cy="2934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D79532-64B1-4AD2-9654-11273F6B6C84}"/>
              </a:ext>
            </a:extLst>
          </p:cNvPr>
          <p:cNvSpPr txBox="1"/>
          <p:nvPr/>
        </p:nvSpPr>
        <p:spPr bwMode="auto">
          <a:xfrm>
            <a:off x="6811569" y="491155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240146-8FB4-46FD-8E87-EBFD979296F7}"/>
              </a:ext>
            </a:extLst>
          </p:cNvPr>
          <p:cNvSpPr txBox="1"/>
          <p:nvPr/>
        </p:nvSpPr>
        <p:spPr bwMode="auto">
          <a:xfrm>
            <a:off x="4950461" y="490441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64BCB8-8E26-401F-8F77-88B41D740B92}"/>
              </a:ext>
            </a:extLst>
          </p:cNvPr>
          <p:cNvSpPr/>
          <p:nvPr/>
        </p:nvSpPr>
        <p:spPr bwMode="auto">
          <a:xfrm>
            <a:off x="4980607" y="4904419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CA9F75-CFB7-4D02-98E9-F69C9D567B96}"/>
              </a:ext>
            </a:extLst>
          </p:cNvPr>
          <p:cNvSpPr txBox="1"/>
          <p:nvPr/>
        </p:nvSpPr>
        <p:spPr bwMode="auto">
          <a:xfrm>
            <a:off x="5599933" y="4904419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4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B06F876-A69C-4178-9995-D4E597410D0C}"/>
              </a:ext>
            </a:extLst>
          </p:cNvPr>
          <p:cNvSpPr/>
          <p:nvPr/>
        </p:nvSpPr>
        <p:spPr bwMode="auto">
          <a:xfrm>
            <a:off x="2106986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8221FCC-3E8E-4774-A54E-273E73EC310F}"/>
              </a:ext>
            </a:extLst>
          </p:cNvPr>
          <p:cNvSpPr/>
          <p:nvPr/>
        </p:nvSpPr>
        <p:spPr bwMode="auto">
          <a:xfrm>
            <a:off x="2922790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6E852F3-6401-4AC7-825C-1E04525AE6C1}"/>
              </a:ext>
            </a:extLst>
          </p:cNvPr>
          <p:cNvSpPr/>
          <p:nvPr/>
        </p:nvSpPr>
        <p:spPr bwMode="auto">
          <a:xfrm>
            <a:off x="3738594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E1A5B3C-BB37-4634-A566-CB43B66236F4}"/>
              </a:ext>
            </a:extLst>
          </p:cNvPr>
          <p:cNvSpPr/>
          <p:nvPr/>
        </p:nvSpPr>
        <p:spPr bwMode="auto">
          <a:xfrm>
            <a:off x="4554398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503E79C-34F4-43DD-9517-CE2E5ED1E1E6}"/>
              </a:ext>
            </a:extLst>
          </p:cNvPr>
          <p:cNvSpPr/>
          <p:nvPr/>
        </p:nvSpPr>
        <p:spPr bwMode="auto">
          <a:xfrm>
            <a:off x="5370202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09ACA5C-5E90-44B1-84D7-46CE3DAD2CE8}"/>
              </a:ext>
            </a:extLst>
          </p:cNvPr>
          <p:cNvSpPr/>
          <p:nvPr/>
        </p:nvSpPr>
        <p:spPr bwMode="auto">
          <a:xfrm>
            <a:off x="6186006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152C318-4427-45E0-9FFB-9A279ECC1933}"/>
              </a:ext>
            </a:extLst>
          </p:cNvPr>
          <p:cNvSpPr/>
          <p:nvPr/>
        </p:nvSpPr>
        <p:spPr bwMode="auto">
          <a:xfrm>
            <a:off x="7001810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9D6E8C3-0F9A-4AA6-A307-AC93E792B517}"/>
              </a:ext>
            </a:extLst>
          </p:cNvPr>
          <p:cNvSpPr/>
          <p:nvPr/>
        </p:nvSpPr>
        <p:spPr bwMode="auto">
          <a:xfrm>
            <a:off x="9449223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52EEDCE-EDF9-45C8-9491-FA2F441ED224}"/>
              </a:ext>
            </a:extLst>
          </p:cNvPr>
          <p:cNvSpPr/>
          <p:nvPr/>
        </p:nvSpPr>
        <p:spPr bwMode="auto">
          <a:xfrm>
            <a:off x="7817614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AB670B8-0AA9-4DAB-9C9C-F2839F83EB77}"/>
              </a:ext>
            </a:extLst>
          </p:cNvPr>
          <p:cNvSpPr/>
          <p:nvPr/>
        </p:nvSpPr>
        <p:spPr bwMode="auto">
          <a:xfrm>
            <a:off x="8633418" y="1314848"/>
            <a:ext cx="626267" cy="31222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E9ECCA-AB37-485F-87FE-01C6966B9720}"/>
              </a:ext>
            </a:extLst>
          </p:cNvPr>
          <p:cNvSpPr/>
          <p:nvPr/>
        </p:nvSpPr>
        <p:spPr bwMode="auto">
          <a:xfrm>
            <a:off x="6843614" y="49021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06BF28A-5F00-4B0D-87CE-3FE2207BAC0F}"/>
              </a:ext>
            </a:extLst>
          </p:cNvPr>
          <p:cNvSpPr/>
          <p:nvPr/>
        </p:nvSpPr>
        <p:spPr bwMode="auto">
          <a:xfrm>
            <a:off x="2106987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59FED8F-2C3E-490F-803C-A3EF3A74DC95}"/>
              </a:ext>
            </a:extLst>
          </p:cNvPr>
          <p:cNvSpPr/>
          <p:nvPr/>
        </p:nvSpPr>
        <p:spPr bwMode="auto">
          <a:xfrm>
            <a:off x="2922791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49B64E-B76F-4BE4-923E-45588A3A60C6}"/>
              </a:ext>
            </a:extLst>
          </p:cNvPr>
          <p:cNvSpPr/>
          <p:nvPr/>
        </p:nvSpPr>
        <p:spPr bwMode="auto">
          <a:xfrm>
            <a:off x="3738595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171F90D-76A4-47F7-AE51-8854DFBBB60E}"/>
              </a:ext>
            </a:extLst>
          </p:cNvPr>
          <p:cNvSpPr/>
          <p:nvPr/>
        </p:nvSpPr>
        <p:spPr bwMode="auto">
          <a:xfrm>
            <a:off x="4554399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297520C-D7C0-4ADE-B5FA-591A0C44710D}"/>
              </a:ext>
            </a:extLst>
          </p:cNvPr>
          <p:cNvSpPr/>
          <p:nvPr/>
        </p:nvSpPr>
        <p:spPr bwMode="auto">
          <a:xfrm>
            <a:off x="5370203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D8FF2B6-77C4-474D-A64D-03F884301EB5}"/>
              </a:ext>
            </a:extLst>
          </p:cNvPr>
          <p:cNvSpPr/>
          <p:nvPr/>
        </p:nvSpPr>
        <p:spPr bwMode="auto">
          <a:xfrm>
            <a:off x="6186007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AC0D12E-2B22-4211-B099-C1960757CF4F}"/>
              </a:ext>
            </a:extLst>
          </p:cNvPr>
          <p:cNvSpPr/>
          <p:nvPr/>
        </p:nvSpPr>
        <p:spPr bwMode="auto">
          <a:xfrm>
            <a:off x="7001811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1AE010F-1A6E-4BAC-A194-76EC5FB2D043}"/>
              </a:ext>
            </a:extLst>
          </p:cNvPr>
          <p:cNvSpPr/>
          <p:nvPr/>
        </p:nvSpPr>
        <p:spPr bwMode="auto">
          <a:xfrm>
            <a:off x="9449224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DEA9D03-D9A8-44A5-A325-2316FDBCC796}"/>
              </a:ext>
            </a:extLst>
          </p:cNvPr>
          <p:cNvSpPr/>
          <p:nvPr/>
        </p:nvSpPr>
        <p:spPr bwMode="auto">
          <a:xfrm>
            <a:off x="7817615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839EA09-E29C-42F7-BA0C-F809C7E4E0A0}"/>
              </a:ext>
            </a:extLst>
          </p:cNvPr>
          <p:cNvSpPr/>
          <p:nvPr/>
        </p:nvSpPr>
        <p:spPr bwMode="auto">
          <a:xfrm>
            <a:off x="8633419" y="1314848"/>
            <a:ext cx="626267" cy="1496906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D8F0790E-2181-4FE5-8CCC-BFE0379642A0}"/>
              </a:ext>
            </a:extLst>
          </p:cNvPr>
          <p:cNvSpPr/>
          <p:nvPr/>
        </p:nvSpPr>
        <p:spPr bwMode="auto">
          <a:xfrm>
            <a:off x="2106987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1AB4CEF-C911-41CD-9C13-A9E3DEFEE78D}"/>
              </a:ext>
            </a:extLst>
          </p:cNvPr>
          <p:cNvSpPr/>
          <p:nvPr/>
        </p:nvSpPr>
        <p:spPr bwMode="auto">
          <a:xfrm>
            <a:off x="2922791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EAE5634-B5CB-40ED-8D45-CD1DAC0C39E1}"/>
              </a:ext>
            </a:extLst>
          </p:cNvPr>
          <p:cNvSpPr/>
          <p:nvPr/>
        </p:nvSpPr>
        <p:spPr bwMode="auto">
          <a:xfrm>
            <a:off x="3738595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FDE2E6F-D988-4A43-8AD8-AC0BF1CE119C}"/>
              </a:ext>
            </a:extLst>
          </p:cNvPr>
          <p:cNvSpPr/>
          <p:nvPr/>
        </p:nvSpPr>
        <p:spPr bwMode="auto">
          <a:xfrm>
            <a:off x="4554399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F5F0BCA-EB42-4C82-A0E8-5677723CC266}"/>
              </a:ext>
            </a:extLst>
          </p:cNvPr>
          <p:cNvSpPr/>
          <p:nvPr/>
        </p:nvSpPr>
        <p:spPr bwMode="auto">
          <a:xfrm>
            <a:off x="5370203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11AB08F-3663-4454-80E5-109157B9869E}"/>
              </a:ext>
            </a:extLst>
          </p:cNvPr>
          <p:cNvSpPr/>
          <p:nvPr/>
        </p:nvSpPr>
        <p:spPr bwMode="auto">
          <a:xfrm>
            <a:off x="6186007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91E5D2D-3B43-46D8-9A18-6B2BFD6E6018}"/>
              </a:ext>
            </a:extLst>
          </p:cNvPr>
          <p:cNvSpPr/>
          <p:nvPr/>
        </p:nvSpPr>
        <p:spPr bwMode="auto">
          <a:xfrm>
            <a:off x="7001811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D0B2BD0-12AD-40F6-A2B3-7A56C712F5CC}"/>
              </a:ext>
            </a:extLst>
          </p:cNvPr>
          <p:cNvSpPr/>
          <p:nvPr/>
        </p:nvSpPr>
        <p:spPr bwMode="auto">
          <a:xfrm>
            <a:off x="9449224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6ED7004-3C2F-48CD-A520-932B7F50A138}"/>
              </a:ext>
            </a:extLst>
          </p:cNvPr>
          <p:cNvSpPr/>
          <p:nvPr/>
        </p:nvSpPr>
        <p:spPr bwMode="auto">
          <a:xfrm>
            <a:off x="7817615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921CAB6-6FFF-4BAB-84EA-F339A64DFAD3}"/>
              </a:ext>
            </a:extLst>
          </p:cNvPr>
          <p:cNvSpPr/>
          <p:nvPr/>
        </p:nvSpPr>
        <p:spPr bwMode="auto">
          <a:xfrm>
            <a:off x="8633419" y="2947810"/>
            <a:ext cx="626267" cy="1496906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0C28F58-9B3E-408F-9C94-099CE4B4DF8B}"/>
              </a:ext>
            </a:extLst>
          </p:cNvPr>
          <p:cNvSpPr txBox="1"/>
          <p:nvPr/>
        </p:nvSpPr>
        <p:spPr bwMode="auto">
          <a:xfrm>
            <a:off x="6813851" y="490709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951A194-3346-4310-B2CE-E7AD3524C75C}"/>
              </a:ext>
            </a:extLst>
          </p:cNvPr>
          <p:cNvSpPr txBox="1"/>
          <p:nvPr/>
        </p:nvSpPr>
        <p:spPr bwMode="auto">
          <a:xfrm>
            <a:off x="4952743" y="489996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5F864D0-28B7-4E70-B759-80B8D9F97AD7}"/>
              </a:ext>
            </a:extLst>
          </p:cNvPr>
          <p:cNvSpPr/>
          <p:nvPr/>
        </p:nvSpPr>
        <p:spPr bwMode="auto">
          <a:xfrm>
            <a:off x="4982889" y="489996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A879215-1767-4511-8B13-C05B250C10E9}"/>
              </a:ext>
            </a:extLst>
          </p:cNvPr>
          <p:cNvSpPr txBox="1"/>
          <p:nvPr/>
        </p:nvSpPr>
        <p:spPr bwMode="auto">
          <a:xfrm>
            <a:off x="5599933" y="491155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2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CD142BE-CB96-4396-BCD4-BCAF926D055D}"/>
              </a:ext>
            </a:extLst>
          </p:cNvPr>
          <p:cNvSpPr/>
          <p:nvPr/>
        </p:nvSpPr>
        <p:spPr bwMode="auto">
          <a:xfrm>
            <a:off x="6845896" y="489773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90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 animBg="1"/>
      <p:bldP spid="8" grpId="0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4" grpId="0"/>
      <p:bldP spid="45" grpId="0"/>
      <p:bldP spid="46" grpId="0" animBg="1"/>
      <p:bldP spid="47" grpId="0"/>
      <p:bldP spid="4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03D0BF-22BD-46FD-84B0-55E02E2109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2:5</a:t>
            </a:r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2490791" y="4899600"/>
            <a:ext cx="7138410" cy="473256"/>
            <a:chOff x="966791" y="4970953"/>
            <a:chExt cx="7138410" cy="473256"/>
          </a:xfrm>
        </p:grpSpPr>
        <p:grpSp>
          <p:nvGrpSpPr>
            <p:cNvPr id="9" name="Group 8"/>
            <p:cNvGrpSpPr/>
            <p:nvPr/>
          </p:nvGrpSpPr>
          <p:grpSpPr>
            <a:xfrm>
              <a:off x="966791" y="4973182"/>
              <a:ext cx="2388818" cy="471027"/>
              <a:chOff x="2045511" y="4973182"/>
              <a:chExt cx="2388818" cy="471027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D5881DF-14C1-43F5-8E95-0053F319C98C}"/>
                  </a:ext>
                </a:extLst>
              </p:cNvPr>
              <p:cNvSpPr txBox="1"/>
              <p:nvPr/>
            </p:nvSpPr>
            <p:spPr bwMode="auto">
              <a:xfrm>
                <a:off x="3906619" y="4982544"/>
                <a:ext cx="52771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40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7E06C85-DE9F-4236-9780-CBB512C9FF15}"/>
                  </a:ext>
                </a:extLst>
              </p:cNvPr>
              <p:cNvSpPr txBox="1"/>
              <p:nvPr/>
            </p:nvSpPr>
            <p:spPr bwMode="auto">
              <a:xfrm>
                <a:off x="2045511" y="4975410"/>
                <a:ext cx="52771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10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EC8D2358-B0DB-40C6-9DE9-F0D2583E81E5}"/>
                  </a:ext>
                </a:extLst>
              </p:cNvPr>
              <p:cNvSpPr/>
              <p:nvPr/>
            </p:nvSpPr>
            <p:spPr bwMode="auto">
              <a:xfrm>
                <a:off x="2080465" y="4975411"/>
                <a:ext cx="461665" cy="461665"/>
              </a:xfrm>
              <a:prstGeom prst="rect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374100-F8D2-40EB-8722-C91A350F59AA}"/>
                  </a:ext>
                </a:extLst>
              </p:cNvPr>
              <p:cNvSpPr txBox="1"/>
              <p:nvPr/>
            </p:nvSpPr>
            <p:spPr bwMode="auto">
              <a:xfrm>
                <a:off x="2699792" y="4975411"/>
                <a:ext cx="111120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×  4  =</a:t>
                </a:r>
                <a:endParaRPr lang="en-GB" sz="2400" dirty="0">
                  <a:solidFill>
                    <a:srgbClr val="C00000"/>
                  </a:solidFill>
                  <a:latin typeface="Myriad Pro Semibold" charset="0"/>
                  <a:ea typeface="Myriad Pro Semibold" charset="0"/>
                  <a:cs typeface="Myriad Pro Semibold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00321C8-1338-4E96-B173-5C8EECBF0D82}"/>
                  </a:ext>
                </a:extLst>
              </p:cNvPr>
              <p:cNvSpPr/>
              <p:nvPr/>
            </p:nvSpPr>
            <p:spPr bwMode="auto">
              <a:xfrm>
                <a:off x="3943472" y="4973182"/>
                <a:ext cx="461665" cy="461665"/>
              </a:xfrm>
              <a:prstGeom prst="rect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5716383" y="4970953"/>
              <a:ext cx="2388818" cy="471027"/>
              <a:chOff x="4810107" y="4970953"/>
              <a:chExt cx="2388818" cy="471027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66B2855-D215-4AE2-9450-79EE09EB6C9C}"/>
                  </a:ext>
                </a:extLst>
              </p:cNvPr>
              <p:cNvSpPr txBox="1"/>
              <p:nvPr/>
            </p:nvSpPr>
            <p:spPr bwMode="auto">
              <a:xfrm>
                <a:off x="6671215" y="4980315"/>
                <a:ext cx="52771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20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45EBBC9-FBF4-492D-A3BA-30411833A902}"/>
                  </a:ext>
                </a:extLst>
              </p:cNvPr>
              <p:cNvSpPr txBox="1"/>
              <p:nvPr/>
            </p:nvSpPr>
            <p:spPr bwMode="auto">
              <a:xfrm>
                <a:off x="4810107" y="4973181"/>
                <a:ext cx="52771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10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632C2AF8-3258-43C0-A01E-EE7083904678}"/>
                  </a:ext>
                </a:extLst>
              </p:cNvPr>
              <p:cNvSpPr/>
              <p:nvPr/>
            </p:nvSpPr>
            <p:spPr bwMode="auto">
              <a:xfrm>
                <a:off x="4845061" y="4973182"/>
                <a:ext cx="461665" cy="461665"/>
              </a:xfrm>
              <a:prstGeom prst="rect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456168D-A161-4652-8CE1-EEC414E333BE}"/>
                  </a:ext>
                </a:extLst>
              </p:cNvPr>
              <p:cNvSpPr txBox="1"/>
              <p:nvPr/>
            </p:nvSpPr>
            <p:spPr bwMode="auto">
              <a:xfrm>
                <a:off x="5464388" y="4973182"/>
                <a:ext cx="111120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×  2  =</a:t>
                </a:r>
                <a:endParaRPr lang="en-GB" sz="2400" dirty="0">
                  <a:solidFill>
                    <a:srgbClr val="C00000"/>
                  </a:solidFill>
                  <a:latin typeface="Myriad Pro Semibold" charset="0"/>
                  <a:ea typeface="Myriad Pro Semibold" charset="0"/>
                  <a:cs typeface="Myriad Pro Semibold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0B2D140-B01A-4E1E-A288-091399F2A58D}"/>
                  </a:ext>
                </a:extLst>
              </p:cNvPr>
              <p:cNvSpPr/>
              <p:nvPr/>
            </p:nvSpPr>
            <p:spPr bwMode="auto">
              <a:xfrm>
                <a:off x="6708068" y="4970953"/>
                <a:ext cx="461665" cy="461665"/>
              </a:xfrm>
              <a:prstGeom prst="rect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algn="ctr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>
                  <a:latin typeface="Arial" charset="0"/>
                </a:endParaRPr>
              </a:p>
            </p:txBody>
          </p:sp>
        </p:grp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781E09FB-7C49-4CD0-9DD6-5F2209B8C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412776"/>
            <a:ext cx="7839279" cy="2934950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F079592-8127-4883-8192-7FF70490973A}"/>
              </a:ext>
            </a:extLst>
          </p:cNvPr>
          <p:cNvSpPr/>
          <p:nvPr/>
        </p:nvSpPr>
        <p:spPr bwMode="auto">
          <a:xfrm>
            <a:off x="2106986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A18467F-8927-4021-8EC6-1879A587AA8B}"/>
              </a:ext>
            </a:extLst>
          </p:cNvPr>
          <p:cNvSpPr/>
          <p:nvPr/>
        </p:nvSpPr>
        <p:spPr bwMode="auto">
          <a:xfrm>
            <a:off x="2922790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F6AE854-41BA-4859-8E7B-8DFE71058D34}"/>
              </a:ext>
            </a:extLst>
          </p:cNvPr>
          <p:cNvSpPr/>
          <p:nvPr/>
        </p:nvSpPr>
        <p:spPr bwMode="auto">
          <a:xfrm>
            <a:off x="3738594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05C971E-9651-4359-910E-B8BADEB1C8E1}"/>
              </a:ext>
            </a:extLst>
          </p:cNvPr>
          <p:cNvSpPr/>
          <p:nvPr/>
        </p:nvSpPr>
        <p:spPr bwMode="auto">
          <a:xfrm>
            <a:off x="4554398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310330C-FF64-4679-A792-96A71A03E181}"/>
              </a:ext>
            </a:extLst>
          </p:cNvPr>
          <p:cNvSpPr/>
          <p:nvPr/>
        </p:nvSpPr>
        <p:spPr bwMode="auto">
          <a:xfrm>
            <a:off x="5370202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6558EAE-C58A-4A28-9A7C-CA7F2F6CF5F9}"/>
              </a:ext>
            </a:extLst>
          </p:cNvPr>
          <p:cNvSpPr/>
          <p:nvPr/>
        </p:nvSpPr>
        <p:spPr bwMode="auto">
          <a:xfrm>
            <a:off x="6186006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67EDA6D-29A7-493E-883B-AC9061183613}"/>
              </a:ext>
            </a:extLst>
          </p:cNvPr>
          <p:cNvSpPr/>
          <p:nvPr/>
        </p:nvSpPr>
        <p:spPr bwMode="auto">
          <a:xfrm>
            <a:off x="7001810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54E8268-4293-4653-8E37-99846AD501C4}"/>
              </a:ext>
            </a:extLst>
          </p:cNvPr>
          <p:cNvSpPr/>
          <p:nvPr/>
        </p:nvSpPr>
        <p:spPr bwMode="auto">
          <a:xfrm>
            <a:off x="9449223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9356200-13DD-48E1-8242-E1BC13B0868C}"/>
              </a:ext>
            </a:extLst>
          </p:cNvPr>
          <p:cNvSpPr/>
          <p:nvPr/>
        </p:nvSpPr>
        <p:spPr bwMode="auto">
          <a:xfrm>
            <a:off x="7817614" y="1316386"/>
            <a:ext cx="626267" cy="3120727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F85C89-F731-4331-A21D-24A1C5E64A51}"/>
              </a:ext>
            </a:extLst>
          </p:cNvPr>
          <p:cNvSpPr/>
          <p:nvPr/>
        </p:nvSpPr>
        <p:spPr bwMode="auto">
          <a:xfrm>
            <a:off x="8633418" y="1314848"/>
            <a:ext cx="626267" cy="31222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58E0D38-CBEE-42D3-AA22-9AB2C4AEFC17}"/>
              </a:ext>
            </a:extLst>
          </p:cNvPr>
          <p:cNvSpPr/>
          <p:nvPr/>
        </p:nvSpPr>
        <p:spPr bwMode="auto">
          <a:xfrm>
            <a:off x="2106987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1FE6645-9276-4375-82DF-A39B630137CE}"/>
              </a:ext>
            </a:extLst>
          </p:cNvPr>
          <p:cNvSpPr/>
          <p:nvPr/>
        </p:nvSpPr>
        <p:spPr bwMode="auto">
          <a:xfrm>
            <a:off x="2922791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918CA0-0C68-4829-B608-1616B9D686E7}"/>
              </a:ext>
            </a:extLst>
          </p:cNvPr>
          <p:cNvSpPr/>
          <p:nvPr/>
        </p:nvSpPr>
        <p:spPr bwMode="auto">
          <a:xfrm>
            <a:off x="3738595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55A9BCC-3194-4018-A991-CD75983B46E2}"/>
              </a:ext>
            </a:extLst>
          </p:cNvPr>
          <p:cNvSpPr/>
          <p:nvPr/>
        </p:nvSpPr>
        <p:spPr bwMode="auto">
          <a:xfrm>
            <a:off x="4554399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4FD20D1-B409-47CF-890E-F757F1C5CCEB}"/>
              </a:ext>
            </a:extLst>
          </p:cNvPr>
          <p:cNvSpPr/>
          <p:nvPr/>
        </p:nvSpPr>
        <p:spPr bwMode="auto">
          <a:xfrm>
            <a:off x="5370203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8435795-5A83-4303-ABF9-45F015C7EDC3}"/>
              </a:ext>
            </a:extLst>
          </p:cNvPr>
          <p:cNvSpPr/>
          <p:nvPr/>
        </p:nvSpPr>
        <p:spPr bwMode="auto">
          <a:xfrm>
            <a:off x="6186007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5786045-5DD0-46E1-8527-401907CAE3AA}"/>
              </a:ext>
            </a:extLst>
          </p:cNvPr>
          <p:cNvSpPr/>
          <p:nvPr/>
        </p:nvSpPr>
        <p:spPr bwMode="auto">
          <a:xfrm>
            <a:off x="7001811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72D8B99-70AE-4959-927B-B53DBC23F2D6}"/>
              </a:ext>
            </a:extLst>
          </p:cNvPr>
          <p:cNvSpPr/>
          <p:nvPr/>
        </p:nvSpPr>
        <p:spPr bwMode="auto">
          <a:xfrm>
            <a:off x="9449224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27D34A5-4A8D-4FB9-A338-6B84F1B0DE1B}"/>
              </a:ext>
            </a:extLst>
          </p:cNvPr>
          <p:cNvSpPr/>
          <p:nvPr/>
        </p:nvSpPr>
        <p:spPr bwMode="auto">
          <a:xfrm>
            <a:off x="7817615" y="1316386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2659359-57CC-40CE-BB32-FDA2AF0C2BAE}"/>
              </a:ext>
            </a:extLst>
          </p:cNvPr>
          <p:cNvSpPr/>
          <p:nvPr/>
        </p:nvSpPr>
        <p:spPr bwMode="auto">
          <a:xfrm>
            <a:off x="8633419" y="1314848"/>
            <a:ext cx="626267" cy="1496906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C848418-9BC1-4000-86FC-BF07715C6C0E}"/>
              </a:ext>
            </a:extLst>
          </p:cNvPr>
          <p:cNvSpPr/>
          <p:nvPr/>
        </p:nvSpPr>
        <p:spPr bwMode="auto">
          <a:xfrm>
            <a:off x="2106987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21B3824-C9B0-46C4-B10B-E8FF332A79AC}"/>
              </a:ext>
            </a:extLst>
          </p:cNvPr>
          <p:cNvSpPr/>
          <p:nvPr/>
        </p:nvSpPr>
        <p:spPr bwMode="auto">
          <a:xfrm>
            <a:off x="2922791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971464E-86A7-4183-B8C1-9FEB10D320BA}"/>
              </a:ext>
            </a:extLst>
          </p:cNvPr>
          <p:cNvSpPr/>
          <p:nvPr/>
        </p:nvSpPr>
        <p:spPr bwMode="auto">
          <a:xfrm>
            <a:off x="3738595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1364965D-1132-4436-A5CD-69664BB0CB31}"/>
              </a:ext>
            </a:extLst>
          </p:cNvPr>
          <p:cNvSpPr/>
          <p:nvPr/>
        </p:nvSpPr>
        <p:spPr bwMode="auto">
          <a:xfrm>
            <a:off x="4554399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1464AE-2CA9-49C2-8B9D-5838B3148C2C}"/>
              </a:ext>
            </a:extLst>
          </p:cNvPr>
          <p:cNvSpPr/>
          <p:nvPr/>
        </p:nvSpPr>
        <p:spPr bwMode="auto">
          <a:xfrm>
            <a:off x="5370203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9BCB42-8DC6-4791-8357-5A4D6199D2C3}"/>
              </a:ext>
            </a:extLst>
          </p:cNvPr>
          <p:cNvSpPr/>
          <p:nvPr/>
        </p:nvSpPr>
        <p:spPr bwMode="auto">
          <a:xfrm>
            <a:off x="6186007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A74FD18-C7AC-4CB3-8568-65D4B5007FCE}"/>
              </a:ext>
            </a:extLst>
          </p:cNvPr>
          <p:cNvSpPr/>
          <p:nvPr/>
        </p:nvSpPr>
        <p:spPr bwMode="auto">
          <a:xfrm>
            <a:off x="7001811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B8ABB085-68EB-4F04-BDEE-2CD6FF102E81}"/>
              </a:ext>
            </a:extLst>
          </p:cNvPr>
          <p:cNvSpPr/>
          <p:nvPr/>
        </p:nvSpPr>
        <p:spPr bwMode="auto">
          <a:xfrm>
            <a:off x="9449224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ED5293A-1D20-4092-B894-93E97CBBFFE9}"/>
              </a:ext>
            </a:extLst>
          </p:cNvPr>
          <p:cNvSpPr/>
          <p:nvPr/>
        </p:nvSpPr>
        <p:spPr bwMode="auto">
          <a:xfrm>
            <a:off x="7817615" y="2949328"/>
            <a:ext cx="626267" cy="1496169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8123ED68-E9AC-462C-96CC-E114DB49D776}"/>
              </a:ext>
            </a:extLst>
          </p:cNvPr>
          <p:cNvSpPr/>
          <p:nvPr/>
        </p:nvSpPr>
        <p:spPr bwMode="auto">
          <a:xfrm>
            <a:off x="8633419" y="2947810"/>
            <a:ext cx="626267" cy="1496906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3773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8618A7-CDC0-4B06-BB33-0EA84E96E6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8193" y="3108032"/>
            <a:ext cx="7975614" cy="3209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AD9B6E-C7DE-4A44-85D9-B9C048088745}"/>
              </a:ext>
            </a:extLst>
          </p:cNvPr>
          <p:cNvSpPr/>
          <p:nvPr/>
        </p:nvSpPr>
        <p:spPr>
          <a:xfrm>
            <a:off x="1993723" y="328085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53C087-81F8-4605-B2C0-D49FC719A51C}"/>
              </a:ext>
            </a:extLst>
          </p:cNvPr>
          <p:cNvSpPr/>
          <p:nvPr/>
        </p:nvSpPr>
        <p:spPr>
          <a:xfrm>
            <a:off x="2640857" y="328085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B70A2D-A93A-4382-84EE-A338D10355E7}"/>
              </a:ext>
            </a:extLst>
          </p:cNvPr>
          <p:cNvSpPr/>
          <p:nvPr/>
        </p:nvSpPr>
        <p:spPr>
          <a:xfrm>
            <a:off x="3284883" y="328085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610377-3438-483B-A260-8461457504BD}"/>
              </a:ext>
            </a:extLst>
          </p:cNvPr>
          <p:cNvSpPr/>
          <p:nvPr/>
        </p:nvSpPr>
        <p:spPr>
          <a:xfrm>
            <a:off x="3933672" y="328085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894BB5-97BA-48A6-A361-C82E519FD08F}"/>
              </a:ext>
            </a:extLst>
          </p:cNvPr>
          <p:cNvSpPr/>
          <p:nvPr/>
        </p:nvSpPr>
        <p:spPr>
          <a:xfrm>
            <a:off x="4580288" y="3280856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DF2ECE-1047-45DB-86E2-DCE7A7417E54}"/>
              </a:ext>
            </a:extLst>
          </p:cNvPr>
          <p:cNvSpPr/>
          <p:nvPr/>
        </p:nvSpPr>
        <p:spPr>
          <a:xfrm>
            <a:off x="5140276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738B9A-6279-4B46-AA1A-4B3206049ECB}"/>
              </a:ext>
            </a:extLst>
          </p:cNvPr>
          <p:cNvSpPr/>
          <p:nvPr/>
        </p:nvSpPr>
        <p:spPr>
          <a:xfrm>
            <a:off x="5786684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A964AAD-9D33-4B79-9AB3-5E11403333F5}"/>
              </a:ext>
            </a:extLst>
          </p:cNvPr>
          <p:cNvSpPr/>
          <p:nvPr/>
        </p:nvSpPr>
        <p:spPr>
          <a:xfrm>
            <a:off x="6432755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703C22-79C0-47BA-9009-A2D6ABCD5053}"/>
              </a:ext>
            </a:extLst>
          </p:cNvPr>
          <p:cNvSpPr/>
          <p:nvPr/>
        </p:nvSpPr>
        <p:spPr>
          <a:xfrm>
            <a:off x="7081256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B20300-5D6D-48F5-A7A2-5B4DAB1E8519}"/>
              </a:ext>
            </a:extLst>
          </p:cNvPr>
          <p:cNvSpPr/>
          <p:nvPr/>
        </p:nvSpPr>
        <p:spPr>
          <a:xfrm>
            <a:off x="7724946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692301-D640-4549-97C0-0A1BCE294D2A}"/>
              </a:ext>
            </a:extLst>
          </p:cNvPr>
          <p:cNvSpPr/>
          <p:nvPr/>
        </p:nvSpPr>
        <p:spPr>
          <a:xfrm>
            <a:off x="8371819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FEC945-9B08-4E5F-BB38-F674B70A0494}"/>
              </a:ext>
            </a:extLst>
          </p:cNvPr>
          <p:cNvSpPr/>
          <p:nvPr/>
        </p:nvSpPr>
        <p:spPr>
          <a:xfrm>
            <a:off x="9020653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05A5BC-DDD2-4673-899E-82F8439F7910}"/>
              </a:ext>
            </a:extLst>
          </p:cNvPr>
          <p:cNvSpPr/>
          <p:nvPr/>
        </p:nvSpPr>
        <p:spPr>
          <a:xfrm>
            <a:off x="9663456" y="3280856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53793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E1A15C0C-FBB4-46A7-827B-D5C0A4881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211926"/>
            <a:ext cx="7736495" cy="2475191"/>
          </a:xfrm>
          <a:prstGeom prst="rect">
            <a:avLst/>
          </a:prstGeom>
        </p:spPr>
      </p:pic>
      <p:sp>
        <p:nvSpPr>
          <p:cNvPr id="31" name="Star: 12 Points 30">
            <a:extLst>
              <a:ext uri="{FF2B5EF4-FFF2-40B4-BE49-F238E27FC236}">
                <a16:creationId xmlns:a16="http://schemas.microsoft.com/office/drawing/2014/main" id="{04437C0A-AA3C-4A8B-8AF7-97846A26C123}"/>
              </a:ext>
            </a:extLst>
          </p:cNvPr>
          <p:cNvSpPr>
            <a:spLocks noChangeAspect="1"/>
          </p:cNvSpPr>
          <p:nvPr/>
        </p:nvSpPr>
        <p:spPr bwMode="auto">
          <a:xfrm>
            <a:off x="2577657" y="3397558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Star: 12 Points 32">
            <a:extLst>
              <a:ext uri="{FF2B5EF4-FFF2-40B4-BE49-F238E27FC236}">
                <a16:creationId xmlns:a16="http://schemas.microsoft.com/office/drawing/2014/main" id="{594664BA-8E26-41D2-9C5B-1414C92EA5DE}"/>
              </a:ext>
            </a:extLst>
          </p:cNvPr>
          <p:cNvSpPr>
            <a:spLocks noChangeAspect="1"/>
          </p:cNvSpPr>
          <p:nvPr/>
        </p:nvSpPr>
        <p:spPr bwMode="auto">
          <a:xfrm>
            <a:off x="2577651" y="3403454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7" name="Star: 12 Points 36">
            <a:extLst>
              <a:ext uri="{FF2B5EF4-FFF2-40B4-BE49-F238E27FC236}">
                <a16:creationId xmlns:a16="http://schemas.microsoft.com/office/drawing/2014/main" id="{DE2C7CE9-127B-467B-AEC6-A537BD91D34F}"/>
              </a:ext>
            </a:extLst>
          </p:cNvPr>
          <p:cNvSpPr>
            <a:spLocks noChangeAspect="1"/>
          </p:cNvSpPr>
          <p:nvPr/>
        </p:nvSpPr>
        <p:spPr bwMode="auto">
          <a:xfrm>
            <a:off x="2577657" y="3397586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8" name="Star: 12 Points 57">
            <a:extLst>
              <a:ext uri="{FF2B5EF4-FFF2-40B4-BE49-F238E27FC236}">
                <a16:creationId xmlns:a16="http://schemas.microsoft.com/office/drawing/2014/main" id="{C803CBB6-52EC-4E44-AC06-7F42E400F565}"/>
              </a:ext>
            </a:extLst>
          </p:cNvPr>
          <p:cNvSpPr>
            <a:spLocks noChangeAspect="1"/>
          </p:cNvSpPr>
          <p:nvPr/>
        </p:nvSpPr>
        <p:spPr bwMode="auto">
          <a:xfrm>
            <a:off x="6991306" y="4089613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9" name="Star: 12 Points 58">
            <a:extLst>
              <a:ext uri="{FF2B5EF4-FFF2-40B4-BE49-F238E27FC236}">
                <a16:creationId xmlns:a16="http://schemas.microsoft.com/office/drawing/2014/main" id="{AAF1402C-5470-44D2-8EEE-5559F4572CE3}"/>
              </a:ext>
            </a:extLst>
          </p:cNvPr>
          <p:cNvSpPr>
            <a:spLocks noChangeAspect="1"/>
          </p:cNvSpPr>
          <p:nvPr/>
        </p:nvSpPr>
        <p:spPr bwMode="auto">
          <a:xfrm>
            <a:off x="8701474" y="406980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0" name="Star: 12 Points 59">
            <a:extLst>
              <a:ext uri="{FF2B5EF4-FFF2-40B4-BE49-F238E27FC236}">
                <a16:creationId xmlns:a16="http://schemas.microsoft.com/office/drawing/2014/main" id="{168F1D35-9E99-4E62-83BC-E5E30018D84E}"/>
              </a:ext>
            </a:extLst>
          </p:cNvPr>
          <p:cNvSpPr>
            <a:spLocks noChangeAspect="1"/>
          </p:cNvSpPr>
          <p:nvPr/>
        </p:nvSpPr>
        <p:spPr bwMode="auto">
          <a:xfrm>
            <a:off x="3552474" y="4089613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1" name="Star: 12 Points 60">
            <a:extLst>
              <a:ext uri="{FF2B5EF4-FFF2-40B4-BE49-F238E27FC236}">
                <a16:creationId xmlns:a16="http://schemas.microsoft.com/office/drawing/2014/main" id="{12AE0101-0E9D-4DAF-AAB2-43138C8F663A}"/>
              </a:ext>
            </a:extLst>
          </p:cNvPr>
          <p:cNvSpPr>
            <a:spLocks noChangeAspect="1"/>
          </p:cNvSpPr>
          <p:nvPr/>
        </p:nvSpPr>
        <p:spPr bwMode="auto">
          <a:xfrm>
            <a:off x="5286671" y="408032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EB44A2-F41D-4CB9-B940-B582F4EA21EA}"/>
              </a:ext>
            </a:extLst>
          </p:cNvPr>
          <p:cNvGrpSpPr/>
          <p:nvPr/>
        </p:nvGrpSpPr>
        <p:grpSpPr>
          <a:xfrm>
            <a:off x="5204197" y="3999962"/>
            <a:ext cx="654225" cy="654225"/>
            <a:chOff x="3680196" y="3999961"/>
            <a:chExt cx="654225" cy="654225"/>
          </a:xfrm>
        </p:grpSpPr>
        <p:sp>
          <p:nvSpPr>
            <p:cNvPr id="53" name="Star: 12 Points 52">
              <a:extLst>
                <a:ext uri="{FF2B5EF4-FFF2-40B4-BE49-F238E27FC236}">
                  <a16:creationId xmlns:a16="http://schemas.microsoft.com/office/drawing/2014/main" id="{B1ABFCCE-E06C-4B89-A03D-0DCE9F314A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3146" y="4080326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23" name="Star: 12 Points 22">
              <a:extLst>
                <a:ext uri="{FF2B5EF4-FFF2-40B4-BE49-F238E27FC236}">
                  <a16:creationId xmlns:a16="http://schemas.microsoft.com/office/drawing/2014/main" id="{8F8AFACD-34D3-4B1F-ACF7-FD2F9E5B71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80196" y="3999961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FF35160-6689-4825-ACAF-C60BE4F7240F}"/>
              </a:ext>
            </a:extLst>
          </p:cNvPr>
          <p:cNvGrpSpPr/>
          <p:nvPr/>
        </p:nvGrpSpPr>
        <p:grpSpPr>
          <a:xfrm>
            <a:off x="8621060" y="3989390"/>
            <a:ext cx="654225" cy="654225"/>
            <a:chOff x="7106295" y="4906891"/>
            <a:chExt cx="654225" cy="654225"/>
          </a:xfrm>
        </p:grpSpPr>
        <p:sp>
          <p:nvSpPr>
            <p:cNvPr id="55" name="Star: 12 Points 54">
              <a:extLst>
                <a:ext uri="{FF2B5EF4-FFF2-40B4-BE49-F238E27FC236}">
                  <a16:creationId xmlns:a16="http://schemas.microsoft.com/office/drawing/2014/main" id="{16DC4FB1-E7FA-4CF6-9467-CFC805EEC3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86710" y="4987306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4" name="Star: 12 Points 23">
              <a:extLst>
                <a:ext uri="{FF2B5EF4-FFF2-40B4-BE49-F238E27FC236}">
                  <a16:creationId xmlns:a16="http://schemas.microsoft.com/office/drawing/2014/main" id="{A5EC537C-B424-4394-92B3-85385F9568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6295" y="4906891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73275C0-E6BA-44A0-B017-D705F0E428A9}"/>
              </a:ext>
            </a:extLst>
          </p:cNvPr>
          <p:cNvGrpSpPr/>
          <p:nvPr/>
        </p:nvGrpSpPr>
        <p:grpSpPr>
          <a:xfrm>
            <a:off x="2508589" y="3314930"/>
            <a:ext cx="754875" cy="754875"/>
            <a:chOff x="984588" y="1816397"/>
            <a:chExt cx="754875" cy="754875"/>
          </a:xfrm>
        </p:grpSpPr>
        <p:sp>
          <p:nvSpPr>
            <p:cNvPr id="35" name="Star: 12 Points 34">
              <a:extLst>
                <a:ext uri="{FF2B5EF4-FFF2-40B4-BE49-F238E27FC236}">
                  <a16:creationId xmlns:a16="http://schemas.microsoft.com/office/drawing/2014/main" id="{302F7E26-738F-4BCF-ACEC-E5D7A8E692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53654" y="1885463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5" name="Star: 12 Points 24">
              <a:extLst>
                <a:ext uri="{FF2B5EF4-FFF2-40B4-BE49-F238E27FC236}">
                  <a16:creationId xmlns:a16="http://schemas.microsoft.com/office/drawing/2014/main" id="{0644F9A7-E7CA-4EAF-A809-383334C9D58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4588" y="1816397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9AAA827-89B1-47CA-A373-DAC23D1A7E81}"/>
              </a:ext>
            </a:extLst>
          </p:cNvPr>
          <p:cNvGrpSpPr/>
          <p:nvPr/>
        </p:nvGrpSpPr>
        <p:grpSpPr>
          <a:xfrm>
            <a:off x="3485241" y="3999962"/>
            <a:ext cx="654225" cy="654225"/>
            <a:chOff x="1998178" y="5587217"/>
            <a:chExt cx="654225" cy="654225"/>
          </a:xfrm>
        </p:grpSpPr>
        <p:sp>
          <p:nvSpPr>
            <p:cNvPr id="30" name="Star: 12 Points 29">
              <a:extLst>
                <a:ext uri="{FF2B5EF4-FFF2-40B4-BE49-F238E27FC236}">
                  <a16:creationId xmlns:a16="http://schemas.microsoft.com/office/drawing/2014/main" id="{5C6F3AD5-D18D-4C5C-B998-E2719E3700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78593" y="5667632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6" name="Star: 12 Points 25">
              <a:extLst>
                <a:ext uri="{FF2B5EF4-FFF2-40B4-BE49-F238E27FC236}">
                  <a16:creationId xmlns:a16="http://schemas.microsoft.com/office/drawing/2014/main" id="{ECD1DD1F-F0FC-442C-B5F7-AEBF0222E39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98178" y="5587217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85AB7B2-B8DF-4EE8-AF67-CCC4272C30EB}"/>
              </a:ext>
            </a:extLst>
          </p:cNvPr>
          <p:cNvGrpSpPr/>
          <p:nvPr/>
        </p:nvGrpSpPr>
        <p:grpSpPr>
          <a:xfrm>
            <a:off x="6902104" y="4008083"/>
            <a:ext cx="654225" cy="654225"/>
            <a:chOff x="5391401" y="5104547"/>
            <a:chExt cx="654225" cy="654225"/>
          </a:xfrm>
        </p:grpSpPr>
        <p:sp>
          <p:nvSpPr>
            <p:cNvPr id="54" name="Star: 12 Points 53">
              <a:extLst>
                <a:ext uri="{FF2B5EF4-FFF2-40B4-BE49-F238E27FC236}">
                  <a16:creationId xmlns:a16="http://schemas.microsoft.com/office/drawing/2014/main" id="{58201EC1-3B31-4C12-A11F-56057B24144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71816" y="5184962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7" name="Star: 12 Points 26">
              <a:extLst>
                <a:ext uri="{FF2B5EF4-FFF2-40B4-BE49-F238E27FC236}">
                  <a16:creationId xmlns:a16="http://schemas.microsoft.com/office/drawing/2014/main" id="{A2D2D93D-1A8B-483B-B2BF-47AAD384B0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1401" y="5104547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6B954A2-C6D4-409C-A637-F1866945DC08}"/>
              </a:ext>
            </a:extLst>
          </p:cNvPr>
          <p:cNvGrpSpPr/>
          <p:nvPr/>
        </p:nvGrpSpPr>
        <p:grpSpPr>
          <a:xfrm>
            <a:off x="2508588" y="3325452"/>
            <a:ext cx="754875" cy="754875"/>
            <a:chOff x="1251048" y="871162"/>
            <a:chExt cx="754875" cy="754875"/>
          </a:xfrm>
        </p:grpSpPr>
        <p:sp>
          <p:nvSpPr>
            <p:cNvPr id="40" name="Star: 12 Points 39">
              <a:extLst>
                <a:ext uri="{FF2B5EF4-FFF2-40B4-BE49-F238E27FC236}">
                  <a16:creationId xmlns:a16="http://schemas.microsoft.com/office/drawing/2014/main" id="{A2C1EB10-BC46-4770-922A-674BB7CDF8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20114" y="940228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29" name="Star: 12 Points 28">
              <a:extLst>
                <a:ext uri="{FF2B5EF4-FFF2-40B4-BE49-F238E27FC236}">
                  <a16:creationId xmlns:a16="http://schemas.microsoft.com/office/drawing/2014/main" id="{2F30057C-E273-4145-ABCE-1B1798141E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1048" y="871162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7C1CFC5-6F5D-4072-9D6A-1DF0DA1B35B8}"/>
              </a:ext>
            </a:extLst>
          </p:cNvPr>
          <p:cNvGrpSpPr/>
          <p:nvPr/>
        </p:nvGrpSpPr>
        <p:grpSpPr>
          <a:xfrm>
            <a:off x="3350461" y="3343841"/>
            <a:ext cx="754875" cy="754875"/>
            <a:chOff x="2000830" y="1935209"/>
            <a:chExt cx="754875" cy="754875"/>
          </a:xfrm>
        </p:grpSpPr>
        <p:sp>
          <p:nvSpPr>
            <p:cNvPr id="64" name="Star: 12 Points 63">
              <a:extLst>
                <a:ext uri="{FF2B5EF4-FFF2-40B4-BE49-F238E27FC236}">
                  <a16:creationId xmlns:a16="http://schemas.microsoft.com/office/drawing/2014/main" id="{3BDCF90B-D9D5-45C1-ABD4-DF1DF6E6B2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69896" y="2004275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2" name="Star: 12 Points 31">
              <a:extLst>
                <a:ext uri="{FF2B5EF4-FFF2-40B4-BE49-F238E27FC236}">
                  <a16:creationId xmlns:a16="http://schemas.microsoft.com/office/drawing/2014/main" id="{78433040-A424-47A5-BB38-EED34D4334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0830" y="1935209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B9F337-EBCA-4F09-9F40-0E880BD5E857}"/>
              </a:ext>
            </a:extLst>
          </p:cNvPr>
          <p:cNvGrpSpPr/>
          <p:nvPr/>
        </p:nvGrpSpPr>
        <p:grpSpPr>
          <a:xfrm>
            <a:off x="3350460" y="3339707"/>
            <a:ext cx="754875" cy="754875"/>
            <a:chOff x="2232756" y="1235560"/>
            <a:chExt cx="754875" cy="754875"/>
          </a:xfrm>
        </p:grpSpPr>
        <p:sp>
          <p:nvSpPr>
            <p:cNvPr id="63" name="Star: 12 Points 62">
              <a:extLst>
                <a:ext uri="{FF2B5EF4-FFF2-40B4-BE49-F238E27FC236}">
                  <a16:creationId xmlns:a16="http://schemas.microsoft.com/office/drawing/2014/main" id="{DBCD0C8A-72A3-4071-BA0B-356A3CC692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4" name="Star: 12 Points 33">
              <a:extLst>
                <a:ext uri="{FF2B5EF4-FFF2-40B4-BE49-F238E27FC236}">
                  <a16:creationId xmlns:a16="http://schemas.microsoft.com/office/drawing/2014/main" id="{E35536D2-29FD-4C68-9F81-E54E81EB93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2284D06-D258-4219-B596-59130FA0782D}"/>
              </a:ext>
            </a:extLst>
          </p:cNvPr>
          <p:cNvGrpSpPr/>
          <p:nvPr/>
        </p:nvGrpSpPr>
        <p:grpSpPr>
          <a:xfrm>
            <a:off x="5196731" y="3994098"/>
            <a:ext cx="654225" cy="654225"/>
            <a:chOff x="3995209" y="5491618"/>
            <a:chExt cx="654225" cy="654225"/>
          </a:xfrm>
        </p:grpSpPr>
        <p:sp>
          <p:nvSpPr>
            <p:cNvPr id="57" name="Star: 12 Points 56">
              <a:extLst>
                <a:ext uri="{FF2B5EF4-FFF2-40B4-BE49-F238E27FC236}">
                  <a16:creationId xmlns:a16="http://schemas.microsoft.com/office/drawing/2014/main" id="{43A648C9-B9B4-4803-92A1-3D792371EB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36" name="Star: 12 Points 35">
              <a:extLst>
                <a:ext uri="{FF2B5EF4-FFF2-40B4-BE49-F238E27FC236}">
                  <a16:creationId xmlns:a16="http://schemas.microsoft.com/office/drawing/2014/main" id="{9F938E34-E596-444B-8D02-88180182F4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38" name="Star: 12 Points 37">
            <a:extLst>
              <a:ext uri="{FF2B5EF4-FFF2-40B4-BE49-F238E27FC236}">
                <a16:creationId xmlns:a16="http://schemas.microsoft.com/office/drawing/2014/main" id="{E744AD58-349F-4059-AC4F-3BCA7B20A7DD}"/>
              </a:ext>
            </a:extLst>
          </p:cNvPr>
          <p:cNvSpPr>
            <a:spLocks noChangeAspect="1"/>
          </p:cNvSpPr>
          <p:nvPr/>
        </p:nvSpPr>
        <p:spPr bwMode="auto">
          <a:xfrm>
            <a:off x="3422825" y="3412907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9" name="Star: 12 Points 38">
            <a:extLst>
              <a:ext uri="{FF2B5EF4-FFF2-40B4-BE49-F238E27FC236}">
                <a16:creationId xmlns:a16="http://schemas.microsoft.com/office/drawing/2014/main" id="{B0CC1C49-EF56-4E28-930B-DCE6D3965C3C}"/>
              </a:ext>
            </a:extLst>
          </p:cNvPr>
          <p:cNvSpPr>
            <a:spLocks noChangeAspect="1"/>
          </p:cNvSpPr>
          <p:nvPr/>
        </p:nvSpPr>
        <p:spPr bwMode="auto">
          <a:xfrm>
            <a:off x="3549507" y="4069804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52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3" grpId="0" animBg="1"/>
      <p:bldP spid="33" grpId="1" animBg="1"/>
      <p:bldP spid="37" grpId="0" animBg="1"/>
      <p:bldP spid="3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F81A70-8C2E-4C49-9EC0-110B638CDA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4705AA-2706-4F89-9551-6706DEA97629}"/>
              </a:ext>
            </a:extLst>
          </p:cNvPr>
          <p:cNvSpPr/>
          <p:nvPr/>
        </p:nvSpPr>
        <p:spPr>
          <a:xfrm>
            <a:off x="4000324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6E7088-2387-43F2-8ACD-BB2BDFB32835}"/>
              </a:ext>
            </a:extLst>
          </p:cNvPr>
          <p:cNvSpPr/>
          <p:nvPr/>
        </p:nvSpPr>
        <p:spPr>
          <a:xfrm>
            <a:off x="3407819" y="33317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975F14-8A89-4522-80B0-48DBE85FF0CD}"/>
              </a:ext>
            </a:extLst>
          </p:cNvPr>
          <p:cNvSpPr txBox="1"/>
          <p:nvPr/>
        </p:nvSpPr>
        <p:spPr bwMode="auto">
          <a:xfrm>
            <a:off x="3388954" y="337522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9E00FA-74CE-4864-A657-73A9CC41A65A}"/>
              </a:ext>
            </a:extLst>
          </p:cNvPr>
          <p:cNvSpPr/>
          <p:nvPr/>
        </p:nvSpPr>
        <p:spPr>
          <a:xfrm>
            <a:off x="5182756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74632D-7B65-407E-B0B5-678B8AE2A544}"/>
              </a:ext>
            </a:extLst>
          </p:cNvPr>
          <p:cNvSpPr/>
          <p:nvPr/>
        </p:nvSpPr>
        <p:spPr>
          <a:xfrm>
            <a:off x="6362610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5F58837-91D5-4BD8-92D1-F1B63C2B3E02}"/>
              </a:ext>
            </a:extLst>
          </p:cNvPr>
          <p:cNvSpPr/>
          <p:nvPr/>
        </p:nvSpPr>
        <p:spPr>
          <a:xfrm>
            <a:off x="7542464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AC6E7C-C5F9-4BBF-8D9A-711B3625E2CA}"/>
              </a:ext>
            </a:extLst>
          </p:cNvPr>
          <p:cNvSpPr/>
          <p:nvPr/>
        </p:nvSpPr>
        <p:spPr>
          <a:xfrm>
            <a:off x="8722318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3E5B303-E762-459D-BAA9-5C98E564932E}"/>
              </a:ext>
            </a:extLst>
          </p:cNvPr>
          <p:cNvSpPr/>
          <p:nvPr/>
        </p:nvSpPr>
        <p:spPr>
          <a:xfrm>
            <a:off x="9907328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F0D116-E60C-4FDA-8B91-61A50BE68AF8}"/>
              </a:ext>
            </a:extLst>
          </p:cNvPr>
          <p:cNvSpPr/>
          <p:nvPr/>
        </p:nvSpPr>
        <p:spPr>
          <a:xfrm>
            <a:off x="4587673" y="33317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89AA9F1-2550-4A05-B9B2-0EA4BC6EF348}"/>
              </a:ext>
            </a:extLst>
          </p:cNvPr>
          <p:cNvSpPr/>
          <p:nvPr/>
        </p:nvSpPr>
        <p:spPr>
          <a:xfrm>
            <a:off x="5770105" y="33317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BAB3B7E-81DB-485A-95DC-348BB2432450}"/>
              </a:ext>
            </a:extLst>
          </p:cNvPr>
          <p:cNvSpPr/>
          <p:nvPr/>
        </p:nvSpPr>
        <p:spPr>
          <a:xfrm>
            <a:off x="6952537" y="33317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EE6D6B-5A2B-4AED-A150-6192788F0265}"/>
              </a:ext>
            </a:extLst>
          </p:cNvPr>
          <p:cNvSpPr/>
          <p:nvPr/>
        </p:nvSpPr>
        <p:spPr>
          <a:xfrm>
            <a:off x="8137666" y="33317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C2FFC77-F1F7-4375-BA12-5DA5F3E511F8}"/>
              </a:ext>
            </a:extLst>
          </p:cNvPr>
          <p:cNvSpPr/>
          <p:nvPr/>
        </p:nvSpPr>
        <p:spPr>
          <a:xfrm>
            <a:off x="9322676" y="33317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BD80C71-7591-4B0E-A7AE-68D351320F43}"/>
              </a:ext>
            </a:extLst>
          </p:cNvPr>
          <p:cNvSpPr/>
          <p:nvPr/>
        </p:nvSpPr>
        <p:spPr>
          <a:xfrm>
            <a:off x="2823167" y="3580110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DEF5EE-F49F-4829-8B7A-911FCEA5A681}"/>
              </a:ext>
            </a:extLst>
          </p:cNvPr>
          <p:cNvSpPr txBox="1"/>
          <p:nvPr/>
        </p:nvSpPr>
        <p:spPr bwMode="auto">
          <a:xfrm>
            <a:off x="2799594" y="337522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AFE9930-4749-4104-BB39-B19722EA3C27}"/>
              </a:ext>
            </a:extLst>
          </p:cNvPr>
          <p:cNvSpPr txBox="1"/>
          <p:nvPr/>
        </p:nvSpPr>
        <p:spPr bwMode="auto">
          <a:xfrm>
            <a:off x="2801975" y="386492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41AAED-DB26-46DF-84C9-7476089C1564}"/>
              </a:ext>
            </a:extLst>
          </p:cNvPr>
          <p:cNvSpPr txBox="1"/>
          <p:nvPr/>
        </p:nvSpPr>
        <p:spPr bwMode="auto">
          <a:xfrm>
            <a:off x="4570733" y="337522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03078A-900E-4C4E-88CC-F2B6CED864DD}"/>
              </a:ext>
            </a:extLst>
          </p:cNvPr>
          <p:cNvSpPr txBox="1"/>
          <p:nvPr/>
        </p:nvSpPr>
        <p:spPr bwMode="auto">
          <a:xfrm>
            <a:off x="3981373" y="337522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20B8C3-8F1D-4333-8816-0E0B4B2978D4}"/>
              </a:ext>
            </a:extLst>
          </p:cNvPr>
          <p:cNvSpPr txBox="1"/>
          <p:nvPr/>
        </p:nvSpPr>
        <p:spPr bwMode="auto">
          <a:xfrm>
            <a:off x="3983754" y="386492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C7EE3A-AFB8-404F-8120-69ABF43E9853}"/>
              </a:ext>
            </a:extLst>
          </p:cNvPr>
          <p:cNvSpPr txBox="1"/>
          <p:nvPr/>
        </p:nvSpPr>
        <p:spPr bwMode="auto">
          <a:xfrm>
            <a:off x="5767810" y="337522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0042FA-E2F6-4661-BC1C-3213907A37AF}"/>
              </a:ext>
            </a:extLst>
          </p:cNvPr>
          <p:cNvSpPr txBox="1"/>
          <p:nvPr/>
        </p:nvSpPr>
        <p:spPr bwMode="auto">
          <a:xfrm>
            <a:off x="5178450" y="337522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2E8E818-9F16-4A92-A657-2BABDE9A2D41}"/>
              </a:ext>
            </a:extLst>
          </p:cNvPr>
          <p:cNvSpPr txBox="1"/>
          <p:nvPr/>
        </p:nvSpPr>
        <p:spPr bwMode="auto">
          <a:xfrm>
            <a:off x="5180831" y="386492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3F7D354-A949-4352-AB7F-C418D0FCB89D}"/>
              </a:ext>
            </a:extLst>
          </p:cNvPr>
          <p:cNvSpPr txBox="1"/>
          <p:nvPr/>
        </p:nvSpPr>
        <p:spPr bwMode="auto">
          <a:xfrm>
            <a:off x="6949589" y="337522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4E7844-46C6-42C3-B9BC-02A86B412DC1}"/>
              </a:ext>
            </a:extLst>
          </p:cNvPr>
          <p:cNvSpPr txBox="1"/>
          <p:nvPr/>
        </p:nvSpPr>
        <p:spPr bwMode="auto">
          <a:xfrm>
            <a:off x="6360229" y="337522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65B02A-1E68-40DF-B19A-3596E9C49469}"/>
              </a:ext>
            </a:extLst>
          </p:cNvPr>
          <p:cNvSpPr txBox="1"/>
          <p:nvPr/>
        </p:nvSpPr>
        <p:spPr bwMode="auto">
          <a:xfrm>
            <a:off x="6362610" y="386492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DD999DE-C258-4706-9D79-E97E16437E44}"/>
              </a:ext>
            </a:extLst>
          </p:cNvPr>
          <p:cNvSpPr txBox="1"/>
          <p:nvPr/>
        </p:nvSpPr>
        <p:spPr bwMode="auto">
          <a:xfrm>
            <a:off x="8115768" y="337522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684BFB0-09EC-442D-8C5F-048514B23A3F}"/>
              </a:ext>
            </a:extLst>
          </p:cNvPr>
          <p:cNvSpPr txBox="1"/>
          <p:nvPr/>
        </p:nvSpPr>
        <p:spPr bwMode="auto">
          <a:xfrm>
            <a:off x="7526408" y="337522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04C342-143C-42CE-BD12-88B1D0C2FE02}"/>
              </a:ext>
            </a:extLst>
          </p:cNvPr>
          <p:cNvSpPr txBox="1"/>
          <p:nvPr/>
        </p:nvSpPr>
        <p:spPr bwMode="auto">
          <a:xfrm>
            <a:off x="7528789" y="386492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539A75C-FF14-4004-91E4-71B1270287B5}"/>
              </a:ext>
            </a:extLst>
          </p:cNvPr>
          <p:cNvSpPr txBox="1"/>
          <p:nvPr/>
        </p:nvSpPr>
        <p:spPr bwMode="auto">
          <a:xfrm>
            <a:off x="9297547" y="337522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9AF78AD-76B1-4AE2-BEA7-767DD5F4F39C}"/>
              </a:ext>
            </a:extLst>
          </p:cNvPr>
          <p:cNvSpPr txBox="1"/>
          <p:nvPr/>
        </p:nvSpPr>
        <p:spPr bwMode="auto">
          <a:xfrm>
            <a:off x="8708187" y="337522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310D83F-0664-4F32-834D-D8B7F51EAB7A}"/>
              </a:ext>
            </a:extLst>
          </p:cNvPr>
          <p:cNvSpPr txBox="1"/>
          <p:nvPr/>
        </p:nvSpPr>
        <p:spPr bwMode="auto">
          <a:xfrm>
            <a:off x="8710568" y="386492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0613BDD-0F91-47C2-A935-702B6E53D622}"/>
              </a:ext>
            </a:extLst>
          </p:cNvPr>
          <p:cNvSpPr txBox="1"/>
          <p:nvPr/>
        </p:nvSpPr>
        <p:spPr bwMode="auto">
          <a:xfrm>
            <a:off x="9899335" y="3361410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354FCB1-74F1-41A2-B658-28BA07BBBE1E}"/>
              </a:ext>
            </a:extLst>
          </p:cNvPr>
          <p:cNvSpPr txBox="1"/>
          <p:nvPr/>
        </p:nvSpPr>
        <p:spPr bwMode="auto">
          <a:xfrm>
            <a:off x="9901716" y="385111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3386CC0-A579-4787-BF7D-F10E8F5C020B}"/>
              </a:ext>
            </a:extLst>
          </p:cNvPr>
          <p:cNvGraphicFramePr>
            <a:graphicFrameLocks noGrp="1"/>
          </p:cNvGraphicFramePr>
          <p:nvPr/>
        </p:nvGraphicFramePr>
        <p:xfrm>
          <a:off x="1796916" y="2780929"/>
          <a:ext cx="8398412" cy="1481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8412">
                  <a:extLst>
                    <a:ext uri="{9D8B030D-6E8A-4147-A177-3AD203B41FA5}">
                      <a16:colId xmlns:a16="http://schemas.microsoft.com/office/drawing/2014/main" val="142035301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19148657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89657022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0638121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650585186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24646981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91529715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4902733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48040888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00127768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728803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4660193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59067766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37961595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63889898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9975617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7584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5034402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4633155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3237440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9978246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0985496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4466264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67722433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0177098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097377342"/>
                    </a:ext>
                  </a:extLst>
                </a:gridCol>
              </a:tblGrid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Number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20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315648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2s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8088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4s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620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827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747900-34E5-45C2-A425-7FC47C059A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2:2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09BA742-22D6-4A34-B45B-B3039BD73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9130" y="2132856"/>
            <a:ext cx="1540857" cy="156429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8A21E26-6F6A-4A13-B0FE-2BF07CC690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1722484" y="4386064"/>
            <a:ext cx="1474933" cy="8640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F2E7C76-8BC7-47AD-9AA6-0D8E85B21A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6356" y="2132856"/>
            <a:ext cx="1418927" cy="15642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58FEE98-5865-4D38-BE50-84D0FA2DFF1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3287" y="2132856"/>
            <a:ext cx="1418927" cy="15642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C724C75-CA23-4053-9FBA-A3195D913B6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3021" y="2132856"/>
            <a:ext cx="1418927" cy="15642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525E8F7-E4A5-485C-B288-5CF905C789C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2107" y="2132856"/>
            <a:ext cx="1418927" cy="15642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EA12635-3952-4BD8-B6B2-D1B9BDDC56E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2751" y="2132856"/>
            <a:ext cx="1418927" cy="15642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4B11435-FDFA-4CDE-957B-6CC6B591EA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3178745" y="4386064"/>
            <a:ext cx="1474933" cy="8640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01AF238-D764-44BE-A3B1-ADF3D68F64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4627178" y="4386064"/>
            <a:ext cx="1474933" cy="8640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1E18F51-9D67-4FF1-B00A-E02E5E7621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6085019" y="4386064"/>
            <a:ext cx="1474933" cy="8640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F22CFF5-70EB-49FE-A68C-152C5A8451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7544105" y="4386064"/>
            <a:ext cx="1474933" cy="86409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F066529-D8E9-4784-8CEF-14D2143EA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393"/>
          <a:stretch/>
        </p:blipFill>
        <p:spPr>
          <a:xfrm>
            <a:off x="8999986" y="4386064"/>
            <a:ext cx="1474933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74520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knowledge of the relationships between the 2 and 4 times tables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8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82145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2:6-2:8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81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3882BA-CA82-47A8-BE31-0D1270FB8B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3717A0-6F78-4B4A-BB60-43C9822AE4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8653" y="2248911"/>
            <a:ext cx="3847632" cy="7569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56AC93-21CE-4685-ADAF-42534D2C83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7093" y="4400238"/>
            <a:ext cx="3847632" cy="7569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539673-70D4-47C7-9249-38D3854590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9581" y="4525968"/>
            <a:ext cx="504056" cy="5211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885F61-9879-4009-AE9D-1E105D805D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08440" y="2420889"/>
            <a:ext cx="504056" cy="432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74869D-B313-4905-880F-BBEBA9E1F87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2675" y="3403639"/>
            <a:ext cx="1566267" cy="63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5ED94A-BE3D-45AF-A42C-BC1B4D6AC6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339187" y="2899461"/>
            <a:ext cx="487565" cy="16538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F78E80-3B40-4748-BEC3-53C2A30668D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1958" y="3403639"/>
            <a:ext cx="864096" cy="630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504A8508-33D2-4F14-950A-CED59C664D5C}"/>
              </a:ext>
            </a:extLst>
          </p:cNvPr>
          <p:cNvSpPr/>
          <p:nvPr/>
        </p:nvSpPr>
        <p:spPr bwMode="auto">
          <a:xfrm>
            <a:off x="6470328" y="4408537"/>
            <a:ext cx="783410" cy="783410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5828597-21A3-419A-B4D7-23324F2C7C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994" y="2915298"/>
            <a:ext cx="487565" cy="1653898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B2AF9D8A-CFDA-4425-BCEB-425D8FFF53FF}"/>
              </a:ext>
            </a:extLst>
          </p:cNvPr>
          <p:cNvSpPr/>
          <p:nvPr/>
        </p:nvSpPr>
        <p:spPr bwMode="auto">
          <a:xfrm>
            <a:off x="6473531" y="2258411"/>
            <a:ext cx="783410" cy="783410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02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10AFB2-7857-4C70-A3F3-A4158657DA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955620-EAC3-4D0E-9F27-7BABAC525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1076330"/>
            <a:ext cx="7839279" cy="3737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4DDE89-D768-4E6E-87C7-EA8510F88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980728"/>
            <a:ext cx="7839279" cy="3929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5427E0-650C-47E4-BE90-683941278EB8}"/>
              </a:ext>
            </a:extLst>
          </p:cNvPr>
          <p:cNvSpPr txBox="1"/>
          <p:nvPr/>
        </p:nvSpPr>
        <p:spPr bwMode="auto">
          <a:xfrm>
            <a:off x="5108286" y="5029824"/>
            <a:ext cx="2551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7BDB62-BE0B-4424-A38F-E9096116141B}"/>
              </a:ext>
            </a:extLst>
          </p:cNvPr>
          <p:cNvSpPr txBox="1"/>
          <p:nvPr/>
        </p:nvSpPr>
        <p:spPr bwMode="auto">
          <a:xfrm>
            <a:off x="4367809" y="5491489"/>
            <a:ext cx="4131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4 = 20	 five 4s are 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DEB1C2-D1DA-4216-8253-8ACF18FEA0DB}"/>
              </a:ext>
            </a:extLst>
          </p:cNvPr>
          <p:cNvSpPr txBox="1"/>
          <p:nvPr/>
        </p:nvSpPr>
        <p:spPr bwMode="auto">
          <a:xfrm>
            <a:off x="4367809" y="5892040"/>
            <a:ext cx="46562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5 = 20	 4, five times is 20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21E4B8-5130-491B-9C74-2877E7EBA8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759420"/>
            <a:ext cx="7839279" cy="43402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EF0EAC9-CC88-4D42-9570-D30E944D14BD}"/>
              </a:ext>
            </a:extLst>
          </p:cNvPr>
          <p:cNvSpPr txBox="1"/>
          <p:nvPr/>
        </p:nvSpPr>
        <p:spPr bwMode="auto">
          <a:xfrm>
            <a:off x="4513280" y="5460932"/>
            <a:ext cx="4248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2 = 10	 five 2s are 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7A7A52-5E19-48E7-853A-F7D6A574D1F1}"/>
              </a:ext>
            </a:extLst>
          </p:cNvPr>
          <p:cNvSpPr txBox="1"/>
          <p:nvPr/>
        </p:nvSpPr>
        <p:spPr bwMode="auto">
          <a:xfrm>
            <a:off x="4181963" y="5906929"/>
            <a:ext cx="49111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5 = 10	 2, five times is 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5FC8BF-BBD7-48DE-84BB-D6DD1DDC3B85}"/>
              </a:ext>
            </a:extLst>
          </p:cNvPr>
          <p:cNvSpPr txBox="1"/>
          <p:nvPr/>
        </p:nvSpPr>
        <p:spPr bwMode="auto">
          <a:xfrm>
            <a:off x="5108286" y="5005530"/>
            <a:ext cx="27159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2</a:t>
            </a:r>
          </a:p>
        </p:txBody>
      </p:sp>
    </p:spTree>
    <p:extLst>
      <p:ext uri="{BB962C8B-B14F-4D97-AF65-F5344CB8AC3E}">
        <p14:creationId xmlns:p14="http://schemas.microsoft.com/office/powerpoint/2010/main" val="230794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454599"/>
              </p:ext>
            </p:extLst>
          </p:nvPr>
        </p:nvGraphicFramePr>
        <p:xfrm>
          <a:off x="594008" y="1535029"/>
          <a:ext cx="10712127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use knowledge of the relationships between the 2, 4 and 8 times tables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use knowledge of the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 action="ppaction://hlinksldjump"/>
                        </a:rPr>
                        <a:t> 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divisibility rules for divisors of 2 and 4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use knowledge of the divisibility rules for divisors of 8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scale known multiplication facts by 10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</a:t>
                      </a:r>
                      <a:r>
                        <a:rPr lang="en-GB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 action="ppaction://hlinksldjump"/>
                        </a:rPr>
                        <a:t> </a:t>
                      </a: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scale division derived from multiplication facts by 10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602048" y="514297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88023" y="509213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24656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4B9073-94AB-4253-B0A9-F0F911202E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2:7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162612-818F-40FC-962E-E75268AF8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128" y="970246"/>
            <a:ext cx="7599907" cy="38092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37284B-8987-426B-B8E1-9DDC56FF2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50" y="764704"/>
            <a:ext cx="7599907" cy="42077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6BCF18-D07C-43E6-BA4D-10199F2CCCC0}"/>
              </a:ext>
            </a:extLst>
          </p:cNvPr>
          <p:cNvSpPr txBox="1"/>
          <p:nvPr/>
        </p:nvSpPr>
        <p:spPr bwMode="auto">
          <a:xfrm>
            <a:off x="2428407" y="5013177"/>
            <a:ext cx="2271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08702B-965F-46CE-B58E-A7911E95C63D}"/>
              </a:ext>
            </a:extLst>
          </p:cNvPr>
          <p:cNvSpPr txBox="1"/>
          <p:nvPr/>
        </p:nvSpPr>
        <p:spPr bwMode="auto">
          <a:xfrm>
            <a:off x="1847529" y="5459976"/>
            <a:ext cx="3728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4 = 20    five 4s are 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842948-23D4-4AAC-9890-092304BED28D}"/>
              </a:ext>
            </a:extLst>
          </p:cNvPr>
          <p:cNvSpPr txBox="1"/>
          <p:nvPr/>
        </p:nvSpPr>
        <p:spPr bwMode="auto">
          <a:xfrm>
            <a:off x="1847528" y="5864041"/>
            <a:ext cx="4248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5 = 20    4, five times is 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8988AE-3187-4AC4-8867-C8D1C97B6D80}"/>
              </a:ext>
            </a:extLst>
          </p:cNvPr>
          <p:cNvSpPr txBox="1"/>
          <p:nvPr/>
        </p:nvSpPr>
        <p:spPr bwMode="auto">
          <a:xfrm>
            <a:off x="6318406" y="5459976"/>
            <a:ext cx="3728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2 = 10    five 2s are 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55CA92-F8DE-4800-8B10-5CCA1467EF61}"/>
              </a:ext>
            </a:extLst>
          </p:cNvPr>
          <p:cNvSpPr txBox="1"/>
          <p:nvPr/>
        </p:nvSpPr>
        <p:spPr bwMode="auto">
          <a:xfrm>
            <a:off x="6318405" y="5864041"/>
            <a:ext cx="4248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× 5 = 10    2, five times is 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E2C7BD-1125-4EF0-A60F-B0451A1836AF}"/>
              </a:ext>
            </a:extLst>
          </p:cNvPr>
          <p:cNvSpPr txBox="1"/>
          <p:nvPr/>
        </p:nvSpPr>
        <p:spPr bwMode="auto">
          <a:xfrm>
            <a:off x="6972640" y="5013177"/>
            <a:ext cx="2197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8271CF5-857E-4511-9D0D-66A713BD4EEC}"/>
              </a:ext>
            </a:extLst>
          </p:cNvPr>
          <p:cNvCxnSpPr/>
          <p:nvPr/>
        </p:nvCxnSpPr>
        <p:spPr bwMode="auto">
          <a:xfrm>
            <a:off x="6096000" y="764704"/>
            <a:ext cx="0" cy="5607168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00336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08773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represent counting in eights as the 8 times table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32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12476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42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9B3F05-4DC7-40FC-AEA1-BBE6EE5FD7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F3E54C-84C3-4900-9E40-7AC13D3AAB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419" y="1506860"/>
            <a:ext cx="2520280" cy="21671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196127-D9A7-46C7-97DC-551FBCB42E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5840" y="1484784"/>
            <a:ext cx="2520280" cy="21892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F520E5-AF9A-4ABA-81E9-14B4A6B4A6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6120" y="3727212"/>
            <a:ext cx="2520280" cy="745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CCC575-1096-479A-8DF8-E624026D4C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" r="-980"/>
          <a:stretch/>
        </p:blipFill>
        <p:spPr>
          <a:xfrm>
            <a:off x="2063552" y="4481264"/>
            <a:ext cx="7920880" cy="2880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5D7E9E-471A-44C6-9F24-65CFAF688B76}"/>
              </a:ext>
            </a:extLst>
          </p:cNvPr>
          <p:cNvSpPr txBox="1"/>
          <p:nvPr/>
        </p:nvSpPr>
        <p:spPr bwMode="auto">
          <a:xfrm>
            <a:off x="1918395" y="4787181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FD7EC8-93EB-4DB0-B3AE-6EC3A9D4CF08}"/>
              </a:ext>
            </a:extLst>
          </p:cNvPr>
          <p:cNvSpPr txBox="1"/>
          <p:nvPr/>
        </p:nvSpPr>
        <p:spPr bwMode="auto">
          <a:xfrm>
            <a:off x="4438675" y="4787181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93D71D-5776-49D0-9E7A-BFAE1C4D0B92}"/>
              </a:ext>
            </a:extLst>
          </p:cNvPr>
          <p:cNvSpPr txBox="1"/>
          <p:nvPr/>
        </p:nvSpPr>
        <p:spPr bwMode="auto">
          <a:xfrm>
            <a:off x="6958955" y="4787181"/>
            <a:ext cx="707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6C5A38-C60E-49DB-9ADD-06D4DA56A4A4}"/>
              </a:ext>
            </a:extLst>
          </p:cNvPr>
          <p:cNvSpPr txBox="1"/>
          <p:nvPr/>
        </p:nvSpPr>
        <p:spPr bwMode="auto">
          <a:xfrm>
            <a:off x="9443802" y="4787181"/>
            <a:ext cx="707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706573-A479-4736-9D7D-FB3DBA79F1F0}"/>
              </a:ext>
            </a:extLst>
          </p:cNvPr>
          <p:cNvSpPr/>
          <p:nvPr/>
        </p:nvSpPr>
        <p:spPr>
          <a:xfrm>
            <a:off x="3147872" y="817856"/>
            <a:ext cx="60235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tentacles? Count in groups of 8.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98AC5F-809D-4CEA-804D-226E96F84DB2}"/>
              </a:ext>
            </a:extLst>
          </p:cNvPr>
          <p:cNvSpPr/>
          <p:nvPr/>
        </p:nvSpPr>
        <p:spPr>
          <a:xfrm>
            <a:off x="4438675" y="5248846"/>
            <a:ext cx="3227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24 tentacles.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E98A89-1C88-492A-8F6D-63FFD29BE394}"/>
              </a:ext>
            </a:extLst>
          </p:cNvPr>
          <p:cNvSpPr/>
          <p:nvPr/>
        </p:nvSpPr>
        <p:spPr>
          <a:xfrm>
            <a:off x="5342427" y="5589241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 × 8 = 24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567D60-E342-4659-89AA-6C5A41950334}"/>
              </a:ext>
            </a:extLst>
          </p:cNvPr>
          <p:cNvSpPr/>
          <p:nvPr/>
        </p:nvSpPr>
        <p:spPr>
          <a:xfrm>
            <a:off x="5342427" y="5991672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8 × 3 = 24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44D2A13-74C7-4C0C-9397-186D43F456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5560" y="3692560"/>
            <a:ext cx="2520280" cy="7798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9FEC86B-B7A4-4816-8059-1AAB587EE1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8622" y="3765744"/>
            <a:ext cx="2520280" cy="7066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041CC12-B4C1-4046-B8A3-9C3DA8F870E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8"/>
          <a:stretch/>
        </p:blipFill>
        <p:spPr>
          <a:xfrm>
            <a:off x="7328520" y="1467376"/>
            <a:ext cx="2520280" cy="218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3" grpId="0"/>
      <p:bldP spid="13" grpId="1"/>
      <p:bldP spid="14" grpId="0"/>
      <p:bldP spid="16" grpId="0"/>
      <p:bldP spid="18" grpId="0"/>
      <p:bldP spid="2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50FA3D-89B0-45FB-B996-6CC3150D54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3:3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C70E75-4231-44CF-83E6-AD49C34EB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17" y="3044049"/>
            <a:ext cx="8712967" cy="152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677218-563A-40A2-A4A4-FD77E2E96A83}"/>
              </a:ext>
            </a:extLst>
          </p:cNvPr>
          <p:cNvSpPr txBox="1"/>
          <p:nvPr/>
        </p:nvSpPr>
        <p:spPr bwMode="auto">
          <a:xfrm>
            <a:off x="155949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8BCE3D-07A8-453B-A5C1-CA0EBA770775}"/>
              </a:ext>
            </a:extLst>
          </p:cNvPr>
          <p:cNvSpPr txBox="1"/>
          <p:nvPr/>
        </p:nvSpPr>
        <p:spPr bwMode="auto">
          <a:xfrm>
            <a:off x="2260526" y="3212977"/>
            <a:ext cx="43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0F14FA-E538-4FF4-B7B3-2DA7BE57EF0F}"/>
              </a:ext>
            </a:extLst>
          </p:cNvPr>
          <p:cNvSpPr txBox="1"/>
          <p:nvPr/>
        </p:nvSpPr>
        <p:spPr bwMode="auto">
          <a:xfrm>
            <a:off x="2989608" y="3212977"/>
            <a:ext cx="519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0E4D5A-8575-40A1-9EF4-0B27B7F72465}"/>
              </a:ext>
            </a:extLst>
          </p:cNvPr>
          <p:cNvSpPr txBox="1"/>
          <p:nvPr/>
        </p:nvSpPr>
        <p:spPr bwMode="auto">
          <a:xfrm>
            <a:off x="36008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05869A-0905-4B9D-9BDA-127BCB63E300}"/>
              </a:ext>
            </a:extLst>
          </p:cNvPr>
          <p:cNvSpPr txBox="1"/>
          <p:nvPr/>
        </p:nvSpPr>
        <p:spPr bwMode="auto">
          <a:xfrm>
            <a:off x="432095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78D8EF-F016-4622-83D3-8842E78CD204}"/>
              </a:ext>
            </a:extLst>
          </p:cNvPr>
          <p:cNvSpPr txBox="1"/>
          <p:nvPr/>
        </p:nvSpPr>
        <p:spPr bwMode="auto">
          <a:xfrm>
            <a:off x="504103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640374-5349-4151-9EFE-CAC824A83EFF}"/>
              </a:ext>
            </a:extLst>
          </p:cNvPr>
          <p:cNvSpPr txBox="1"/>
          <p:nvPr/>
        </p:nvSpPr>
        <p:spPr bwMode="auto">
          <a:xfrm>
            <a:off x="576111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E378BC-91BB-4D66-8946-C04B984DDE5B}"/>
              </a:ext>
            </a:extLst>
          </p:cNvPr>
          <p:cNvSpPr txBox="1"/>
          <p:nvPr/>
        </p:nvSpPr>
        <p:spPr bwMode="auto">
          <a:xfrm>
            <a:off x="648119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1F4D2A-7C60-44B3-9A3E-9F1555E8F013}"/>
              </a:ext>
            </a:extLst>
          </p:cNvPr>
          <p:cNvSpPr txBox="1"/>
          <p:nvPr/>
        </p:nvSpPr>
        <p:spPr bwMode="auto">
          <a:xfrm>
            <a:off x="7201272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D8A24A-B051-4800-BF44-72CD6D5479FB}"/>
              </a:ext>
            </a:extLst>
          </p:cNvPr>
          <p:cNvSpPr txBox="1"/>
          <p:nvPr/>
        </p:nvSpPr>
        <p:spPr bwMode="auto">
          <a:xfrm>
            <a:off x="7896200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3AD121-5CEF-48A3-BF76-E3920F5098A2}"/>
              </a:ext>
            </a:extLst>
          </p:cNvPr>
          <p:cNvSpPr txBox="1"/>
          <p:nvPr/>
        </p:nvSpPr>
        <p:spPr bwMode="auto">
          <a:xfrm>
            <a:off x="8611288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3687AD-1245-4D30-AEE8-B1505BDF278C}"/>
              </a:ext>
            </a:extLst>
          </p:cNvPr>
          <p:cNvSpPr txBox="1"/>
          <p:nvPr/>
        </p:nvSpPr>
        <p:spPr bwMode="auto">
          <a:xfrm>
            <a:off x="9312366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24087A-9CE8-40F7-89C3-47AF1CBA9BA1}"/>
              </a:ext>
            </a:extLst>
          </p:cNvPr>
          <p:cNvSpPr txBox="1"/>
          <p:nvPr/>
        </p:nvSpPr>
        <p:spPr bwMode="auto">
          <a:xfrm>
            <a:off x="10036344" y="3212977"/>
            <a:ext cx="622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96</a:t>
            </a:r>
          </a:p>
        </p:txBody>
      </p:sp>
    </p:spTree>
    <p:extLst>
      <p:ext uri="{BB962C8B-B14F-4D97-AF65-F5344CB8AC3E}">
        <p14:creationId xmlns:p14="http://schemas.microsoft.com/office/powerpoint/2010/main" val="121778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B34CF2-4984-439D-B3AD-B8B0563192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3:4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964407-902F-49E9-AF84-803B4BC4A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208" y="2741576"/>
            <a:ext cx="1079789" cy="169553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EDD165-90BA-45EE-9496-D4CFBE1B6770}"/>
              </a:ext>
            </a:extLst>
          </p:cNvPr>
          <p:cNvGraphicFramePr>
            <a:graphicFrameLocks noGrp="1"/>
          </p:cNvGraphicFramePr>
          <p:nvPr/>
        </p:nvGraphicFramePr>
        <p:xfrm>
          <a:off x="2179209" y="1293215"/>
          <a:ext cx="8274489" cy="12565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560">
                  <a:extLst>
                    <a:ext uri="{9D8B030D-6E8A-4147-A177-3AD203B41FA5}">
                      <a16:colId xmlns:a16="http://schemas.microsoft.com/office/drawing/2014/main" val="2547668977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2727201233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2879728655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2918541058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1998863701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2033858592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4009768708"/>
                    </a:ext>
                  </a:extLst>
                </a:gridCol>
                <a:gridCol w="920847">
                  <a:extLst>
                    <a:ext uri="{9D8B030D-6E8A-4147-A177-3AD203B41FA5}">
                      <a16:colId xmlns:a16="http://schemas.microsoft.com/office/drawing/2014/main" val="417454730"/>
                    </a:ext>
                  </a:extLst>
                </a:gridCol>
              </a:tblGrid>
              <a:tr h="51823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Number of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octopuses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916583"/>
                  </a:ext>
                </a:extLst>
              </a:tr>
              <a:tr h="4556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Total number of tentacles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4788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5BF8CEB-177C-41D2-BC79-10A85A96126B}"/>
              </a:ext>
            </a:extLst>
          </p:cNvPr>
          <p:cNvSpPr txBox="1"/>
          <p:nvPr/>
        </p:nvSpPr>
        <p:spPr bwMode="auto">
          <a:xfrm>
            <a:off x="5231904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AD2D9F-786D-42A4-B7DA-28BE57A03207}"/>
              </a:ext>
            </a:extLst>
          </p:cNvPr>
          <p:cNvSpPr txBox="1"/>
          <p:nvPr/>
        </p:nvSpPr>
        <p:spPr bwMode="auto">
          <a:xfrm>
            <a:off x="6143157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E2AD80-E687-442B-B921-67600B5898B7}"/>
              </a:ext>
            </a:extLst>
          </p:cNvPr>
          <p:cNvSpPr txBox="1"/>
          <p:nvPr/>
        </p:nvSpPr>
        <p:spPr bwMode="auto">
          <a:xfrm>
            <a:off x="7072699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3CBF3B-828B-4750-9C35-FBEFF9DE86C0}"/>
              </a:ext>
            </a:extLst>
          </p:cNvPr>
          <p:cNvSpPr txBox="1"/>
          <p:nvPr/>
        </p:nvSpPr>
        <p:spPr bwMode="auto">
          <a:xfrm>
            <a:off x="7965129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117FBC-1E0D-45F4-ABD3-6E7CF45B759C}"/>
              </a:ext>
            </a:extLst>
          </p:cNvPr>
          <p:cNvSpPr txBox="1"/>
          <p:nvPr/>
        </p:nvSpPr>
        <p:spPr bwMode="auto">
          <a:xfrm>
            <a:off x="8901233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DD283E-777A-4D13-A9C7-51C356668CF3}"/>
              </a:ext>
            </a:extLst>
          </p:cNvPr>
          <p:cNvSpPr txBox="1"/>
          <p:nvPr/>
        </p:nvSpPr>
        <p:spPr bwMode="auto">
          <a:xfrm>
            <a:off x="5231904" y="203030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A7472D-26B7-4072-A1CA-3AFD221ACFB4}"/>
              </a:ext>
            </a:extLst>
          </p:cNvPr>
          <p:cNvSpPr txBox="1"/>
          <p:nvPr/>
        </p:nvSpPr>
        <p:spPr bwMode="auto">
          <a:xfrm>
            <a:off x="6074228" y="203030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AF7588-A171-47C9-B0EC-9A0EB6AA1349}"/>
              </a:ext>
            </a:extLst>
          </p:cNvPr>
          <p:cNvSpPr txBox="1"/>
          <p:nvPr/>
        </p:nvSpPr>
        <p:spPr bwMode="auto">
          <a:xfrm>
            <a:off x="7003770" y="203030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CC06BF-52FD-4E69-84C5-F3CBAB03A542}"/>
              </a:ext>
            </a:extLst>
          </p:cNvPr>
          <p:cNvSpPr txBox="1"/>
          <p:nvPr/>
        </p:nvSpPr>
        <p:spPr bwMode="auto">
          <a:xfrm>
            <a:off x="7896200" y="203030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928FB0-3CC0-4DE1-9497-29C74B96A259}"/>
              </a:ext>
            </a:extLst>
          </p:cNvPr>
          <p:cNvSpPr txBox="1"/>
          <p:nvPr/>
        </p:nvSpPr>
        <p:spPr bwMode="auto">
          <a:xfrm>
            <a:off x="8832304" y="203030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3773E6-DA46-4673-84C3-E5EE29CCBBCE}"/>
              </a:ext>
            </a:extLst>
          </p:cNvPr>
          <p:cNvSpPr txBox="1"/>
          <p:nvPr/>
        </p:nvSpPr>
        <p:spPr bwMode="auto">
          <a:xfrm>
            <a:off x="4290303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F7F181-90F3-48F1-8BBB-0AE20EB78DB0}"/>
              </a:ext>
            </a:extLst>
          </p:cNvPr>
          <p:cNvSpPr txBox="1"/>
          <p:nvPr/>
        </p:nvSpPr>
        <p:spPr bwMode="auto">
          <a:xfrm>
            <a:off x="4290303" y="2030303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3688D4-0F98-4C0F-BA00-EF51692FA4A5}"/>
              </a:ext>
            </a:extLst>
          </p:cNvPr>
          <p:cNvSpPr txBox="1"/>
          <p:nvPr/>
        </p:nvSpPr>
        <p:spPr bwMode="auto">
          <a:xfrm>
            <a:off x="6120337" y="462352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F26F41-4511-40BF-952A-11FE577AD27F}"/>
              </a:ext>
            </a:extLst>
          </p:cNvPr>
          <p:cNvSpPr txBox="1"/>
          <p:nvPr/>
        </p:nvSpPr>
        <p:spPr bwMode="auto">
          <a:xfrm>
            <a:off x="4746064" y="514136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 × 8 = 0     8 × 0 = 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E913FB4-AFE1-48DE-AA62-72187FD9F781}"/>
              </a:ext>
            </a:extLst>
          </p:cNvPr>
          <p:cNvSpPr txBox="1"/>
          <p:nvPr/>
        </p:nvSpPr>
        <p:spPr bwMode="auto">
          <a:xfrm>
            <a:off x="4746064" y="5141360"/>
            <a:ext cx="3129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× 8 = 8     8 × 1 = 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E4BE8C-29C2-4FA5-9D64-33429BD4F09F}"/>
              </a:ext>
            </a:extLst>
          </p:cNvPr>
          <p:cNvSpPr txBox="1"/>
          <p:nvPr/>
        </p:nvSpPr>
        <p:spPr bwMode="auto">
          <a:xfrm>
            <a:off x="4579352" y="514136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 × 8 = 16     8 × 2 = 16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CD1811-B9E5-4B15-B9BE-5C7A5152DCF8}"/>
              </a:ext>
            </a:extLst>
          </p:cNvPr>
          <p:cNvSpPr txBox="1"/>
          <p:nvPr/>
        </p:nvSpPr>
        <p:spPr bwMode="auto">
          <a:xfrm>
            <a:off x="4579352" y="514136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8 = 24     8 × 3 = 24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D98E61-66B5-4C26-82E0-F5B74F22EE34}"/>
              </a:ext>
            </a:extLst>
          </p:cNvPr>
          <p:cNvSpPr txBox="1"/>
          <p:nvPr/>
        </p:nvSpPr>
        <p:spPr bwMode="auto">
          <a:xfrm>
            <a:off x="4579352" y="514136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8 = 48     8 × 6 = 48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B088B9-A65C-4CF9-9AE8-687D9975818D}"/>
              </a:ext>
            </a:extLst>
          </p:cNvPr>
          <p:cNvSpPr txBox="1"/>
          <p:nvPr/>
        </p:nvSpPr>
        <p:spPr bwMode="auto">
          <a:xfrm>
            <a:off x="9809003" y="1390434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65E33DD-8066-44EF-BB14-C753E94B9FCB}"/>
              </a:ext>
            </a:extLst>
          </p:cNvPr>
          <p:cNvSpPr txBox="1"/>
          <p:nvPr/>
        </p:nvSpPr>
        <p:spPr bwMode="auto">
          <a:xfrm>
            <a:off x="9740074" y="203030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44A2627-62CF-4724-944F-A28278558F22}"/>
              </a:ext>
            </a:extLst>
          </p:cNvPr>
          <p:cNvSpPr txBox="1"/>
          <p:nvPr/>
        </p:nvSpPr>
        <p:spPr bwMode="auto">
          <a:xfrm>
            <a:off x="4579352" y="514136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8 = 32     8 × 4 = 32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59939F-3DBB-4449-A9F8-00558B99924D}"/>
              </a:ext>
            </a:extLst>
          </p:cNvPr>
          <p:cNvSpPr txBox="1"/>
          <p:nvPr/>
        </p:nvSpPr>
        <p:spPr bwMode="auto">
          <a:xfrm>
            <a:off x="4579352" y="5141360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8 = 40     8 × 5 = 40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65B4643-C99E-46B1-93EE-25311A8CB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98" y="2741576"/>
            <a:ext cx="1079789" cy="16955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736FD98-0C5D-4BB8-B5BF-DDAD93567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988" y="2741576"/>
            <a:ext cx="1079789" cy="169553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C5EB4AF-77C3-4285-92F1-1AAC52A74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78" y="2741576"/>
            <a:ext cx="1079789" cy="169553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4F592E-AD90-4D57-896D-4A1CA4EB6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768" y="2741576"/>
            <a:ext cx="1079789" cy="169553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752A67E-F57E-452A-8CC0-698188C5D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660" y="2741576"/>
            <a:ext cx="1079789" cy="169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1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9BC2AC-57F7-4668-B650-DEEF54E983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3:5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DB7022E-01DC-4C36-AC5D-C982838B8068}"/>
              </a:ext>
            </a:extLst>
          </p:cNvPr>
          <p:cNvGraphicFramePr>
            <a:graphicFrameLocks noGrp="1"/>
          </p:cNvGraphicFramePr>
          <p:nvPr/>
        </p:nvGraphicFramePr>
        <p:xfrm>
          <a:off x="1819275" y="979039"/>
          <a:ext cx="3860750" cy="52975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1198">
                  <a:extLst>
                    <a:ext uri="{9D8B030D-6E8A-4147-A177-3AD203B41FA5}">
                      <a16:colId xmlns:a16="http://schemas.microsoft.com/office/drawing/2014/main" val="798612558"/>
                    </a:ext>
                  </a:extLst>
                </a:gridCol>
                <a:gridCol w="1909552">
                  <a:extLst>
                    <a:ext uri="{9D8B030D-6E8A-4147-A177-3AD203B41FA5}">
                      <a16:colId xmlns:a16="http://schemas.microsoft.com/office/drawing/2014/main" val="1206225632"/>
                    </a:ext>
                  </a:extLst>
                </a:gridCol>
              </a:tblGrid>
              <a:tr h="7141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Number of octopuses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Total number of tentacles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2502189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0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781842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200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443599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2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644771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3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3519447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4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876742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5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339620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6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881728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7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0087937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8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64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9677809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9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87473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10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5837279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11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8327013"/>
                  </a:ext>
                </a:extLst>
              </a:tr>
              <a:tr h="3521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12</a:t>
                      </a:r>
                      <a:endParaRPr lang="en-GB" sz="2000" b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2000" dirty="0"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77552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A775E0-6DC7-4E05-84D7-36AFC7E66FAA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1700809"/>
          <a:ext cx="4136870" cy="45757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8034">
                  <a:extLst>
                    <a:ext uri="{9D8B030D-6E8A-4147-A177-3AD203B41FA5}">
                      <a16:colId xmlns:a16="http://schemas.microsoft.com/office/drawing/2014/main" val="529241110"/>
                    </a:ext>
                  </a:extLst>
                </a:gridCol>
                <a:gridCol w="2068836">
                  <a:extLst>
                    <a:ext uri="{9D8B030D-6E8A-4147-A177-3AD203B41FA5}">
                      <a16:colId xmlns:a16="http://schemas.microsoft.com/office/drawing/2014/main" val="3903664608"/>
                    </a:ext>
                  </a:extLst>
                </a:gridCol>
              </a:tblGrid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× 8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0 = 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072249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× 8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 = 8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4410978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× 8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6049314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× 8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3 = 24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494334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8 = 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4 = 32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786380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× 8 = 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5 = 40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200960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× 8 = 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6 = 48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0706264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× 8 = 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7 = 56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341920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8 = 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8 = 64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475270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× 8 = 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9 = 72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8445506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× 8 = 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10 = 80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8552452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× 8 = 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11 = 88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995238"/>
                  </a:ext>
                </a:extLst>
              </a:tr>
              <a:tr h="3519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× 8 = 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12 = 96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1099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7521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7482BD-6A34-4A5F-BD34-F252A4814F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3:6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4F5DA2-4E8A-4342-B1F6-07460AB3D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5" y="2432048"/>
            <a:ext cx="7975611" cy="199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323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CDBAE4-7D7D-49C8-94FD-769E3DE0AD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5BE893-2317-44EC-BE62-6C578031FF43}"/>
              </a:ext>
            </a:extLst>
          </p:cNvPr>
          <p:cNvSpPr txBox="1"/>
          <p:nvPr/>
        </p:nvSpPr>
        <p:spPr bwMode="auto">
          <a:xfrm>
            <a:off x="2764150" y="4468390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 ×  8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2EDDD3-26ED-4B4C-AA22-6C613EA81D73}"/>
              </a:ext>
            </a:extLst>
          </p:cNvPr>
          <p:cNvSpPr/>
          <p:nvPr/>
        </p:nvSpPr>
        <p:spPr bwMode="auto">
          <a:xfrm>
            <a:off x="4387770" y="44683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2A589E-3099-41EB-9763-2D85C5220D5E}"/>
              </a:ext>
            </a:extLst>
          </p:cNvPr>
          <p:cNvSpPr txBox="1"/>
          <p:nvPr/>
        </p:nvSpPr>
        <p:spPr bwMode="auto">
          <a:xfrm>
            <a:off x="4359556" y="44683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AB75A-048D-4A8B-8CCE-FFA3717ADD49}"/>
              </a:ext>
            </a:extLst>
          </p:cNvPr>
          <p:cNvSpPr txBox="1"/>
          <p:nvPr/>
        </p:nvSpPr>
        <p:spPr bwMode="auto">
          <a:xfrm>
            <a:off x="5926718" y="4467272"/>
            <a:ext cx="14478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  ×  5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20FAA1-BC7A-4BA7-9688-07149BB2E160}"/>
              </a:ext>
            </a:extLst>
          </p:cNvPr>
          <p:cNvSpPr/>
          <p:nvPr/>
        </p:nvSpPr>
        <p:spPr bwMode="auto">
          <a:xfrm>
            <a:off x="7550338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9E1624-C850-46A2-AB6D-A8F0F42D06DD}"/>
              </a:ext>
            </a:extLst>
          </p:cNvPr>
          <p:cNvSpPr txBox="1"/>
          <p:nvPr/>
        </p:nvSpPr>
        <p:spPr bwMode="auto">
          <a:xfrm>
            <a:off x="7522124" y="446727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187A60-EA3B-40AC-9095-67DB40111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1" y="2866330"/>
            <a:ext cx="7839279" cy="84128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FF432CE-4A78-4CA1-BD7A-941D2DAD196A}"/>
              </a:ext>
            </a:extLst>
          </p:cNvPr>
          <p:cNvSpPr/>
          <p:nvPr/>
        </p:nvSpPr>
        <p:spPr>
          <a:xfrm>
            <a:off x="4960785" y="850544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How many legs?</a:t>
            </a:r>
          </a:p>
        </p:txBody>
      </p:sp>
    </p:spTree>
    <p:extLst>
      <p:ext uri="{BB962C8B-B14F-4D97-AF65-F5344CB8AC3E}">
        <p14:creationId xmlns:p14="http://schemas.microsoft.com/office/powerpoint/2010/main" val="172679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A0DF99-0289-4707-AD90-2E5174A1E1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9FF53C-1C1D-4DFA-882E-1A927C99B9CB}"/>
              </a:ext>
            </a:extLst>
          </p:cNvPr>
          <p:cNvSpPr/>
          <p:nvPr/>
        </p:nvSpPr>
        <p:spPr bwMode="auto">
          <a:xfrm>
            <a:off x="4833965" y="4467274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27692D-1659-4161-8EBF-6CA28B9A61D4}"/>
              </a:ext>
            </a:extLst>
          </p:cNvPr>
          <p:cNvSpPr txBox="1"/>
          <p:nvPr/>
        </p:nvSpPr>
        <p:spPr bwMode="auto">
          <a:xfrm>
            <a:off x="4805751" y="4467273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54322C-ABA0-4A74-B90C-FE491813D791}"/>
              </a:ext>
            </a:extLst>
          </p:cNvPr>
          <p:cNvSpPr txBox="1"/>
          <p:nvPr/>
        </p:nvSpPr>
        <p:spPr bwMode="auto">
          <a:xfrm>
            <a:off x="2980860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945959-EB62-48E6-9673-E1E47B6C8579}"/>
              </a:ext>
            </a:extLst>
          </p:cNvPr>
          <p:cNvSpPr/>
          <p:nvPr/>
        </p:nvSpPr>
        <p:spPr bwMode="auto">
          <a:xfrm>
            <a:off x="2927649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F8CCC-3AB0-4677-BEE2-8D6A839EF429}"/>
              </a:ext>
            </a:extLst>
          </p:cNvPr>
          <p:cNvSpPr txBox="1"/>
          <p:nvPr/>
        </p:nvSpPr>
        <p:spPr bwMode="auto">
          <a:xfrm>
            <a:off x="3546975" y="446727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8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234DBE-E8AE-4466-9ADF-B8F384F5DD0C}"/>
              </a:ext>
            </a:extLst>
          </p:cNvPr>
          <p:cNvSpPr/>
          <p:nvPr/>
        </p:nvSpPr>
        <p:spPr bwMode="auto">
          <a:xfrm>
            <a:off x="7927012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0D628E-27C1-43C4-905D-B2429473E115}"/>
              </a:ext>
            </a:extLst>
          </p:cNvPr>
          <p:cNvSpPr txBox="1"/>
          <p:nvPr/>
        </p:nvSpPr>
        <p:spPr bwMode="auto">
          <a:xfrm>
            <a:off x="7898798" y="446727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A0D6C2-451D-4B63-BE21-6DD7BC7B111C}"/>
              </a:ext>
            </a:extLst>
          </p:cNvPr>
          <p:cNvSpPr txBox="1"/>
          <p:nvPr/>
        </p:nvSpPr>
        <p:spPr bwMode="auto">
          <a:xfrm>
            <a:off x="6960445" y="446727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451C23-8F8C-4B93-8E9C-52DE26CCC689}"/>
              </a:ext>
            </a:extLst>
          </p:cNvPr>
          <p:cNvSpPr/>
          <p:nvPr/>
        </p:nvSpPr>
        <p:spPr bwMode="auto">
          <a:xfrm>
            <a:off x="6907234" y="446727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5BB9D1-7442-4AF1-90E9-3A0E82D50FFC}"/>
              </a:ext>
            </a:extLst>
          </p:cNvPr>
          <p:cNvSpPr txBox="1"/>
          <p:nvPr/>
        </p:nvSpPr>
        <p:spPr bwMode="auto">
          <a:xfrm>
            <a:off x="7439921" y="446727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AB6438-4E2E-47BF-A44C-85FE5F99A401}"/>
              </a:ext>
            </a:extLst>
          </p:cNvPr>
          <p:cNvSpPr txBox="1"/>
          <p:nvPr/>
        </p:nvSpPr>
        <p:spPr bwMode="auto">
          <a:xfrm>
            <a:off x="5974680" y="4467270"/>
            <a:ext cx="901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  ×  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CE5CEB2-7EDB-4151-AED2-6D157E2D9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2" y="2866330"/>
            <a:ext cx="7839274" cy="84128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0559E37-A6EC-40BA-A9EC-DDC3E31D103E}"/>
              </a:ext>
            </a:extLst>
          </p:cNvPr>
          <p:cNvSpPr/>
          <p:nvPr/>
        </p:nvSpPr>
        <p:spPr>
          <a:xfrm>
            <a:off x="4960785" y="850544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How many legs?</a:t>
            </a:r>
          </a:p>
        </p:txBody>
      </p:sp>
    </p:spTree>
    <p:extLst>
      <p:ext uri="{BB962C8B-B14F-4D97-AF65-F5344CB8AC3E}">
        <p14:creationId xmlns:p14="http://schemas.microsoft.com/office/powerpoint/2010/main" val="214702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3836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represent counting in fours as the 4 times table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DDBEF4-A03B-4B7A-893F-05A26FA82C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FCDC5F-58D4-4C8D-873A-235B6A54CD39}"/>
              </a:ext>
            </a:extLst>
          </p:cNvPr>
          <p:cNvSpPr txBox="1"/>
          <p:nvPr/>
        </p:nvSpPr>
        <p:spPr bwMode="auto">
          <a:xfrm>
            <a:off x="3447319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6F33F2-8FB6-44B4-B72D-908729165628}"/>
              </a:ext>
            </a:extLst>
          </p:cNvPr>
          <p:cNvSpPr txBox="1"/>
          <p:nvPr/>
        </p:nvSpPr>
        <p:spPr bwMode="auto">
          <a:xfrm>
            <a:off x="5016932" y="4467274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15ADE3-4112-4F2F-B950-6D7B9FD5974B}"/>
              </a:ext>
            </a:extLst>
          </p:cNvPr>
          <p:cNvSpPr/>
          <p:nvPr/>
        </p:nvSpPr>
        <p:spPr bwMode="auto">
          <a:xfrm>
            <a:off x="5045146" y="4467275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893A05-85F0-4A78-B9CF-08AFC618B26E}"/>
              </a:ext>
            </a:extLst>
          </p:cNvPr>
          <p:cNvSpPr txBox="1"/>
          <p:nvPr/>
        </p:nvSpPr>
        <p:spPr bwMode="auto">
          <a:xfrm>
            <a:off x="2925181" y="44672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75F6EE-A93E-4402-BC67-BFB9BD178049}"/>
              </a:ext>
            </a:extLst>
          </p:cNvPr>
          <p:cNvSpPr/>
          <p:nvPr/>
        </p:nvSpPr>
        <p:spPr bwMode="auto">
          <a:xfrm>
            <a:off x="2870039" y="446727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806715-AAE9-4F53-B032-6657BBA207C8}"/>
              </a:ext>
            </a:extLst>
          </p:cNvPr>
          <p:cNvSpPr txBox="1"/>
          <p:nvPr/>
        </p:nvSpPr>
        <p:spPr bwMode="auto">
          <a:xfrm>
            <a:off x="4012736" y="446727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1C63BA-6C54-4FF9-8C9C-81A84DD3E9C2}"/>
              </a:ext>
            </a:extLst>
          </p:cNvPr>
          <p:cNvSpPr/>
          <p:nvPr/>
        </p:nvSpPr>
        <p:spPr bwMode="auto">
          <a:xfrm>
            <a:off x="3957593" y="446727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12AD9F-180E-4798-908F-86FE5126E704}"/>
              </a:ext>
            </a:extLst>
          </p:cNvPr>
          <p:cNvSpPr txBox="1"/>
          <p:nvPr/>
        </p:nvSpPr>
        <p:spPr bwMode="auto">
          <a:xfrm>
            <a:off x="4520767" y="446727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6E5ACB-E9E7-4232-9420-A2C5746E7D10}"/>
              </a:ext>
            </a:extLst>
          </p:cNvPr>
          <p:cNvSpPr txBox="1"/>
          <p:nvPr/>
        </p:nvSpPr>
        <p:spPr bwMode="auto">
          <a:xfrm>
            <a:off x="7221537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2508A6-8B69-4B1A-A03C-D49AEFD41886}"/>
              </a:ext>
            </a:extLst>
          </p:cNvPr>
          <p:cNvSpPr txBox="1"/>
          <p:nvPr/>
        </p:nvSpPr>
        <p:spPr bwMode="auto">
          <a:xfrm>
            <a:off x="8791150" y="448079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56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6087C2-1E9B-4854-BF77-68D939FEF305}"/>
              </a:ext>
            </a:extLst>
          </p:cNvPr>
          <p:cNvSpPr/>
          <p:nvPr/>
        </p:nvSpPr>
        <p:spPr bwMode="auto">
          <a:xfrm>
            <a:off x="8819364" y="4480793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79264B5-5B2A-4FF8-8FC5-DDD30E01AF01}"/>
              </a:ext>
            </a:extLst>
          </p:cNvPr>
          <p:cNvSpPr txBox="1"/>
          <p:nvPr/>
        </p:nvSpPr>
        <p:spPr bwMode="auto">
          <a:xfrm>
            <a:off x="6699400" y="448079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949E1F-C76D-4FC7-96F1-6C6EAEB68395}"/>
              </a:ext>
            </a:extLst>
          </p:cNvPr>
          <p:cNvSpPr/>
          <p:nvPr/>
        </p:nvSpPr>
        <p:spPr bwMode="auto">
          <a:xfrm>
            <a:off x="6644257" y="448079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991DB1-9FDB-4730-8C08-E9EC8729CB2E}"/>
              </a:ext>
            </a:extLst>
          </p:cNvPr>
          <p:cNvSpPr txBox="1"/>
          <p:nvPr/>
        </p:nvSpPr>
        <p:spPr bwMode="auto">
          <a:xfrm>
            <a:off x="7786954" y="44807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861E62-0D0F-4777-9CE7-3C7D7E4E198A}"/>
              </a:ext>
            </a:extLst>
          </p:cNvPr>
          <p:cNvSpPr/>
          <p:nvPr/>
        </p:nvSpPr>
        <p:spPr bwMode="auto">
          <a:xfrm>
            <a:off x="7731811" y="448079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977A3E-E928-4A0B-8575-C24CCC68B131}"/>
              </a:ext>
            </a:extLst>
          </p:cNvPr>
          <p:cNvSpPr txBox="1"/>
          <p:nvPr/>
        </p:nvSpPr>
        <p:spPr bwMode="auto">
          <a:xfrm>
            <a:off x="8294985" y="4480788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412DFD8-2F0B-49B8-9918-772C3031D3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2" y="2966710"/>
            <a:ext cx="7839274" cy="64052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704C3E3-6B05-4A49-B307-E505B9DC4676}"/>
              </a:ext>
            </a:extLst>
          </p:cNvPr>
          <p:cNvSpPr/>
          <p:nvPr/>
        </p:nvSpPr>
        <p:spPr>
          <a:xfrm>
            <a:off x="4960785" y="850544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How many legs?</a:t>
            </a:r>
          </a:p>
        </p:txBody>
      </p:sp>
    </p:spTree>
    <p:extLst>
      <p:ext uri="{BB962C8B-B14F-4D97-AF65-F5344CB8AC3E}">
        <p14:creationId xmlns:p14="http://schemas.microsoft.com/office/powerpoint/2010/main" val="287679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3" grpId="0"/>
      <p:bldP spid="15" grpId="0"/>
      <p:bldP spid="1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A7C3C4-9559-4E0B-A220-01562014EA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601567-45B1-46C0-AD7C-F8B6B545BCE4}"/>
              </a:ext>
            </a:extLst>
          </p:cNvPr>
          <p:cNvSpPr/>
          <p:nvPr/>
        </p:nvSpPr>
        <p:spPr>
          <a:xfrm>
            <a:off x="4979380" y="817856"/>
            <a:ext cx="2233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Hari wrote this.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AA8604-B626-40FC-A57B-58AED881B13D}"/>
              </a:ext>
            </a:extLst>
          </p:cNvPr>
          <p:cNvSpPr/>
          <p:nvPr/>
        </p:nvSpPr>
        <p:spPr>
          <a:xfrm>
            <a:off x="4411085" y="1556793"/>
            <a:ext cx="3369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</a:rPr>
              <a:t>This shows 4 × 8 = 32.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FB2196-A07D-41DE-922A-F365E50F0521}"/>
              </a:ext>
            </a:extLst>
          </p:cNvPr>
          <p:cNvSpPr/>
          <p:nvPr/>
        </p:nvSpPr>
        <p:spPr>
          <a:xfrm>
            <a:off x="3091718" y="3491500"/>
            <a:ext cx="6008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Draw a picture like this to show 7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8 = 56.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D604BA-9D4F-49D0-90CE-4FDD82551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3" y="4203876"/>
            <a:ext cx="6816764" cy="10973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01C1AD-C9CD-4299-B218-6CC298625D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3585" y="4203875"/>
            <a:ext cx="4674050" cy="10973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AB2709-B218-4688-B8E4-F8625CCD3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7" y="2206312"/>
            <a:ext cx="6816764" cy="109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55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D98ABBA-EA86-406C-A6EB-5D54EB64690F}"/>
              </a:ext>
            </a:extLst>
          </p:cNvPr>
          <p:cNvGraphicFramePr>
            <a:graphicFrameLocks noGrp="1"/>
          </p:cNvGraphicFramePr>
          <p:nvPr/>
        </p:nvGraphicFramePr>
        <p:xfrm>
          <a:off x="2123089" y="1516390"/>
          <a:ext cx="8020241" cy="4792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4149">
                  <a:extLst>
                    <a:ext uri="{9D8B030D-6E8A-4147-A177-3AD203B41FA5}">
                      <a16:colId xmlns:a16="http://schemas.microsoft.com/office/drawing/2014/main" val="2461015862"/>
                    </a:ext>
                  </a:extLst>
                </a:gridCol>
                <a:gridCol w="4926092">
                  <a:extLst>
                    <a:ext uri="{9D8B030D-6E8A-4147-A177-3AD203B41FA5}">
                      <a16:colId xmlns:a16="http://schemas.microsoft.com/office/drawing/2014/main" val="673476155"/>
                    </a:ext>
                  </a:extLst>
                </a:gridCol>
              </a:tblGrid>
              <a:tr h="205662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201792"/>
                  </a:ext>
                </a:extLst>
              </a:tr>
              <a:tr h="1872208">
                <a:tc rowSpan="2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2694868"/>
                  </a:ext>
                </a:extLst>
              </a:tr>
              <a:tr h="864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1642306"/>
                  </a:ext>
                </a:extLst>
              </a:tr>
            </a:tbl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E9495A-BC6D-4F99-98AC-0E42E6C339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3:7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A5B6D5-BF41-4B2F-8F9E-1AD265A48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6699807" y="929597"/>
            <a:ext cx="1950181" cy="33392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5FED14-B6D1-434D-944A-BA38F2066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54094" y="2368911"/>
            <a:ext cx="3725406" cy="43185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5D0BFF-6A11-45E0-98A4-AD3B3FE3F3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825" y="5614150"/>
            <a:ext cx="4782140" cy="5743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B1FD3E-383B-4460-A928-AE78D77DBB95}"/>
              </a:ext>
            </a:extLst>
          </p:cNvPr>
          <p:cNvSpPr txBox="1"/>
          <p:nvPr/>
        </p:nvSpPr>
        <p:spPr bwMode="auto">
          <a:xfrm>
            <a:off x="2270383" y="6020081"/>
            <a:ext cx="27759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© 2017 </a:t>
            </a:r>
            <a:r>
              <a:rPr lang="en-GB" sz="900" dirty="0" err="1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Alphablocks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Ltd. All rights reserved.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E427-ED09-4F55-9095-0BC84EFB4578}"/>
              </a:ext>
            </a:extLst>
          </p:cNvPr>
          <p:cNvSpPr/>
          <p:nvPr/>
        </p:nvSpPr>
        <p:spPr>
          <a:xfrm>
            <a:off x="4372517" y="868360"/>
            <a:ext cx="3446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Represents groups of 8?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9127787-563A-4EDE-96C1-D6E47F4C698C}"/>
              </a:ext>
            </a:extLst>
          </p:cNvPr>
          <p:cNvGrpSpPr/>
          <p:nvPr/>
        </p:nvGrpSpPr>
        <p:grpSpPr>
          <a:xfrm>
            <a:off x="2206090" y="1797787"/>
            <a:ext cx="2904486" cy="1549199"/>
            <a:chOff x="5245909" y="1516767"/>
            <a:chExt cx="3317769" cy="176963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BF3F1B9-99AC-417E-AA35-BBE666EB3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6224" y="1516767"/>
              <a:ext cx="3277454" cy="91548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94A0E96-968A-41F5-BE60-197B909D2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5909" y="2370915"/>
              <a:ext cx="3277454" cy="915489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02" y="3674707"/>
            <a:ext cx="1492206" cy="230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2458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12837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adjacent multiples of eight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2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86625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3:8-3:10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74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673107-FAAE-4DA7-A4FA-3F49D83BCD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3:8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8A94910-E20E-4A87-9355-7A5A554C2A5D}"/>
              </a:ext>
            </a:extLst>
          </p:cNvPr>
          <p:cNvGrpSpPr/>
          <p:nvPr/>
        </p:nvGrpSpPr>
        <p:grpSpPr>
          <a:xfrm>
            <a:off x="2030338" y="5056035"/>
            <a:ext cx="8110686" cy="687722"/>
            <a:chOff x="506338" y="5056035"/>
            <a:chExt cx="8110686" cy="68772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3B76847-DE20-409F-B766-DE2F9F117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905" y="5056035"/>
              <a:ext cx="7703278" cy="23343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E94F788-4B18-4A36-A68D-4DFF22A848A8}"/>
                </a:ext>
              </a:extLst>
            </p:cNvPr>
            <p:cNvSpPr txBox="1"/>
            <p:nvPr/>
          </p:nvSpPr>
          <p:spPr bwMode="auto">
            <a:xfrm>
              <a:off x="506338" y="528209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89800B1-B80B-4886-A67E-1E48611BCBE9}"/>
                </a:ext>
              </a:extLst>
            </p:cNvPr>
            <p:cNvSpPr txBox="1"/>
            <p:nvPr/>
          </p:nvSpPr>
          <p:spPr bwMode="auto">
            <a:xfrm>
              <a:off x="1273046" y="5282092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D1BE2D8-E4D1-459B-8966-405B1E0B5429}"/>
                </a:ext>
              </a:extLst>
            </p:cNvPr>
            <p:cNvSpPr txBox="1"/>
            <p:nvPr/>
          </p:nvSpPr>
          <p:spPr bwMode="auto">
            <a:xfrm>
              <a:off x="195639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16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977D67-6B7A-4A45-B263-15F716A83CF6}"/>
                </a:ext>
              </a:extLst>
            </p:cNvPr>
            <p:cNvSpPr txBox="1"/>
            <p:nvPr/>
          </p:nvSpPr>
          <p:spPr bwMode="auto">
            <a:xfrm>
              <a:off x="272310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F11019-9CE4-485D-AEE7-390B0EDB4FAE}"/>
                </a:ext>
              </a:extLst>
            </p:cNvPr>
            <p:cNvSpPr txBox="1"/>
            <p:nvPr/>
          </p:nvSpPr>
          <p:spPr bwMode="auto">
            <a:xfrm>
              <a:off x="349298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3BEDBD5-B957-49A4-9C7B-5B1C692C501F}"/>
                </a:ext>
              </a:extLst>
            </p:cNvPr>
            <p:cNvSpPr txBox="1"/>
            <p:nvPr/>
          </p:nvSpPr>
          <p:spPr bwMode="auto">
            <a:xfrm>
              <a:off x="4260499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C81656D-9A56-48E7-9586-590535913080}"/>
                </a:ext>
              </a:extLst>
            </p:cNvPr>
            <p:cNvSpPr txBox="1"/>
            <p:nvPr/>
          </p:nvSpPr>
          <p:spPr bwMode="auto">
            <a:xfrm>
              <a:off x="502564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48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03851A-9932-4822-8322-A196F12AFA3E}"/>
                </a:ext>
              </a:extLst>
            </p:cNvPr>
            <p:cNvSpPr txBox="1"/>
            <p:nvPr/>
          </p:nvSpPr>
          <p:spPr bwMode="auto">
            <a:xfrm>
              <a:off x="5793965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56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9A3261-D346-4FE1-9AB8-A9339B448093}"/>
                </a:ext>
              </a:extLst>
            </p:cNvPr>
            <p:cNvSpPr txBox="1"/>
            <p:nvPr/>
          </p:nvSpPr>
          <p:spPr bwMode="auto">
            <a:xfrm>
              <a:off x="6562286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64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79B79C8-2501-42C0-88D0-129751D1F0CE}"/>
                </a:ext>
              </a:extLst>
            </p:cNvPr>
            <p:cNvSpPr txBox="1"/>
            <p:nvPr/>
          </p:nvSpPr>
          <p:spPr bwMode="auto">
            <a:xfrm>
              <a:off x="73274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72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D0CAFA0-7394-4F36-8186-48C748B995C3}"/>
                </a:ext>
              </a:extLst>
            </p:cNvPr>
            <p:cNvSpPr txBox="1"/>
            <p:nvPr/>
          </p:nvSpPr>
          <p:spPr bwMode="auto">
            <a:xfrm>
              <a:off x="8098932" y="5282092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80</a:t>
              </a: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75177425-B0B1-41A3-AB90-A487A4DA7442}"/>
              </a:ext>
            </a:extLst>
          </p:cNvPr>
          <p:cNvSpPr>
            <a:spLocks noChangeAspect="1"/>
          </p:cNvSpPr>
          <p:nvPr/>
        </p:nvSpPr>
        <p:spPr bwMode="auto">
          <a:xfrm>
            <a:off x="7336589" y="5269926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CC00B26-6139-4F82-9BCA-8D84F9429035}"/>
              </a:ext>
            </a:extLst>
          </p:cNvPr>
          <p:cNvSpPr>
            <a:spLocks noChangeAspect="1"/>
          </p:cNvSpPr>
          <p:nvPr/>
        </p:nvSpPr>
        <p:spPr bwMode="auto">
          <a:xfrm>
            <a:off x="4266553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630B089-668A-4081-A114-487737376F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35" y="4430821"/>
            <a:ext cx="632214" cy="5349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9D1F32B-DCF5-46C6-A8ED-74B6B82983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35" y="4430821"/>
            <a:ext cx="632214" cy="534950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F1D413FD-12F6-487F-8453-CBEE3FF18305}"/>
              </a:ext>
            </a:extLst>
          </p:cNvPr>
          <p:cNvSpPr>
            <a:spLocks noChangeAspect="1"/>
          </p:cNvSpPr>
          <p:nvPr/>
        </p:nvSpPr>
        <p:spPr bwMode="auto">
          <a:xfrm>
            <a:off x="3494792" y="5269925"/>
            <a:ext cx="486000" cy="486000"/>
          </a:xfrm>
          <a:prstGeom prst="ellipse">
            <a:avLst/>
          </a:prstGeom>
          <a:noFill/>
          <a:ln w="28575" cap="flat" cmpd="sng" algn="ctr">
            <a:solidFill>
              <a:srgbClr val="8665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D8C6BF4-F1BE-4C97-818D-05E0308EEA48}"/>
              </a:ext>
            </a:extLst>
          </p:cNvPr>
          <p:cNvSpPr>
            <a:spLocks noChangeAspect="1"/>
          </p:cNvSpPr>
          <p:nvPr/>
        </p:nvSpPr>
        <p:spPr bwMode="auto">
          <a:xfrm>
            <a:off x="8101207" y="5268637"/>
            <a:ext cx="487289" cy="487289"/>
          </a:xfrm>
          <a:prstGeom prst="ellipse">
            <a:avLst/>
          </a:prstGeom>
          <a:noFill/>
          <a:ln w="28575" cap="flat" cmpd="sng" algn="ctr">
            <a:solidFill>
              <a:srgbClr val="4D8B2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2C76AA-BF1F-4FB9-81F2-04C72C24613E}"/>
              </a:ext>
            </a:extLst>
          </p:cNvPr>
          <p:cNvSpPr txBox="1"/>
          <p:nvPr/>
        </p:nvSpPr>
        <p:spPr bwMode="auto">
          <a:xfrm>
            <a:off x="7297695" y="3964372"/>
            <a:ext cx="615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4D8B23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4D8B23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EB3F2BF-6884-4217-8AF3-654A37964FBD}"/>
              </a:ext>
            </a:extLst>
          </p:cNvPr>
          <p:cNvSpPr txBox="1"/>
          <p:nvPr/>
        </p:nvSpPr>
        <p:spPr bwMode="auto">
          <a:xfrm>
            <a:off x="4164164" y="3964372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8665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CDBBE3-38FA-4E55-A904-C74ACF6828E8}"/>
              </a:ext>
            </a:extLst>
          </p:cNvPr>
          <p:cNvSpPr txBox="1"/>
          <p:nvPr/>
        </p:nvSpPr>
        <p:spPr bwMode="auto">
          <a:xfrm>
            <a:off x="6613986" y="2075761"/>
            <a:ext cx="9941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↓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+ 8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BBCE73-1977-404F-AEEA-BFAA4841A7D3}"/>
              </a:ext>
            </a:extLst>
          </p:cNvPr>
          <p:cNvSpPr txBox="1"/>
          <p:nvPr/>
        </p:nvSpPr>
        <p:spPr bwMode="auto">
          <a:xfrm>
            <a:off x="7651458" y="2075761"/>
            <a:ext cx="2537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8 = 2 × 8 + 8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275B5F-F9B9-4D32-9CE9-C2B6D8703109}"/>
              </a:ext>
            </a:extLst>
          </p:cNvPr>
          <p:cNvSpPr txBox="1"/>
          <p:nvPr/>
        </p:nvSpPr>
        <p:spPr bwMode="auto">
          <a:xfrm>
            <a:off x="6629377" y="2105273"/>
            <a:ext cx="96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↑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1AB43D-7AF5-489C-9C53-0171C3CCD692}"/>
              </a:ext>
            </a:extLst>
          </p:cNvPr>
          <p:cNvSpPr txBox="1"/>
          <p:nvPr/>
        </p:nvSpPr>
        <p:spPr bwMode="auto">
          <a:xfrm>
            <a:off x="7654641" y="2072000"/>
            <a:ext cx="2507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 × 8 = 8 × 8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8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6D0CE36-65D1-4B5C-B985-BC649886A37B}"/>
              </a:ext>
            </a:extLst>
          </p:cNvPr>
          <p:cNvSpPr/>
          <p:nvPr/>
        </p:nvSpPr>
        <p:spPr bwMode="auto">
          <a:xfrm>
            <a:off x="4798034" y="3520764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62E6256-6DD5-420F-B962-0E03C6F77F6A}"/>
              </a:ext>
            </a:extLst>
          </p:cNvPr>
          <p:cNvSpPr/>
          <p:nvPr/>
        </p:nvSpPr>
        <p:spPr bwMode="auto">
          <a:xfrm>
            <a:off x="4808216" y="2060575"/>
            <a:ext cx="1647825" cy="838200"/>
          </a:xfrm>
          <a:prstGeom prst="ellipse">
            <a:avLst/>
          </a:prstGeom>
          <a:noFill/>
          <a:ln w="38100" cap="flat" cmpd="sng" algn="ctr">
            <a:solidFill>
              <a:srgbClr val="0363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EDBC0AD-6D23-4CC0-8D13-0453531AED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819" y="754622"/>
            <a:ext cx="1463167" cy="534875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4361AFE-A965-42E7-98F0-4D01FEA0FA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960" y="1484785"/>
            <a:ext cx="1468883" cy="138355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240B67D-5DF9-4A57-B51A-CA95274418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864" y="3287415"/>
            <a:ext cx="1463167" cy="137209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DF79D33-99FE-414E-88CD-A3E79481D0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18" y="2219025"/>
            <a:ext cx="701101" cy="6462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249F4D2-E926-472F-A3D0-7BEF5E5B36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768" y="1854345"/>
            <a:ext cx="70110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2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23 L 0.02292 -0.04027 C 0.02778 -0.0493 0.03507 -0.05393 0.04254 -0.05393 C 0.05104 -0.05393 0.05799 -0.0493 0.06285 -0.04027 L 0.08594 -0.00023 " pathEditMode="relative" rAng="0" ptsTypes="AAAAA">
                                      <p:cBhvr>
                                        <p:cTn id="3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4.72222E-6 -0.2632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0.02222 -0.04097 C -0.02708 -0.05023 -0.03403 -0.05463 -0.04132 -0.05463 C -0.04948 -0.05463 -0.05608 -0.05023 -0.06094 -0.04097 L -0.08298 1.85185E-6 " pathEditMode="relative" rAng="0" ptsTypes="AAAAA">
                                      <p:cBhvr>
                                        <p:cTn id="12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2" grpId="1" animBg="1"/>
      <p:bldP spid="25" grpId="0" animBg="1"/>
      <p:bldP spid="25" grpId="1" animBg="1"/>
      <p:bldP spid="25" grpId="2" animBg="1"/>
      <p:bldP spid="26" grpId="0" animBg="1"/>
      <p:bldP spid="26" grpId="1" animBg="1"/>
      <p:bldP spid="27" grpId="0"/>
      <p:bldP spid="28" grpId="0"/>
      <p:bldP spid="28" grpId="1"/>
      <p:bldP spid="30" grpId="0"/>
      <p:bldP spid="30" grpId="1"/>
      <p:bldP spid="31" grpId="0"/>
      <p:bldP spid="31" grpId="1"/>
      <p:bldP spid="33" grpId="0"/>
      <p:bldP spid="34" grpId="0"/>
      <p:bldP spid="20" grpId="0" animBg="1"/>
      <p:bldP spid="20" grpId="1" animBg="1"/>
      <p:bldP spid="19" grpId="0" animBg="1"/>
      <p:bldP spid="19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FA5B7E-7467-4060-9044-A9883461C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1278286"/>
            <a:ext cx="7839279" cy="3384275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D5A178-D896-4DC0-A2D8-D2923BF820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3:8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A1BD14-0573-44CD-AC84-094305E00620}"/>
              </a:ext>
            </a:extLst>
          </p:cNvPr>
          <p:cNvSpPr txBox="1"/>
          <p:nvPr/>
        </p:nvSpPr>
        <p:spPr bwMode="auto">
          <a:xfrm>
            <a:off x="5332640" y="5118051"/>
            <a:ext cx="17395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− 8 = 4 × 8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A2062A-B6D0-4016-BE36-9E4B2EFEB33C}"/>
              </a:ext>
            </a:extLst>
          </p:cNvPr>
          <p:cNvSpPr txBox="1"/>
          <p:nvPr/>
        </p:nvSpPr>
        <p:spPr bwMode="auto">
          <a:xfrm>
            <a:off x="4598085" y="5125080"/>
            <a:ext cx="8980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E4835-DE76-4852-BB5A-45FFC0168CF1}"/>
              </a:ext>
            </a:extLst>
          </p:cNvPr>
          <p:cNvSpPr txBox="1"/>
          <p:nvPr/>
        </p:nvSpPr>
        <p:spPr bwMode="auto">
          <a:xfrm>
            <a:off x="6932544" y="5120356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32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107B8A-37E2-495B-82F2-2985DEB46F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4267" y="4123953"/>
            <a:ext cx="4320480" cy="50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2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4F9A8D-CA78-4284-A378-C00A3B1FBE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3:8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156F45-DA39-4BB3-A607-A1FCFE381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435" y="937295"/>
            <a:ext cx="1664668" cy="512718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51AAECF-E15A-4062-B896-5FE76F7259FF}"/>
              </a:ext>
            </a:extLst>
          </p:cNvPr>
          <p:cNvSpPr txBox="1"/>
          <p:nvPr/>
        </p:nvSpPr>
        <p:spPr bwMode="auto">
          <a:xfrm>
            <a:off x="6340724" y="971001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AB4175-6B59-4544-B7B6-C8514B9C2E24}"/>
              </a:ext>
            </a:extLst>
          </p:cNvPr>
          <p:cNvSpPr txBox="1"/>
          <p:nvPr/>
        </p:nvSpPr>
        <p:spPr bwMode="auto">
          <a:xfrm>
            <a:off x="6340724" y="3960305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B823DB-5882-4F1B-8617-347841891BAE}"/>
              </a:ext>
            </a:extLst>
          </p:cNvPr>
          <p:cNvSpPr txBox="1"/>
          <p:nvPr/>
        </p:nvSpPr>
        <p:spPr bwMode="auto">
          <a:xfrm>
            <a:off x="6340724" y="1344664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AD8E6E-25F0-4D22-8000-DE6C5AD4701A}"/>
              </a:ext>
            </a:extLst>
          </p:cNvPr>
          <p:cNvSpPr txBox="1"/>
          <p:nvPr/>
        </p:nvSpPr>
        <p:spPr bwMode="auto">
          <a:xfrm>
            <a:off x="6340724" y="1718327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CEED4E9-474D-452F-B69F-D07AE0B77CA2}"/>
              </a:ext>
            </a:extLst>
          </p:cNvPr>
          <p:cNvSpPr txBox="1"/>
          <p:nvPr/>
        </p:nvSpPr>
        <p:spPr bwMode="auto">
          <a:xfrm>
            <a:off x="6340724" y="2091990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DFCBE3-484C-4ACE-925B-A09DE9238713}"/>
              </a:ext>
            </a:extLst>
          </p:cNvPr>
          <p:cNvSpPr txBox="1"/>
          <p:nvPr/>
        </p:nvSpPr>
        <p:spPr bwMode="auto">
          <a:xfrm>
            <a:off x="6340724" y="2839316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7E7BBC-87FA-444C-9F73-CDAE419D1EFB}"/>
              </a:ext>
            </a:extLst>
          </p:cNvPr>
          <p:cNvSpPr txBox="1"/>
          <p:nvPr/>
        </p:nvSpPr>
        <p:spPr bwMode="auto">
          <a:xfrm>
            <a:off x="6340724" y="3212979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E90E0CF-389E-482D-814A-D64C0DE74CF2}"/>
              </a:ext>
            </a:extLst>
          </p:cNvPr>
          <p:cNvSpPr txBox="1"/>
          <p:nvPr/>
        </p:nvSpPr>
        <p:spPr bwMode="auto">
          <a:xfrm>
            <a:off x="6340724" y="3586642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6DD229-8585-43B1-ABD9-7C645A893F84}"/>
              </a:ext>
            </a:extLst>
          </p:cNvPr>
          <p:cNvSpPr txBox="1"/>
          <p:nvPr/>
        </p:nvSpPr>
        <p:spPr bwMode="auto">
          <a:xfrm>
            <a:off x="6340724" y="4333968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4BA6A91-7A1F-4EBE-8E02-8F08C288B257}"/>
              </a:ext>
            </a:extLst>
          </p:cNvPr>
          <p:cNvSpPr txBox="1"/>
          <p:nvPr/>
        </p:nvSpPr>
        <p:spPr bwMode="auto">
          <a:xfrm>
            <a:off x="6340724" y="4707631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A804C65-494C-4555-82D7-3D81F4D9445E}"/>
              </a:ext>
            </a:extLst>
          </p:cNvPr>
          <p:cNvSpPr txBox="1"/>
          <p:nvPr/>
        </p:nvSpPr>
        <p:spPr bwMode="auto">
          <a:xfrm>
            <a:off x="6340724" y="2465653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B840831-881D-4451-A723-3A14EC5C6B79}"/>
              </a:ext>
            </a:extLst>
          </p:cNvPr>
          <p:cNvSpPr txBox="1"/>
          <p:nvPr/>
        </p:nvSpPr>
        <p:spPr bwMode="auto">
          <a:xfrm>
            <a:off x="6340724" y="5081294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7C7063-FD75-4911-8E98-2FEF02FDBE14}"/>
              </a:ext>
            </a:extLst>
          </p:cNvPr>
          <p:cNvSpPr txBox="1"/>
          <p:nvPr/>
        </p:nvSpPr>
        <p:spPr bwMode="auto">
          <a:xfrm>
            <a:off x="6340724" y="5454953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96</a:t>
            </a:r>
          </a:p>
        </p:txBody>
      </p:sp>
    </p:spTree>
    <p:extLst>
      <p:ext uri="{BB962C8B-B14F-4D97-AF65-F5344CB8AC3E}">
        <p14:creationId xmlns:p14="http://schemas.microsoft.com/office/powerpoint/2010/main" val="282846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5E63B1-C8F8-45D2-8F7D-8B428320C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3:10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5CEC25-9CE4-4ACF-8246-D9A10D89AF78}"/>
              </a:ext>
            </a:extLst>
          </p:cNvPr>
          <p:cNvSpPr txBox="1"/>
          <p:nvPr/>
        </p:nvSpPr>
        <p:spPr bwMode="auto">
          <a:xfrm>
            <a:off x="6744072" y="355602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0196DA-7B9B-420B-8C26-E26C48A7C19A}"/>
              </a:ext>
            </a:extLst>
          </p:cNvPr>
          <p:cNvSpPr/>
          <p:nvPr/>
        </p:nvSpPr>
        <p:spPr>
          <a:xfrm>
            <a:off x="2121493" y="836714"/>
            <a:ext cx="3168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groups of 8.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D7629E-6F60-45F5-AE20-5F8E30504D35}"/>
              </a:ext>
            </a:extLst>
          </p:cNvPr>
          <p:cNvSpPr/>
          <p:nvPr/>
        </p:nvSpPr>
        <p:spPr>
          <a:xfrm>
            <a:off x="6888089" y="836713"/>
            <a:ext cx="3645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Circle the 8 equal groups.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71A6D0-79AA-4EDA-A546-95F60EFCA4BC}"/>
              </a:ext>
            </a:extLst>
          </p:cNvPr>
          <p:cNvSpPr/>
          <p:nvPr/>
        </p:nvSpPr>
        <p:spPr>
          <a:xfrm>
            <a:off x="1847528" y="5919664"/>
            <a:ext cx="37576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       groups of 8.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940856-3A1E-4277-BC22-10872EF65825}"/>
              </a:ext>
            </a:extLst>
          </p:cNvPr>
          <p:cNvSpPr/>
          <p:nvPr/>
        </p:nvSpPr>
        <p:spPr bwMode="auto">
          <a:xfrm>
            <a:off x="3297188" y="5968820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D62432-7072-4365-84B0-C1DA5ECF271F}"/>
              </a:ext>
            </a:extLst>
          </p:cNvPr>
          <p:cNvSpPr/>
          <p:nvPr/>
        </p:nvSpPr>
        <p:spPr>
          <a:xfrm>
            <a:off x="6660443" y="5970049"/>
            <a:ext cx="3927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There are 8 groups of         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096E6E-3E4B-4CCF-9118-6B9FC9FF7E8A}"/>
              </a:ext>
            </a:extLst>
          </p:cNvPr>
          <p:cNvSpPr/>
          <p:nvPr/>
        </p:nvSpPr>
        <p:spPr bwMode="auto">
          <a:xfrm>
            <a:off x="9738792" y="588700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3D9490-18DE-4D39-B443-AEF9C1E48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040" y="1412777"/>
            <a:ext cx="2142792" cy="433945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5BB55A0-7CF5-4D93-A1FF-89F0F843EEA7}"/>
              </a:ext>
            </a:extLst>
          </p:cNvPr>
          <p:cNvSpPr/>
          <p:nvPr/>
        </p:nvSpPr>
        <p:spPr bwMode="auto">
          <a:xfrm>
            <a:off x="5817122" y="296733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D552AE-9420-4819-BD2D-8F69073C83FD}"/>
              </a:ext>
            </a:extLst>
          </p:cNvPr>
          <p:cNvSpPr txBox="1"/>
          <p:nvPr/>
        </p:nvSpPr>
        <p:spPr bwMode="auto">
          <a:xfrm>
            <a:off x="6749919" y="296733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2E6678-CC02-4AFF-BD0B-99F8CF0168F6}"/>
              </a:ext>
            </a:extLst>
          </p:cNvPr>
          <p:cNvSpPr txBox="1"/>
          <p:nvPr/>
        </p:nvSpPr>
        <p:spPr bwMode="auto">
          <a:xfrm>
            <a:off x="5879063" y="296733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8CD131-A992-49EA-803A-C06ED2A4D2FC}"/>
              </a:ext>
            </a:extLst>
          </p:cNvPr>
          <p:cNvSpPr txBox="1"/>
          <p:nvPr/>
        </p:nvSpPr>
        <p:spPr bwMode="auto">
          <a:xfrm>
            <a:off x="6358539" y="296733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7F18CA-BB3B-48A6-B106-B97FAB23C60D}"/>
              </a:ext>
            </a:extLst>
          </p:cNvPr>
          <p:cNvSpPr txBox="1"/>
          <p:nvPr/>
        </p:nvSpPr>
        <p:spPr bwMode="auto">
          <a:xfrm>
            <a:off x="4893298" y="2967336"/>
            <a:ext cx="90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  ×  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459A64-7A7E-4362-8E76-E012D8440567}"/>
              </a:ext>
            </a:extLst>
          </p:cNvPr>
          <p:cNvSpPr txBox="1"/>
          <p:nvPr/>
        </p:nvSpPr>
        <p:spPr bwMode="auto">
          <a:xfrm>
            <a:off x="5033818" y="354889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C0989BA-96F4-411A-AA71-2F92C37D2898}"/>
              </a:ext>
            </a:extLst>
          </p:cNvPr>
          <p:cNvSpPr/>
          <p:nvPr/>
        </p:nvSpPr>
        <p:spPr bwMode="auto">
          <a:xfrm>
            <a:off x="4980607" y="3548896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67C7FF9-EAC7-47CC-8B6D-5483C5F5BDBC}"/>
              </a:ext>
            </a:extLst>
          </p:cNvPr>
          <p:cNvSpPr txBox="1"/>
          <p:nvPr/>
        </p:nvSpPr>
        <p:spPr bwMode="auto">
          <a:xfrm>
            <a:off x="5599933" y="3548896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 8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CA52000-15F1-473B-9777-ACBF751CA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854" y="1423122"/>
            <a:ext cx="2142792" cy="4339453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8D8DE3-0D04-440D-8644-6BD822C3436F}"/>
              </a:ext>
            </a:extLst>
          </p:cNvPr>
          <p:cNvSpPr/>
          <p:nvPr/>
        </p:nvSpPr>
        <p:spPr bwMode="auto">
          <a:xfrm>
            <a:off x="2701896" y="1351290"/>
            <a:ext cx="486142" cy="445397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9D86F4A-CE80-430D-B732-5AC72ACCAD11}"/>
              </a:ext>
            </a:extLst>
          </p:cNvPr>
          <p:cNvSpPr/>
          <p:nvPr/>
        </p:nvSpPr>
        <p:spPr bwMode="auto">
          <a:xfrm>
            <a:off x="3274296" y="1351290"/>
            <a:ext cx="486142" cy="445397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7B8A090-D907-4EF9-A299-2CD4A4124C7D}"/>
              </a:ext>
            </a:extLst>
          </p:cNvPr>
          <p:cNvSpPr/>
          <p:nvPr/>
        </p:nvSpPr>
        <p:spPr bwMode="auto">
          <a:xfrm>
            <a:off x="7803646" y="1364137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26A4BC0-276A-4E0F-A595-4EF4E69DB1CE}"/>
              </a:ext>
            </a:extLst>
          </p:cNvPr>
          <p:cNvSpPr/>
          <p:nvPr/>
        </p:nvSpPr>
        <p:spPr bwMode="auto">
          <a:xfrm>
            <a:off x="3846899" y="1351290"/>
            <a:ext cx="486142" cy="445397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7F69153-14FF-4D4B-948F-47B1A8758DDD}"/>
              </a:ext>
            </a:extLst>
          </p:cNvPr>
          <p:cNvSpPr/>
          <p:nvPr/>
        </p:nvSpPr>
        <p:spPr bwMode="auto">
          <a:xfrm>
            <a:off x="7803646" y="1936282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2366C4F-E6FE-41E9-B837-448C8FAF7F9C}"/>
              </a:ext>
            </a:extLst>
          </p:cNvPr>
          <p:cNvSpPr/>
          <p:nvPr/>
        </p:nvSpPr>
        <p:spPr bwMode="auto">
          <a:xfrm>
            <a:off x="7803646" y="2508427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825F1F-4323-40C8-BDF1-268A4080DB0D}"/>
              </a:ext>
            </a:extLst>
          </p:cNvPr>
          <p:cNvSpPr/>
          <p:nvPr/>
        </p:nvSpPr>
        <p:spPr bwMode="auto">
          <a:xfrm>
            <a:off x="7803646" y="3080572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8A8FA9FC-BB5E-4A7F-A39A-F376CECE1065}"/>
              </a:ext>
            </a:extLst>
          </p:cNvPr>
          <p:cNvSpPr/>
          <p:nvPr/>
        </p:nvSpPr>
        <p:spPr bwMode="auto">
          <a:xfrm>
            <a:off x="7803646" y="3652717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F796110-7BDF-4C51-8309-293A6956540A}"/>
              </a:ext>
            </a:extLst>
          </p:cNvPr>
          <p:cNvSpPr/>
          <p:nvPr/>
        </p:nvSpPr>
        <p:spPr bwMode="auto">
          <a:xfrm>
            <a:off x="7803646" y="4224862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A5FCD12-A04E-4108-8863-E0B016DA5833}"/>
              </a:ext>
            </a:extLst>
          </p:cNvPr>
          <p:cNvSpPr/>
          <p:nvPr/>
        </p:nvSpPr>
        <p:spPr bwMode="auto">
          <a:xfrm>
            <a:off x="7803646" y="4797005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8DB472-B4AD-4A67-8378-402DABC729EE}"/>
              </a:ext>
            </a:extLst>
          </p:cNvPr>
          <p:cNvSpPr txBox="1"/>
          <p:nvPr/>
        </p:nvSpPr>
        <p:spPr bwMode="auto">
          <a:xfrm>
            <a:off x="3332558" y="596881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66AE6FF-93E8-4502-8C50-9EA3B2ED3349}"/>
              </a:ext>
            </a:extLst>
          </p:cNvPr>
          <p:cNvSpPr txBox="1"/>
          <p:nvPr/>
        </p:nvSpPr>
        <p:spPr bwMode="auto">
          <a:xfrm>
            <a:off x="9782360" y="590260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FE109E-DD57-4E68-91E7-6D829E0BBE05}"/>
              </a:ext>
            </a:extLst>
          </p:cNvPr>
          <p:cNvSpPr/>
          <p:nvPr/>
        </p:nvSpPr>
        <p:spPr bwMode="auto">
          <a:xfrm>
            <a:off x="7803646" y="5370037"/>
            <a:ext cx="1642446" cy="46166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39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2D44B9-B832-4C0C-A840-8DB4CE8E1F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3:10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063A03-74DA-4D15-B6DE-3BD339364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1" y="2955775"/>
            <a:ext cx="7839279" cy="9464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517EA7-4981-480B-989B-1008763E0980}"/>
              </a:ext>
            </a:extLst>
          </p:cNvPr>
          <p:cNvSpPr txBox="1"/>
          <p:nvPr/>
        </p:nvSpPr>
        <p:spPr bwMode="auto">
          <a:xfrm>
            <a:off x="4324520" y="4797153"/>
            <a:ext cx="35429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 × 3 = 24		3 × 8 = 24 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72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99579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1:1-1:6 and 1:11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3-8 and 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1DF7CE-097B-42F5-AE49-3D509D2634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074"/>
          <a:stretch/>
        </p:blipFill>
        <p:spPr>
          <a:xfrm>
            <a:off x="7332558" y="3087706"/>
            <a:ext cx="2081272" cy="47906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31F686-68B2-40D6-B946-4CEA2D897F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3:10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B90880-1A63-41D2-9B06-8F6F65095E09}"/>
              </a:ext>
            </a:extLst>
          </p:cNvPr>
          <p:cNvSpPr/>
          <p:nvPr/>
        </p:nvSpPr>
        <p:spPr>
          <a:xfrm>
            <a:off x="1703512" y="81509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12 cupcakes in a pack. 4 chocolate and the rest vanilla.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F8EF0C0-D1EA-4200-9B40-B930B5EA0162}"/>
              </a:ext>
            </a:extLst>
          </p:cNvPr>
          <p:cNvSpPr/>
          <p:nvPr/>
        </p:nvSpPr>
        <p:spPr bwMode="auto">
          <a:xfrm>
            <a:off x="3278154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C29F452-C72F-4A3C-9174-720034D00422}"/>
              </a:ext>
            </a:extLst>
          </p:cNvPr>
          <p:cNvSpPr/>
          <p:nvPr/>
        </p:nvSpPr>
        <p:spPr bwMode="auto">
          <a:xfrm>
            <a:off x="3800976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E9F0A45-DB00-4A10-9887-A6E13BC6F0AF}"/>
              </a:ext>
            </a:extLst>
          </p:cNvPr>
          <p:cNvSpPr/>
          <p:nvPr/>
        </p:nvSpPr>
        <p:spPr bwMode="auto">
          <a:xfrm>
            <a:off x="4323798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247337E-65A4-4937-8FB9-1FF01AFE6AFF}"/>
              </a:ext>
            </a:extLst>
          </p:cNvPr>
          <p:cNvSpPr/>
          <p:nvPr/>
        </p:nvSpPr>
        <p:spPr bwMode="auto">
          <a:xfrm>
            <a:off x="4846620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CFC8DA7-C1CC-443C-A780-A577818EE5CB}"/>
              </a:ext>
            </a:extLst>
          </p:cNvPr>
          <p:cNvSpPr/>
          <p:nvPr/>
        </p:nvSpPr>
        <p:spPr bwMode="auto">
          <a:xfrm>
            <a:off x="5369442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4380901-242F-4567-BC1F-78B8C1A47505}"/>
              </a:ext>
            </a:extLst>
          </p:cNvPr>
          <p:cNvSpPr/>
          <p:nvPr/>
        </p:nvSpPr>
        <p:spPr bwMode="auto">
          <a:xfrm>
            <a:off x="5892264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56DEA01-27D3-4486-888A-95A9C5BFFA1A}"/>
              </a:ext>
            </a:extLst>
          </p:cNvPr>
          <p:cNvSpPr/>
          <p:nvPr/>
        </p:nvSpPr>
        <p:spPr bwMode="auto">
          <a:xfrm>
            <a:off x="6415086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7408D2-37A6-40E2-94F2-45A7649D2285}"/>
              </a:ext>
            </a:extLst>
          </p:cNvPr>
          <p:cNvSpPr/>
          <p:nvPr/>
        </p:nvSpPr>
        <p:spPr bwMode="auto">
          <a:xfrm>
            <a:off x="6937908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7F57F28-1355-41A7-BBAC-820B5760182B}"/>
              </a:ext>
            </a:extLst>
          </p:cNvPr>
          <p:cNvSpPr/>
          <p:nvPr/>
        </p:nvSpPr>
        <p:spPr bwMode="auto">
          <a:xfrm>
            <a:off x="7460730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A79F049-7242-4B95-BBBD-C09AC78C55B3}"/>
              </a:ext>
            </a:extLst>
          </p:cNvPr>
          <p:cNvSpPr/>
          <p:nvPr/>
        </p:nvSpPr>
        <p:spPr bwMode="auto">
          <a:xfrm>
            <a:off x="7983552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346A12F-0985-4DAB-8FF5-0D9A8714892E}"/>
              </a:ext>
            </a:extLst>
          </p:cNvPr>
          <p:cNvSpPr/>
          <p:nvPr/>
        </p:nvSpPr>
        <p:spPr bwMode="auto">
          <a:xfrm>
            <a:off x="8506374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5FB2DC8-BB46-436D-B3C5-64267CA42C1F}"/>
              </a:ext>
            </a:extLst>
          </p:cNvPr>
          <p:cNvSpPr/>
          <p:nvPr/>
        </p:nvSpPr>
        <p:spPr bwMode="auto">
          <a:xfrm>
            <a:off x="9029201" y="2690068"/>
            <a:ext cx="306000" cy="3060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20DE40-DF9F-4391-B151-1C7A0E8A99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2166551"/>
            <a:ext cx="7839278" cy="4790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238F594-BBC4-4993-8E22-47FAA82861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9743" y="3019968"/>
            <a:ext cx="4208752" cy="514540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1F6AE30C-44F6-457C-A1A8-9D76CAC20C15}"/>
              </a:ext>
            </a:extLst>
          </p:cNvPr>
          <p:cNvSpPr/>
          <p:nvPr/>
        </p:nvSpPr>
        <p:spPr bwMode="auto">
          <a:xfrm>
            <a:off x="3278154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41A6E8D-719C-4377-B1F0-4D3D04E3D335}"/>
              </a:ext>
            </a:extLst>
          </p:cNvPr>
          <p:cNvSpPr/>
          <p:nvPr/>
        </p:nvSpPr>
        <p:spPr bwMode="auto">
          <a:xfrm>
            <a:off x="3800976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70EC89D-6700-4192-94B5-74B875A55713}"/>
              </a:ext>
            </a:extLst>
          </p:cNvPr>
          <p:cNvSpPr/>
          <p:nvPr/>
        </p:nvSpPr>
        <p:spPr bwMode="auto">
          <a:xfrm>
            <a:off x="4323798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145F1C6-3610-4B5F-819E-218E2F58E54A}"/>
              </a:ext>
            </a:extLst>
          </p:cNvPr>
          <p:cNvSpPr/>
          <p:nvPr/>
        </p:nvSpPr>
        <p:spPr bwMode="auto">
          <a:xfrm>
            <a:off x="4846620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2FDD9AC-1255-4C1E-A913-BB87FCC68F86}"/>
              </a:ext>
            </a:extLst>
          </p:cNvPr>
          <p:cNvSpPr/>
          <p:nvPr/>
        </p:nvSpPr>
        <p:spPr bwMode="auto">
          <a:xfrm>
            <a:off x="5369442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DFB7D87-FB65-4129-8D55-21886C3F0A56}"/>
              </a:ext>
            </a:extLst>
          </p:cNvPr>
          <p:cNvSpPr/>
          <p:nvPr/>
        </p:nvSpPr>
        <p:spPr bwMode="auto">
          <a:xfrm>
            <a:off x="5892264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53CE474-2DD2-4AED-83EA-824797BCCB2C}"/>
              </a:ext>
            </a:extLst>
          </p:cNvPr>
          <p:cNvSpPr/>
          <p:nvPr/>
        </p:nvSpPr>
        <p:spPr bwMode="auto">
          <a:xfrm>
            <a:off x="6415086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6FA5362-9394-4D10-A867-8309146BC463}"/>
              </a:ext>
            </a:extLst>
          </p:cNvPr>
          <p:cNvSpPr/>
          <p:nvPr/>
        </p:nvSpPr>
        <p:spPr bwMode="auto">
          <a:xfrm>
            <a:off x="6937908" y="3171913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36811D3-3FA4-4125-BA42-EF2DC107E7F0}"/>
              </a:ext>
            </a:extLst>
          </p:cNvPr>
          <p:cNvSpPr/>
          <p:nvPr/>
        </p:nvSpPr>
        <p:spPr bwMode="auto">
          <a:xfrm>
            <a:off x="7460730" y="3171913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39A3D25-142D-4723-B138-F134558F8AF1}"/>
              </a:ext>
            </a:extLst>
          </p:cNvPr>
          <p:cNvSpPr/>
          <p:nvPr/>
        </p:nvSpPr>
        <p:spPr bwMode="auto">
          <a:xfrm>
            <a:off x="7983552" y="3171913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B3629A9-5901-4D45-992D-46853F340995}"/>
              </a:ext>
            </a:extLst>
          </p:cNvPr>
          <p:cNvSpPr/>
          <p:nvPr/>
        </p:nvSpPr>
        <p:spPr bwMode="auto">
          <a:xfrm>
            <a:off x="8506374" y="3171913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E06BC00-71D0-4B2D-8CEA-393C240AE30A}"/>
              </a:ext>
            </a:extLst>
          </p:cNvPr>
          <p:cNvSpPr/>
          <p:nvPr/>
        </p:nvSpPr>
        <p:spPr bwMode="auto">
          <a:xfrm>
            <a:off x="9029201" y="3171913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98D96F2-E00D-49E5-8B4C-2E52E5513E8F}"/>
              </a:ext>
            </a:extLst>
          </p:cNvPr>
          <p:cNvSpPr/>
          <p:nvPr/>
        </p:nvSpPr>
        <p:spPr bwMode="auto">
          <a:xfrm>
            <a:off x="3278154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D62B6A53-5F02-41BC-8DC8-99CECAF86E5B}"/>
              </a:ext>
            </a:extLst>
          </p:cNvPr>
          <p:cNvSpPr/>
          <p:nvPr/>
        </p:nvSpPr>
        <p:spPr bwMode="auto">
          <a:xfrm>
            <a:off x="3800976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8890174F-ED81-4C33-BCE1-E004D9608251}"/>
              </a:ext>
            </a:extLst>
          </p:cNvPr>
          <p:cNvSpPr/>
          <p:nvPr/>
        </p:nvSpPr>
        <p:spPr bwMode="auto">
          <a:xfrm>
            <a:off x="4323798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59866C7-D732-47FF-85A4-D5261F2DDADF}"/>
              </a:ext>
            </a:extLst>
          </p:cNvPr>
          <p:cNvSpPr/>
          <p:nvPr/>
        </p:nvSpPr>
        <p:spPr bwMode="auto">
          <a:xfrm>
            <a:off x="4846620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3A730B36-889E-461C-8F70-6F65D20A84E9}"/>
              </a:ext>
            </a:extLst>
          </p:cNvPr>
          <p:cNvSpPr/>
          <p:nvPr/>
        </p:nvSpPr>
        <p:spPr bwMode="auto">
          <a:xfrm>
            <a:off x="5369442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2623665F-1B1C-4DD3-8602-A595888B9B7A}"/>
              </a:ext>
            </a:extLst>
          </p:cNvPr>
          <p:cNvSpPr/>
          <p:nvPr/>
        </p:nvSpPr>
        <p:spPr bwMode="auto">
          <a:xfrm>
            <a:off x="5892264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FC20893-89C4-4B6F-A46E-022D56C0C909}"/>
              </a:ext>
            </a:extLst>
          </p:cNvPr>
          <p:cNvSpPr/>
          <p:nvPr/>
        </p:nvSpPr>
        <p:spPr bwMode="auto">
          <a:xfrm>
            <a:off x="6415086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B9A2F7C-CDD4-4E14-A31F-98E89B36980A}"/>
              </a:ext>
            </a:extLst>
          </p:cNvPr>
          <p:cNvSpPr/>
          <p:nvPr/>
        </p:nvSpPr>
        <p:spPr bwMode="auto">
          <a:xfrm>
            <a:off x="6937908" y="3665347"/>
            <a:ext cx="306000" cy="306000"/>
          </a:xfrm>
          <a:prstGeom prst="ellipse">
            <a:avLst/>
          </a:prstGeom>
          <a:solidFill>
            <a:srgbClr val="DEB21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016B4F19-82C3-44CF-BAFA-6496C6705767}"/>
              </a:ext>
            </a:extLst>
          </p:cNvPr>
          <p:cNvSpPr/>
          <p:nvPr/>
        </p:nvSpPr>
        <p:spPr bwMode="auto">
          <a:xfrm>
            <a:off x="7460730" y="3665347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805DCF2-3648-4CC8-A750-7554150C475A}"/>
              </a:ext>
            </a:extLst>
          </p:cNvPr>
          <p:cNvSpPr/>
          <p:nvPr/>
        </p:nvSpPr>
        <p:spPr bwMode="auto">
          <a:xfrm>
            <a:off x="7983552" y="3665347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9E561DA-8A67-4474-98D2-D49F727C6AAC}"/>
              </a:ext>
            </a:extLst>
          </p:cNvPr>
          <p:cNvSpPr/>
          <p:nvPr/>
        </p:nvSpPr>
        <p:spPr bwMode="auto">
          <a:xfrm>
            <a:off x="8506374" y="3665347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121BDEF9-4059-46A9-B2A8-322A7282DEC3}"/>
              </a:ext>
            </a:extLst>
          </p:cNvPr>
          <p:cNvSpPr/>
          <p:nvPr/>
        </p:nvSpPr>
        <p:spPr bwMode="auto">
          <a:xfrm>
            <a:off x="9029201" y="3665347"/>
            <a:ext cx="306000" cy="306000"/>
          </a:xfrm>
          <a:prstGeom prst="ellipse">
            <a:avLst/>
          </a:prstGeom>
          <a:solidFill>
            <a:srgbClr val="82541E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756B3E97-973C-453E-963B-256EC20F35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074"/>
          <a:stretch/>
        </p:blipFill>
        <p:spPr>
          <a:xfrm>
            <a:off x="7337035" y="4033749"/>
            <a:ext cx="2081272" cy="479067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0DFEACCB-A110-4104-B1BE-1CD18E1508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4220" y="3966011"/>
            <a:ext cx="4208752" cy="51454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577B73D7-2F86-4B75-9471-F29B042482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60"/>
          <a:stretch/>
        </p:blipFill>
        <p:spPr>
          <a:xfrm>
            <a:off x="1510715" y="2566915"/>
            <a:ext cx="1326553" cy="1399097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CDCC78A-56BA-47B4-B4F3-C6F53A64A4C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6751" y="2483660"/>
            <a:ext cx="530877" cy="1608930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E7B57E9B-E924-4CE5-9F6B-22A7B23B9194}"/>
              </a:ext>
            </a:extLst>
          </p:cNvPr>
          <p:cNvSpPr/>
          <p:nvPr/>
        </p:nvSpPr>
        <p:spPr>
          <a:xfrm>
            <a:off x="1225491" y="5645239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Total number of vanilla cupcakes =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5997469-2AA9-4CFE-89B6-E8F109BC4EA4}"/>
              </a:ext>
            </a:extLst>
          </p:cNvPr>
          <p:cNvSpPr/>
          <p:nvPr/>
        </p:nvSpPr>
        <p:spPr>
          <a:xfrm>
            <a:off x="7841680" y="5635153"/>
            <a:ext cx="1975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× 8 = 24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CB76D6-A31F-4702-A782-2C72C1FA37D0}"/>
              </a:ext>
            </a:extLst>
          </p:cNvPr>
          <p:cNvSpPr/>
          <p:nvPr/>
        </p:nvSpPr>
        <p:spPr>
          <a:xfrm>
            <a:off x="3647728" y="832979"/>
            <a:ext cx="5164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How many vanilla cupcakes in 3 packs?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CEA13B0-A7E7-422C-A2C4-1643DC9E50A4}"/>
              </a:ext>
            </a:extLst>
          </p:cNvPr>
          <p:cNvSpPr/>
          <p:nvPr/>
        </p:nvSpPr>
        <p:spPr>
          <a:xfrm>
            <a:off x="5418909" y="1664121"/>
            <a:ext cx="1737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packs</a:t>
            </a:r>
            <a:r>
              <a:rPr lang="en-GB" sz="2400" b="1" dirty="0">
                <a:latin typeface="Myriad Pro" panose="020B0503030403020204" pitchFamily="34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</a:rPr>
              <a:t>of </a:t>
            </a:r>
            <a:r>
              <a:rPr lang="en-GB" sz="2400" b="1" dirty="0">
                <a:latin typeface="Myriad Pro" panose="020B0503030403020204" pitchFamily="34" charset="0"/>
              </a:rPr>
              <a:t>12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9FC13C2-193A-479A-8914-6B5C0AEE0422}"/>
              </a:ext>
            </a:extLst>
          </p:cNvPr>
          <p:cNvSpPr/>
          <p:nvPr/>
        </p:nvSpPr>
        <p:spPr>
          <a:xfrm>
            <a:off x="4121184" y="3429001"/>
            <a:ext cx="23610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8</a:t>
            </a:r>
            <a:br>
              <a:rPr lang="en-GB" sz="2400" dirty="0">
                <a:latin typeface="Myriad Pro" panose="020B0503030403020204" pitchFamily="34" charset="0"/>
              </a:rPr>
            </a:br>
            <a:r>
              <a:rPr lang="en-GB" sz="2400" dirty="0">
                <a:latin typeface="Myriad Pro" panose="020B0503030403020204" pitchFamily="34" charset="0"/>
              </a:rPr>
              <a:t>vanilla cupcakes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BE3D5B9-1947-44C4-95A7-3797376DA885}"/>
              </a:ext>
            </a:extLst>
          </p:cNvPr>
          <p:cNvSpPr/>
          <p:nvPr/>
        </p:nvSpPr>
        <p:spPr>
          <a:xfrm>
            <a:off x="4098490" y="4472279"/>
            <a:ext cx="23610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8</a:t>
            </a:r>
            <a:br>
              <a:rPr lang="en-GB" sz="2400" b="1" dirty="0">
                <a:latin typeface="Myriad Pro" panose="020B0503030403020204" pitchFamily="34" charset="0"/>
              </a:rPr>
            </a:br>
            <a:r>
              <a:rPr lang="en-GB" sz="2400" dirty="0">
                <a:latin typeface="Myriad Pro" panose="020B0503030403020204" pitchFamily="34" charset="0"/>
              </a:rPr>
              <a:t>vanilla cupcakes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37AA03C-B2B9-4AFE-877B-9D91434F4E59}"/>
              </a:ext>
            </a:extLst>
          </p:cNvPr>
          <p:cNvSpPr/>
          <p:nvPr/>
        </p:nvSpPr>
        <p:spPr>
          <a:xfrm>
            <a:off x="6925383" y="3429001"/>
            <a:ext cx="2821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br>
              <a:rPr lang="en-GB" sz="2400" b="1" dirty="0">
                <a:latin typeface="Myriad Pro" panose="020B0503030403020204" pitchFamily="34" charset="0"/>
              </a:rPr>
            </a:br>
            <a:r>
              <a:rPr lang="en-GB" sz="2400" dirty="0">
                <a:latin typeface="Myriad Pro" panose="020B0503030403020204" pitchFamily="34" charset="0"/>
              </a:rPr>
              <a:t>chocolate cupcakes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AE8BC4B-6EB0-4CDA-821A-D25BD111DD97}"/>
              </a:ext>
            </a:extLst>
          </p:cNvPr>
          <p:cNvSpPr/>
          <p:nvPr/>
        </p:nvSpPr>
        <p:spPr>
          <a:xfrm>
            <a:off x="6962680" y="4472279"/>
            <a:ext cx="2821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Myriad Pro" panose="020B0503030403020204" pitchFamily="34" charset="0"/>
              </a:rPr>
              <a:t>4</a:t>
            </a:r>
            <a:br>
              <a:rPr lang="en-GB" sz="2400" b="1" dirty="0">
                <a:latin typeface="Myriad Pro" panose="020B0503030403020204" pitchFamily="34" charset="0"/>
              </a:rPr>
            </a:br>
            <a:r>
              <a:rPr lang="en-GB" sz="2400" dirty="0">
                <a:latin typeface="Myriad Pro" panose="020B0503030403020204" pitchFamily="34" charset="0"/>
              </a:rPr>
              <a:t>chocolate cupcakes</a:t>
            </a:r>
          </a:p>
        </p:txBody>
      </p:sp>
    </p:spTree>
    <p:extLst>
      <p:ext uri="{BB962C8B-B14F-4D97-AF65-F5344CB8AC3E}">
        <p14:creationId xmlns:p14="http://schemas.microsoft.com/office/powerpoint/2010/main" val="321244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543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543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5432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25432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B210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3" grpId="0"/>
      <p:bldP spid="84" grpId="0"/>
      <p:bldP spid="3" grpId="0"/>
      <p:bldP spid="57" grpId="0"/>
      <p:bldP spid="58" grpId="0"/>
      <p:bldP spid="58" grpId="1"/>
      <p:bldP spid="59" grpId="0"/>
      <p:bldP spid="61" grpId="0"/>
      <p:bldP spid="61" grpId="1"/>
      <p:bldP spid="6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954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explain the relationship between multiples of 4 and multiples of 8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40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96165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37-42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F39B10-DD9D-42FE-8CC2-A839E0D582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A03688-A4B5-4D0A-9403-17F2D9CCB8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8193" y="3108032"/>
            <a:ext cx="7975614" cy="32096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4C25F2-7BD8-461D-A4A7-EA4EDCB49F6C}"/>
              </a:ext>
            </a:extLst>
          </p:cNvPr>
          <p:cNvSpPr/>
          <p:nvPr/>
        </p:nvSpPr>
        <p:spPr>
          <a:xfrm>
            <a:off x="1993723" y="330393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411F18-C553-4DBC-B616-BEB8273B3CFE}"/>
              </a:ext>
            </a:extLst>
          </p:cNvPr>
          <p:cNvSpPr/>
          <p:nvPr/>
        </p:nvSpPr>
        <p:spPr>
          <a:xfrm>
            <a:off x="2640857" y="330393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C63731-F793-4AD7-A2F2-0D7C0F80078E}"/>
              </a:ext>
            </a:extLst>
          </p:cNvPr>
          <p:cNvSpPr/>
          <p:nvPr/>
        </p:nvSpPr>
        <p:spPr>
          <a:xfrm>
            <a:off x="3284883" y="3303939"/>
            <a:ext cx="351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FA2329-6779-4829-9F17-12BA26D181C9}"/>
              </a:ext>
            </a:extLst>
          </p:cNvPr>
          <p:cNvSpPr/>
          <p:nvPr/>
        </p:nvSpPr>
        <p:spPr>
          <a:xfrm>
            <a:off x="3850315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9A67E5-A4FA-4044-A5F1-65C2EC86E277}"/>
              </a:ext>
            </a:extLst>
          </p:cNvPr>
          <p:cNvSpPr/>
          <p:nvPr/>
        </p:nvSpPr>
        <p:spPr>
          <a:xfrm>
            <a:off x="4496931" y="3304803"/>
            <a:ext cx="518092" cy="460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075C78-6E91-4E01-B608-ED6B123ABCBA}"/>
              </a:ext>
            </a:extLst>
          </p:cNvPr>
          <p:cNvSpPr/>
          <p:nvPr/>
        </p:nvSpPr>
        <p:spPr>
          <a:xfrm>
            <a:off x="5140276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460E04-C12B-43B9-94E2-E925919BC7D9}"/>
              </a:ext>
            </a:extLst>
          </p:cNvPr>
          <p:cNvSpPr/>
          <p:nvPr/>
        </p:nvSpPr>
        <p:spPr>
          <a:xfrm>
            <a:off x="5786684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855311-29E9-49BE-BDF7-2DF8DEA2C341}"/>
              </a:ext>
            </a:extLst>
          </p:cNvPr>
          <p:cNvSpPr/>
          <p:nvPr/>
        </p:nvSpPr>
        <p:spPr>
          <a:xfrm>
            <a:off x="6432755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FB359C-B57D-47B8-835E-1E6FE13F5A0E}"/>
              </a:ext>
            </a:extLst>
          </p:cNvPr>
          <p:cNvSpPr/>
          <p:nvPr/>
        </p:nvSpPr>
        <p:spPr>
          <a:xfrm>
            <a:off x="7081256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D71D5D-7D81-42E4-A484-0C80427CECA6}"/>
              </a:ext>
            </a:extLst>
          </p:cNvPr>
          <p:cNvSpPr/>
          <p:nvPr/>
        </p:nvSpPr>
        <p:spPr>
          <a:xfrm>
            <a:off x="7724946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FE5610-8480-45C0-8EC2-4B8CF42A222D}"/>
              </a:ext>
            </a:extLst>
          </p:cNvPr>
          <p:cNvSpPr/>
          <p:nvPr/>
        </p:nvSpPr>
        <p:spPr>
          <a:xfrm>
            <a:off x="8371819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310F1A-8D0F-483B-801A-B13C57F40700}"/>
              </a:ext>
            </a:extLst>
          </p:cNvPr>
          <p:cNvSpPr/>
          <p:nvPr/>
        </p:nvSpPr>
        <p:spPr>
          <a:xfrm>
            <a:off x="9020653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C0968F-DCEC-4234-A04C-5F486FD3ACC7}"/>
              </a:ext>
            </a:extLst>
          </p:cNvPr>
          <p:cNvSpPr/>
          <p:nvPr/>
        </p:nvSpPr>
        <p:spPr>
          <a:xfrm>
            <a:off x="9663456" y="3303939"/>
            <a:ext cx="518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314302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A0FF8C-4CAA-4F41-9E03-9FC8019FF0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</a:t>
            </a:r>
            <a:endParaRPr lang="en-GB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E9CE435-0FD0-43CB-BFB8-36EE50086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3" y="1959657"/>
            <a:ext cx="7736495" cy="2475191"/>
          </a:xfrm>
          <a:prstGeom prst="rect">
            <a:avLst/>
          </a:prstGeom>
        </p:spPr>
      </p:pic>
      <p:sp>
        <p:nvSpPr>
          <p:cNvPr id="28" name="Star: 12 Points 27">
            <a:extLst>
              <a:ext uri="{FF2B5EF4-FFF2-40B4-BE49-F238E27FC236}">
                <a16:creationId xmlns:a16="http://schemas.microsoft.com/office/drawing/2014/main" id="{E0465E4E-AC82-4D63-90EB-B18C79FB2AD6}"/>
              </a:ext>
            </a:extLst>
          </p:cNvPr>
          <p:cNvSpPr>
            <a:spLocks noChangeAspect="1"/>
          </p:cNvSpPr>
          <p:nvPr/>
        </p:nvSpPr>
        <p:spPr bwMode="auto">
          <a:xfrm>
            <a:off x="3632735" y="3155187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2" name="Star: 12 Points 31">
            <a:extLst>
              <a:ext uri="{FF2B5EF4-FFF2-40B4-BE49-F238E27FC236}">
                <a16:creationId xmlns:a16="http://schemas.microsoft.com/office/drawing/2014/main" id="{F9E14FAD-4574-4854-BDBB-FD990499193C}"/>
              </a:ext>
            </a:extLst>
          </p:cNvPr>
          <p:cNvSpPr>
            <a:spLocks noChangeAspect="1"/>
          </p:cNvSpPr>
          <p:nvPr/>
        </p:nvSpPr>
        <p:spPr bwMode="auto">
          <a:xfrm>
            <a:off x="2782634" y="315880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5" name="Star: 12 Points 34">
            <a:extLst>
              <a:ext uri="{FF2B5EF4-FFF2-40B4-BE49-F238E27FC236}">
                <a16:creationId xmlns:a16="http://schemas.microsoft.com/office/drawing/2014/main" id="{86BFD8ED-64B1-45C8-B2EF-D3FCEDED46D5}"/>
              </a:ext>
            </a:extLst>
          </p:cNvPr>
          <p:cNvSpPr>
            <a:spLocks noChangeAspect="1"/>
          </p:cNvSpPr>
          <p:nvPr/>
        </p:nvSpPr>
        <p:spPr bwMode="auto">
          <a:xfrm>
            <a:off x="5487508" y="3828620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6" name="Star: 12 Points 35">
            <a:extLst>
              <a:ext uri="{FF2B5EF4-FFF2-40B4-BE49-F238E27FC236}">
                <a16:creationId xmlns:a16="http://schemas.microsoft.com/office/drawing/2014/main" id="{2399D7B2-CBDA-4451-AF8F-7A5428C30A2F}"/>
              </a:ext>
            </a:extLst>
          </p:cNvPr>
          <p:cNvSpPr>
            <a:spLocks noChangeAspect="1"/>
          </p:cNvSpPr>
          <p:nvPr/>
        </p:nvSpPr>
        <p:spPr bwMode="auto">
          <a:xfrm>
            <a:off x="3759993" y="3838282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0446F9E-F7A2-4894-A5BC-E6B1AC67C3DB}"/>
              </a:ext>
            </a:extLst>
          </p:cNvPr>
          <p:cNvGrpSpPr/>
          <p:nvPr/>
        </p:nvGrpSpPr>
        <p:grpSpPr>
          <a:xfrm>
            <a:off x="8825914" y="3768487"/>
            <a:ext cx="654225" cy="654225"/>
            <a:chOff x="3680196" y="3999961"/>
            <a:chExt cx="654225" cy="654225"/>
          </a:xfrm>
        </p:grpSpPr>
        <p:sp>
          <p:nvSpPr>
            <p:cNvPr id="38" name="Star: 12 Points 37">
              <a:extLst>
                <a:ext uri="{FF2B5EF4-FFF2-40B4-BE49-F238E27FC236}">
                  <a16:creationId xmlns:a16="http://schemas.microsoft.com/office/drawing/2014/main" id="{69867351-BF9C-41AB-9C9D-E372631FC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3146" y="4080326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39" name="Star: 12 Points 38">
              <a:extLst>
                <a:ext uri="{FF2B5EF4-FFF2-40B4-BE49-F238E27FC236}">
                  <a16:creationId xmlns:a16="http://schemas.microsoft.com/office/drawing/2014/main" id="{8C345893-74E1-4232-AFAE-7F324722AF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80196" y="3999961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ED00B18-BED4-4067-8B69-AC5D48B06882}"/>
              </a:ext>
            </a:extLst>
          </p:cNvPr>
          <p:cNvGrpSpPr/>
          <p:nvPr/>
        </p:nvGrpSpPr>
        <p:grpSpPr>
          <a:xfrm>
            <a:off x="7106915" y="3768259"/>
            <a:ext cx="654225" cy="654225"/>
            <a:chOff x="5391401" y="5104547"/>
            <a:chExt cx="654225" cy="654225"/>
          </a:xfrm>
        </p:grpSpPr>
        <p:sp>
          <p:nvSpPr>
            <p:cNvPr id="50" name="Star: 12 Points 49">
              <a:extLst>
                <a:ext uri="{FF2B5EF4-FFF2-40B4-BE49-F238E27FC236}">
                  <a16:creationId xmlns:a16="http://schemas.microsoft.com/office/drawing/2014/main" id="{E7417E52-E7F9-44D7-949C-12E05638F6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71816" y="5184962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1" name="Star: 12 Points 50">
              <a:extLst>
                <a:ext uri="{FF2B5EF4-FFF2-40B4-BE49-F238E27FC236}">
                  <a16:creationId xmlns:a16="http://schemas.microsoft.com/office/drawing/2014/main" id="{AB2142A2-390C-4024-97FD-BAB7F984830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1401" y="5104547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F8621FA-C2FA-43C4-9C33-DD92F99CFA24}"/>
              </a:ext>
            </a:extLst>
          </p:cNvPr>
          <p:cNvGrpSpPr/>
          <p:nvPr/>
        </p:nvGrpSpPr>
        <p:grpSpPr>
          <a:xfrm>
            <a:off x="4439817" y="3086121"/>
            <a:ext cx="754875" cy="754875"/>
            <a:chOff x="2000830" y="1935209"/>
            <a:chExt cx="754875" cy="754875"/>
          </a:xfrm>
        </p:grpSpPr>
        <p:sp>
          <p:nvSpPr>
            <p:cNvPr id="56" name="Star: 12 Points 55">
              <a:extLst>
                <a:ext uri="{FF2B5EF4-FFF2-40B4-BE49-F238E27FC236}">
                  <a16:creationId xmlns:a16="http://schemas.microsoft.com/office/drawing/2014/main" id="{679F92F7-090F-4ADA-9646-BBB23A8D4C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69896" y="2004275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57" name="Star: 12 Points 56">
              <a:extLst>
                <a:ext uri="{FF2B5EF4-FFF2-40B4-BE49-F238E27FC236}">
                  <a16:creationId xmlns:a16="http://schemas.microsoft.com/office/drawing/2014/main" id="{9F98262D-74A1-4546-8CC7-2699F36035E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0830" y="1935209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477A824-1034-4334-89C9-5435BBDA19EF}"/>
              </a:ext>
            </a:extLst>
          </p:cNvPr>
          <p:cNvGrpSpPr/>
          <p:nvPr/>
        </p:nvGrpSpPr>
        <p:grpSpPr>
          <a:xfrm>
            <a:off x="3563669" y="3086121"/>
            <a:ext cx="754875" cy="754875"/>
            <a:chOff x="2232756" y="1235560"/>
            <a:chExt cx="754875" cy="754875"/>
          </a:xfrm>
        </p:grpSpPr>
        <p:sp>
          <p:nvSpPr>
            <p:cNvPr id="59" name="Star: 12 Points 58">
              <a:extLst>
                <a:ext uri="{FF2B5EF4-FFF2-40B4-BE49-F238E27FC236}">
                  <a16:creationId xmlns:a16="http://schemas.microsoft.com/office/drawing/2014/main" id="{C5607DD4-66ED-45E5-96AA-21B29F4F3B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01822" y="1304626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60" name="Star: 12 Points 59">
              <a:extLst>
                <a:ext uri="{FF2B5EF4-FFF2-40B4-BE49-F238E27FC236}">
                  <a16:creationId xmlns:a16="http://schemas.microsoft.com/office/drawing/2014/main" id="{6477DEE2-DE67-4E76-B001-176C39E740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232756" y="1235560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635BC05-AF1A-4DF5-AF03-DD82414E6763}"/>
              </a:ext>
            </a:extLst>
          </p:cNvPr>
          <p:cNvGrpSpPr/>
          <p:nvPr/>
        </p:nvGrpSpPr>
        <p:grpSpPr>
          <a:xfrm>
            <a:off x="5407094" y="3748206"/>
            <a:ext cx="654225" cy="654225"/>
            <a:chOff x="3995209" y="5491618"/>
            <a:chExt cx="654225" cy="654225"/>
          </a:xfrm>
        </p:grpSpPr>
        <p:sp>
          <p:nvSpPr>
            <p:cNvPr id="62" name="Star: 12 Points 61">
              <a:extLst>
                <a:ext uri="{FF2B5EF4-FFF2-40B4-BE49-F238E27FC236}">
                  <a16:creationId xmlns:a16="http://schemas.microsoft.com/office/drawing/2014/main" id="{CF432922-2784-41BD-BB7B-0BB9674640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63" name="Star: 12 Points 62">
              <a:extLst>
                <a:ext uri="{FF2B5EF4-FFF2-40B4-BE49-F238E27FC236}">
                  <a16:creationId xmlns:a16="http://schemas.microsoft.com/office/drawing/2014/main" id="{8ACEFA41-D235-446D-9C9F-B398F047F0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5A0939B1-A3B6-484E-98DF-95733BC46DE6}"/>
              </a:ext>
            </a:extLst>
          </p:cNvPr>
          <p:cNvGrpSpPr/>
          <p:nvPr/>
        </p:nvGrpSpPr>
        <p:grpSpPr>
          <a:xfrm>
            <a:off x="2713568" y="3089743"/>
            <a:ext cx="754875" cy="754875"/>
            <a:chOff x="1251048" y="871162"/>
            <a:chExt cx="754875" cy="754875"/>
          </a:xfrm>
        </p:grpSpPr>
        <p:sp>
          <p:nvSpPr>
            <p:cNvPr id="65" name="Star: 12 Points 64">
              <a:extLst>
                <a:ext uri="{FF2B5EF4-FFF2-40B4-BE49-F238E27FC236}">
                  <a16:creationId xmlns:a16="http://schemas.microsoft.com/office/drawing/2014/main" id="{8290C40E-B4E1-4AD2-9A78-EE90924F868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20114" y="940228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66" name="Star: 12 Points 65">
              <a:extLst>
                <a:ext uri="{FF2B5EF4-FFF2-40B4-BE49-F238E27FC236}">
                  <a16:creationId xmlns:a16="http://schemas.microsoft.com/office/drawing/2014/main" id="{06E8FF22-ADD7-48ED-8291-3F229A2D8D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51048" y="871162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67" name="Star: 12 Points 66">
            <a:extLst>
              <a:ext uri="{FF2B5EF4-FFF2-40B4-BE49-F238E27FC236}">
                <a16:creationId xmlns:a16="http://schemas.microsoft.com/office/drawing/2014/main" id="{7FD10B92-7D1F-49E2-BB7B-E725BE3F7B2A}"/>
              </a:ext>
            </a:extLst>
          </p:cNvPr>
          <p:cNvSpPr>
            <a:spLocks noChangeAspect="1"/>
          </p:cNvSpPr>
          <p:nvPr/>
        </p:nvSpPr>
        <p:spPr bwMode="auto">
          <a:xfrm>
            <a:off x="4508883" y="3155187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9" name="Star: 12 Points 68">
            <a:extLst>
              <a:ext uri="{FF2B5EF4-FFF2-40B4-BE49-F238E27FC236}">
                <a16:creationId xmlns:a16="http://schemas.microsoft.com/office/drawing/2014/main" id="{D8735F1D-2560-4805-A92F-4D136F422AB3}"/>
              </a:ext>
            </a:extLst>
          </p:cNvPr>
          <p:cNvSpPr>
            <a:spLocks noChangeAspect="1"/>
          </p:cNvSpPr>
          <p:nvPr/>
        </p:nvSpPr>
        <p:spPr bwMode="auto">
          <a:xfrm>
            <a:off x="8897886" y="3840266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0DB2833-8DD6-4D79-B405-F54545A1CBF8}"/>
              </a:ext>
            </a:extLst>
          </p:cNvPr>
          <p:cNvGrpSpPr/>
          <p:nvPr/>
        </p:nvGrpSpPr>
        <p:grpSpPr>
          <a:xfrm>
            <a:off x="3679579" y="3757868"/>
            <a:ext cx="654225" cy="654225"/>
            <a:chOff x="3995209" y="5491618"/>
            <a:chExt cx="654225" cy="654225"/>
          </a:xfrm>
        </p:grpSpPr>
        <p:sp>
          <p:nvSpPr>
            <p:cNvPr id="71" name="Star: 12 Points 70">
              <a:extLst>
                <a:ext uri="{FF2B5EF4-FFF2-40B4-BE49-F238E27FC236}">
                  <a16:creationId xmlns:a16="http://schemas.microsoft.com/office/drawing/2014/main" id="{0A3147A3-1CE8-4178-A9CB-CB2DC56936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5624" y="5572033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2" name="Star: 12 Points 71">
              <a:extLst>
                <a:ext uri="{FF2B5EF4-FFF2-40B4-BE49-F238E27FC236}">
                  <a16:creationId xmlns:a16="http://schemas.microsoft.com/office/drawing/2014/main" id="{F53F90F4-7E8A-4FBB-98C9-BB58B72DE9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95209" y="5491618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73" name="Star: 12 Points 72">
            <a:extLst>
              <a:ext uri="{FF2B5EF4-FFF2-40B4-BE49-F238E27FC236}">
                <a16:creationId xmlns:a16="http://schemas.microsoft.com/office/drawing/2014/main" id="{4D27AD74-27B5-47C5-BB56-65E299D80363}"/>
              </a:ext>
            </a:extLst>
          </p:cNvPr>
          <p:cNvSpPr>
            <a:spLocks noChangeAspect="1"/>
          </p:cNvSpPr>
          <p:nvPr/>
        </p:nvSpPr>
        <p:spPr bwMode="auto">
          <a:xfrm>
            <a:off x="3632735" y="3148156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4" name="Star: 12 Points 73">
            <a:extLst>
              <a:ext uri="{FF2B5EF4-FFF2-40B4-BE49-F238E27FC236}">
                <a16:creationId xmlns:a16="http://schemas.microsoft.com/office/drawing/2014/main" id="{CA3E0849-76DA-47D1-A14F-D88FCB48AB06}"/>
              </a:ext>
            </a:extLst>
          </p:cNvPr>
          <p:cNvSpPr>
            <a:spLocks noChangeAspect="1"/>
          </p:cNvSpPr>
          <p:nvPr/>
        </p:nvSpPr>
        <p:spPr bwMode="auto">
          <a:xfrm>
            <a:off x="7187329" y="3848673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9FC1437-335C-4E45-ACCC-E615A017A363}"/>
              </a:ext>
            </a:extLst>
          </p:cNvPr>
          <p:cNvGrpSpPr/>
          <p:nvPr/>
        </p:nvGrpSpPr>
        <p:grpSpPr>
          <a:xfrm>
            <a:off x="5269118" y="3089743"/>
            <a:ext cx="754875" cy="754875"/>
            <a:chOff x="2000830" y="1935209"/>
            <a:chExt cx="754875" cy="754875"/>
          </a:xfrm>
        </p:grpSpPr>
        <p:sp>
          <p:nvSpPr>
            <p:cNvPr id="76" name="Star: 12 Points 75">
              <a:extLst>
                <a:ext uri="{FF2B5EF4-FFF2-40B4-BE49-F238E27FC236}">
                  <a16:creationId xmlns:a16="http://schemas.microsoft.com/office/drawing/2014/main" id="{B8664836-34EC-4E9A-AFEE-0B72AE7F31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69896" y="2004275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77" name="Star: 12 Points 76">
              <a:extLst>
                <a:ext uri="{FF2B5EF4-FFF2-40B4-BE49-F238E27FC236}">
                  <a16:creationId xmlns:a16="http://schemas.microsoft.com/office/drawing/2014/main" id="{6151F5F0-2294-4806-9879-DDFAB1633A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0830" y="1935209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78" name="Star: 12 Points 77">
            <a:extLst>
              <a:ext uri="{FF2B5EF4-FFF2-40B4-BE49-F238E27FC236}">
                <a16:creationId xmlns:a16="http://schemas.microsoft.com/office/drawing/2014/main" id="{B523AAA6-ACE1-4DF7-82CA-3991A6012843}"/>
              </a:ext>
            </a:extLst>
          </p:cNvPr>
          <p:cNvSpPr>
            <a:spLocks noChangeAspect="1"/>
          </p:cNvSpPr>
          <p:nvPr/>
        </p:nvSpPr>
        <p:spPr bwMode="auto">
          <a:xfrm>
            <a:off x="5338184" y="315880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9" name="Star: 12 Points 78">
            <a:extLst>
              <a:ext uri="{FF2B5EF4-FFF2-40B4-BE49-F238E27FC236}">
                <a16:creationId xmlns:a16="http://schemas.microsoft.com/office/drawing/2014/main" id="{B1A58B48-DD3A-45A3-8EE6-73B77CE470C2}"/>
              </a:ext>
            </a:extLst>
          </p:cNvPr>
          <p:cNvSpPr>
            <a:spLocks noChangeAspect="1"/>
          </p:cNvSpPr>
          <p:nvPr/>
        </p:nvSpPr>
        <p:spPr bwMode="auto">
          <a:xfrm>
            <a:off x="5487508" y="3828620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198CCE9-72E4-4B22-8A09-0E6AF43802A2}"/>
              </a:ext>
            </a:extLst>
          </p:cNvPr>
          <p:cNvGrpSpPr/>
          <p:nvPr/>
        </p:nvGrpSpPr>
        <p:grpSpPr>
          <a:xfrm>
            <a:off x="5269118" y="3089743"/>
            <a:ext cx="754875" cy="754875"/>
            <a:chOff x="2000830" y="1935209"/>
            <a:chExt cx="754875" cy="754875"/>
          </a:xfrm>
        </p:grpSpPr>
        <p:sp>
          <p:nvSpPr>
            <p:cNvPr id="81" name="Star: 12 Points 80">
              <a:extLst>
                <a:ext uri="{FF2B5EF4-FFF2-40B4-BE49-F238E27FC236}">
                  <a16:creationId xmlns:a16="http://schemas.microsoft.com/office/drawing/2014/main" id="{731040A4-0592-4E06-B2E7-DBC1CD3E35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69896" y="2004275"/>
              <a:ext cx="616743" cy="616743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82" name="Star: 12 Points 81">
              <a:extLst>
                <a:ext uri="{FF2B5EF4-FFF2-40B4-BE49-F238E27FC236}">
                  <a16:creationId xmlns:a16="http://schemas.microsoft.com/office/drawing/2014/main" id="{90BE898F-13A4-4C2F-AF42-91BC70714E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00830" y="1935209"/>
              <a:ext cx="754875" cy="75487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A4246817-67C1-444F-8465-3F64163C52A0}"/>
              </a:ext>
            </a:extLst>
          </p:cNvPr>
          <p:cNvGrpSpPr/>
          <p:nvPr/>
        </p:nvGrpSpPr>
        <p:grpSpPr>
          <a:xfrm>
            <a:off x="8827863" y="3768259"/>
            <a:ext cx="654225" cy="654225"/>
            <a:chOff x="3680196" y="3999961"/>
            <a:chExt cx="654225" cy="654225"/>
          </a:xfrm>
        </p:grpSpPr>
        <p:sp>
          <p:nvSpPr>
            <p:cNvPr id="84" name="Star: 12 Points 83">
              <a:extLst>
                <a:ext uri="{FF2B5EF4-FFF2-40B4-BE49-F238E27FC236}">
                  <a16:creationId xmlns:a16="http://schemas.microsoft.com/office/drawing/2014/main" id="{230F5C50-1F7C-43EA-B0EA-1EF7252C81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3146" y="4080326"/>
              <a:ext cx="493394" cy="493394"/>
            </a:xfrm>
            <a:prstGeom prst="star12">
              <a:avLst/>
            </a:prstGeom>
            <a:noFill/>
            <a:ln w="25400" cap="flat" cmpd="sng" algn="ctr">
              <a:solidFill>
                <a:srgbClr val="E824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85" name="Star: 12 Points 84">
              <a:extLst>
                <a:ext uri="{FF2B5EF4-FFF2-40B4-BE49-F238E27FC236}">
                  <a16:creationId xmlns:a16="http://schemas.microsoft.com/office/drawing/2014/main" id="{D3F57E18-804C-4D64-871D-99C6EAF150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80196" y="3999961"/>
              <a:ext cx="654225" cy="654225"/>
            </a:xfrm>
            <a:prstGeom prst="star12">
              <a:avLst/>
            </a:prstGeom>
            <a:noFill/>
            <a:ln w="25400" cap="flat" cmpd="sng" algn="ctr">
              <a:solidFill>
                <a:srgbClr val="00628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806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2" grpId="0" animBg="1"/>
      <p:bldP spid="32" grpId="1" animBg="1"/>
      <p:bldP spid="35" grpId="0" animBg="1"/>
      <p:bldP spid="35" grpId="1" animBg="1"/>
      <p:bldP spid="36" grpId="0" animBg="1"/>
      <p:bldP spid="36" grpId="1" animBg="1"/>
      <p:bldP spid="67" grpId="0" animBg="1"/>
      <p:bldP spid="67" grpId="1" animBg="1"/>
      <p:bldP spid="69" grpId="0" animBg="1"/>
      <p:bldP spid="69" grpId="1" animBg="1"/>
      <p:bldP spid="73" grpId="0" animBg="1"/>
      <p:bldP spid="73" grpId="1" animBg="1"/>
      <p:bldP spid="74" grpId="0" animBg="1"/>
      <p:bldP spid="74" grpId="1" animBg="1"/>
      <p:bldP spid="78" grpId="0" animBg="1"/>
      <p:bldP spid="78" grpId="1" animBg="1"/>
      <p:bldP spid="79" grpId="0" animBg="1"/>
      <p:bldP spid="79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78C90C-994A-4BB5-9CFD-E7C6E369EB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74D044-4DBE-4E34-9C59-F8534DBB5252}"/>
              </a:ext>
            </a:extLst>
          </p:cNvPr>
          <p:cNvSpPr/>
          <p:nvPr/>
        </p:nvSpPr>
        <p:spPr>
          <a:xfrm>
            <a:off x="5182756" y="3569011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C5340E-B328-4B7A-8139-22C4E135016C}"/>
              </a:ext>
            </a:extLst>
          </p:cNvPr>
          <p:cNvSpPr/>
          <p:nvPr/>
        </p:nvSpPr>
        <p:spPr>
          <a:xfrm>
            <a:off x="7542464" y="3569011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1D35F6-1A22-43F3-A880-45223B29C0F1}"/>
              </a:ext>
            </a:extLst>
          </p:cNvPr>
          <p:cNvSpPr/>
          <p:nvPr/>
        </p:nvSpPr>
        <p:spPr>
          <a:xfrm>
            <a:off x="9907328" y="3569011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9F56A3-87AF-482B-A5ED-CF154DE3CB62}"/>
              </a:ext>
            </a:extLst>
          </p:cNvPr>
          <p:cNvSpPr/>
          <p:nvPr/>
        </p:nvSpPr>
        <p:spPr>
          <a:xfrm>
            <a:off x="3993440" y="3320611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35C245-BCF4-480C-8F1E-75F10E57EB11}"/>
              </a:ext>
            </a:extLst>
          </p:cNvPr>
          <p:cNvSpPr/>
          <p:nvPr/>
        </p:nvSpPr>
        <p:spPr>
          <a:xfrm>
            <a:off x="6359658" y="3320611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F611A1-693B-4020-921F-E5AB228F1485}"/>
              </a:ext>
            </a:extLst>
          </p:cNvPr>
          <p:cNvSpPr/>
          <p:nvPr/>
        </p:nvSpPr>
        <p:spPr>
          <a:xfrm>
            <a:off x="8720888" y="3333342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1B3020F-F94E-47D6-9C01-8E72A048631B}"/>
              </a:ext>
            </a:extLst>
          </p:cNvPr>
          <p:cNvSpPr/>
          <p:nvPr/>
        </p:nvSpPr>
        <p:spPr>
          <a:xfrm>
            <a:off x="2823167" y="3569011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47775-CCB9-4B9E-990E-AFD69640C293}"/>
              </a:ext>
            </a:extLst>
          </p:cNvPr>
          <p:cNvSpPr txBox="1"/>
          <p:nvPr/>
        </p:nvSpPr>
        <p:spPr bwMode="auto">
          <a:xfrm>
            <a:off x="2799594" y="336412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0BE38B-DB6F-4AE1-9205-3A05EDB1CBA3}"/>
              </a:ext>
            </a:extLst>
          </p:cNvPr>
          <p:cNvSpPr txBox="1"/>
          <p:nvPr/>
        </p:nvSpPr>
        <p:spPr bwMode="auto">
          <a:xfrm>
            <a:off x="2801975" y="385382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2F20FD-3733-483A-8EBF-3B3C8457B7AA}"/>
              </a:ext>
            </a:extLst>
          </p:cNvPr>
          <p:cNvSpPr txBox="1"/>
          <p:nvPr/>
        </p:nvSpPr>
        <p:spPr bwMode="auto">
          <a:xfrm>
            <a:off x="3981373" y="336412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410675-EA5B-4521-8602-2023092D3079}"/>
              </a:ext>
            </a:extLst>
          </p:cNvPr>
          <p:cNvSpPr txBox="1"/>
          <p:nvPr/>
        </p:nvSpPr>
        <p:spPr bwMode="auto">
          <a:xfrm>
            <a:off x="5178450" y="336412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B4A88E-14D1-45A3-801C-9EAAD018970E}"/>
              </a:ext>
            </a:extLst>
          </p:cNvPr>
          <p:cNvSpPr txBox="1"/>
          <p:nvPr/>
        </p:nvSpPr>
        <p:spPr bwMode="auto">
          <a:xfrm>
            <a:off x="5180831" y="385382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D75F47-9366-4DF0-9676-66FA9619F063}"/>
              </a:ext>
            </a:extLst>
          </p:cNvPr>
          <p:cNvSpPr txBox="1"/>
          <p:nvPr/>
        </p:nvSpPr>
        <p:spPr bwMode="auto">
          <a:xfrm>
            <a:off x="6360229" y="336412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77B5D8-BFDE-42E6-A077-80ABF85511E9}"/>
              </a:ext>
            </a:extLst>
          </p:cNvPr>
          <p:cNvSpPr txBox="1"/>
          <p:nvPr/>
        </p:nvSpPr>
        <p:spPr bwMode="auto">
          <a:xfrm>
            <a:off x="7526408" y="336412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68724AD-36E4-44A4-A79B-0951BD6FF321}"/>
              </a:ext>
            </a:extLst>
          </p:cNvPr>
          <p:cNvSpPr txBox="1"/>
          <p:nvPr/>
        </p:nvSpPr>
        <p:spPr bwMode="auto">
          <a:xfrm>
            <a:off x="7528789" y="3853829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F8CEE2A-D757-452B-AEEF-E141AF9EF721}"/>
              </a:ext>
            </a:extLst>
          </p:cNvPr>
          <p:cNvSpPr txBox="1"/>
          <p:nvPr/>
        </p:nvSpPr>
        <p:spPr bwMode="auto">
          <a:xfrm>
            <a:off x="8708187" y="336412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F8C117-3162-4974-A060-5F9ACE29FBF6}"/>
              </a:ext>
            </a:extLst>
          </p:cNvPr>
          <p:cNvSpPr txBox="1"/>
          <p:nvPr/>
        </p:nvSpPr>
        <p:spPr bwMode="auto">
          <a:xfrm>
            <a:off x="9899335" y="3350311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8D3CCDC-C523-4972-A2F3-8CF3717CE273}"/>
              </a:ext>
            </a:extLst>
          </p:cNvPr>
          <p:cNvSpPr txBox="1"/>
          <p:nvPr/>
        </p:nvSpPr>
        <p:spPr bwMode="auto">
          <a:xfrm>
            <a:off x="9901716" y="3840018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FB748A7B-2E0A-4F2B-81D4-14DD9AE179A6}"/>
              </a:ext>
            </a:extLst>
          </p:cNvPr>
          <p:cNvGraphicFramePr>
            <a:graphicFrameLocks noGrp="1"/>
          </p:cNvGraphicFramePr>
          <p:nvPr/>
        </p:nvGraphicFramePr>
        <p:xfrm>
          <a:off x="1796916" y="2769830"/>
          <a:ext cx="8398412" cy="1481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8412">
                  <a:extLst>
                    <a:ext uri="{9D8B030D-6E8A-4147-A177-3AD203B41FA5}">
                      <a16:colId xmlns:a16="http://schemas.microsoft.com/office/drawing/2014/main" val="142035301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19148657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89657022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0638121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650585186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24646981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91529715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4902733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48040888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00127768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728803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4660193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59067766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37961595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63889898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9975617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7584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5034402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4633155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3237440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9978246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0985496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4466264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67722433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0177098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097377342"/>
                    </a:ext>
                  </a:extLst>
                </a:gridCol>
              </a:tblGrid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Number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14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18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20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22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315648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4s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8088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8s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620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694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/>
      <p:bldP spid="18" grpId="0"/>
      <p:bldP spid="20" grpId="0"/>
      <p:bldP spid="23" grpId="0"/>
      <p:bldP spid="24" grpId="0"/>
      <p:bldP spid="26" grpId="0"/>
      <p:bldP spid="29" grpId="0"/>
      <p:bldP spid="30" grpId="0"/>
      <p:bldP spid="32" grpId="0"/>
      <p:bldP spid="34" grpId="0"/>
      <p:bldP spid="3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00F7C3-E99B-4118-AA94-592A82C30F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4:2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6794FD2-C247-4F1C-A71C-D5496C8C39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8359" y="1412776"/>
            <a:ext cx="1481708" cy="382715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C4A3A9A-39A9-4260-ACDA-37CA835DDC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9965" y="1412776"/>
            <a:ext cx="1481708" cy="38271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F37FE6-5273-49D2-A85E-1D227C7F37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0840" y="1412776"/>
            <a:ext cx="1481708" cy="38271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02229D-5088-4B8C-8669-96A5DEAC3A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3092" y="1412776"/>
            <a:ext cx="1481708" cy="38271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A2A6983-B044-4F0C-98F2-F9B1C96661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42708" y="1412776"/>
            <a:ext cx="1481708" cy="38271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704CDF3-666E-41F0-8519-A13AB83C9F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03600" y="1412776"/>
            <a:ext cx="1481708" cy="382715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44B5E35-8321-4C56-880F-600C27E1A85C}"/>
              </a:ext>
            </a:extLst>
          </p:cNvPr>
          <p:cNvSpPr txBox="1"/>
          <p:nvPr/>
        </p:nvSpPr>
        <p:spPr bwMode="auto">
          <a:xfrm>
            <a:off x="1709283" y="5239932"/>
            <a:ext cx="1435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© 2017 </a:t>
            </a:r>
            <a:r>
              <a:rPr lang="en-GB" sz="900" dirty="0" err="1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Alphablocks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Ltd.</a:t>
            </a:r>
            <a:b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7497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EE600A-3279-4F1A-844C-17812DEF60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4:3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3B7B9E-9E8B-45B8-B5E4-C0A114813631}"/>
              </a:ext>
            </a:extLst>
          </p:cNvPr>
          <p:cNvGraphicFramePr>
            <a:graphicFrameLocks noGrp="1"/>
          </p:cNvGraphicFramePr>
          <p:nvPr/>
        </p:nvGraphicFramePr>
        <p:xfrm>
          <a:off x="3924300" y="909429"/>
          <a:ext cx="4343400" cy="5218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700">
                  <a:extLst>
                    <a:ext uri="{9D8B030D-6E8A-4147-A177-3AD203B41FA5}">
                      <a16:colId xmlns:a16="http://schemas.microsoft.com/office/drawing/2014/main" val="3609790180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1472307065"/>
                    </a:ext>
                  </a:extLst>
                </a:gridCol>
              </a:tblGrid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0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0 =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69963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1 =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711125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2 =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2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51373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3 = 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3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255303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4 =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4 = 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380959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5 =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5 = 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64774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6 = 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6 = 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543336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7 = 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7 = 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231802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8 = 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8 = 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535591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9 = 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9 = 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008520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10 = 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10 = 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7272308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11 = 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11 = 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455717"/>
                  </a:ext>
                </a:extLst>
              </a:tr>
              <a:tr h="401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× 12 = 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× 12 = 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398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272050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E154CAC-8C19-441F-9D27-1F7FAFD7D3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4:3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DF1A1F-FC19-40B0-AB29-8E89BE6AF3D2}"/>
              </a:ext>
            </a:extLst>
          </p:cNvPr>
          <p:cNvGraphicFramePr>
            <a:graphicFrameLocks noGrp="1"/>
          </p:cNvGraphicFramePr>
          <p:nvPr/>
        </p:nvGraphicFramePr>
        <p:xfrm>
          <a:off x="3645621" y="1524293"/>
          <a:ext cx="4900758" cy="3809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00">
                  <a:extLst>
                    <a:ext uri="{9D8B030D-6E8A-4147-A177-3AD203B41FA5}">
                      <a16:colId xmlns:a16="http://schemas.microsoft.com/office/drawing/2014/main" val="1367397571"/>
                    </a:ext>
                  </a:extLst>
                </a:gridCol>
                <a:gridCol w="1262379">
                  <a:extLst>
                    <a:ext uri="{9D8B030D-6E8A-4147-A177-3AD203B41FA5}">
                      <a16:colId xmlns:a16="http://schemas.microsoft.com/office/drawing/2014/main" val="1517206138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459100619"/>
                    </a:ext>
                  </a:extLst>
                </a:gridCol>
                <a:gridCol w="1262379">
                  <a:extLst>
                    <a:ext uri="{9D8B030D-6E8A-4147-A177-3AD203B41FA5}">
                      <a16:colId xmlns:a16="http://schemas.microsoft.com/office/drawing/2014/main" val="2150138472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640814217"/>
                    </a:ext>
                  </a:extLst>
                </a:gridCol>
              </a:tblGrid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× 4 =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= 8 ×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444230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6023127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533254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24112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620595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9064145"/>
                  </a:ext>
                </a:extLst>
              </a:tr>
              <a:tr h="5442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0" dirty="0">
                        <a:solidFill>
                          <a:srgbClr val="FF000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97141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9A1AE4E-6F47-455C-AADF-EC8C73F5E49F}"/>
              </a:ext>
            </a:extLst>
          </p:cNvPr>
          <p:cNvSpPr txBox="1"/>
          <p:nvPr/>
        </p:nvSpPr>
        <p:spPr bwMode="auto">
          <a:xfrm>
            <a:off x="5836955" y="2651887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2E9E8D-61BA-455E-8E86-FDACF8976C4D}"/>
              </a:ext>
            </a:extLst>
          </p:cNvPr>
          <p:cNvSpPr txBox="1"/>
          <p:nvPr/>
        </p:nvSpPr>
        <p:spPr bwMode="auto">
          <a:xfrm>
            <a:off x="5836954" y="319816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C48580-BF78-4B33-B4CB-DB55BF58CEF7}"/>
              </a:ext>
            </a:extLst>
          </p:cNvPr>
          <p:cNvSpPr txBox="1"/>
          <p:nvPr/>
        </p:nvSpPr>
        <p:spPr bwMode="auto">
          <a:xfrm>
            <a:off x="5836954" y="373950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7CDC71-F575-4CD9-8BE0-F3D32F722C87}"/>
              </a:ext>
            </a:extLst>
          </p:cNvPr>
          <p:cNvSpPr txBox="1"/>
          <p:nvPr/>
        </p:nvSpPr>
        <p:spPr bwMode="auto">
          <a:xfrm>
            <a:off x="5836954" y="428757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A31FF-06A7-497B-B5F8-3D3C5CFB1D12}"/>
              </a:ext>
            </a:extLst>
          </p:cNvPr>
          <p:cNvSpPr txBox="1"/>
          <p:nvPr/>
        </p:nvSpPr>
        <p:spPr bwMode="auto">
          <a:xfrm>
            <a:off x="5836954" y="4829606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2636BF-9425-409C-96D6-4850C09A290D}"/>
              </a:ext>
            </a:extLst>
          </p:cNvPr>
          <p:cNvSpPr txBox="1"/>
          <p:nvPr/>
        </p:nvSpPr>
        <p:spPr bwMode="auto">
          <a:xfrm>
            <a:off x="5920311" y="2110547"/>
            <a:ext cx="351379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662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53EFCD-7BB9-4D6E-B681-3F5C757FF5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4:3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F5B2BE-933B-4D23-AF65-6C368C6A2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60" y="1839054"/>
            <a:ext cx="7839278" cy="42542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4A0EDA-C839-4F39-84E7-E84E9A2CD111}"/>
              </a:ext>
            </a:extLst>
          </p:cNvPr>
          <p:cNvSpPr txBox="1"/>
          <p:nvPr/>
        </p:nvSpPr>
        <p:spPr bwMode="auto">
          <a:xfrm>
            <a:off x="2592944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CA4E96-D4EC-4D44-9006-91ECF12A2A39}"/>
              </a:ext>
            </a:extLst>
          </p:cNvPr>
          <p:cNvSpPr txBox="1"/>
          <p:nvPr/>
        </p:nvSpPr>
        <p:spPr bwMode="auto">
          <a:xfrm>
            <a:off x="3258073" y="1012345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1335CE-43F0-4A71-B979-62BE272177B3}"/>
              </a:ext>
            </a:extLst>
          </p:cNvPr>
          <p:cNvSpPr txBox="1"/>
          <p:nvPr/>
        </p:nvSpPr>
        <p:spPr bwMode="auto">
          <a:xfrm>
            <a:off x="4006558" y="10123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72283B-A784-4567-9568-9EF9204ADEAC}"/>
              </a:ext>
            </a:extLst>
          </p:cNvPr>
          <p:cNvSpPr txBox="1"/>
          <p:nvPr/>
        </p:nvSpPr>
        <p:spPr bwMode="auto">
          <a:xfrm>
            <a:off x="4755043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5C4591-8A36-4C94-A637-ABF1108513A0}"/>
              </a:ext>
            </a:extLst>
          </p:cNvPr>
          <p:cNvSpPr txBox="1"/>
          <p:nvPr/>
        </p:nvSpPr>
        <p:spPr bwMode="auto">
          <a:xfrm>
            <a:off x="5586885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2BDC8B-21E7-46E1-9D15-4FFB567513D3}"/>
              </a:ext>
            </a:extLst>
          </p:cNvPr>
          <p:cNvSpPr txBox="1"/>
          <p:nvPr/>
        </p:nvSpPr>
        <p:spPr bwMode="auto">
          <a:xfrm>
            <a:off x="641872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36BFCE-1160-482B-AF08-BE7D76407FD8}"/>
              </a:ext>
            </a:extLst>
          </p:cNvPr>
          <p:cNvSpPr txBox="1"/>
          <p:nvPr/>
        </p:nvSpPr>
        <p:spPr bwMode="auto">
          <a:xfrm>
            <a:off x="7250568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FC2831-F3D0-4D03-944B-BD0FF08C0DF0}"/>
              </a:ext>
            </a:extLst>
          </p:cNvPr>
          <p:cNvSpPr txBox="1"/>
          <p:nvPr/>
        </p:nvSpPr>
        <p:spPr bwMode="auto">
          <a:xfrm>
            <a:off x="8082410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1AEDC7-B438-4568-ABF1-2C2961A11173}"/>
              </a:ext>
            </a:extLst>
          </p:cNvPr>
          <p:cNvSpPr txBox="1"/>
          <p:nvPr/>
        </p:nvSpPr>
        <p:spPr bwMode="auto">
          <a:xfrm>
            <a:off x="8997609" y="1012345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4854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0.26719 0.3187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37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7556E-17 L 0.08681 0.28542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0.15365 0.44491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2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-0.23711 0.4375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77556E-17 L -0.09149 0.47616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2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81481E-6 L -0.34726 0.46157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0" y="2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-0.25794 0.58125 " pathEditMode="relative" rAng="0" ptsTypes="AA">
                                      <p:cBhvr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12" y="2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D821A9-139E-4210-838F-A7B29107FC8C}"/>
              </a:ext>
            </a:extLst>
          </p:cNvPr>
          <p:cNvSpPr txBox="1"/>
          <p:nvPr/>
        </p:nvSpPr>
        <p:spPr bwMode="auto">
          <a:xfrm>
            <a:off x="1998079" y="334802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18586A-DCF1-4E14-8A65-29187A39CEBA}"/>
              </a:ext>
            </a:extLst>
          </p:cNvPr>
          <p:cNvSpPr txBox="1"/>
          <p:nvPr/>
        </p:nvSpPr>
        <p:spPr bwMode="auto">
          <a:xfrm>
            <a:off x="3269076" y="334802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54CBE9-8100-4004-8DAA-0E2876B454B1}"/>
              </a:ext>
            </a:extLst>
          </p:cNvPr>
          <p:cNvSpPr txBox="1"/>
          <p:nvPr/>
        </p:nvSpPr>
        <p:spPr bwMode="auto">
          <a:xfrm>
            <a:off x="3924654" y="334802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52275B-79C1-4DEB-A834-AC1716D8A864}"/>
              </a:ext>
            </a:extLst>
          </p:cNvPr>
          <p:cNvSpPr txBox="1"/>
          <p:nvPr/>
        </p:nvSpPr>
        <p:spPr bwMode="auto">
          <a:xfrm>
            <a:off x="4572762" y="334802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FDE016-98A2-4988-8F13-B3935D4E9977}"/>
              </a:ext>
            </a:extLst>
          </p:cNvPr>
          <p:cNvSpPr txBox="1"/>
          <p:nvPr/>
        </p:nvSpPr>
        <p:spPr bwMode="auto">
          <a:xfrm>
            <a:off x="5142657" y="33480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E80077-BD58-4B5F-BDA7-B2DCBA136E7B}"/>
              </a:ext>
            </a:extLst>
          </p:cNvPr>
          <p:cNvSpPr txBox="1"/>
          <p:nvPr/>
        </p:nvSpPr>
        <p:spPr bwMode="auto">
          <a:xfrm>
            <a:off x="5796028" y="33480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7F87F1-B430-4D85-A2BC-2B371E9232E2}"/>
              </a:ext>
            </a:extLst>
          </p:cNvPr>
          <p:cNvSpPr txBox="1"/>
          <p:nvPr/>
        </p:nvSpPr>
        <p:spPr bwMode="auto">
          <a:xfrm>
            <a:off x="6448897" y="33480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824A13-04D3-4BB3-AB88-320386602AD6}"/>
              </a:ext>
            </a:extLst>
          </p:cNvPr>
          <p:cNvSpPr txBox="1"/>
          <p:nvPr/>
        </p:nvSpPr>
        <p:spPr bwMode="auto">
          <a:xfrm>
            <a:off x="7101150" y="33480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61AC7B-751E-4B6E-AC4E-6EB1E62CAE02}"/>
              </a:ext>
            </a:extLst>
          </p:cNvPr>
          <p:cNvSpPr txBox="1"/>
          <p:nvPr/>
        </p:nvSpPr>
        <p:spPr bwMode="auto">
          <a:xfrm>
            <a:off x="7748727" y="3348028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A3941D-A9B4-40BC-90F5-F2ACF6C746AB}"/>
              </a:ext>
            </a:extLst>
          </p:cNvPr>
          <p:cNvSpPr txBox="1"/>
          <p:nvPr/>
        </p:nvSpPr>
        <p:spPr bwMode="auto">
          <a:xfrm>
            <a:off x="8399416" y="3348028"/>
            <a:ext cx="527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3D4564-5B8C-447F-8425-88B91C96712A}"/>
              </a:ext>
            </a:extLst>
          </p:cNvPr>
          <p:cNvSpPr txBox="1"/>
          <p:nvPr/>
        </p:nvSpPr>
        <p:spPr bwMode="auto">
          <a:xfrm>
            <a:off x="9038535" y="33480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3B4DC1-C583-4538-9BCB-DB13CBA53209}"/>
              </a:ext>
            </a:extLst>
          </p:cNvPr>
          <p:cNvSpPr txBox="1"/>
          <p:nvPr/>
        </p:nvSpPr>
        <p:spPr bwMode="auto">
          <a:xfrm>
            <a:off x="9691865" y="33480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C0F8F2-5658-4CD6-9726-0C2DE1A5AA74}"/>
              </a:ext>
            </a:extLst>
          </p:cNvPr>
          <p:cNvSpPr txBox="1"/>
          <p:nvPr/>
        </p:nvSpPr>
        <p:spPr bwMode="auto">
          <a:xfrm>
            <a:off x="2621762" y="3348028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81E4600-F3B5-464B-8B40-B4A5FFBC1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33" y="3112793"/>
            <a:ext cx="7800540" cy="23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90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320B65B6-E87D-44F1-9900-C559FDD18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32" y="4754034"/>
            <a:ext cx="7606344" cy="63000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7A51FB-DD7D-4C3B-A538-6DFD6C5EA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4:4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7852E53-353E-4203-BD79-F56874116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77" y="4918505"/>
            <a:ext cx="516244" cy="5162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E811114-CEF9-4633-B9C3-B85423DCF9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882" y="4057395"/>
            <a:ext cx="1156839" cy="6342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95FED0-8559-41DB-A607-4FFE493351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030" y="4057395"/>
            <a:ext cx="1156839" cy="6342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C26F4FF-C74F-4FD6-80E9-043235BBA6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474" y="4057395"/>
            <a:ext cx="1156839" cy="63429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506AA3-7416-4056-840C-6E341A74BB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26" y="4057395"/>
            <a:ext cx="1156839" cy="63429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5A628B7-DAE1-4038-8B2C-617F567E6F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178" y="4057395"/>
            <a:ext cx="1156839" cy="6342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B3B153-8371-40A6-9AC6-9FBC8C21A0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623" y="4057395"/>
            <a:ext cx="1156839" cy="63429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B65E9AC-7828-43D4-B780-C10942ABAF7C}"/>
              </a:ext>
            </a:extLst>
          </p:cNvPr>
          <p:cNvSpPr txBox="1"/>
          <p:nvPr/>
        </p:nvSpPr>
        <p:spPr bwMode="auto">
          <a:xfrm>
            <a:off x="5402424" y="3615408"/>
            <a:ext cx="14401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fours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F8F9E3-DF5D-4819-B4C4-DDAF2D6546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5415608"/>
            <a:ext cx="2466506" cy="65964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A161545-C07A-457F-979C-8D06444DE7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917" y="5415608"/>
            <a:ext cx="2466506" cy="6596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624D027-D833-40C5-8B06-685C2C4944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28" y="5415608"/>
            <a:ext cx="2466506" cy="65964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A9D1C3B-5A96-4EB6-B201-0AB0734286A2}"/>
              </a:ext>
            </a:extLst>
          </p:cNvPr>
          <p:cNvSpPr txBox="1"/>
          <p:nvPr/>
        </p:nvSpPr>
        <p:spPr bwMode="auto">
          <a:xfrm>
            <a:off x="5265325" y="6063680"/>
            <a:ext cx="17143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eights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6555C6-16CB-4E33-A5F1-9DE825CF6A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7112" y="1284144"/>
            <a:ext cx="1676587" cy="4886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C076981-24B2-458C-9A55-592ACDDA1D0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1518" y="2732488"/>
            <a:ext cx="1462181" cy="53093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1704136-FB32-4918-A76F-B205D2B65D2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8" b="-4568"/>
          <a:stretch/>
        </p:blipFill>
        <p:spPr>
          <a:xfrm>
            <a:off x="4062896" y="2256654"/>
            <a:ext cx="3931611" cy="131636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11439E1-2F36-4C84-9AA4-D247B5BFAC9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8"/>
          <a:stretch/>
        </p:blipFill>
        <p:spPr>
          <a:xfrm>
            <a:off x="4062895" y="816466"/>
            <a:ext cx="3981834" cy="131639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18585D0-0CAE-480F-9E34-C023CD4DE56B}"/>
              </a:ext>
            </a:extLst>
          </p:cNvPr>
          <p:cNvSpPr txBox="1"/>
          <p:nvPr/>
        </p:nvSpPr>
        <p:spPr bwMode="auto">
          <a:xfrm>
            <a:off x="2409365" y="3086467"/>
            <a:ext cx="1435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© 2017 </a:t>
            </a:r>
            <a:r>
              <a:rPr lang="en-GB" sz="900" dirty="0" err="1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Alphablocks</a:t>
            </a: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Ltd.</a:t>
            </a:r>
            <a:b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900" dirty="0">
                <a:solidFill>
                  <a:srgbClr val="80808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4935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A1D4BB-F5FE-4564-B538-005D293F6C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56EC91-069B-4922-81BD-675A0F16A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261" y="3847904"/>
            <a:ext cx="7790041" cy="25334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6908A5F-E634-48D4-ACEB-2A724F7BAE09}"/>
              </a:ext>
            </a:extLst>
          </p:cNvPr>
          <p:cNvSpPr txBox="1"/>
          <p:nvPr/>
        </p:nvSpPr>
        <p:spPr bwMode="auto">
          <a:xfrm>
            <a:off x="5661337" y="4062065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F9B7FE-008C-47C2-829A-C80E738D9B42}"/>
              </a:ext>
            </a:extLst>
          </p:cNvPr>
          <p:cNvSpPr txBox="1"/>
          <p:nvPr/>
        </p:nvSpPr>
        <p:spPr bwMode="auto">
          <a:xfrm>
            <a:off x="2423593" y="4883783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7B5729-DCDE-4353-9543-20DB9F0FA5D5}"/>
              </a:ext>
            </a:extLst>
          </p:cNvPr>
          <p:cNvSpPr txBox="1"/>
          <p:nvPr/>
        </p:nvSpPr>
        <p:spPr bwMode="auto">
          <a:xfrm>
            <a:off x="3719737" y="4885717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EA71C3-44FE-4066-8CD0-73F9FEFF0F23}"/>
              </a:ext>
            </a:extLst>
          </p:cNvPr>
          <p:cNvSpPr txBox="1"/>
          <p:nvPr/>
        </p:nvSpPr>
        <p:spPr bwMode="auto">
          <a:xfrm>
            <a:off x="5015881" y="4883783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AB92D0-4155-4188-A472-8F93236534A3}"/>
              </a:ext>
            </a:extLst>
          </p:cNvPr>
          <p:cNvSpPr txBox="1"/>
          <p:nvPr/>
        </p:nvSpPr>
        <p:spPr bwMode="auto">
          <a:xfrm>
            <a:off x="6308999" y="4883783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281006-FF47-4182-B0D5-48634C3F27A6}"/>
              </a:ext>
            </a:extLst>
          </p:cNvPr>
          <p:cNvSpPr txBox="1"/>
          <p:nvPr/>
        </p:nvSpPr>
        <p:spPr bwMode="auto">
          <a:xfrm>
            <a:off x="8895235" y="486328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2991E8-C61B-4C5D-B595-1CC6E0F3DAD3}"/>
              </a:ext>
            </a:extLst>
          </p:cNvPr>
          <p:cNvSpPr txBox="1"/>
          <p:nvPr/>
        </p:nvSpPr>
        <p:spPr bwMode="auto">
          <a:xfrm>
            <a:off x="7602117" y="4883783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CDA073-155B-4C83-825F-0C5894A0D1C7}"/>
              </a:ext>
            </a:extLst>
          </p:cNvPr>
          <p:cNvSpPr txBox="1"/>
          <p:nvPr/>
        </p:nvSpPr>
        <p:spPr bwMode="auto">
          <a:xfrm>
            <a:off x="3071665" y="5753660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1C944D-A35C-4366-B084-7D6A84BF6C92}"/>
              </a:ext>
            </a:extLst>
          </p:cNvPr>
          <p:cNvSpPr txBox="1"/>
          <p:nvPr/>
        </p:nvSpPr>
        <p:spPr bwMode="auto">
          <a:xfrm>
            <a:off x="5661337" y="57055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0F2D9F-6A0D-42D0-96CE-76A5E93A7191}"/>
              </a:ext>
            </a:extLst>
          </p:cNvPr>
          <p:cNvSpPr txBox="1"/>
          <p:nvPr/>
        </p:nvSpPr>
        <p:spPr bwMode="auto">
          <a:xfrm>
            <a:off x="8267802" y="5705501"/>
            <a:ext cx="10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50A4E93-2152-46A0-81E7-CC93484060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8" b="-4568"/>
          <a:stretch/>
        </p:blipFill>
        <p:spPr>
          <a:xfrm>
            <a:off x="4062896" y="2256654"/>
            <a:ext cx="3931611" cy="131636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DCD641D-34B4-4DF9-99B4-2D29F2AF00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8"/>
          <a:stretch/>
        </p:blipFill>
        <p:spPr>
          <a:xfrm>
            <a:off x="4062895" y="816466"/>
            <a:ext cx="3981834" cy="131639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AC44D63-304F-48FA-A3BC-7B39C3ED32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37112" y="1284144"/>
            <a:ext cx="1676587" cy="4886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A36CAB9-3B5B-4E18-B22B-3902F648832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51518" y="2733266"/>
            <a:ext cx="1462181" cy="5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F5BEA19-73C7-4CA0-9BCA-02DA68CCBD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E46EF5-60BB-428D-979B-8B55AC1761A0}"/>
              </a:ext>
            </a:extLst>
          </p:cNvPr>
          <p:cNvSpPr/>
          <p:nvPr/>
        </p:nvSpPr>
        <p:spPr>
          <a:xfrm>
            <a:off x="2099556" y="852351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Tables can seat 8 or 4 people. Tables of 4: 6 tables needed. Tables of 8: ? tables needed.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23DE24-B6D7-42F7-BBD1-8FE3D17E53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2256464" y="4437112"/>
            <a:ext cx="2041419" cy="14926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305743-765E-4F69-B5D9-38E1108F3C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5285845" y="4437112"/>
            <a:ext cx="2041419" cy="14926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B3424F-25F8-4DA7-9221-EA1C436A67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8227176" y="4437112"/>
            <a:ext cx="2041419" cy="14926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1DF7818-908C-4776-A3A9-CD867D6BFD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982" y="2132856"/>
            <a:ext cx="1562576" cy="14926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BFC17E-1E04-4F3D-A24B-132AD6468F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9976" y="2132856"/>
            <a:ext cx="1562576" cy="14926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DEB37A3-D6D9-4930-9DB3-EC4B551B96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5974" y="2132856"/>
            <a:ext cx="1562576" cy="14926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55553C7-4D86-4121-9485-54A77F61C5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7980" y="2132856"/>
            <a:ext cx="1562576" cy="14926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8CE5FA4-5838-4F53-A167-2B5773861E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43978" y="2132856"/>
            <a:ext cx="1562576" cy="14926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ED454C8-6A64-459C-9994-0C16859AE0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1972" y="2132856"/>
            <a:ext cx="1562576" cy="149262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F21B65-5E85-4921-A090-290C72AA9BA5}"/>
              </a:ext>
            </a:extLst>
          </p:cNvPr>
          <p:cNvSpPr/>
          <p:nvPr/>
        </p:nvSpPr>
        <p:spPr>
          <a:xfrm>
            <a:off x="5064503" y="3510185"/>
            <a:ext cx="1132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b="1" dirty="0">
                <a:latin typeface="Myriad Pro" panose="020B0503030403020204" pitchFamily="34" charset="0"/>
              </a:rPr>
              <a:t>6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4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67F9CC-9753-4478-B2C9-19021BFA4EE1}"/>
              </a:ext>
            </a:extLst>
          </p:cNvPr>
          <p:cNvSpPr/>
          <p:nvPr/>
        </p:nvSpPr>
        <p:spPr>
          <a:xfrm>
            <a:off x="5956122" y="3510185"/>
            <a:ext cx="1562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=</a:t>
            </a:r>
            <a:r>
              <a:rPr lang="en-GB" sz="2400" b="1" dirty="0">
                <a:latin typeface="Myriad Pro" panose="020B0503030403020204" pitchFamily="34" charset="0"/>
              </a:rPr>
              <a:t>  3 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 8</a:t>
            </a:r>
            <a:r>
              <a:rPr lang="en-GB" sz="2400" b="1" dirty="0">
                <a:latin typeface="Myriad Pro" panose="020B0503030403020204" pitchFamily="34" charset="0"/>
              </a:rPr>
              <a:t> 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54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9F3B67-5A1F-4339-B4F9-8FC058D79D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2EB5E0-85AE-4D22-9DF8-1E2329C0178E}"/>
              </a:ext>
            </a:extLst>
          </p:cNvPr>
          <p:cNvSpPr/>
          <p:nvPr/>
        </p:nvSpPr>
        <p:spPr>
          <a:xfrm>
            <a:off x="2099556" y="852351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many tables for 32 to sit in 4s?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F07543-0532-4029-9E03-D77373ACF0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5054" y="1916832"/>
            <a:ext cx="1562576" cy="14926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50CFFA-4EBE-41CB-85BF-08FE4BB06D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3048" y="1916832"/>
            <a:ext cx="1562576" cy="14926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D43DDF-2F0E-4797-A143-B1E9F2DE29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9046" y="1916832"/>
            <a:ext cx="1562576" cy="14926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7F363C-79BA-4FA6-ADDD-B2C07E63DA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1052" y="1916832"/>
            <a:ext cx="1562576" cy="1492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2DAB31-45AE-45B4-A9F0-EA8C07F941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7050" y="1916832"/>
            <a:ext cx="1562576" cy="14926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4D10E3-F69C-4A5B-9F36-7B2DF0AAFC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5044" y="1916832"/>
            <a:ext cx="1562576" cy="14926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DE5A2FD-448F-41FA-A39C-580A8EA58B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1042" y="1916832"/>
            <a:ext cx="1562576" cy="14926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E0D0C3-8397-4D3C-96FB-097EE5D480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47040" y="1916832"/>
            <a:ext cx="1562576" cy="149262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7EB82D-FDA5-4B88-81CB-53BB403888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2256464" y="4696286"/>
            <a:ext cx="2041419" cy="14926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B140D9-D3DD-4C61-8570-3D0F89C515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4246701" y="4696286"/>
            <a:ext cx="2041419" cy="14926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696B44-3A20-4FA4-939F-A42F481C3E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8227176" y="4696286"/>
            <a:ext cx="2041419" cy="14926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35ACC8-082F-4262-AB3E-99698CA8BF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58"/>
          <a:stretch/>
        </p:blipFill>
        <p:spPr>
          <a:xfrm>
            <a:off x="6236938" y="4696286"/>
            <a:ext cx="2041419" cy="149262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FBA6BDE-0FC5-45E1-A9E1-F7099F15F1F3}"/>
              </a:ext>
            </a:extLst>
          </p:cNvPr>
          <p:cNvSpPr/>
          <p:nvPr/>
        </p:nvSpPr>
        <p:spPr>
          <a:xfrm>
            <a:off x="2035439" y="3528368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many tables to sit in 8s?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DB7D02-B512-4808-8442-599496DD4373}"/>
              </a:ext>
            </a:extLst>
          </p:cNvPr>
          <p:cNvSpPr/>
          <p:nvPr/>
        </p:nvSpPr>
        <p:spPr>
          <a:xfrm>
            <a:off x="5286082" y="2986310"/>
            <a:ext cx="1608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8 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4 = 32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F4207F8-FE66-4E40-B87B-63A38789F55B}"/>
              </a:ext>
            </a:extLst>
          </p:cNvPr>
          <p:cNvSpPr/>
          <p:nvPr/>
        </p:nvSpPr>
        <p:spPr>
          <a:xfrm>
            <a:off x="5293559" y="4047456"/>
            <a:ext cx="16015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4 </a:t>
            </a: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en-US" sz="2400" dirty="0">
                <a:latin typeface="Myriad Pro" panose="020B0503030403020204" pitchFamily="34" charset="0"/>
              </a:rPr>
              <a:t> 8 = 32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60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8725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 knowledge of the relationships between the 4 and 8 times tables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43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21733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4:6-4:8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33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24403890-D956-4A49-BA7F-4222AC0AD6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3191" y="4408538"/>
            <a:ext cx="3203849" cy="7569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7CC650-3111-41E4-B2A0-9187A71C2C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4659" y="2248684"/>
            <a:ext cx="3203849" cy="78341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22E4764-332B-4781-99AA-83630A7A87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AF2B4-88AF-4F5A-8233-9011B3655D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4826" y="2378318"/>
            <a:ext cx="504056" cy="5211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05951F-84B6-487D-A1F8-3C26498E0A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02675" y="3403639"/>
            <a:ext cx="1566267" cy="63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891875-F9BA-46B2-9A81-3BBE872E13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339187" y="2899461"/>
            <a:ext cx="487565" cy="16538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9A0275-A092-4BF7-B405-951C3ECAE23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1958" y="3403639"/>
            <a:ext cx="864096" cy="6300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5A8A077-D6BD-4130-BCC3-DD72FC367F88}"/>
              </a:ext>
            </a:extLst>
          </p:cNvPr>
          <p:cNvSpPr/>
          <p:nvPr/>
        </p:nvSpPr>
        <p:spPr bwMode="auto">
          <a:xfrm>
            <a:off x="6470328" y="4408537"/>
            <a:ext cx="783410" cy="783410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1D4F6F5-00ED-4E46-AA17-C38C179D6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994" y="2915298"/>
            <a:ext cx="487565" cy="1653898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ED8F9995-074E-4DEA-82ED-F77C159BD115}"/>
              </a:ext>
            </a:extLst>
          </p:cNvPr>
          <p:cNvSpPr/>
          <p:nvPr/>
        </p:nvSpPr>
        <p:spPr bwMode="auto">
          <a:xfrm>
            <a:off x="6473531" y="2258411"/>
            <a:ext cx="783410" cy="783410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27F48A0-D91C-46D8-88F0-C39B2D8B0A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9667" y="4532878"/>
            <a:ext cx="487565" cy="50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3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860D1B-7986-446C-A081-82053BE7A7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94ABFA-2D9F-441C-AFFA-2FE33DF96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1129508"/>
            <a:ext cx="7839279" cy="3728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5AA6F7-ECA0-4707-869C-9CEFB0AC30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1033909"/>
            <a:ext cx="7839279" cy="39196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0C2BA8-182B-4354-9915-9796AAF42FFD}"/>
              </a:ext>
            </a:extLst>
          </p:cNvPr>
          <p:cNvSpPr txBox="1"/>
          <p:nvPr/>
        </p:nvSpPr>
        <p:spPr bwMode="auto">
          <a:xfrm>
            <a:off x="5108287" y="5018796"/>
            <a:ext cx="2131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ABE84F-C4EA-4569-9850-AB8F9E9750EC}"/>
              </a:ext>
            </a:extLst>
          </p:cNvPr>
          <p:cNvSpPr txBox="1"/>
          <p:nvPr/>
        </p:nvSpPr>
        <p:spPr bwMode="auto">
          <a:xfrm>
            <a:off x="4367809" y="5491489"/>
            <a:ext cx="3906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8 = 40	 five 8s are 40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5F3E9F-4517-4A90-8AC5-46840A34EB81}"/>
              </a:ext>
            </a:extLst>
          </p:cNvPr>
          <p:cNvSpPr txBox="1"/>
          <p:nvPr/>
        </p:nvSpPr>
        <p:spPr bwMode="auto">
          <a:xfrm>
            <a:off x="4367808" y="5895554"/>
            <a:ext cx="46262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 × 5 = 40	 8, five times is 40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4F84470-0DC1-45FC-B800-6C1E20E38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9" y="914787"/>
            <a:ext cx="7839279" cy="417776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10CA528-FEB5-4218-A461-0E114CFDAA04}"/>
              </a:ext>
            </a:extLst>
          </p:cNvPr>
          <p:cNvSpPr txBox="1"/>
          <p:nvPr/>
        </p:nvSpPr>
        <p:spPr bwMode="auto">
          <a:xfrm>
            <a:off x="4367809" y="5499848"/>
            <a:ext cx="3906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4 = 20	 five 4s are 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DFA2BE-EAE5-4D4F-9903-735A291CD7A2}"/>
              </a:ext>
            </a:extLst>
          </p:cNvPr>
          <p:cNvSpPr txBox="1"/>
          <p:nvPr/>
        </p:nvSpPr>
        <p:spPr bwMode="auto">
          <a:xfrm>
            <a:off x="4379438" y="5903913"/>
            <a:ext cx="4431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5 = 20	 4, five times is 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68C947-3787-46DB-88B7-FF513F1E4033}"/>
              </a:ext>
            </a:extLst>
          </p:cNvPr>
          <p:cNvSpPr txBox="1"/>
          <p:nvPr/>
        </p:nvSpPr>
        <p:spPr bwMode="auto">
          <a:xfrm>
            <a:off x="5108287" y="5021465"/>
            <a:ext cx="2416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4</a:t>
            </a:r>
          </a:p>
        </p:txBody>
      </p:sp>
    </p:spTree>
    <p:extLst>
      <p:ext uri="{BB962C8B-B14F-4D97-AF65-F5344CB8AC3E}">
        <p14:creationId xmlns:p14="http://schemas.microsoft.com/office/powerpoint/2010/main" val="71142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4" grpId="0"/>
      <p:bldP spid="15" grpId="0"/>
      <p:bldP spid="11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39BD45-7709-4CC0-AE8B-1F0FABAC39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8635EE-DEB5-4A07-90A4-68C3BDF702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0" y="1757862"/>
            <a:ext cx="5112573" cy="25562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0E598E-1939-44C8-8950-62F7F5AD2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6" y="1628801"/>
            <a:ext cx="5112573" cy="2724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99D9BD-DEE3-4E62-BF20-69BE78EBBDEB}"/>
              </a:ext>
            </a:extLst>
          </p:cNvPr>
          <p:cNvSpPr txBox="1"/>
          <p:nvPr/>
        </p:nvSpPr>
        <p:spPr bwMode="auto">
          <a:xfrm>
            <a:off x="2773181" y="4607765"/>
            <a:ext cx="2042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600BEB-BB9B-4DC1-A059-4FB5A5D6B049}"/>
              </a:ext>
            </a:extLst>
          </p:cNvPr>
          <p:cNvSpPr txBox="1"/>
          <p:nvPr/>
        </p:nvSpPr>
        <p:spPr bwMode="auto">
          <a:xfrm>
            <a:off x="1873647" y="5128782"/>
            <a:ext cx="40063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8 = 40	 five 8s are 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BF2E9-B76B-46B0-958A-FDD1BF90C8DB}"/>
              </a:ext>
            </a:extLst>
          </p:cNvPr>
          <p:cNvSpPr txBox="1"/>
          <p:nvPr/>
        </p:nvSpPr>
        <p:spPr bwMode="auto">
          <a:xfrm>
            <a:off x="1369593" y="5619819"/>
            <a:ext cx="4438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 × 5 = 40	 8, five times is 40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4BB599-BE6D-43CD-9917-02381D687EB8}"/>
              </a:ext>
            </a:extLst>
          </p:cNvPr>
          <p:cNvSpPr txBox="1"/>
          <p:nvPr/>
        </p:nvSpPr>
        <p:spPr bwMode="auto">
          <a:xfrm>
            <a:off x="6312025" y="5132213"/>
            <a:ext cx="40063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× 4 = 20	 five 4s are 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749352-9D17-41AD-A2F1-2F895BFE6ACE}"/>
              </a:ext>
            </a:extLst>
          </p:cNvPr>
          <p:cNvSpPr txBox="1"/>
          <p:nvPr/>
        </p:nvSpPr>
        <p:spPr bwMode="auto">
          <a:xfrm>
            <a:off x="6312023" y="5536278"/>
            <a:ext cx="4510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× 5 = 20	 4, five times is 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560ED3-11B8-4326-9BC0-57F352991492}"/>
              </a:ext>
            </a:extLst>
          </p:cNvPr>
          <p:cNvSpPr txBox="1"/>
          <p:nvPr/>
        </p:nvSpPr>
        <p:spPr bwMode="auto">
          <a:xfrm>
            <a:off x="7180290" y="4608589"/>
            <a:ext cx="2115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groups of 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99CCA6-0B66-4B57-992B-39A4E497EA82}"/>
              </a:ext>
            </a:extLst>
          </p:cNvPr>
          <p:cNvCxnSpPr/>
          <p:nvPr/>
        </p:nvCxnSpPr>
        <p:spPr bwMode="auto">
          <a:xfrm>
            <a:off x="6096000" y="764704"/>
            <a:ext cx="0" cy="5607168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0793290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E974B6-46CA-4A59-912E-18332366D2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78FD5D-A2C3-45D7-8C79-B327301E171C}"/>
              </a:ext>
            </a:extLst>
          </p:cNvPr>
          <p:cNvSpPr/>
          <p:nvPr/>
        </p:nvSpPr>
        <p:spPr>
          <a:xfrm>
            <a:off x="2099556" y="764705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6 squares, how many corners?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2FA859-AD85-4ECD-BEA4-9E7BFE7CE6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2266" y="1382149"/>
            <a:ext cx="1233325" cy="11158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D545DC-AB89-4C83-BDD4-8075B5BE5A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9778" y="1382149"/>
            <a:ext cx="1233325" cy="11158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C178D0-91F6-4AD4-8560-3D25F24D2C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7290" y="1382149"/>
            <a:ext cx="1233325" cy="11158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776DD2-AF69-4D2D-A825-3B3C5E06B4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4802" y="1382149"/>
            <a:ext cx="1233325" cy="11158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3F9C9B-BCA8-4C0B-AD28-2FB4B2B6CB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2314" y="1382149"/>
            <a:ext cx="1233325" cy="11158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0426E8-F2ED-4BDF-A007-25B47B1F90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9827" y="1382149"/>
            <a:ext cx="1233325" cy="11158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F13BA0-E999-4CCE-9675-D21EEF9A26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6604" y="5014952"/>
            <a:ext cx="1341779" cy="11158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7CCA71-B03B-43AD-8BFE-8144604ED8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6403" y="5014952"/>
            <a:ext cx="1341779" cy="11158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4C6A53-95E4-4B58-9799-94461C8B6C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96202" y="5014952"/>
            <a:ext cx="1341779" cy="11158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C5CA834-1BA2-4FCD-BD25-2FF9785AAA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1" y="5014952"/>
            <a:ext cx="1341779" cy="11158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579AEA4-3783-49C2-BF81-72AB6540BA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5800" y="5014952"/>
            <a:ext cx="1341779" cy="111589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6B5C8D-EE0D-44B7-BA00-FEC29B4C13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5601" y="5014952"/>
            <a:ext cx="1341779" cy="111589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D85E5C0-C31F-401A-A3EE-6546532CE96A}"/>
              </a:ext>
            </a:extLst>
          </p:cNvPr>
          <p:cNvSpPr/>
          <p:nvPr/>
        </p:nvSpPr>
        <p:spPr>
          <a:xfrm>
            <a:off x="2099556" y="754386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The same number of octagons, how many corners?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DB8D534-80FB-498D-8877-8A9FA0CCC49C}"/>
              </a:ext>
            </a:extLst>
          </p:cNvPr>
          <p:cNvSpPr/>
          <p:nvPr/>
        </p:nvSpPr>
        <p:spPr bwMode="auto">
          <a:xfrm>
            <a:off x="7040378" y="2889831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5E9A68-89E6-4501-AF6A-8EFB88852242}"/>
              </a:ext>
            </a:extLst>
          </p:cNvPr>
          <p:cNvSpPr txBox="1"/>
          <p:nvPr/>
        </p:nvSpPr>
        <p:spPr bwMode="auto">
          <a:xfrm>
            <a:off x="7012163" y="288982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725763D-9534-445C-A893-0F2F0FA35ACC}"/>
              </a:ext>
            </a:extLst>
          </p:cNvPr>
          <p:cNvSpPr txBox="1"/>
          <p:nvPr/>
        </p:nvSpPr>
        <p:spPr bwMode="auto">
          <a:xfrm>
            <a:off x="4388843" y="2884110"/>
            <a:ext cx="2488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    ×      4  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D60BC8F-4D2C-413E-A191-CED8E24E8176}"/>
              </a:ext>
            </a:extLst>
          </p:cNvPr>
          <p:cNvSpPr/>
          <p:nvPr/>
        </p:nvSpPr>
        <p:spPr bwMode="auto">
          <a:xfrm>
            <a:off x="7040378" y="4221092"/>
            <a:ext cx="461665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A25B38-9A18-4DB4-9D9B-DE30EE16AB6C}"/>
              </a:ext>
            </a:extLst>
          </p:cNvPr>
          <p:cNvSpPr txBox="1"/>
          <p:nvPr/>
        </p:nvSpPr>
        <p:spPr bwMode="auto">
          <a:xfrm>
            <a:off x="7012163" y="4221089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DE57C52-A389-4863-8C99-1391A0DF47C0}"/>
              </a:ext>
            </a:extLst>
          </p:cNvPr>
          <p:cNvSpPr txBox="1"/>
          <p:nvPr/>
        </p:nvSpPr>
        <p:spPr bwMode="auto">
          <a:xfrm>
            <a:off x="4388843" y="4221089"/>
            <a:ext cx="2488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    ×      8    =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838AC4BB-4807-4089-9C87-72E8820875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0841" y="3357160"/>
            <a:ext cx="1566267" cy="63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78A4D31-3E73-4ADE-92BA-E7FA5D1C27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7637914" y="3357160"/>
            <a:ext cx="232927" cy="790126"/>
          </a:xfrm>
          <a:prstGeom prst="rect">
            <a:avLst/>
          </a:prstGeom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id="{CA440F3C-D171-4D75-9DDA-E29C505E0E02}"/>
              </a:ext>
            </a:extLst>
          </p:cNvPr>
          <p:cNvSpPr>
            <a:spLocks noChangeAspect="1"/>
          </p:cNvSpPr>
          <p:nvPr/>
        </p:nvSpPr>
        <p:spPr bwMode="auto">
          <a:xfrm>
            <a:off x="6915670" y="2781578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15E8497-1BCD-4F57-8993-59D9C0C10765}"/>
              </a:ext>
            </a:extLst>
          </p:cNvPr>
          <p:cNvSpPr>
            <a:spLocks noChangeAspect="1"/>
          </p:cNvSpPr>
          <p:nvPr/>
        </p:nvSpPr>
        <p:spPr bwMode="auto">
          <a:xfrm>
            <a:off x="6915670" y="4104654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ED139D7-B02E-4C51-A696-0D05D20DF3EF}"/>
              </a:ext>
            </a:extLst>
          </p:cNvPr>
          <p:cNvSpPr>
            <a:spLocks noChangeAspect="1"/>
          </p:cNvSpPr>
          <p:nvPr/>
        </p:nvSpPr>
        <p:spPr bwMode="auto">
          <a:xfrm>
            <a:off x="5663952" y="2780928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4F2E541-5E58-4884-910F-8B48618F34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189" y="3357260"/>
            <a:ext cx="233184" cy="790995"/>
          </a:xfrm>
          <a:prstGeom prst="rect">
            <a:avLst/>
          </a:pr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C5121A08-DFE9-4968-9382-42D0B8FD1BAA}"/>
              </a:ext>
            </a:extLst>
          </p:cNvPr>
          <p:cNvSpPr>
            <a:spLocks noChangeAspect="1"/>
          </p:cNvSpPr>
          <p:nvPr/>
        </p:nvSpPr>
        <p:spPr bwMode="auto">
          <a:xfrm>
            <a:off x="5663952" y="4097854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7BF4F80A-7FBE-4528-B1F5-759A9060284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4839" y="3375583"/>
            <a:ext cx="864096" cy="63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8FEFE65-5DE2-4C91-ADAD-321D747A41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390252" y="3358086"/>
            <a:ext cx="233184" cy="79099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0143FB5-83E6-4D5E-8EE0-B4785658A66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9734" y="3356533"/>
            <a:ext cx="864096" cy="63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0A5E67C-ECBA-4FAA-B6D6-1901CBE559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6829" y="3375583"/>
            <a:ext cx="232927" cy="79012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DE71D71-42AA-4A3A-86C0-B50C04415E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7686" y="3377167"/>
            <a:ext cx="1566267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6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3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41" grpId="0" animBg="1"/>
      <p:bldP spid="42" grpId="0"/>
      <p:bldP spid="45" grpId="0"/>
      <p:bldP spid="46" grpId="0" animBg="1"/>
      <p:bldP spid="47" grpId="0"/>
      <p:bldP spid="48" grpId="0"/>
      <p:bldP spid="51" grpId="0" animBg="1"/>
      <p:bldP spid="52" grpId="0" animBg="1"/>
      <p:bldP spid="53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tabLst>
                <a:tab pos="2243138" algn="l"/>
              </a:tabLst>
            </a:pPr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1:1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DF4F224-C769-4E74-A70B-4BC4628E9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53" y="2221885"/>
            <a:ext cx="7736495" cy="2475191"/>
          </a:xfrm>
          <a:prstGeom prst="rect">
            <a:avLst/>
          </a:prstGeom>
        </p:spPr>
      </p:pic>
      <p:sp>
        <p:nvSpPr>
          <p:cNvPr id="15" name="Star: 12 Points 14">
            <a:extLst>
              <a:ext uri="{FF2B5EF4-FFF2-40B4-BE49-F238E27FC236}">
                <a16:creationId xmlns:a16="http://schemas.microsoft.com/office/drawing/2014/main" id="{F5E34EF5-7372-4EBC-969E-B10AA8079EE6}"/>
              </a:ext>
            </a:extLst>
          </p:cNvPr>
          <p:cNvSpPr>
            <a:spLocks noChangeAspect="1"/>
          </p:cNvSpPr>
          <p:nvPr/>
        </p:nvSpPr>
        <p:spPr bwMode="auto">
          <a:xfrm>
            <a:off x="2584990" y="342223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6" name="Star: 12 Points 15">
            <a:extLst>
              <a:ext uri="{FF2B5EF4-FFF2-40B4-BE49-F238E27FC236}">
                <a16:creationId xmlns:a16="http://schemas.microsoft.com/office/drawing/2014/main" id="{E722E861-6681-4B6C-90E0-400735643AD0}"/>
              </a:ext>
            </a:extLst>
          </p:cNvPr>
          <p:cNvSpPr>
            <a:spLocks noChangeAspect="1"/>
          </p:cNvSpPr>
          <p:nvPr/>
        </p:nvSpPr>
        <p:spPr bwMode="auto">
          <a:xfrm>
            <a:off x="3429953" y="3422239"/>
            <a:ext cx="616743" cy="616743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" name="Star: 12 Points 16">
            <a:extLst>
              <a:ext uri="{FF2B5EF4-FFF2-40B4-BE49-F238E27FC236}">
                <a16:creationId xmlns:a16="http://schemas.microsoft.com/office/drawing/2014/main" id="{829A31DE-1C6C-4CE8-AD2D-D840C556A8BC}"/>
              </a:ext>
            </a:extLst>
          </p:cNvPr>
          <p:cNvSpPr>
            <a:spLocks noChangeAspect="1"/>
          </p:cNvSpPr>
          <p:nvPr/>
        </p:nvSpPr>
        <p:spPr bwMode="auto">
          <a:xfrm>
            <a:off x="8706134" y="4084549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8" name="Star: 12 Points 17">
            <a:extLst>
              <a:ext uri="{FF2B5EF4-FFF2-40B4-BE49-F238E27FC236}">
                <a16:creationId xmlns:a16="http://schemas.microsoft.com/office/drawing/2014/main" id="{EAE30EEE-2565-4AA1-9177-84BA382C3B79}"/>
              </a:ext>
            </a:extLst>
          </p:cNvPr>
          <p:cNvSpPr>
            <a:spLocks noChangeAspect="1"/>
          </p:cNvSpPr>
          <p:nvPr/>
        </p:nvSpPr>
        <p:spPr bwMode="auto">
          <a:xfrm>
            <a:off x="6999921" y="4084549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9" name="Star: 12 Points 18">
            <a:extLst>
              <a:ext uri="{FF2B5EF4-FFF2-40B4-BE49-F238E27FC236}">
                <a16:creationId xmlns:a16="http://schemas.microsoft.com/office/drawing/2014/main" id="{F145725D-4562-424B-AFAF-B2CC9FC3F612}"/>
              </a:ext>
            </a:extLst>
          </p:cNvPr>
          <p:cNvSpPr>
            <a:spLocks noChangeAspect="1"/>
          </p:cNvSpPr>
          <p:nvPr/>
        </p:nvSpPr>
        <p:spPr bwMode="auto">
          <a:xfrm>
            <a:off x="5292852" y="4084549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20" name="Star: 12 Points 19">
            <a:extLst>
              <a:ext uri="{FF2B5EF4-FFF2-40B4-BE49-F238E27FC236}">
                <a16:creationId xmlns:a16="http://schemas.microsoft.com/office/drawing/2014/main" id="{0BB9B74B-F223-4233-B42F-1E83859BB3D3}"/>
              </a:ext>
            </a:extLst>
          </p:cNvPr>
          <p:cNvSpPr>
            <a:spLocks noChangeAspect="1"/>
          </p:cNvSpPr>
          <p:nvPr/>
        </p:nvSpPr>
        <p:spPr bwMode="auto">
          <a:xfrm>
            <a:off x="3570736" y="4084549"/>
            <a:ext cx="493394" cy="493394"/>
          </a:xfrm>
          <a:prstGeom prst="star12">
            <a:avLst/>
          </a:prstGeom>
          <a:noFill/>
          <a:ln w="25400" cap="flat" cmpd="sng" algn="ctr">
            <a:solidFill>
              <a:srgbClr val="E8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70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5" grpId="4" animBg="1"/>
      <p:bldP spid="15" grpId="5" animBg="1"/>
      <p:bldP spid="15" grpId="6" animBg="1"/>
      <p:bldP spid="15" grpId="7" animBg="1"/>
      <p:bldP spid="15" grpId="8" animBg="1"/>
      <p:bldP spid="15" grpId="9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6,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95277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</a:t>
                      </a:r>
                      <a:r>
                        <a:rPr lang="en-GB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explain the relationship between multiples of 2, 4 and multiples of 8</a:t>
                      </a:r>
                    </a:p>
                    <a:p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47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6,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C5857151-BCFB-4E0F-85B7-989B7962AA6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2.7 Times tables: 2, 4 and 8 and the relationship between them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2912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4:9-4:11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59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0B29DA-7E56-4C7D-9534-B8164E51B1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65C7E0-0BF0-41E6-A555-37AFF4468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74" y="3118088"/>
            <a:ext cx="10274195" cy="62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7841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94F7A1-D3E5-4627-A603-A23C2C4BE9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4:9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210C46F-3616-4BDE-9F0F-031632349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3" y="1959657"/>
            <a:ext cx="7736495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6149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1636F94-8B08-42C5-A6A6-0D620538EB6C}"/>
              </a:ext>
            </a:extLst>
          </p:cNvPr>
          <p:cNvSpPr/>
          <p:nvPr/>
        </p:nvSpPr>
        <p:spPr>
          <a:xfrm>
            <a:off x="2818545" y="2004552"/>
            <a:ext cx="288000" cy="1483156"/>
          </a:xfrm>
          <a:prstGeom prst="rect">
            <a:avLst/>
          </a:prstGeom>
          <a:solidFill>
            <a:srgbClr val="E2EFD9"/>
          </a:solidFill>
        </p:spPr>
        <p:txBody>
          <a:bodyPr wrap="none" rtlCol="0" anchor="ctr">
            <a:no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589BED-77E1-49C8-8DBA-CC3DC516AD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BCA47A-D0CA-4E31-8DE1-30AE2EEE65A0}"/>
              </a:ext>
            </a:extLst>
          </p:cNvPr>
          <p:cNvSpPr/>
          <p:nvPr/>
        </p:nvSpPr>
        <p:spPr>
          <a:xfrm>
            <a:off x="4000324" y="23112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345A04-0FA4-4204-A548-4F67093AD166}"/>
              </a:ext>
            </a:extLst>
          </p:cNvPr>
          <p:cNvSpPr/>
          <p:nvPr/>
        </p:nvSpPr>
        <p:spPr>
          <a:xfrm>
            <a:off x="3407819" y="20628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FF87E7-6E1D-4292-AFB6-67C664D96917}"/>
              </a:ext>
            </a:extLst>
          </p:cNvPr>
          <p:cNvSpPr txBox="1"/>
          <p:nvPr/>
        </p:nvSpPr>
        <p:spPr bwMode="auto">
          <a:xfrm>
            <a:off x="3388954" y="210639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9236D2-920E-4427-9F5E-8C367963D2A0}"/>
              </a:ext>
            </a:extLst>
          </p:cNvPr>
          <p:cNvSpPr/>
          <p:nvPr/>
        </p:nvSpPr>
        <p:spPr>
          <a:xfrm>
            <a:off x="5182756" y="2004552"/>
            <a:ext cx="288000" cy="1483156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133815-78DB-48B9-B4A5-94BF693A8108}"/>
              </a:ext>
            </a:extLst>
          </p:cNvPr>
          <p:cNvSpPr/>
          <p:nvPr/>
        </p:nvSpPr>
        <p:spPr>
          <a:xfrm>
            <a:off x="6362610" y="23112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1B6656-93B8-4248-9ADA-949078947390}"/>
              </a:ext>
            </a:extLst>
          </p:cNvPr>
          <p:cNvSpPr/>
          <p:nvPr/>
        </p:nvSpPr>
        <p:spPr>
          <a:xfrm>
            <a:off x="7542464" y="2004552"/>
            <a:ext cx="288000" cy="1483156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B20A44-9EF3-4AE6-8517-378F0ED9E7C5}"/>
              </a:ext>
            </a:extLst>
          </p:cNvPr>
          <p:cNvSpPr/>
          <p:nvPr/>
        </p:nvSpPr>
        <p:spPr>
          <a:xfrm>
            <a:off x="8722318" y="23112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F71ABF-03FF-4B28-AC09-B0A6AC9ED1CF}"/>
              </a:ext>
            </a:extLst>
          </p:cNvPr>
          <p:cNvSpPr/>
          <p:nvPr/>
        </p:nvSpPr>
        <p:spPr>
          <a:xfrm>
            <a:off x="9907328" y="2004552"/>
            <a:ext cx="288000" cy="1483156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no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1740CF-4B83-4C85-ACE4-09FE345747FF}"/>
              </a:ext>
            </a:extLst>
          </p:cNvPr>
          <p:cNvSpPr/>
          <p:nvPr/>
        </p:nvSpPr>
        <p:spPr>
          <a:xfrm>
            <a:off x="4587673" y="20628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50DA24-B5A0-4929-A9FC-E7F99195324A}"/>
              </a:ext>
            </a:extLst>
          </p:cNvPr>
          <p:cNvSpPr/>
          <p:nvPr/>
        </p:nvSpPr>
        <p:spPr>
          <a:xfrm>
            <a:off x="5770105" y="20628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038B00-4AA1-476F-A561-5727704438BA}"/>
              </a:ext>
            </a:extLst>
          </p:cNvPr>
          <p:cNvSpPr/>
          <p:nvPr/>
        </p:nvSpPr>
        <p:spPr>
          <a:xfrm>
            <a:off x="6952537" y="20628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2F846D-34DD-443F-836B-7D6723831282}"/>
              </a:ext>
            </a:extLst>
          </p:cNvPr>
          <p:cNvSpPr/>
          <p:nvPr/>
        </p:nvSpPr>
        <p:spPr>
          <a:xfrm>
            <a:off x="8137666" y="20628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068811-7310-47FF-A622-38E6B934630B}"/>
              </a:ext>
            </a:extLst>
          </p:cNvPr>
          <p:cNvSpPr/>
          <p:nvPr/>
        </p:nvSpPr>
        <p:spPr>
          <a:xfrm>
            <a:off x="9322676" y="2062886"/>
            <a:ext cx="288000" cy="369332"/>
          </a:xfrm>
          <a:prstGeom prst="rect">
            <a:avLst/>
          </a:prstGeom>
          <a:solidFill>
            <a:srgbClr val="E2EFD9"/>
          </a:solidFill>
        </p:spPr>
        <p:txBody>
          <a:bodyPr wrap="square" rtlCol="0" anchor="ctr">
            <a:spAutoFit/>
          </a:bodyPr>
          <a:lstStyle/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C0BE56-A029-4B32-93D5-E53B34EEC3D2}"/>
              </a:ext>
            </a:extLst>
          </p:cNvPr>
          <p:cNvSpPr txBox="1"/>
          <p:nvPr/>
        </p:nvSpPr>
        <p:spPr bwMode="auto">
          <a:xfrm>
            <a:off x="2799594" y="210639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6802E-760A-41DC-A1D3-9C05204EC342}"/>
              </a:ext>
            </a:extLst>
          </p:cNvPr>
          <p:cNvSpPr txBox="1"/>
          <p:nvPr/>
        </p:nvSpPr>
        <p:spPr bwMode="auto">
          <a:xfrm>
            <a:off x="2801975" y="259610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1BA07C-827E-440E-9C2F-A166096735DA}"/>
              </a:ext>
            </a:extLst>
          </p:cNvPr>
          <p:cNvSpPr txBox="1"/>
          <p:nvPr/>
        </p:nvSpPr>
        <p:spPr bwMode="auto">
          <a:xfrm>
            <a:off x="4570733" y="210639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E48BD5-569A-4AF4-B4D7-5FD6F52CBA6A}"/>
              </a:ext>
            </a:extLst>
          </p:cNvPr>
          <p:cNvSpPr txBox="1"/>
          <p:nvPr/>
        </p:nvSpPr>
        <p:spPr bwMode="auto">
          <a:xfrm>
            <a:off x="3981373" y="210639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BBB9CF3-DD92-4738-83F7-240DE09B66BF}"/>
              </a:ext>
            </a:extLst>
          </p:cNvPr>
          <p:cNvSpPr txBox="1"/>
          <p:nvPr/>
        </p:nvSpPr>
        <p:spPr bwMode="auto">
          <a:xfrm>
            <a:off x="3983754" y="259610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F9F60F-B9FB-4840-8B52-762834517758}"/>
              </a:ext>
            </a:extLst>
          </p:cNvPr>
          <p:cNvSpPr txBox="1"/>
          <p:nvPr/>
        </p:nvSpPr>
        <p:spPr bwMode="auto">
          <a:xfrm>
            <a:off x="5767810" y="210639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1F5A7C-B617-4994-9F46-9DD8B9806FF5}"/>
              </a:ext>
            </a:extLst>
          </p:cNvPr>
          <p:cNvSpPr txBox="1"/>
          <p:nvPr/>
        </p:nvSpPr>
        <p:spPr bwMode="auto">
          <a:xfrm>
            <a:off x="5178450" y="210639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D2317E-C2B9-4254-A086-3FA387BA6156}"/>
              </a:ext>
            </a:extLst>
          </p:cNvPr>
          <p:cNvSpPr txBox="1"/>
          <p:nvPr/>
        </p:nvSpPr>
        <p:spPr bwMode="auto">
          <a:xfrm>
            <a:off x="5180831" y="259610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3834D1-D277-47D6-B882-BBB23AA26C57}"/>
              </a:ext>
            </a:extLst>
          </p:cNvPr>
          <p:cNvSpPr txBox="1"/>
          <p:nvPr/>
        </p:nvSpPr>
        <p:spPr bwMode="auto">
          <a:xfrm>
            <a:off x="6949589" y="210639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A93EE4-4730-4D9C-9728-08777704017F}"/>
              </a:ext>
            </a:extLst>
          </p:cNvPr>
          <p:cNvSpPr txBox="1"/>
          <p:nvPr/>
        </p:nvSpPr>
        <p:spPr bwMode="auto">
          <a:xfrm>
            <a:off x="6360229" y="210639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5733BD-A6E4-45E6-8BAC-D0C62EB7FB13}"/>
              </a:ext>
            </a:extLst>
          </p:cNvPr>
          <p:cNvSpPr txBox="1"/>
          <p:nvPr/>
        </p:nvSpPr>
        <p:spPr bwMode="auto">
          <a:xfrm>
            <a:off x="6362610" y="259610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026F51-F03F-4C00-9545-27B978E69B86}"/>
              </a:ext>
            </a:extLst>
          </p:cNvPr>
          <p:cNvSpPr txBox="1"/>
          <p:nvPr/>
        </p:nvSpPr>
        <p:spPr bwMode="auto">
          <a:xfrm>
            <a:off x="8115768" y="210639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10EB00-CDFF-44FF-ACF8-F79D6ADEE2CB}"/>
              </a:ext>
            </a:extLst>
          </p:cNvPr>
          <p:cNvSpPr txBox="1"/>
          <p:nvPr/>
        </p:nvSpPr>
        <p:spPr bwMode="auto">
          <a:xfrm>
            <a:off x="7526408" y="210639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4B7624-4CBD-4FB9-9A69-7D1A95CB7AA8}"/>
              </a:ext>
            </a:extLst>
          </p:cNvPr>
          <p:cNvSpPr txBox="1"/>
          <p:nvPr/>
        </p:nvSpPr>
        <p:spPr bwMode="auto">
          <a:xfrm>
            <a:off x="7528789" y="259610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AC1015-2BF1-4C9F-8FCC-8F434D30D227}"/>
              </a:ext>
            </a:extLst>
          </p:cNvPr>
          <p:cNvSpPr txBox="1"/>
          <p:nvPr/>
        </p:nvSpPr>
        <p:spPr bwMode="auto">
          <a:xfrm>
            <a:off x="9297547" y="210639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943A93-E73C-441D-8C76-D1B536B658D0}"/>
              </a:ext>
            </a:extLst>
          </p:cNvPr>
          <p:cNvSpPr txBox="1"/>
          <p:nvPr/>
        </p:nvSpPr>
        <p:spPr bwMode="auto">
          <a:xfrm>
            <a:off x="8708187" y="2106397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E659855-21E5-4048-8883-366E59454632}"/>
              </a:ext>
            </a:extLst>
          </p:cNvPr>
          <p:cNvSpPr txBox="1"/>
          <p:nvPr/>
        </p:nvSpPr>
        <p:spPr bwMode="auto">
          <a:xfrm>
            <a:off x="8710568" y="2596104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B109804-8106-428C-AC98-2A29073BBF2F}"/>
              </a:ext>
            </a:extLst>
          </p:cNvPr>
          <p:cNvSpPr txBox="1"/>
          <p:nvPr/>
        </p:nvSpPr>
        <p:spPr bwMode="auto">
          <a:xfrm>
            <a:off x="9899335" y="2092586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2791AA-37D3-4608-83BF-5D0BA5419F29}"/>
              </a:ext>
            </a:extLst>
          </p:cNvPr>
          <p:cNvSpPr txBox="1"/>
          <p:nvPr/>
        </p:nvSpPr>
        <p:spPr bwMode="auto">
          <a:xfrm>
            <a:off x="9901716" y="2582293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6D90C9-F94B-46F0-AD47-122895F53B48}"/>
              </a:ext>
            </a:extLst>
          </p:cNvPr>
          <p:cNvSpPr txBox="1"/>
          <p:nvPr/>
        </p:nvSpPr>
        <p:spPr bwMode="auto">
          <a:xfrm>
            <a:off x="2799594" y="3093855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48BE2E8-70F8-4DA5-9540-1162AD837A1F}"/>
              </a:ext>
            </a:extLst>
          </p:cNvPr>
          <p:cNvSpPr txBox="1"/>
          <p:nvPr/>
        </p:nvSpPr>
        <p:spPr bwMode="auto">
          <a:xfrm>
            <a:off x="5163891" y="3093855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55E4C7-3EDD-4255-BDD8-B3C9503DE4A6}"/>
              </a:ext>
            </a:extLst>
          </p:cNvPr>
          <p:cNvSpPr txBox="1"/>
          <p:nvPr/>
        </p:nvSpPr>
        <p:spPr bwMode="auto">
          <a:xfrm>
            <a:off x="7542464" y="3109612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6D36C6-8D2D-4CAC-B04A-6A162A69D26D}"/>
              </a:ext>
            </a:extLst>
          </p:cNvPr>
          <p:cNvSpPr txBox="1"/>
          <p:nvPr/>
        </p:nvSpPr>
        <p:spPr bwMode="auto">
          <a:xfrm>
            <a:off x="9883273" y="3093855"/>
            <a:ext cx="325730" cy="30777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4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14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BB3C2399-E059-426A-AE1C-32271EFA5200}"/>
              </a:ext>
            </a:extLst>
          </p:cNvPr>
          <p:cNvGraphicFramePr>
            <a:graphicFrameLocks noGrp="1"/>
          </p:cNvGraphicFramePr>
          <p:nvPr/>
        </p:nvGraphicFramePr>
        <p:xfrm>
          <a:off x="1796916" y="1512104"/>
          <a:ext cx="8398412" cy="19756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8412">
                  <a:extLst>
                    <a:ext uri="{9D8B030D-6E8A-4147-A177-3AD203B41FA5}">
                      <a16:colId xmlns:a16="http://schemas.microsoft.com/office/drawing/2014/main" val="142035301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19148657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89657022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0638121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650585186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24646981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91529715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4902733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480408880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00127768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728803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4660193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59067766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37961595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638898984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29975617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7584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50344025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4633155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1832374403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199782462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50985496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2446626481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3677224337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501770989"/>
                    </a:ext>
                  </a:extLst>
                </a:gridCol>
                <a:gridCol w="295200">
                  <a:extLst>
                    <a:ext uri="{9D8B030D-6E8A-4147-A177-3AD203B41FA5}">
                      <a16:colId xmlns:a16="http://schemas.microsoft.com/office/drawing/2014/main" val="4097377342"/>
                    </a:ext>
                  </a:extLst>
                </a:gridCol>
              </a:tblGrid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Number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15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16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17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18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19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20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21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22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23</a:t>
                      </a:r>
                      <a:endParaRPr lang="en-GB" sz="1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24</a:t>
                      </a:r>
                      <a:endParaRPr lang="en-GB" sz="1400" b="1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5315648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2s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8088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4s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B050"/>
                          </a:solidFill>
                          <a:effectLst/>
                          <a:latin typeface="Myriad Pro Semibold"/>
                        </a:rPr>
                        <a:t> </a:t>
                      </a: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2620835"/>
                  </a:ext>
                </a:extLst>
              </a:tr>
              <a:tr h="4939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Counting in 8s</a:t>
                      </a:r>
                      <a:endParaRPr lang="en-GB" sz="140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solidFill>
                          <a:srgbClr val="00B050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337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4E77141B-CC64-49C5-A1C4-03DB50459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137" y="2608396"/>
            <a:ext cx="58192" cy="83962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78E754-D792-4B89-B69D-72411E4EE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268757"/>
            <a:ext cx="191202" cy="11222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82819B2-FEC1-4612-9448-A338E8CDA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494" y="1268757"/>
            <a:ext cx="191202" cy="11222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9D9F257-6760-4740-BB34-CE193468E0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268757"/>
            <a:ext cx="191202" cy="1122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3AF024E-C9B6-425D-8F0F-382746E390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582" y="1268757"/>
            <a:ext cx="191202" cy="1122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3879D1-A560-44B3-AC42-C5C0EE3B2B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102" y="1268757"/>
            <a:ext cx="191202" cy="1122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080E3CA-BAE9-4460-BE9D-CE1B65E863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343" y="1268757"/>
            <a:ext cx="191202" cy="1122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253E637-2438-4692-BC90-E27B85734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796" y="1268757"/>
            <a:ext cx="191202" cy="11222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EEF8671-1511-4806-986A-6F533B5DB0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325" y="1268757"/>
            <a:ext cx="191202" cy="112227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08B768-8097-433D-9C7A-69BB793AD5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5B2FD8-0E89-4DA3-9482-46BFFBF2FD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137" y="1410080"/>
            <a:ext cx="58192" cy="8396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130B05-9CF1-4C4E-AC60-DE4902203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99" y="1410080"/>
            <a:ext cx="58192" cy="8396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04E612-6CAC-4B24-8687-CEA9C02A34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25" y="1410080"/>
            <a:ext cx="58192" cy="8396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BEBE64-8775-4FA4-BAF9-8EE22934F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87" y="1410080"/>
            <a:ext cx="58192" cy="8396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95F98F-D219-4201-8B18-BF53FEDC7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7" y="1410080"/>
            <a:ext cx="58192" cy="8396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FDE795-D388-4BE0-9A11-805F54DC6F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848" y="1410080"/>
            <a:ext cx="58192" cy="8396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714F86-208B-41CE-A3E3-32229A0F4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01" y="1410080"/>
            <a:ext cx="58192" cy="8396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846251-967D-4DD0-BEA2-733CE6AB6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830" y="1410080"/>
            <a:ext cx="58192" cy="83962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69DBB13-1E62-4191-8EA2-F448C72AC431}"/>
              </a:ext>
            </a:extLst>
          </p:cNvPr>
          <p:cNvSpPr txBox="1"/>
          <p:nvPr/>
        </p:nvSpPr>
        <p:spPr bwMode="auto">
          <a:xfrm>
            <a:off x="7625027" y="1556793"/>
            <a:ext cx="3077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      ×     1      =      8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A7B87FC-57E5-43CB-899C-F69E309C9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137" y="1412776"/>
            <a:ext cx="58192" cy="83962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EF78EF4-F168-4B30-80CD-FF8FFDC88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99" y="1410080"/>
            <a:ext cx="58192" cy="83962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4C89C47-384F-40AF-A476-BA4D7487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25" y="1412776"/>
            <a:ext cx="58192" cy="83962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F6EAE95-C369-4C88-A2AB-B4FEA553C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87" y="1410080"/>
            <a:ext cx="58192" cy="83962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C1A063F-3D5A-45A9-9357-FC6FF3100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7" y="1410080"/>
            <a:ext cx="58192" cy="83962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D31EF42-6C02-432F-9E09-4BAB7E3C1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848" y="1407384"/>
            <a:ext cx="58192" cy="83962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D273C31-0BC4-4424-8F97-63E329749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01" y="1410080"/>
            <a:ext cx="58192" cy="83962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3FB0F4B-6949-4C98-99E6-01D29003B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830" y="1407384"/>
            <a:ext cx="58192" cy="839626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4662CB14-8870-49BD-A479-32651AAD8520}"/>
              </a:ext>
            </a:extLst>
          </p:cNvPr>
          <p:cNvSpPr/>
          <p:nvPr/>
        </p:nvSpPr>
        <p:spPr bwMode="auto">
          <a:xfrm>
            <a:off x="2711624" y="2538067"/>
            <a:ext cx="713390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962C983-D9A9-421C-98DC-4C5A2909C098}"/>
              </a:ext>
            </a:extLst>
          </p:cNvPr>
          <p:cNvSpPr txBox="1"/>
          <p:nvPr/>
        </p:nvSpPr>
        <p:spPr bwMode="auto">
          <a:xfrm>
            <a:off x="7625028" y="2764102"/>
            <a:ext cx="3077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     ×     2      =      8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C67C8D95-2455-4538-AF32-094742F1B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99" y="2605700"/>
            <a:ext cx="58192" cy="83962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A85E075-C9D5-4446-8A1D-2FB8D26DC6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25" y="2608396"/>
            <a:ext cx="58192" cy="83962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7DE0235-B68D-489A-99C6-F9B2A5D9D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87" y="2605700"/>
            <a:ext cx="58192" cy="83962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2C1A1BC-3F66-4708-A0FA-717DF2514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7" y="2605700"/>
            <a:ext cx="58192" cy="83962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6468258C-EA06-4072-AFF3-721EA6DEF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848" y="2603004"/>
            <a:ext cx="58192" cy="83962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30F3099-8A16-4895-8EC3-E802E8C1E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01" y="2605700"/>
            <a:ext cx="58192" cy="83962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C82DA2F-3A8D-4ABD-B860-6E4FBCB48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830" y="2603004"/>
            <a:ext cx="58192" cy="839626"/>
          </a:xfrm>
          <a:prstGeom prst="rect">
            <a:avLst/>
          </a:prstGeom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73EDEFA-5C74-4F9C-9788-61319B718FB7}"/>
              </a:ext>
            </a:extLst>
          </p:cNvPr>
          <p:cNvSpPr/>
          <p:nvPr/>
        </p:nvSpPr>
        <p:spPr bwMode="auto">
          <a:xfrm>
            <a:off x="2740199" y="3746097"/>
            <a:ext cx="1479748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B919728E-2D32-4BBC-A0BB-D4F0342FC059}"/>
              </a:ext>
            </a:extLst>
          </p:cNvPr>
          <p:cNvSpPr/>
          <p:nvPr/>
        </p:nvSpPr>
        <p:spPr bwMode="auto">
          <a:xfrm>
            <a:off x="4280617" y="3746097"/>
            <a:ext cx="1479748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E8145380-EDCE-412D-B36D-A64BD7C49AE7}"/>
              </a:ext>
            </a:extLst>
          </p:cNvPr>
          <p:cNvSpPr/>
          <p:nvPr/>
        </p:nvSpPr>
        <p:spPr bwMode="auto">
          <a:xfrm>
            <a:off x="3491660" y="2538067"/>
            <a:ext cx="713390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D7961CF0-67B4-4583-8F55-26752B037B1E}"/>
              </a:ext>
            </a:extLst>
          </p:cNvPr>
          <p:cNvSpPr/>
          <p:nvPr/>
        </p:nvSpPr>
        <p:spPr bwMode="auto">
          <a:xfrm>
            <a:off x="4255425" y="2538067"/>
            <a:ext cx="713390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C3574A33-066F-45A0-8393-90475DBE0946}"/>
              </a:ext>
            </a:extLst>
          </p:cNvPr>
          <p:cNvSpPr/>
          <p:nvPr/>
        </p:nvSpPr>
        <p:spPr bwMode="auto">
          <a:xfrm>
            <a:off x="5035461" y="2538067"/>
            <a:ext cx="713390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838361-D4FD-4F9A-B664-2EDB8CD63F40}"/>
              </a:ext>
            </a:extLst>
          </p:cNvPr>
          <p:cNvSpPr txBox="1"/>
          <p:nvPr/>
        </p:nvSpPr>
        <p:spPr bwMode="auto">
          <a:xfrm>
            <a:off x="7625028" y="5105765"/>
            <a:ext cx="3392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     ×      8      =      8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9C877B68-9135-4300-B9BA-D02CAA47A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137" y="3824170"/>
            <a:ext cx="58192" cy="839626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7984BA19-6B36-4A2F-88CE-1D1EB9D9C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999" y="3824170"/>
            <a:ext cx="58192" cy="839626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CFF44367-A575-4CD7-AA10-25EA8AA03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25" y="3824170"/>
            <a:ext cx="58192" cy="839626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302C098C-2AFB-4805-B1CD-2600F84E8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87" y="3824170"/>
            <a:ext cx="58192" cy="83962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3850A63-0F8A-4321-90BD-661F331FE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7" y="3824170"/>
            <a:ext cx="58192" cy="839626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31136A3-4DF7-4420-83FA-6079D8D05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848" y="3824170"/>
            <a:ext cx="58192" cy="839626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9A82AF2-0DCB-4D8E-A4FE-09BA3DB6B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01" y="3824170"/>
            <a:ext cx="58192" cy="839626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4BDFFCA-CFCD-42DB-9EAC-EF7EE68C5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830" y="3824170"/>
            <a:ext cx="58192" cy="839626"/>
          </a:xfrm>
          <a:prstGeom prst="rect">
            <a:avLst/>
          </a:prstGeom>
        </p:spPr>
      </p:pic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61583F7-D068-4B46-8CFE-912C1E8274E0}"/>
              </a:ext>
            </a:extLst>
          </p:cNvPr>
          <p:cNvSpPr/>
          <p:nvPr/>
        </p:nvSpPr>
        <p:spPr bwMode="auto">
          <a:xfrm>
            <a:off x="2730674" y="4941168"/>
            <a:ext cx="3029691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94E1BE2-6B54-401D-BF38-395661EA196F}"/>
              </a:ext>
            </a:extLst>
          </p:cNvPr>
          <p:cNvSpPr txBox="1"/>
          <p:nvPr/>
        </p:nvSpPr>
        <p:spPr bwMode="auto">
          <a:xfrm>
            <a:off x="7625027" y="3933057"/>
            <a:ext cx="3077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     ×     4      =      8</a:t>
            </a: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3A25358-28BF-42DF-8F59-C72755ECDC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7579" y="2049947"/>
            <a:ext cx="1566267" cy="63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0A01DC13-7FEB-4945-B3CE-CD425F9372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1383" y="2040623"/>
            <a:ext cx="232927" cy="790126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6CC0C68F-55FC-4BCD-8968-35CE9DF982C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0181" y="2052626"/>
            <a:ext cx="864096" cy="63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8CC99DF1-EFCD-46F9-A608-BB460C095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22581" y="1995532"/>
            <a:ext cx="233184" cy="790995"/>
          </a:xfrm>
          <a:prstGeom prst="rect">
            <a:avLst/>
          </a:prstGeom>
        </p:spPr>
      </p:pic>
      <p:sp>
        <p:nvSpPr>
          <p:cNvPr id="85" name="Oval 84">
            <a:extLst>
              <a:ext uri="{FF2B5EF4-FFF2-40B4-BE49-F238E27FC236}">
                <a16:creationId xmlns:a16="http://schemas.microsoft.com/office/drawing/2014/main" id="{2B552835-22A5-4B42-B0ED-1A9A879E9380}"/>
              </a:ext>
            </a:extLst>
          </p:cNvPr>
          <p:cNvSpPr>
            <a:spLocks noChangeAspect="1"/>
          </p:cNvSpPr>
          <p:nvPr/>
        </p:nvSpPr>
        <p:spPr bwMode="auto">
          <a:xfrm>
            <a:off x="7460561" y="1459408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EE3C348-6B96-4A90-BA81-360425C5EB4B}"/>
              </a:ext>
            </a:extLst>
          </p:cNvPr>
          <p:cNvSpPr>
            <a:spLocks noChangeAspect="1"/>
          </p:cNvSpPr>
          <p:nvPr/>
        </p:nvSpPr>
        <p:spPr bwMode="auto">
          <a:xfrm>
            <a:off x="7460561" y="2638468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89" name="Picture 88">
            <a:extLst>
              <a:ext uri="{FF2B5EF4-FFF2-40B4-BE49-F238E27FC236}">
                <a16:creationId xmlns:a16="http://schemas.microsoft.com/office/drawing/2014/main" id="{B737BFC8-B115-4CFE-96F3-A2A2848CF3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0161" y="3214938"/>
            <a:ext cx="232927" cy="790126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CBBF6877-AD0D-46F4-B724-D438DD1935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41359" y="3212977"/>
            <a:ext cx="233184" cy="790995"/>
          </a:xfrm>
          <a:prstGeom prst="rect">
            <a:avLst/>
          </a:prstGeom>
        </p:spPr>
      </p:pic>
      <p:sp>
        <p:nvSpPr>
          <p:cNvPr id="91" name="Oval 90">
            <a:extLst>
              <a:ext uri="{FF2B5EF4-FFF2-40B4-BE49-F238E27FC236}">
                <a16:creationId xmlns:a16="http://schemas.microsoft.com/office/drawing/2014/main" id="{0B68A32E-CEC2-4D42-AC39-ADFC2B347ED0}"/>
              </a:ext>
            </a:extLst>
          </p:cNvPr>
          <p:cNvSpPr>
            <a:spLocks noChangeAspect="1"/>
          </p:cNvSpPr>
          <p:nvPr/>
        </p:nvSpPr>
        <p:spPr bwMode="auto">
          <a:xfrm>
            <a:off x="7460561" y="3832473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6B9DFB5C-AF1E-471C-9609-637A0F1BA7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6509" y="4393704"/>
            <a:ext cx="232927" cy="790126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231BD918-0C2E-402E-8329-CA4D16D3A7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27707" y="4348613"/>
            <a:ext cx="233184" cy="790995"/>
          </a:xfrm>
          <a:prstGeom prst="rect">
            <a:avLst/>
          </a:prstGeom>
        </p:spPr>
      </p:pic>
      <p:sp>
        <p:nvSpPr>
          <p:cNvPr id="94" name="Oval 93">
            <a:extLst>
              <a:ext uri="{FF2B5EF4-FFF2-40B4-BE49-F238E27FC236}">
                <a16:creationId xmlns:a16="http://schemas.microsoft.com/office/drawing/2014/main" id="{B9D83E62-2563-42F2-B2F0-16E02C6DC6E7}"/>
              </a:ext>
            </a:extLst>
          </p:cNvPr>
          <p:cNvSpPr>
            <a:spLocks noChangeAspect="1"/>
          </p:cNvSpPr>
          <p:nvPr/>
        </p:nvSpPr>
        <p:spPr bwMode="auto">
          <a:xfrm>
            <a:off x="7460561" y="5001074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95" name="Picture 94">
            <a:extLst>
              <a:ext uri="{FF2B5EF4-FFF2-40B4-BE49-F238E27FC236}">
                <a16:creationId xmlns:a16="http://schemas.microsoft.com/office/drawing/2014/main" id="{640E94C9-E5EA-46DC-8635-81BFC0D3F3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6689" y="3326349"/>
            <a:ext cx="1566267" cy="63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7C3419ED-40B3-4C4A-A48F-AEA5110153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9291" y="3329028"/>
            <a:ext cx="864096" cy="630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87F4E2EA-7BE8-45DF-B215-2BBC4CC27B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6689" y="4422080"/>
            <a:ext cx="1566267" cy="630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F305FF36-8708-4D72-8E09-0CED097807F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9291" y="4424759"/>
            <a:ext cx="864096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08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-2.77778E-7 0.1747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2.22222E-6 0.1747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-2.22222E-6 0.1747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2.77778E-7 0.1747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3.88889E-6 0.1747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81481E-6 L -5.55556E-7 0.1747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5.55556E-7 0.1747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2.5E-6 0.1747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093 L 0.00069 0.17384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2.22222E-6 0.17477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2.22222E-6 0.17476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2.77778E-7 0.17477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L -3.88889E-6 0.17477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L -5.55556E-7 0.17477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5.55556E-7 0.17477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2.5E-6 0.17477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-2.77778E-7 0.17477 " pathEditMode="relative" rAng="0" ptsTypes="AA">
                                      <p:cBhvr>
                                        <p:cTn id="19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1022E-16 L 2.22222E-6 0.17477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022E-16 L -2.22222E-6 0.17477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2.77778E-7 0.17477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022E-16 L -3.88889E-6 0.17477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022E-16 L -5.55556E-7 0.17477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022E-16 L 5.55556E-7 0.1747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-2.5E-6 0.17477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 animBg="1"/>
      <p:bldP spid="54" grpId="0"/>
      <p:bldP spid="63" grpId="0" animBg="1"/>
      <p:bldP spid="64" grpId="0" animBg="1"/>
      <p:bldP spid="65" grpId="0" animBg="1"/>
      <p:bldP spid="67" grpId="0" animBg="1"/>
      <p:bldP spid="68" grpId="0" animBg="1"/>
      <p:bldP spid="69" grpId="0"/>
      <p:bldP spid="78" grpId="0" animBg="1"/>
      <p:bldP spid="79" grpId="0"/>
      <p:bldP spid="85" grpId="0" animBg="1"/>
      <p:bldP spid="86" grpId="0" animBg="1"/>
      <p:bldP spid="91" grpId="0" animBg="1"/>
      <p:bldP spid="9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E62E52-D1B9-42C6-8441-06FC94701F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EFDC33-15C8-4255-9BF0-F1D69D23DC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1584" y="1942406"/>
            <a:ext cx="7829720" cy="10545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95DB71-96F3-4E60-AB9E-8BF319D959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2725" y="3068960"/>
            <a:ext cx="7829720" cy="432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E377BC-5A6F-497A-B81B-CA5F12924D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1584" y="3573016"/>
            <a:ext cx="7829720" cy="7920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17EABF-40E9-4798-835F-06C2C9C56C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532"/>
          <a:stretch/>
        </p:blipFill>
        <p:spPr>
          <a:xfrm>
            <a:off x="2351584" y="4437112"/>
            <a:ext cx="782972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4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C3456E-64E0-498A-ABFB-35C8107BAB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18D59B-517B-4E52-908F-ADA8C7E57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268757"/>
            <a:ext cx="191202" cy="11222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7DE012-32BE-4D54-8CD3-6ADB0A630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37" y="1268757"/>
            <a:ext cx="191202" cy="1122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B1828A-E3F0-4CD0-8443-3339CD0EE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170" y="1268757"/>
            <a:ext cx="191202" cy="1122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768D0C-5FDB-42B0-AE18-BFAB3322C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003" y="1268757"/>
            <a:ext cx="191202" cy="11222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F85B89-F851-48D6-A4AD-071D5E1A1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836" y="1268757"/>
            <a:ext cx="191202" cy="11222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55DCAD-0E1B-41C4-A28A-F541E6751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69" y="1268757"/>
            <a:ext cx="191202" cy="11222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B1DFD5-EE7C-4DB7-97DA-9A3E240F2B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502" y="1268757"/>
            <a:ext cx="191202" cy="11222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0AF1BC-5A4D-432B-A6F6-834D87483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335" y="1268757"/>
            <a:ext cx="191202" cy="11222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A8B824-FBAE-4FC3-BF67-C4C8320E3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009" y="1410080"/>
            <a:ext cx="58192" cy="8396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8044EA-8F42-45EF-BE2C-F19ACE359A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42" y="1410080"/>
            <a:ext cx="58192" cy="8396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91F49D4-13CE-48B9-BAD7-EFEFBED9F7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675" y="1410080"/>
            <a:ext cx="58192" cy="8396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31DD772-BF4E-46B3-9EB9-A9D768F3F8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08" y="1410080"/>
            <a:ext cx="58192" cy="83962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3A8561F-0594-4D8B-B702-EAD61DB1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341" y="1410080"/>
            <a:ext cx="58192" cy="8396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69FFBD1-2789-4DC9-B2A7-F6E20AF1E7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74" y="1410080"/>
            <a:ext cx="58192" cy="8396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604A49F-B777-41E0-A730-7A4891F15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07" y="1410080"/>
            <a:ext cx="58192" cy="8396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028EE6A-714A-442C-990B-12B792F99A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840" y="1410080"/>
            <a:ext cx="58192" cy="83962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A1FA8D4-2E9C-4249-ABEC-8A0C582AEDF1}"/>
              </a:ext>
            </a:extLst>
          </p:cNvPr>
          <p:cNvSpPr txBox="1"/>
          <p:nvPr/>
        </p:nvSpPr>
        <p:spPr bwMode="auto">
          <a:xfrm>
            <a:off x="7504933" y="1556793"/>
            <a:ext cx="35578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16       ×     1      =      16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8BE9A03-D68D-45A1-AA5C-5DC9B90B61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009" y="1412776"/>
            <a:ext cx="58192" cy="8396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9EACA5C-4305-4548-9C16-5AE184CE0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42" y="1410080"/>
            <a:ext cx="58192" cy="8396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6DD6193-E35E-488D-995E-CB8CC281B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675" y="1412776"/>
            <a:ext cx="58192" cy="8396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5116726-2D2F-44B4-B7E5-6C658BF71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08" y="1410080"/>
            <a:ext cx="58192" cy="8396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669C6EC-1268-4F69-AE1C-DF60FA5DA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341" y="1410080"/>
            <a:ext cx="58192" cy="83962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D443CA-756D-4887-BEBD-0A97D7EC8A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74" y="1407384"/>
            <a:ext cx="58192" cy="83962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5154E46-AEBE-4325-AAFD-DDB26D171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07" y="1410080"/>
            <a:ext cx="58192" cy="83962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08693BA-BD05-4B71-A7E6-0128C27C9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840" y="1407384"/>
            <a:ext cx="58192" cy="839626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2E3EF59-8D93-4C45-B221-082C5788F493}"/>
              </a:ext>
            </a:extLst>
          </p:cNvPr>
          <p:cNvSpPr/>
          <p:nvPr/>
        </p:nvSpPr>
        <p:spPr bwMode="auto">
          <a:xfrm>
            <a:off x="1593836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ACD0BAA-E35F-4909-8FFE-8822E4D7DE2F}"/>
              </a:ext>
            </a:extLst>
          </p:cNvPr>
          <p:cNvSpPr txBox="1"/>
          <p:nvPr/>
        </p:nvSpPr>
        <p:spPr bwMode="auto">
          <a:xfrm>
            <a:off x="7324061" y="2764102"/>
            <a:ext cx="3797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       ×     2      =      16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FCF4B68-799E-48A1-8F88-B0E1EE05B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009" y="2610994"/>
            <a:ext cx="58192" cy="8396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B125EBC-BD61-40AD-BADC-38797763A8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42" y="2608298"/>
            <a:ext cx="58192" cy="83962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FD55D7B-F15E-46AC-87F8-ECA6438BF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675" y="2610994"/>
            <a:ext cx="58192" cy="83962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B3AA647-424E-470E-839A-1ABE5DBB0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08" y="2608298"/>
            <a:ext cx="58192" cy="83962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C1B4ED6-BC32-4DD2-891D-DBDD1D60A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341" y="2608298"/>
            <a:ext cx="58192" cy="83962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E5EEC08-FA40-45D9-B759-9AAB5A945A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74" y="2605602"/>
            <a:ext cx="58192" cy="83962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9DB9850-83CC-4805-B08A-9BC64B2DE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07" y="2608298"/>
            <a:ext cx="58192" cy="8396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4CE6D30-B56B-46E3-9F8F-375E8DDEC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840" y="2605602"/>
            <a:ext cx="58192" cy="839626"/>
          </a:xfrm>
          <a:prstGeom prst="rect">
            <a:avLst/>
          </a:prstGeom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ED7B5BCB-326A-466F-BCC5-402A58FF25AC}"/>
              </a:ext>
            </a:extLst>
          </p:cNvPr>
          <p:cNvSpPr/>
          <p:nvPr/>
        </p:nvSpPr>
        <p:spPr bwMode="auto">
          <a:xfrm>
            <a:off x="1588072" y="3735706"/>
            <a:ext cx="1146003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137F3AC-4AC9-4F57-A906-E7B5B7448DBF}"/>
              </a:ext>
            </a:extLst>
          </p:cNvPr>
          <p:cNvSpPr/>
          <p:nvPr/>
        </p:nvSpPr>
        <p:spPr bwMode="auto">
          <a:xfrm>
            <a:off x="2783633" y="3733010"/>
            <a:ext cx="1116849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759EFCC-B328-4322-8D1B-EDFAA108BCB5}"/>
              </a:ext>
            </a:extLst>
          </p:cNvPr>
          <p:cNvSpPr/>
          <p:nvPr/>
        </p:nvSpPr>
        <p:spPr bwMode="auto">
          <a:xfrm>
            <a:off x="2178702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8B21841-E73A-4162-AAE0-6622662D8AF8}"/>
              </a:ext>
            </a:extLst>
          </p:cNvPr>
          <p:cNvSpPr/>
          <p:nvPr/>
        </p:nvSpPr>
        <p:spPr bwMode="auto">
          <a:xfrm>
            <a:off x="2763568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20BC1F8-5C7B-4F5E-BD9B-26E55D4E4A95}"/>
              </a:ext>
            </a:extLst>
          </p:cNvPr>
          <p:cNvSpPr/>
          <p:nvPr/>
        </p:nvSpPr>
        <p:spPr bwMode="auto">
          <a:xfrm>
            <a:off x="3348434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BA00C7-6FFB-4B25-92DE-A3B2B5C04760}"/>
              </a:ext>
            </a:extLst>
          </p:cNvPr>
          <p:cNvSpPr txBox="1"/>
          <p:nvPr/>
        </p:nvSpPr>
        <p:spPr bwMode="auto">
          <a:xfrm>
            <a:off x="7591594" y="5115290"/>
            <a:ext cx="3471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      ×      8      =      16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AF057BB-EA3E-4C65-9EA5-8E9CDF68EA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009" y="3803848"/>
            <a:ext cx="58192" cy="83962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691B545-8627-436C-925E-4E2904832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842" y="3801152"/>
            <a:ext cx="58192" cy="83962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19E68EF-230E-4C33-BB05-CA3443C18B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675" y="3803848"/>
            <a:ext cx="58192" cy="83962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A2CC809-0C86-4344-A165-C937E51518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508" y="3801152"/>
            <a:ext cx="58192" cy="83962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7795C5B-78AD-48C8-98C2-87C71386B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341" y="3801152"/>
            <a:ext cx="58192" cy="83962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BC45599-7023-4326-8FF5-F39888123D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174" y="3798456"/>
            <a:ext cx="58192" cy="83962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369DF76-70EC-4604-AA09-8B05CB112A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07" y="3801152"/>
            <a:ext cx="58192" cy="83962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A9DCA0A-C27B-49E5-8345-88B1B7339C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840" y="3798456"/>
            <a:ext cx="58192" cy="839626"/>
          </a:xfrm>
          <a:prstGeom prst="rect">
            <a:avLst/>
          </a:prstGeom>
        </p:spPr>
      </p:pic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E7CD52EC-107B-4E39-9EC4-FCCF16CA8ED7}"/>
              </a:ext>
            </a:extLst>
          </p:cNvPr>
          <p:cNvSpPr/>
          <p:nvPr/>
        </p:nvSpPr>
        <p:spPr bwMode="auto">
          <a:xfrm>
            <a:off x="1588937" y="4929395"/>
            <a:ext cx="2321797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8892FB4-89D5-4233-9A9A-DB043DB1A24C}"/>
              </a:ext>
            </a:extLst>
          </p:cNvPr>
          <p:cNvSpPr txBox="1"/>
          <p:nvPr/>
        </p:nvSpPr>
        <p:spPr bwMode="auto">
          <a:xfrm>
            <a:off x="7574259" y="3933057"/>
            <a:ext cx="3488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       ×     4      =      16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80EBA37F-3EE8-4F3D-84A7-6C626146A1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7579" y="2049947"/>
            <a:ext cx="1566267" cy="63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5B4FB41-7E97-475C-AD39-4F6181A3A1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1383" y="2040623"/>
            <a:ext cx="232927" cy="79012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5CBE24E-4E83-4785-8C09-2895F25F19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016" y="2052626"/>
            <a:ext cx="864096" cy="63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D4B4AB1-B3EA-4E83-AA61-157E339327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43198" y="1995532"/>
            <a:ext cx="233184" cy="790995"/>
          </a:xfrm>
          <a:prstGeom prst="rect">
            <a:avLst/>
          </a:prstGeom>
        </p:spPr>
      </p:pic>
      <p:sp>
        <p:nvSpPr>
          <p:cNvPr id="60" name="Oval 59">
            <a:extLst>
              <a:ext uri="{FF2B5EF4-FFF2-40B4-BE49-F238E27FC236}">
                <a16:creationId xmlns:a16="http://schemas.microsoft.com/office/drawing/2014/main" id="{1288EFAD-36EA-4B32-84B6-43F7F5570379}"/>
              </a:ext>
            </a:extLst>
          </p:cNvPr>
          <p:cNvSpPr>
            <a:spLocks noChangeAspect="1"/>
          </p:cNvSpPr>
          <p:nvPr/>
        </p:nvSpPr>
        <p:spPr bwMode="auto">
          <a:xfrm>
            <a:off x="7408542" y="1459408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D4535485-D80F-454C-8D66-4C063D23F089}"/>
              </a:ext>
            </a:extLst>
          </p:cNvPr>
          <p:cNvSpPr>
            <a:spLocks noChangeAspect="1"/>
          </p:cNvSpPr>
          <p:nvPr/>
        </p:nvSpPr>
        <p:spPr bwMode="auto">
          <a:xfrm>
            <a:off x="7408542" y="2638468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C13B52C6-231C-4052-A85E-501419C156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0552" y="3311138"/>
            <a:ext cx="232927" cy="79012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BCA85D1-2336-4600-ACDF-355B1DCBCC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72367" y="3310705"/>
            <a:ext cx="233184" cy="790995"/>
          </a:xfrm>
          <a:prstGeom prst="rect">
            <a:avLst/>
          </a:prstGeom>
        </p:spPr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F0B3215A-B16F-436D-9F82-55F21B6F52E3}"/>
              </a:ext>
            </a:extLst>
          </p:cNvPr>
          <p:cNvSpPr>
            <a:spLocks noChangeAspect="1"/>
          </p:cNvSpPr>
          <p:nvPr/>
        </p:nvSpPr>
        <p:spPr bwMode="auto">
          <a:xfrm>
            <a:off x="7408542" y="3832473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77BC0ED0-3834-4C18-8260-A765AD3197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6509" y="4393704"/>
            <a:ext cx="232927" cy="790126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B091708-D1EB-48AD-AA33-7A8638CF2E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148324" y="4348613"/>
            <a:ext cx="233184" cy="790995"/>
          </a:xfrm>
          <a:prstGeom prst="rect">
            <a:avLst/>
          </a:prstGeom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id="{ED6F0F2D-E09F-4352-9848-4265A6AE5D8B}"/>
              </a:ext>
            </a:extLst>
          </p:cNvPr>
          <p:cNvSpPr>
            <a:spLocks noChangeAspect="1"/>
          </p:cNvSpPr>
          <p:nvPr/>
        </p:nvSpPr>
        <p:spPr bwMode="auto">
          <a:xfrm>
            <a:off x="7418488" y="5001074"/>
            <a:ext cx="692498" cy="692498"/>
          </a:xfrm>
          <a:prstGeom prst="ellipse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BA51CB3B-32E1-462C-9C64-DD4B2E00FC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6689" y="3326349"/>
            <a:ext cx="1566267" cy="630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454D2A5-A12C-4F38-8740-50C1665FC2E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9126" y="3329028"/>
            <a:ext cx="864096" cy="630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F21AEC7C-33B2-43DE-93CC-72F9BC9078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6689" y="4422080"/>
            <a:ext cx="1566267" cy="63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FD729CE-0BF0-4D97-A9B8-7AB5E3185D2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9126" y="4424759"/>
            <a:ext cx="864096" cy="630000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BD40EA0E-FAC5-44F8-9E76-13D912ADC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168" y="1268760"/>
            <a:ext cx="191202" cy="1122272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5E485406-D1B3-4873-A4DD-1EF08AD7B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001" y="1268760"/>
            <a:ext cx="191202" cy="1122272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D6710DCF-89BC-4372-9B33-60BA4FE249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834" y="1268760"/>
            <a:ext cx="191202" cy="1122272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DB0390DE-B0D7-452D-90E9-178986566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268760"/>
            <a:ext cx="191202" cy="1122272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76BBF690-ED6D-413E-8808-A4CE3A769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500" y="1268760"/>
            <a:ext cx="191202" cy="1122272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ADC45889-3466-492E-B0CC-016534DC74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333" y="1268760"/>
            <a:ext cx="191202" cy="1122272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ABCBECE5-2C15-4ADD-B7FF-7E67EE965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166" y="1268760"/>
            <a:ext cx="191202" cy="1122272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27BF51A9-EDB9-4269-8167-B360A23790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1268760"/>
            <a:ext cx="191202" cy="1122272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BE885BF6-3A7D-4D71-9652-A2D6CED8E9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73" y="1410083"/>
            <a:ext cx="58192" cy="839626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30D92423-F208-433A-8134-81C05E9A5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06" y="1410083"/>
            <a:ext cx="58192" cy="839626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599FC71C-84D2-44D9-9806-76C3D39841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339" y="1410083"/>
            <a:ext cx="58192" cy="839626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32C2A279-2539-472C-A17A-6AAD65C33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69" y="1410083"/>
            <a:ext cx="58192" cy="839626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14E036DE-FC8E-46B4-A1A1-FB43FFDBC6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05" y="1410083"/>
            <a:ext cx="58192" cy="839626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D57C3A6C-963A-4FA6-BAD6-1184E60BC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838" y="1410083"/>
            <a:ext cx="58192" cy="839626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4569738C-1DAF-42FF-807A-D7672003C6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671" y="1410083"/>
            <a:ext cx="58192" cy="839626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48291514-8883-434D-9338-287FF8DF77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497" y="1410083"/>
            <a:ext cx="58192" cy="839626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7576BA0C-96C6-42E9-91CD-501AC50B6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73" y="1412779"/>
            <a:ext cx="58192" cy="839626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CC049B1-0C01-40FC-8495-66E37A4D72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06" y="1410083"/>
            <a:ext cx="58192" cy="839626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E69264CA-ECBF-4448-BEC9-4A4DED0C09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339" y="1412779"/>
            <a:ext cx="58192" cy="839626"/>
          </a:xfrm>
          <a:prstGeom prst="rect">
            <a:avLst/>
          </a:prstGeom>
        </p:spPr>
      </p:pic>
      <p:pic>
        <p:nvPicPr>
          <p:cNvPr id="158" name="Picture 157">
            <a:extLst>
              <a:ext uri="{FF2B5EF4-FFF2-40B4-BE49-F238E27FC236}">
                <a16:creationId xmlns:a16="http://schemas.microsoft.com/office/drawing/2014/main" id="{16B74EFD-13EE-4E51-AD32-91D3EA4EF1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69" y="1410083"/>
            <a:ext cx="58192" cy="839626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5AF4113F-603B-4AC8-A40A-8688C2F7D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05" y="1410083"/>
            <a:ext cx="58192" cy="839626"/>
          </a:xfrm>
          <a:prstGeom prst="rect">
            <a:avLst/>
          </a:prstGeom>
        </p:spPr>
      </p:pic>
      <p:pic>
        <p:nvPicPr>
          <p:cNvPr id="160" name="Picture 159">
            <a:extLst>
              <a:ext uri="{FF2B5EF4-FFF2-40B4-BE49-F238E27FC236}">
                <a16:creationId xmlns:a16="http://schemas.microsoft.com/office/drawing/2014/main" id="{96FD5CAF-B883-4163-B65F-A3EC793D19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838" y="1407387"/>
            <a:ext cx="58192" cy="839626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110444BC-A8E0-422F-9A34-1B7241CFC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671" y="1410083"/>
            <a:ext cx="58192" cy="839626"/>
          </a:xfrm>
          <a:prstGeom prst="rect">
            <a:avLst/>
          </a:prstGeom>
        </p:spPr>
      </p:pic>
      <p:pic>
        <p:nvPicPr>
          <p:cNvPr id="162" name="Picture 161">
            <a:extLst>
              <a:ext uri="{FF2B5EF4-FFF2-40B4-BE49-F238E27FC236}">
                <a16:creationId xmlns:a16="http://schemas.microsoft.com/office/drawing/2014/main" id="{08D8B2B9-44C5-46FB-B7CF-2C36E8232F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497" y="1407387"/>
            <a:ext cx="58192" cy="839626"/>
          </a:xfrm>
          <a:prstGeom prst="rect">
            <a:avLst/>
          </a:prstGeom>
        </p:spPr>
      </p:pic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C4D1CC7E-C913-4347-BF94-C93E3F9ED209}"/>
              </a:ext>
            </a:extLst>
          </p:cNvPr>
          <p:cNvSpPr/>
          <p:nvPr/>
        </p:nvSpPr>
        <p:spPr bwMode="auto">
          <a:xfrm>
            <a:off x="3933300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64" name="Picture 163">
            <a:extLst>
              <a:ext uri="{FF2B5EF4-FFF2-40B4-BE49-F238E27FC236}">
                <a16:creationId xmlns:a16="http://schemas.microsoft.com/office/drawing/2014/main" id="{AD0BF7FA-9344-41A7-9ED1-5A11EABBD3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73" y="2610997"/>
            <a:ext cx="58192" cy="839626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BE3423F5-1403-42F0-9227-3734126793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339" y="2608301"/>
            <a:ext cx="58192" cy="839626"/>
          </a:xfrm>
          <a:prstGeom prst="rect">
            <a:avLst/>
          </a:prstGeom>
        </p:spPr>
      </p:pic>
      <p:pic>
        <p:nvPicPr>
          <p:cNvPr id="166" name="Picture 165">
            <a:extLst>
              <a:ext uri="{FF2B5EF4-FFF2-40B4-BE49-F238E27FC236}">
                <a16:creationId xmlns:a16="http://schemas.microsoft.com/office/drawing/2014/main" id="{72BF2249-EDBA-4E92-AAFB-AE4DA3C35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06" y="2610997"/>
            <a:ext cx="58192" cy="839626"/>
          </a:xfrm>
          <a:prstGeom prst="rect">
            <a:avLst/>
          </a:prstGeom>
        </p:spPr>
      </p:pic>
      <p:pic>
        <p:nvPicPr>
          <p:cNvPr id="168" name="Picture 167">
            <a:extLst>
              <a:ext uri="{FF2B5EF4-FFF2-40B4-BE49-F238E27FC236}">
                <a16:creationId xmlns:a16="http://schemas.microsoft.com/office/drawing/2014/main" id="{1445971F-ADA6-4068-8F44-0101C826C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05" y="2608301"/>
            <a:ext cx="58192" cy="839626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8D631135-6D6E-438B-B3EB-408D9E4261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838" y="2605605"/>
            <a:ext cx="58192" cy="839626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0E9C9539-98E8-44CF-9044-7DB13413D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671" y="2608301"/>
            <a:ext cx="58192" cy="839626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9D49537C-96ED-4E5F-B6E9-297BB2AFC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497" y="2608301"/>
            <a:ext cx="58192" cy="839626"/>
          </a:xfrm>
          <a:prstGeom prst="rect">
            <a:avLst/>
          </a:prstGeom>
        </p:spPr>
      </p:pic>
      <p:sp>
        <p:nvSpPr>
          <p:cNvPr id="172" name="Rectangle: Rounded Corners 171">
            <a:extLst>
              <a:ext uri="{FF2B5EF4-FFF2-40B4-BE49-F238E27FC236}">
                <a16:creationId xmlns:a16="http://schemas.microsoft.com/office/drawing/2014/main" id="{7AC8709D-5B82-497D-A437-F053961DB26A}"/>
              </a:ext>
            </a:extLst>
          </p:cNvPr>
          <p:cNvSpPr/>
          <p:nvPr/>
        </p:nvSpPr>
        <p:spPr bwMode="auto">
          <a:xfrm>
            <a:off x="3951610" y="3735706"/>
            <a:ext cx="1112256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3" name="Rectangle: Rounded Corners 172">
            <a:extLst>
              <a:ext uri="{FF2B5EF4-FFF2-40B4-BE49-F238E27FC236}">
                <a16:creationId xmlns:a16="http://schemas.microsoft.com/office/drawing/2014/main" id="{26B783D8-5DD7-408C-AB36-B0A3F1000833}"/>
              </a:ext>
            </a:extLst>
          </p:cNvPr>
          <p:cNvSpPr/>
          <p:nvPr/>
        </p:nvSpPr>
        <p:spPr bwMode="auto">
          <a:xfrm>
            <a:off x="5114999" y="3733010"/>
            <a:ext cx="1146003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4" name="Rectangle: Rounded Corners 173">
            <a:extLst>
              <a:ext uri="{FF2B5EF4-FFF2-40B4-BE49-F238E27FC236}">
                <a16:creationId xmlns:a16="http://schemas.microsoft.com/office/drawing/2014/main" id="{B178A07F-16D0-4038-A2FD-A45BA3DC1F4E}"/>
              </a:ext>
            </a:extLst>
          </p:cNvPr>
          <p:cNvSpPr/>
          <p:nvPr/>
        </p:nvSpPr>
        <p:spPr bwMode="auto">
          <a:xfrm>
            <a:off x="4518166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5" name="Rectangle: Rounded Corners 174">
            <a:extLst>
              <a:ext uri="{FF2B5EF4-FFF2-40B4-BE49-F238E27FC236}">
                <a16:creationId xmlns:a16="http://schemas.microsoft.com/office/drawing/2014/main" id="{2C1F82BC-E252-44F3-8C1E-D9F5EBB1CA95}"/>
              </a:ext>
            </a:extLst>
          </p:cNvPr>
          <p:cNvSpPr/>
          <p:nvPr/>
        </p:nvSpPr>
        <p:spPr bwMode="auto">
          <a:xfrm>
            <a:off x="5103032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32C73885-36F5-4263-B02C-FAB31F840A1C}"/>
              </a:ext>
            </a:extLst>
          </p:cNvPr>
          <p:cNvSpPr/>
          <p:nvPr/>
        </p:nvSpPr>
        <p:spPr bwMode="auto">
          <a:xfrm>
            <a:off x="5687901" y="2537190"/>
            <a:ext cx="541724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77" name="Picture 176">
            <a:extLst>
              <a:ext uri="{FF2B5EF4-FFF2-40B4-BE49-F238E27FC236}">
                <a16:creationId xmlns:a16="http://schemas.microsoft.com/office/drawing/2014/main" id="{C4549FF2-310C-422C-882A-D35D9B4C07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73" y="3803851"/>
            <a:ext cx="58192" cy="839626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397CD2AD-486A-4666-AB4E-F06437A472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06" y="3801155"/>
            <a:ext cx="58192" cy="839626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55E4B0AD-CB76-4A9E-A743-AE9937E7F4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339" y="3803851"/>
            <a:ext cx="58192" cy="839626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14565796-1E93-44B8-B0E5-399AE5078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69" y="3801155"/>
            <a:ext cx="58192" cy="839626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FC031A84-8967-43F5-B160-B4206845BC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05" y="3801155"/>
            <a:ext cx="58192" cy="839626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AB6C25AE-C2DD-4635-83D3-1CC004B841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838" y="3798459"/>
            <a:ext cx="58192" cy="839626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1B491913-8BAB-40E1-83CB-1D6A3257D5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671" y="3801155"/>
            <a:ext cx="58192" cy="839626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094A04BB-E9C6-4DA2-A808-36657DCF81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497" y="3801155"/>
            <a:ext cx="58192" cy="839626"/>
          </a:xfrm>
          <a:prstGeom prst="rect">
            <a:avLst/>
          </a:prstGeom>
        </p:spPr>
      </p:pic>
      <p:sp>
        <p:nvSpPr>
          <p:cNvPr id="185" name="Rectangle: Rounded Corners 184">
            <a:extLst>
              <a:ext uri="{FF2B5EF4-FFF2-40B4-BE49-F238E27FC236}">
                <a16:creationId xmlns:a16="http://schemas.microsoft.com/office/drawing/2014/main" id="{06247FCE-9873-40EF-8624-1A92F6DC60B7}"/>
              </a:ext>
            </a:extLst>
          </p:cNvPr>
          <p:cNvSpPr/>
          <p:nvPr/>
        </p:nvSpPr>
        <p:spPr bwMode="auto">
          <a:xfrm>
            <a:off x="3954811" y="4929398"/>
            <a:ext cx="2328207" cy="968656"/>
          </a:xfrm>
          <a:prstGeom prst="roundRect">
            <a:avLst>
              <a:gd name="adj" fmla="val 8180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202" name="Picture 201">
            <a:extLst>
              <a:ext uri="{FF2B5EF4-FFF2-40B4-BE49-F238E27FC236}">
                <a16:creationId xmlns:a16="http://schemas.microsoft.com/office/drawing/2014/main" id="{BCFD96C8-3032-4F9F-B2FB-4332CB9F6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69" y="2605602"/>
            <a:ext cx="58192" cy="83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-2.22222E-6 0.1747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3.33333E-6 0.1747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17477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8.33333E-7 0.1747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3.61111E-6 0.17477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1.66667E-6 0.1747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3.88889E-6 0.1747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4.16667E-6 0.1747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1.38889E-6 0.17477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3.33333E-6 0.1747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1.11111E-6 0.17477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2.5E-6 0.17477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3.61111E-6 0.1747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1.66667E-6 0.1747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3.88889E-6 0.17477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4.16667E-6 0.1747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L 1.38889E-6 0.17477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-1.11111E-6 0.17476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3.33333E-6 0.17477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3.61111E-6 0.17476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1.66667E-6 0.17477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81481E-6 L 3.88889E-6 0.17476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2.5E-6 0.17477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4.16667E-6 0.17476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2.22222E-6 0.17477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3.33333E-6 0.17476 " pathEditMode="relative" rAng="0" ptsTypes="AA">
                                      <p:cBhvr>
                                        <p:cTn id="2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85185E-6 L -4.72222E-6 0.17477 " pathEditMode="relative" rAng="0" ptsTypes="AA">
                                      <p:cBhvr>
                                        <p:cTn id="2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8.33333E-7 0.17476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3.61111E-6 0.17476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1.66667E-6 0.17477 " pathEditMode="relative" rAng="0" ptsTypes="AA">
                                      <p:cBhvr>
                                        <p:cTn id="22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81481E-6 L 3.88889E-6 0.17476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4.16667E-6 0.17477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-2.22222E-6 0.17477 " pathEditMode="relative" rAng="0" ptsTypes="AA">
                                      <p:cBhvr>
                                        <p:cTn id="31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17477 " pathEditMode="relative" rAng="0" ptsTypes="AA">
                                      <p:cBhvr>
                                        <p:cTn id="31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4.72222E-6 0.17477 " pathEditMode="relative" rAng="0" ptsTypes="AA">
                                      <p:cBhvr>
                                        <p:cTn id="31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8.33333E-7 0.17477 " pathEditMode="relative" rAng="0" ptsTypes="AA">
                                      <p:cBhvr>
                                        <p:cTn id="3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-3.61111E-6 0.17477 " pathEditMode="relative" rAng="0" ptsTypes="AA">
                                      <p:cBhvr>
                                        <p:cTn id="31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1.66667E-6 0.17476 " pathEditMode="relative" rAng="0" ptsTypes="AA">
                                      <p:cBhvr>
                                        <p:cTn id="32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3.88889E-6 0.17477 " pathEditMode="relative" rAng="0" ptsTypes="AA">
                                      <p:cBhvr>
                                        <p:cTn id="32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4.16667E-6 0.17476 " pathEditMode="relative" rAng="0" ptsTypes="AA">
                                      <p:cBhvr>
                                        <p:cTn id="32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1.38889E-6 0.17477 " pathEditMode="relative" rAng="0" ptsTypes="AA">
                                      <p:cBhvr>
                                        <p:cTn id="327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3.33333E-6 0.17477 " pathEditMode="relative" rAng="0" ptsTypes="AA">
                                      <p:cBhvr>
                                        <p:cTn id="329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-1.11111E-6 0.17477 " pathEditMode="relative" rAng="0" ptsTypes="AA">
                                      <p:cBhvr>
                                        <p:cTn id="331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2.5E-6 0.17477 " pathEditMode="relative" rAng="0" ptsTypes="AA">
                                      <p:cBhvr>
                                        <p:cTn id="333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-3.61111E-6 0.17477 " pathEditMode="relative" rAng="0" ptsTypes="AA">
                                      <p:cBhvr>
                                        <p:cTn id="335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1.66667E-6 0.17476 " pathEditMode="relative" rAng="0" ptsTypes="AA">
                                      <p:cBhvr>
                                        <p:cTn id="33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3.88889E-6 0.17477 " pathEditMode="relative" rAng="0" ptsTypes="AA">
                                      <p:cBhvr>
                                        <p:cTn id="339" dur="2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4.16667E-6 0.17477 " pathEditMode="relative" rAng="0" ptsTypes="AA">
                                      <p:cBhvr>
                                        <p:cTn id="341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000"/>
                            </p:stCondLst>
                            <p:childTnLst>
                              <p:par>
                                <p:cTn id="3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54" grpId="0" animBg="1"/>
      <p:bldP spid="55" grpId="0"/>
      <p:bldP spid="60" grpId="0" animBg="1"/>
      <p:bldP spid="61" grpId="0" animBg="1"/>
      <p:bldP spid="64" grpId="0" animBg="1"/>
      <p:bldP spid="67" grpId="0" animBg="1"/>
      <p:bldP spid="163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8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B4BF34-0B40-4FBB-904A-7F5DCB99EE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88098A-016E-4347-B32D-403896499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3872" y="1833553"/>
            <a:ext cx="432048" cy="956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F0F95C-92BC-4283-A8B4-5F31395AF1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/>
          <a:stretch/>
        </p:blipFill>
        <p:spPr>
          <a:xfrm>
            <a:off x="2253166" y="3861049"/>
            <a:ext cx="1699933" cy="9560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B52F441-68B7-4235-A084-D1B01F63CC30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 sticks, how many 2-stick mountains?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B3597A-6468-4F1D-A562-835B3693E0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0593" y="1833553"/>
            <a:ext cx="432048" cy="9560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806AF7-C738-49F9-B809-C7F762ED19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9026" y="1833553"/>
            <a:ext cx="432048" cy="9560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452C6A-DA06-46CB-AB60-B2B80D9699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4032" y="1833553"/>
            <a:ext cx="432048" cy="9560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694FFA-24F0-4AFB-9B21-5D2AE1B327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3039" y="1833553"/>
            <a:ext cx="279648" cy="9560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FBF24F-E6B5-41D9-A65B-C6AFA36079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9123" y="3861049"/>
            <a:ext cx="1467495" cy="9560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0A93C66-6F22-4B5E-96B5-A7EC08BD22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2642" y="3861048"/>
            <a:ext cx="1467495" cy="95600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B24299-4A07-41A6-90DB-B4584A921AF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6160" y="3861049"/>
            <a:ext cx="1440160" cy="95600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D2386AD-E208-4A60-BD1C-FE6B3D79F901}"/>
              </a:ext>
            </a:extLst>
          </p:cNvPr>
          <p:cNvSpPr/>
          <p:nvPr/>
        </p:nvSpPr>
        <p:spPr>
          <a:xfrm>
            <a:off x="2118606" y="555962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 = 4 × 2 + 1</a:t>
            </a:r>
          </a:p>
        </p:txBody>
      </p:sp>
    </p:spTree>
    <p:extLst>
      <p:ext uri="{BB962C8B-B14F-4D97-AF65-F5344CB8AC3E}">
        <p14:creationId xmlns:p14="http://schemas.microsoft.com/office/powerpoint/2010/main" val="310173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-0.22049 0.299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-0.08368 0.2995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4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04723 0.2995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0.18125 0.2995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29566 0.2888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74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66D8FF-D156-41BB-8E99-5A5B1CAC8B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altLang="en-US" dirty="0"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2.7 </a:t>
            </a:r>
            <a:r>
              <a:rPr lang="en-GB" dirty="0"/>
              <a:t>The 2, 4 and 8 times tables   </a:t>
            </a:r>
            <a:r>
              <a:rPr lang="en-US" altLang="en-US" dirty="0">
                <a:solidFill>
                  <a:srgbClr val="00628C"/>
                </a:solidFill>
                <a:latin typeface="Myriad Pro" panose="020B0503030403020204" pitchFamily="34" charset="0"/>
                <a:ea typeface="Myriad Pro" panose="020B0503030403020204" pitchFamily="34" charset="0"/>
                <a:cs typeface="Myriad Pro" panose="020B0503030403020204" pitchFamily="34" charset="0"/>
              </a:rPr>
              <a:t>Step 4:11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A3CD73-7417-43E7-A600-61A39BFBE7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3872" y="1833553"/>
            <a:ext cx="432048" cy="9560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6FCB036-91D2-4804-B3C2-D025BC498963}"/>
              </a:ext>
            </a:extLst>
          </p:cNvPr>
          <p:cNvSpPr/>
          <p:nvPr/>
        </p:nvSpPr>
        <p:spPr>
          <a:xfrm>
            <a:off x="2099556" y="76470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 sticks, how many squares?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A90D12-5757-45D5-A1EE-592B5B990C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0593" y="1833553"/>
            <a:ext cx="432048" cy="9560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C50A92-44AB-42CA-9AAE-9868449089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9026" y="1833553"/>
            <a:ext cx="432048" cy="9560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E273EA-58D0-48A5-B126-76FEEB8255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4032" y="1833553"/>
            <a:ext cx="432048" cy="9560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A46408-02AA-40D7-8910-7296ED78F3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3039" y="1833553"/>
            <a:ext cx="279648" cy="9560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E8416A-435B-4C9D-B3A9-051A6D1252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5961" y="4005064"/>
            <a:ext cx="1800200" cy="11854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C108969-7718-4507-BC9F-4D3854B0CB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6361" y="4005064"/>
            <a:ext cx="3343576" cy="118545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364C44D-B36B-4D3E-961B-D388EA98B27D}"/>
              </a:ext>
            </a:extLst>
          </p:cNvPr>
          <p:cNvSpPr/>
          <p:nvPr/>
        </p:nvSpPr>
        <p:spPr>
          <a:xfrm>
            <a:off x="2118606" y="555962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dirty="0">
                <a:latin typeface="Myriad Pro" panose="020B0503030403020204" pitchFamily="34" charset="0"/>
              </a:rPr>
              <a:t>9 = 2 × 4 + 1</a:t>
            </a:r>
          </a:p>
        </p:txBody>
      </p:sp>
    </p:spTree>
    <p:extLst>
      <p:ext uri="{BB962C8B-B14F-4D97-AF65-F5344CB8AC3E}">
        <p14:creationId xmlns:p14="http://schemas.microsoft.com/office/powerpoint/2010/main" val="206340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-0.1073 0.331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5" y="16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-0.11024 0.331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0.02361 0.331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1655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0.0158 0.3310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13819 0.3310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10" y="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.7|0.8|2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1|2.1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1|2.1|1.5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72466B-3977-4CCE-B430-08F1A741B277}"/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2215</TotalTime>
  <Words>7679</Words>
  <Application>Microsoft Office PowerPoint</Application>
  <PresentationFormat>Widescreen</PresentationFormat>
  <Paragraphs>1732</Paragraphs>
  <Slides>131</Slides>
  <Notes>82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131</vt:i4>
      </vt:variant>
    </vt:vector>
  </HeadingPairs>
  <TitlesOfParts>
    <vt:vector size="138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3, Unit 6,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3MD-1 Multiplication and division structures</vt:lpstr>
      <vt:lpstr>PowerPoint Presentation</vt:lpstr>
      <vt:lpstr>Year 3, Unit 6, Learning Outcome 3</vt:lpstr>
      <vt:lpstr>PowerPoint Presentation</vt:lpstr>
      <vt:lpstr>PowerPoint Presentation</vt:lpstr>
      <vt:lpstr>PowerPoint Presentation</vt:lpstr>
      <vt:lpstr>PowerPoint Presentation</vt:lpstr>
      <vt:lpstr>Year 3, Unit 6, Learning Outcome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5</vt:lpstr>
      <vt:lpstr>PowerPoint Presentation</vt:lpstr>
      <vt:lpstr>PowerPoint Presentation</vt:lpstr>
      <vt:lpstr>PowerPoint Presentation</vt:lpstr>
      <vt:lpstr>PowerPoint Presentation</vt:lpstr>
      <vt:lpstr>Year 3, Unit 6,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6, Learning Outcome 13</vt:lpstr>
      <vt:lpstr>PowerPoint Presentation</vt:lpstr>
      <vt:lpstr>PowerPoint Presentation</vt:lpstr>
      <vt:lpstr>PowerPoint Presentation</vt:lpstr>
      <vt:lpstr>Year 3, Unit 6, Learning Outcome 14</vt:lpstr>
      <vt:lpstr>3NF-3 Scaling number facts by 10</vt:lpstr>
      <vt:lpstr>3NF-3 Scaling number facts by 10</vt:lpstr>
      <vt:lpstr>PowerPoint Presentation</vt:lpstr>
      <vt:lpstr>Year 3, Unit 6, Learning Outcome 15</vt:lpstr>
      <vt:lpstr>3NF-3 Scaling number facts by 10</vt:lpstr>
      <vt:lpstr>3NF-3 Scaling number facts by 10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98</cp:revision>
  <dcterms:created xsi:type="dcterms:W3CDTF">2021-05-07T12:27:15Z</dcterms:created>
  <dcterms:modified xsi:type="dcterms:W3CDTF">2021-11-10T09:38:41Z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