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3" r:id="rId5"/>
  </p:sldMasterIdLst>
  <p:notesMasterIdLst>
    <p:notesMasterId r:id="rId8"/>
  </p:notesMasterIdLst>
  <p:sldIdLst>
    <p:sldId id="340" r:id="rId6"/>
    <p:sldId id="366" r:id="rId7"/>
  </p:sldIdLst>
  <p:sldSz cx="12192000" cy="6858000"/>
  <p:notesSz cx="6858000" cy="9144000"/>
  <p:defaultTextStyle>
    <a:defPPr>
      <a:defRPr lang="en-GB"/>
    </a:defPPr>
    <a:lvl1pPr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5858"/>
    <a:srgbClr val="C8E2E8"/>
    <a:srgbClr val="82CBDD"/>
    <a:srgbClr val="0062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9306" autoAdjust="0"/>
  </p:normalViewPr>
  <p:slideViewPr>
    <p:cSldViewPr>
      <p:cViewPr varScale="1">
        <p:scale>
          <a:sx n="53" d="100"/>
          <a:sy n="53" d="100"/>
        </p:scale>
        <p:origin x="1152" y="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0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wen Tresidder" userId="b74a9380-12d1-408f-ae76-78178213c8e6" providerId="ADAL" clId="{038AABCA-694A-4696-8887-6798B6CCF831}"/>
    <pc:docChg chg="delSld">
      <pc:chgData name="Gwen Tresidder" userId="b74a9380-12d1-408f-ae76-78178213c8e6" providerId="ADAL" clId="{038AABCA-694A-4696-8887-6798B6CCF831}" dt="2021-09-20T15:07:18.629" v="0" actId="47"/>
      <pc:docMkLst>
        <pc:docMk/>
      </pc:docMkLst>
      <pc:sldChg chg="del">
        <pc:chgData name="Gwen Tresidder" userId="b74a9380-12d1-408f-ae76-78178213c8e6" providerId="ADAL" clId="{038AABCA-694A-4696-8887-6798B6CCF831}" dt="2021-09-20T15:07:18.629" v="0" actId="47"/>
        <pc:sldMkLst>
          <pc:docMk/>
          <pc:sldMk cId="28423318" sldId="263"/>
        </pc:sldMkLst>
      </pc:sldChg>
    </pc:docChg>
  </pc:docChgLst>
  <pc:docChgLst>
    <pc:chgData name="Mary Stevenson" userId="f6438378-3887-49aa-8b3c-bcaf7c6b32f1" providerId="ADAL" clId="{054005B5-AE07-4006-BD31-44FEBEB4CA12}"/>
    <pc:docChg chg="addSld delSld modSld">
      <pc:chgData name="Mary Stevenson" userId="f6438378-3887-49aa-8b3c-bcaf7c6b32f1" providerId="ADAL" clId="{054005B5-AE07-4006-BD31-44FEBEB4CA12}" dt="2021-08-13T11:22:00.915" v="5"/>
      <pc:docMkLst>
        <pc:docMk/>
      </pc:docMkLst>
      <pc:sldChg chg="del">
        <pc:chgData name="Mary Stevenson" userId="f6438378-3887-49aa-8b3c-bcaf7c6b32f1" providerId="ADAL" clId="{054005B5-AE07-4006-BD31-44FEBEB4CA12}" dt="2021-08-13T11:21:42.458" v="4" actId="47"/>
        <pc:sldMkLst>
          <pc:docMk/>
          <pc:sldMk cId="0" sldId="256"/>
        </pc:sldMkLst>
      </pc:sldChg>
      <pc:sldChg chg="del">
        <pc:chgData name="Mary Stevenson" userId="f6438378-3887-49aa-8b3c-bcaf7c6b32f1" providerId="ADAL" clId="{054005B5-AE07-4006-BD31-44FEBEB4CA12}" dt="2021-08-13T11:21:37.461" v="2" actId="47"/>
        <pc:sldMkLst>
          <pc:docMk/>
          <pc:sldMk cId="3823520741" sldId="264"/>
        </pc:sldMkLst>
      </pc:sldChg>
      <pc:sldChg chg="del">
        <pc:chgData name="Mary Stevenson" userId="f6438378-3887-49aa-8b3c-bcaf7c6b32f1" providerId="ADAL" clId="{054005B5-AE07-4006-BD31-44FEBEB4CA12}" dt="2021-08-13T11:21:36.682" v="1" actId="47"/>
        <pc:sldMkLst>
          <pc:docMk/>
          <pc:sldMk cId="3245799256" sldId="265"/>
        </pc:sldMkLst>
      </pc:sldChg>
      <pc:sldChg chg="del">
        <pc:chgData name="Mary Stevenson" userId="f6438378-3887-49aa-8b3c-bcaf7c6b32f1" providerId="ADAL" clId="{054005B5-AE07-4006-BD31-44FEBEB4CA12}" dt="2021-08-13T11:21:40.321" v="3" actId="47"/>
        <pc:sldMkLst>
          <pc:docMk/>
          <pc:sldMk cId="4103041600" sldId="266"/>
        </pc:sldMkLst>
      </pc:sldChg>
      <pc:sldChg chg="add">
        <pc:chgData name="Mary Stevenson" userId="f6438378-3887-49aa-8b3c-bcaf7c6b32f1" providerId="ADAL" clId="{054005B5-AE07-4006-BD31-44FEBEB4CA12}" dt="2021-08-13T11:21:30.445" v="0"/>
        <pc:sldMkLst>
          <pc:docMk/>
          <pc:sldMk cId="1965311995" sldId="340"/>
        </pc:sldMkLst>
      </pc:sldChg>
      <pc:sldChg chg="add">
        <pc:chgData name="Mary Stevenson" userId="f6438378-3887-49aa-8b3c-bcaf7c6b32f1" providerId="ADAL" clId="{054005B5-AE07-4006-BD31-44FEBEB4CA12}" dt="2021-08-13T11:22:00.915" v="5"/>
        <pc:sldMkLst>
          <pc:docMk/>
          <pc:sldMk cId="1568315118" sldId="36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BDD315-CABA-48C9-B8B8-E7F4A7C4E8FE}" type="datetimeFigureOut">
              <a:rPr lang="en-GB" smtClean="0"/>
              <a:t>20/09/2021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CC6D43-B330-470E-9514-C837501A6F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42252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This slide is animated</a:t>
                </a:r>
                <a:r>
                  <a:rPr lang="en-GB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. Each question will appear separately so you can choose the pace at which to work with your class. </a:t>
                </a:r>
                <a:endParaRPr lang="en-GB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Answers</a:t>
                </a:r>
              </a:p>
              <a:p>
                <a:pPr marL="0" indent="0">
                  <a:buNone/>
                </a:pPr>
                <a:r>
                  <a:rPr lang="en-GB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a) Amina: 1 063; Beth: 0.163; Cameron: 10.63</a:t>
                </a:r>
              </a:p>
              <a:p>
                <a:pPr marL="0" indent="0">
                  <a:buNone/>
                </a:pPr>
                <a:r>
                  <a:rPr lang="en-GB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b) The digits of each number are the same, but have different values because of their position. </a:t>
                </a:r>
              </a:p>
              <a:p>
                <a:pPr marL="0" indent="0">
                  <a:buNone/>
                </a:pPr>
                <a:r>
                  <a:rPr lang="en-GB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c) Examples for Amina and Cameron’s numbers: </a:t>
                </a:r>
                <a:r>
                  <a:rPr lang="en-GB" sz="1200" b="0" kern="1200" dirty="0">
                    <a:solidFill>
                      <a:schemeClr val="dk1"/>
                    </a:solidFill>
                    <a:effectLst/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Symbol" pitchFamily="2" charset="2"/>
                  </a:rPr>
                  <a:t>1</a:t>
                </a:r>
                <a:r>
                  <a:rPr lang="en-GB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GB" sz="1200" b="0" kern="1200" dirty="0">
                    <a:solidFill>
                      <a:schemeClr val="dk1"/>
                    </a:solidFill>
                    <a:effectLst/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Symbol" pitchFamily="2" charset="2"/>
                  </a:rPr>
                  <a:t>063</a:t>
                </a:r>
                <a14:m>
                  <m:oMath xmlns:m="http://schemas.openxmlformats.org/officeDocument/2006/math">
                    <m:r>
                      <a:rPr lang="en-GB" sz="1200" b="0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GB" sz="1200" b="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 100 = 10.63, 10.63 </a:t>
                </a:r>
                <a:r>
                  <a:rPr lang="en-GB" sz="1200" b="0" kern="1200" dirty="0">
                    <a:solidFill>
                      <a:schemeClr val="dk1"/>
                    </a:solidFill>
                    <a:effectLst/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Symbol" pitchFamily="2" charset="2"/>
                  </a:rPr>
                  <a:t> 100 = 1</a:t>
                </a:r>
                <a:r>
                  <a:rPr lang="en-GB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GB" sz="1200" b="0" kern="1200" dirty="0">
                    <a:solidFill>
                      <a:schemeClr val="dk1"/>
                    </a:solidFill>
                    <a:effectLst/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Symbol" pitchFamily="2" charset="2"/>
                  </a:rPr>
                  <a:t>063,</a:t>
                </a:r>
                <a:r>
                  <a:rPr lang="en-GB" sz="1200" b="0" kern="1200" baseline="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Symbol" pitchFamily="2" charset="2"/>
                  </a:rPr>
                  <a:t> </a:t>
                </a:r>
                <a:r>
                  <a:rPr lang="en-GB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10.63 </a:t>
                </a:r>
                <a:r>
                  <a:rPr lang="en-GB" sz="1200" b="0" kern="1200" dirty="0">
                    <a:solidFill>
                      <a:schemeClr val="dk1"/>
                    </a:solidFill>
                    <a:effectLst/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Symbol" pitchFamily="2" charset="2"/>
                  </a:rPr>
                  <a:t> 10</a:t>
                </a:r>
                <a:r>
                  <a:rPr lang="en-GB" sz="1200" b="0" kern="1200" baseline="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Symbol" pitchFamily="2" charset="2"/>
                  </a:rPr>
                  <a:t> </a:t>
                </a:r>
                <a:r>
                  <a:rPr lang="en-GB" sz="1200" b="0" kern="1200" dirty="0">
                    <a:solidFill>
                      <a:schemeClr val="dk1"/>
                    </a:solidFill>
                    <a:effectLst/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Symbol" pitchFamily="2" charset="2"/>
                  </a:rPr>
                  <a:t> 10 = 1</a:t>
                </a:r>
                <a:r>
                  <a:rPr lang="en-GB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GB" sz="1200" b="0" kern="1200" dirty="0">
                    <a:solidFill>
                      <a:schemeClr val="dk1"/>
                    </a:solidFill>
                    <a:effectLst/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Symbol" pitchFamily="2" charset="2"/>
                  </a:rPr>
                  <a:t>063</a:t>
                </a:r>
              </a:p>
              <a:p>
                <a:pPr marL="0" indent="0">
                  <a:buNone/>
                </a:pPr>
                <a:r>
                  <a:rPr lang="en-GB" sz="1200" b="0" kern="1200" dirty="0">
                    <a:solidFill>
                      <a:schemeClr val="dk1"/>
                    </a:solidFill>
                    <a:effectLst/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Symbol" pitchFamily="2" charset="2"/>
                  </a:rPr>
                  <a:t>It is not possible to include Beth’s number in this calculation since the digits are placed differently and, when multiplying or dividing by a power of 10, the order of the digits remains unchanged.</a:t>
                </a:r>
                <a:endParaRPr lang="en-GB" b="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indent="0">
                  <a:buNone/>
                </a:pPr>
                <a:endParaRPr lang="en-GB" b="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indent="0">
                  <a:buNone/>
                </a:pPr>
                <a:r>
                  <a:rPr lang="en-GB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? You would need to change Beth’s number so that there was a place holder between the 1 digit and the 6 digit. Alternatively, you could remove the placeholder 0 from both Amina and Cameron’s numbers so that their numbers just used the digits 163 in that order.</a:t>
                </a:r>
              </a:p>
              <a:p>
                <a:pPr marL="0" indent="0">
                  <a:buNone/>
                </a:pPr>
                <a:endParaRPr lang="en-GB" b="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GB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Suggested questioning</a:t>
                </a:r>
              </a:p>
              <a:p>
                <a:r>
                  <a:rPr lang="en-GB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Why do we need to use a zero to show there are no hundreds in Amina’s number, but not in Beth’s or Cameron’s number?</a:t>
                </a:r>
              </a:p>
              <a:p>
                <a:r>
                  <a:rPr lang="en-GB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What operation could we make to Beth’s number so that we could multiply by 10 or 100 or 1000 to get Amina’s number?</a:t>
                </a:r>
              </a:p>
              <a:p>
                <a:r>
                  <a:rPr lang="en-GB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What would happen if Beth’s number was multiplied by 10? What would that look like using Amina’s representation? Using Cameron’s representation?</a:t>
                </a:r>
              </a:p>
              <a:p>
                <a:endParaRPr lang="en-GB" b="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GB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Things to think about</a:t>
                </a:r>
              </a:p>
              <a:p>
                <a:r>
                  <a:rPr lang="en-GB" dirty="0">
                    <a:latin typeface="Arial" panose="020B0604020202020204" pitchFamily="34" charset="0"/>
                    <a:cs typeface="Arial" panose="020B0604020202020204" pitchFamily="34" charset="0"/>
                  </a:rPr>
                  <a:t>This activity focuses students’ attention on the position of the digits, the effect of multiplication or division by powers of 10 and the importance of the use of zero as a place holder.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b="1">
                    <a:latin typeface="Arial" panose="020B0604020202020204" pitchFamily="34" charset="0"/>
                    <a:cs typeface="Arial" panose="020B0604020202020204" pitchFamily="34" charset="0"/>
                  </a:rPr>
                  <a:t>This slide is animated</a:t>
                </a:r>
                <a:r>
                  <a:rPr lang="en-GB" b="0">
                    <a:latin typeface="Arial" panose="020B0604020202020204" pitchFamily="34" charset="0"/>
                    <a:cs typeface="Arial" panose="020B0604020202020204" pitchFamily="34" charset="0"/>
                  </a:rPr>
                  <a:t>. Each question will appear separately so you can choose the pace at which to work with your class. </a:t>
                </a:r>
                <a:endParaRPr lang="en-GB" b="1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b="1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b="1">
                    <a:latin typeface="Arial" panose="020B0604020202020204" pitchFamily="34" charset="0"/>
                    <a:cs typeface="Arial" panose="020B0604020202020204" pitchFamily="34" charset="0"/>
                  </a:rPr>
                  <a:t>Answers</a:t>
                </a:r>
              </a:p>
              <a:p>
                <a:pPr marL="0" indent="0">
                  <a:buNone/>
                </a:pPr>
                <a:r>
                  <a:rPr lang="en-GB" b="0">
                    <a:latin typeface="Arial" panose="020B0604020202020204" pitchFamily="34" charset="0"/>
                    <a:cs typeface="Arial" panose="020B0604020202020204" pitchFamily="34" charset="0"/>
                  </a:rPr>
                  <a:t>a) Amina: 1 063; Beth: 0.163; Cameron: 10.63</a:t>
                </a:r>
              </a:p>
              <a:p>
                <a:pPr marL="0" indent="0">
                  <a:buNone/>
                </a:pPr>
                <a:r>
                  <a:rPr lang="en-GB" b="0">
                    <a:latin typeface="Arial" panose="020B0604020202020204" pitchFamily="34" charset="0"/>
                    <a:cs typeface="Arial" panose="020B0604020202020204" pitchFamily="34" charset="0"/>
                  </a:rPr>
                  <a:t>b) The digits of each number are the same, but have different values because of their position. </a:t>
                </a:r>
              </a:p>
              <a:p>
                <a:pPr marL="0" indent="0">
                  <a:buNone/>
                </a:pPr>
                <a:r>
                  <a:rPr lang="en-GB" b="0">
                    <a:latin typeface="Arial" panose="020B0604020202020204" pitchFamily="34" charset="0"/>
                    <a:cs typeface="Arial" panose="020B0604020202020204" pitchFamily="34" charset="0"/>
                  </a:rPr>
                  <a:t>c) Examples for Amina and Cameron’s numbers: </a:t>
                </a:r>
                <a:r>
                  <a:rPr lang="en-GB" sz="1200" b="0" kern="1200">
                    <a:solidFill>
                      <a:schemeClr val="dk1"/>
                    </a:solidFill>
                    <a:effectLst/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Symbol" pitchFamily="2" charset="2"/>
                  </a:rPr>
                  <a:t>1</a:t>
                </a:r>
                <a:r>
                  <a:rPr lang="en-GB" b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GB" sz="1200" b="0" kern="1200">
                    <a:solidFill>
                      <a:schemeClr val="dk1"/>
                    </a:solidFill>
                    <a:effectLst/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Symbol" pitchFamily="2" charset="2"/>
                  </a:rPr>
                  <a:t>063</a:t>
                </a:r>
                <a:r>
                  <a:rPr lang="en-GB" sz="1200" b="0" i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÷</a:t>
                </a:r>
                <a:r>
                  <a:rPr lang="en-GB" b="0">
                    <a:latin typeface="Arial" panose="020B0604020202020204" pitchFamily="34" charset="0"/>
                    <a:cs typeface="Arial" panose="020B0604020202020204" pitchFamily="34" charset="0"/>
                  </a:rPr>
                  <a:t> 100 = 10.63, 10.63 </a:t>
                </a:r>
                <a:r>
                  <a:rPr lang="en-GB" sz="1200" b="0" kern="1200">
                    <a:solidFill>
                      <a:schemeClr val="dk1"/>
                    </a:solidFill>
                    <a:effectLst/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Symbol" pitchFamily="2" charset="2"/>
                  </a:rPr>
                  <a:t> 100 = 1</a:t>
                </a:r>
                <a:r>
                  <a:rPr lang="en-GB" b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GB" sz="1200" b="0" kern="1200">
                    <a:solidFill>
                      <a:schemeClr val="dk1"/>
                    </a:solidFill>
                    <a:effectLst/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Symbol" pitchFamily="2" charset="2"/>
                  </a:rPr>
                  <a:t>063,</a:t>
                </a:r>
                <a:r>
                  <a:rPr lang="en-GB" sz="1200" b="0" kern="1200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Symbol" pitchFamily="2" charset="2"/>
                  </a:rPr>
                  <a:t> </a:t>
                </a:r>
                <a:r>
                  <a:rPr lang="en-GB" b="0">
                    <a:latin typeface="Arial" panose="020B0604020202020204" pitchFamily="34" charset="0"/>
                    <a:cs typeface="Arial" panose="020B0604020202020204" pitchFamily="34" charset="0"/>
                  </a:rPr>
                  <a:t>10.63 </a:t>
                </a:r>
                <a:r>
                  <a:rPr lang="en-GB" sz="1200" b="0" kern="1200">
                    <a:solidFill>
                      <a:schemeClr val="dk1"/>
                    </a:solidFill>
                    <a:effectLst/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Symbol" pitchFamily="2" charset="2"/>
                  </a:rPr>
                  <a:t> 10</a:t>
                </a:r>
                <a:r>
                  <a:rPr lang="en-GB" sz="1200" b="0" kern="1200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Symbol" pitchFamily="2" charset="2"/>
                  </a:rPr>
                  <a:t> </a:t>
                </a:r>
                <a:r>
                  <a:rPr lang="en-GB" sz="1200" b="0" kern="1200">
                    <a:solidFill>
                      <a:schemeClr val="dk1"/>
                    </a:solidFill>
                    <a:effectLst/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Symbol" pitchFamily="2" charset="2"/>
                  </a:rPr>
                  <a:t> 10 = 1</a:t>
                </a:r>
                <a:r>
                  <a:rPr lang="en-GB" b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GB" sz="1200" b="0" kern="1200">
                    <a:solidFill>
                      <a:schemeClr val="dk1"/>
                    </a:solidFill>
                    <a:effectLst/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Symbol" pitchFamily="2" charset="2"/>
                  </a:rPr>
                  <a:t>063</a:t>
                </a:r>
              </a:p>
              <a:p>
                <a:pPr marL="0" indent="0">
                  <a:buNone/>
                </a:pPr>
                <a:r>
                  <a:rPr lang="en-GB" sz="1200" b="0" kern="1200">
                    <a:solidFill>
                      <a:schemeClr val="dk1"/>
                    </a:solidFill>
                    <a:effectLst/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Symbol" pitchFamily="2" charset="2"/>
                  </a:rPr>
                  <a:t>It is not possible to include Beth’s number in this calculation since the digits are placed differently and, when multiplying or dividing by a power of 10, the order of the digits remains unchanged.</a:t>
                </a:r>
                <a:endParaRPr lang="en-GB" b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indent="0">
                  <a:buNone/>
                </a:pPr>
                <a:endParaRPr lang="en-GB" b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GB" b="1">
                    <a:latin typeface="Arial" panose="020B0604020202020204" pitchFamily="34" charset="0"/>
                    <a:cs typeface="Arial" panose="020B0604020202020204" pitchFamily="34" charset="0"/>
                  </a:rPr>
                  <a:t>Suggested questioning</a:t>
                </a:r>
              </a:p>
              <a:p>
                <a:r>
                  <a:rPr lang="en-GB" b="0">
                    <a:latin typeface="Arial" panose="020B0604020202020204" pitchFamily="34" charset="0"/>
                    <a:cs typeface="Arial" panose="020B0604020202020204" pitchFamily="34" charset="0"/>
                  </a:rPr>
                  <a:t>Why do we need to use a zero to show there are no hundreds in Amina’s number, but not in Beth’s or Cameron’s number?</a:t>
                </a:r>
              </a:p>
              <a:p>
                <a:r>
                  <a:rPr lang="en-GB" b="0">
                    <a:latin typeface="Arial" panose="020B0604020202020204" pitchFamily="34" charset="0"/>
                    <a:cs typeface="Arial" panose="020B0604020202020204" pitchFamily="34" charset="0"/>
                  </a:rPr>
                  <a:t>What operation could we make to Beth’s number so that we could multiply by 10 or 100 or 1000 to get Amina’s number?</a:t>
                </a:r>
              </a:p>
              <a:p>
                <a:r>
                  <a:rPr lang="en-GB" b="0">
                    <a:latin typeface="Arial" panose="020B0604020202020204" pitchFamily="34" charset="0"/>
                    <a:cs typeface="Arial" panose="020B0604020202020204" pitchFamily="34" charset="0"/>
                  </a:rPr>
                  <a:t>What would happen if Beth’s number was multiplied by 10? What would that look like using Amina’s representation? Using Cameron’s representation?</a:t>
                </a:r>
              </a:p>
              <a:p>
                <a:endParaRPr lang="en-GB" b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GB" b="1">
                    <a:latin typeface="Arial" panose="020B0604020202020204" pitchFamily="34" charset="0"/>
                    <a:cs typeface="Arial" panose="020B0604020202020204" pitchFamily="34" charset="0"/>
                  </a:rPr>
                  <a:t>Things to think about</a:t>
                </a:r>
              </a:p>
              <a:p>
                <a:r>
                  <a:rPr lang="en-GB">
                    <a:latin typeface="Arial" panose="020B0604020202020204" pitchFamily="34" charset="0"/>
                    <a:cs typeface="Arial" panose="020B0604020202020204" pitchFamily="34" charset="0"/>
                  </a:rPr>
                  <a:t>This activity focuses students’ attention on the position of the digits, the effect of multiplication or division by powers of 10 and the importance of the use of zero as a place holder.</a:t>
                </a:r>
              </a:p>
              <a:p>
                <a:endParaRPr lang="en-GB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CC6D43-B330-470E-9514-C837501A6F5A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11117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This slide is animated. </a:t>
            </a:r>
            <a:r>
              <a:rPr lang="en-GB" b="0" dirty="0">
                <a:latin typeface="Arial" panose="020B0604020202020204" pitchFamily="34" charset="0"/>
                <a:cs typeface="Arial" panose="020B0604020202020204" pitchFamily="34" charset="0"/>
              </a:rPr>
              <a:t>The second set of dots will appear separately to allow you to choose whether your class works on one set or both sets.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Answers</a:t>
            </a:r>
          </a:p>
          <a:p>
            <a:r>
              <a:rPr lang="en-GB" b="0" dirty="0">
                <a:latin typeface="Arial" panose="020B0604020202020204" pitchFamily="34" charset="0"/>
                <a:cs typeface="Arial" panose="020B0604020202020204" pitchFamily="34" charset="0"/>
              </a:rPr>
              <a:t>Orange Blue Grey . Yellow Green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0" dirty="0">
                <a:latin typeface="Arial" panose="020B0604020202020204" pitchFamily="34" charset="0"/>
                <a:cs typeface="Arial" panose="020B0604020202020204" pitchFamily="34" charset="0"/>
              </a:rPr>
              <a:t>Orange Blue Grey Yellow Green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0" dirty="0">
                <a:latin typeface="Arial" panose="020B0604020202020204" pitchFamily="34" charset="0"/>
                <a:cs typeface="Arial" panose="020B0604020202020204" pitchFamily="34" charset="0"/>
              </a:rPr>
              <a:t>Orange . Blue Grey Yellow Green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0" dirty="0">
                <a:latin typeface="Arial" panose="020B0604020202020204" pitchFamily="34" charset="0"/>
                <a:cs typeface="Arial" panose="020B0604020202020204" pitchFamily="34" charset="0"/>
              </a:rPr>
              <a:t>Orange Blue . Grey Yellow Green</a:t>
            </a:r>
          </a:p>
          <a:p>
            <a:endParaRPr lang="en-GB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200" b="0" kern="1200" dirty="0">
                <a:solidFill>
                  <a:schemeClr val="dk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 pitchFamily="2" charset="2"/>
              </a:rPr>
              <a:t> </a:t>
            </a:r>
            <a:r>
              <a:rPr lang="en-GB" b="0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</a:p>
          <a:p>
            <a:r>
              <a:rPr lang="en-GB" b="0" dirty="0">
                <a:latin typeface="Arial" panose="020B0604020202020204" pitchFamily="34" charset="0"/>
                <a:cs typeface="Arial" panose="020B0604020202020204" pitchFamily="34" charset="0"/>
              </a:rPr>
              <a:t>÷ 100</a:t>
            </a:r>
          </a:p>
          <a:p>
            <a:r>
              <a:rPr lang="en-GB" sz="1200" b="0" kern="1200" dirty="0">
                <a:solidFill>
                  <a:schemeClr val="dk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 pitchFamily="2" charset="2"/>
              </a:rPr>
              <a:t> </a:t>
            </a:r>
            <a:r>
              <a:rPr lang="en-GB" b="0" dirty="0">
                <a:latin typeface="Arial" panose="020B0604020202020204" pitchFamily="34" charset="0"/>
                <a:cs typeface="Arial" panose="020B0604020202020204" pitchFamily="34" charset="0"/>
              </a:rPr>
              <a:t>1 or ÷ 1</a:t>
            </a:r>
          </a:p>
          <a:p>
            <a:r>
              <a:rPr lang="en-GB" b="0" dirty="0">
                <a:latin typeface="Arial" panose="020B0604020202020204" pitchFamily="34" charset="0"/>
                <a:cs typeface="Arial" panose="020B0604020202020204" pitchFamily="34" charset="0"/>
              </a:rPr>
              <a:t>÷ 100</a:t>
            </a:r>
          </a:p>
          <a:p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Suggested questioning</a:t>
            </a:r>
          </a:p>
          <a:p>
            <a:r>
              <a:rPr lang="en-GB" b="0" dirty="0">
                <a:latin typeface="Arial" panose="020B0604020202020204" pitchFamily="34" charset="0"/>
                <a:cs typeface="Arial" panose="020B0604020202020204" pitchFamily="34" charset="0"/>
              </a:rPr>
              <a:t>What is the same? What is different? </a:t>
            </a:r>
          </a:p>
          <a:p>
            <a:r>
              <a:rPr lang="en-GB" b="0" dirty="0">
                <a:latin typeface="Arial" panose="020B0604020202020204" pitchFamily="34" charset="0"/>
                <a:cs typeface="Arial" panose="020B0604020202020204" pitchFamily="34" charset="0"/>
              </a:rPr>
              <a:t>Which calculation results in the biggest product/quotient? How do you know?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0" dirty="0">
                <a:latin typeface="Arial" panose="020B0604020202020204" pitchFamily="34" charset="0"/>
                <a:cs typeface="Arial" panose="020B0604020202020204" pitchFamily="34" charset="0"/>
              </a:rPr>
              <a:t>How would you write Orange Blue Grey Yellow Green </a:t>
            </a:r>
            <a:r>
              <a:rPr lang="en-GB" sz="1200" b="0" kern="1200" dirty="0">
                <a:solidFill>
                  <a:schemeClr val="dk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 pitchFamily="2" charset="2"/>
              </a:rPr>
              <a:t> </a:t>
            </a:r>
            <a:r>
              <a:rPr lang="en-GB" b="0" dirty="0">
                <a:latin typeface="Arial" panose="020B0604020202020204" pitchFamily="34" charset="0"/>
                <a:cs typeface="Arial" panose="020B0604020202020204" pitchFamily="34" charset="0"/>
              </a:rPr>
              <a:t>1000?</a:t>
            </a:r>
          </a:p>
          <a:p>
            <a:endParaRPr lang="en-GB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Things to think about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This activity focuses students’ attention on the position of the digits and the effect of multiplication and division by powers of 10. It is designed as a discussion task, so you might wish to set your class up into pairs or small groups.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CC6D43-B330-470E-9514-C837501A6F5A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7691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742129DB-7CCB-4DFF-A799-E554B533013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7055" y="0"/>
            <a:ext cx="12228688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22301" y="476673"/>
            <a:ext cx="6049764" cy="648071"/>
          </a:xfrm>
        </p:spPr>
        <p:txBody>
          <a:bodyPr anchor="t"/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09602" y="1268758"/>
            <a:ext cx="6062463" cy="1152130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buNone/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503085" y="6248400"/>
            <a:ext cx="8544983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61841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222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1511F86-0498-45AC-91EB-811F623B6D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035" y="430660"/>
            <a:ext cx="10972800" cy="982117"/>
          </a:xfrm>
        </p:spPr>
        <p:txBody>
          <a:bodyPr anchor="t"/>
          <a:lstStyle>
            <a:lvl1pPr>
              <a:defRPr>
                <a:solidFill>
                  <a:srgbClr val="5858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56792"/>
            <a:ext cx="10972800" cy="3888432"/>
          </a:xfrm>
        </p:spPr>
        <p:txBody>
          <a:bodyPr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400">
                <a:solidFill>
                  <a:srgbClr val="5858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Clr>
                <a:srgbClr val="585858"/>
              </a:buClr>
              <a:buFont typeface="Arial" panose="020B0604020202020204" pitchFamily="34" charset="0"/>
              <a:buChar char="•"/>
              <a:defRPr sz="2000">
                <a:solidFill>
                  <a:srgbClr val="5858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Clr>
                <a:srgbClr val="585858"/>
              </a:buClr>
              <a:buFont typeface="Arial" panose="020B0604020202020204" pitchFamily="34" charset="0"/>
              <a:buChar char="•"/>
              <a:defRPr sz="1800">
                <a:solidFill>
                  <a:srgbClr val="5858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Clr>
                <a:srgbClr val="585858"/>
              </a:buClr>
              <a:buFont typeface="Arial" panose="020B0604020202020204" pitchFamily="34" charset="0"/>
              <a:buChar char="•"/>
              <a:defRPr sz="1600">
                <a:solidFill>
                  <a:srgbClr val="5858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Clr>
                <a:srgbClr val="585858"/>
              </a:buClr>
              <a:buFont typeface="Arial" panose="020B0604020202020204" pitchFamily="34" charset="0"/>
              <a:buChar char="•"/>
              <a:defRPr sz="1600">
                <a:solidFill>
                  <a:srgbClr val="5858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1792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FB39D9A-8B44-421F-82E0-5688E36905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buNone/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Font typeface="Arial" panose="020B0604020202020204" pitchFamily="34" charset="0"/>
              <a:buNone/>
            </a:pPr>
            <a:endParaRPr lang="en-GB" alt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DD91F02-38ED-4B06-B867-E4F68C54E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035" y="430660"/>
            <a:ext cx="10972800" cy="982117"/>
          </a:xfrm>
        </p:spPr>
        <p:txBody>
          <a:bodyPr anchor="t"/>
          <a:lstStyle>
            <a:lvl1pPr>
              <a:defRPr>
                <a:solidFill>
                  <a:srgbClr val="5858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3279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E8007C0-F29A-4315-965C-24C897F134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149080"/>
            <a:ext cx="10972800" cy="426170"/>
          </a:xfrm>
        </p:spPr>
        <p:txBody>
          <a:bodyPr/>
          <a:lstStyle>
            <a:lvl1pPr algn="l">
              <a:defRPr sz="2000" b="1">
                <a:solidFill>
                  <a:srgbClr val="58585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09600" y="444954"/>
            <a:ext cx="10972800" cy="3560111"/>
          </a:xfrm>
        </p:spPr>
        <p:txBody>
          <a:bodyPr/>
          <a:lstStyle>
            <a:lvl1pPr marL="0" indent="0">
              <a:buNone/>
              <a:defRPr sz="3200">
                <a:solidFill>
                  <a:srgbClr val="585858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4725144"/>
            <a:ext cx="10972800" cy="720080"/>
          </a:xfrm>
        </p:spPr>
        <p:txBody>
          <a:bodyPr/>
          <a:lstStyle>
            <a:lvl1pPr marL="0" indent="0">
              <a:buNone/>
              <a:defRPr sz="1400">
                <a:solidFill>
                  <a:srgbClr val="585858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buNone/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Font typeface="Arial" panose="020B0604020202020204" pitchFamily="34" charset="0"/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012477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AD10152-7721-41A0-A6C5-8721C8D0EB1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7055" y="0"/>
            <a:ext cx="12228688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buNone/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503085" y="6248400"/>
            <a:ext cx="8544983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D0B289-4844-44AC-86A0-5AEEE34C6957}"/>
              </a:ext>
            </a:extLst>
          </p:cNvPr>
          <p:cNvSpPr txBox="1"/>
          <p:nvPr userDrawn="1"/>
        </p:nvSpPr>
        <p:spPr>
          <a:xfrm>
            <a:off x="623392" y="2348880"/>
            <a:ext cx="5616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3600" b="1" noProof="0" dirty="0">
                <a:solidFill>
                  <a:schemeClr val="bg1"/>
                </a:solidFill>
              </a:rPr>
              <a:t>Thank you</a:t>
            </a:r>
            <a:endParaRPr lang="en-GB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6615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ctivity slide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6DDFB95C-28E3-4DE0-996C-426F201DD651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360000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E862F8-17F7-4181-8B9F-10A4713466B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40288" y="1124744"/>
            <a:ext cx="11717238" cy="4464495"/>
          </a:xfrm>
        </p:spPr>
        <p:txBody>
          <a:bodyPr>
            <a:normAutofit/>
          </a:bodyPr>
          <a:lstStyle>
            <a:lvl1pPr marL="0" indent="0">
              <a:buClr>
                <a:srgbClr val="00628C"/>
              </a:buClr>
              <a:buNone/>
              <a:defRPr sz="2800"/>
            </a:lvl1pPr>
            <a:lvl2pPr>
              <a:buClr>
                <a:srgbClr val="00628C"/>
              </a:buClr>
              <a:defRPr sz="2400"/>
            </a:lvl2pPr>
            <a:lvl3pPr>
              <a:buClr>
                <a:srgbClr val="00628C"/>
              </a:buClr>
              <a:defRPr sz="2000"/>
            </a:lvl3pPr>
            <a:lvl4pPr>
              <a:buClr>
                <a:srgbClr val="00628C"/>
              </a:buClr>
              <a:defRPr sz="1800"/>
            </a:lvl4pPr>
            <a:lvl5pPr>
              <a:buClr>
                <a:srgbClr val="00628C"/>
              </a:buCl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15A1A0B-3104-451B-BE70-D5BF5A932F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5680" y="441100"/>
            <a:ext cx="11926984" cy="431800"/>
          </a:xfr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93005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ctivity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FB39D9A-8B44-421F-82E0-5688E36905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6DDFB95C-28E3-4DE0-996C-426F201DD651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360000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E862F8-17F7-4181-8B9F-10A4713466B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40288" y="1124744"/>
            <a:ext cx="11717238" cy="4464495"/>
          </a:xfrm>
        </p:spPr>
        <p:txBody>
          <a:bodyPr>
            <a:normAutofit/>
          </a:bodyPr>
          <a:lstStyle>
            <a:lvl1pPr marL="0" indent="0">
              <a:buClr>
                <a:srgbClr val="00628C"/>
              </a:buClr>
              <a:buNone/>
              <a:defRPr sz="2800"/>
            </a:lvl1pPr>
            <a:lvl2pPr>
              <a:buClr>
                <a:srgbClr val="00628C"/>
              </a:buClr>
              <a:defRPr sz="2400"/>
            </a:lvl2pPr>
            <a:lvl3pPr>
              <a:buClr>
                <a:srgbClr val="00628C"/>
              </a:buClr>
              <a:defRPr sz="2000"/>
            </a:lvl3pPr>
            <a:lvl4pPr>
              <a:buClr>
                <a:srgbClr val="00628C"/>
              </a:buClr>
              <a:defRPr sz="1800"/>
            </a:lvl4pPr>
            <a:lvl5pPr>
              <a:buClr>
                <a:srgbClr val="00628C"/>
              </a:buCl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15A1A0B-3104-451B-BE70-D5BF5A932F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5680" y="441100"/>
            <a:ext cx="11926984" cy="431800"/>
          </a:xfr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61426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3043FF3-1B19-4F6E-AED6-1F0E0B1266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37" y="365125"/>
            <a:ext cx="1096856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A78F67-7D07-4B89-B1B7-77FCB2FBCB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437" y="1825625"/>
            <a:ext cx="10968567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9AF1F1-6765-45EE-BEB9-185EDFB653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52CA6C61-5C46-4CCD-83FB-18DE309C7599}" type="datetimeFigureOut">
              <a:rPr lang="en-GB" smtClean="0"/>
              <a:pPr>
                <a:buFont typeface="Arial" panose="020B0604020202020204" pitchFamily="34" charset="0"/>
                <a:buNone/>
              </a:pPr>
              <a:t>20/09/2021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3D2AC0-4764-4C71-9EC2-3E3309ED3F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279FDB-13C2-4DC1-8C93-EEA50C7287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3A4A998D-6F83-4D71-AA77-13FC1A139956}" type="slidenum">
              <a:rPr lang="en-GB" smtClean="0"/>
              <a:pPr>
                <a:buFont typeface="Arial" panose="020B0604020202020204" pitchFamily="34" charset="0"/>
                <a:buNone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53001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4" r:id="rId1"/>
    <p:sldLayoutId id="2147483965" r:id="rId2"/>
    <p:sldLayoutId id="2147483966" r:id="rId3"/>
    <p:sldLayoutId id="2147483967" r:id="rId4"/>
    <p:sldLayoutId id="2147483968" r:id="rId5"/>
    <p:sldLayoutId id="2147483969" r:id="rId6"/>
    <p:sldLayoutId id="2147483970" r:id="rId7"/>
    <p:sldLayoutId id="2147483971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7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57E6FC7-1894-4366-A7AF-6E606A81DF8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6198" y="3881776"/>
            <a:ext cx="8476013" cy="1854841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lphaLcParenR"/>
            </a:pPr>
            <a:r>
              <a:rPr lang="en-GB" sz="2200" dirty="0"/>
              <a:t>What number is represented by each student? </a:t>
            </a:r>
          </a:p>
          <a:p>
            <a:pPr marL="457200" indent="-457200">
              <a:buFont typeface="+mj-lt"/>
              <a:buAutoNum type="alphaLcParenR"/>
            </a:pPr>
            <a:r>
              <a:rPr lang="en-GB" sz="2200" dirty="0"/>
              <a:t>What is the same and what is different about their numbers?</a:t>
            </a:r>
          </a:p>
          <a:p>
            <a:pPr marL="457200" indent="-457200">
              <a:buFont typeface="+mj-lt"/>
              <a:buAutoNum type="alphaLcParenR"/>
            </a:pPr>
            <a:r>
              <a:rPr lang="en-GB" sz="2200" dirty="0"/>
              <a:t>Can you write a calculation using one or more of the operations from the box on the right to connect their numbers? Why or why not?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BF63B4-8904-4C49-8546-65F7D031146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/>
              <a:t>Checkpoint 3: Comparing representations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225759-EB78-4F59-9277-9500F5A91D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5794" y="1994717"/>
            <a:ext cx="5507939" cy="156611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32FB45A-A427-4DE3-B74C-F9DBCBB65B47}"/>
              </a:ext>
            </a:extLst>
          </p:cNvPr>
          <p:cNvPicPr/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5690" y="2135593"/>
            <a:ext cx="1224136" cy="10801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93AFD9FB-D4D1-42DA-A0E7-6CECEDE82807}"/>
              </a:ext>
            </a:extLst>
          </p:cNvPr>
          <p:cNvSpPr/>
          <p:nvPr/>
        </p:nvSpPr>
        <p:spPr>
          <a:xfrm>
            <a:off x="6538169" y="2533093"/>
            <a:ext cx="585644" cy="255484"/>
          </a:xfrm>
          <a:prstGeom prst="roundRect">
            <a:avLst/>
          </a:prstGeom>
          <a:solidFill>
            <a:srgbClr val="63C8C8">
              <a:alpha val="38039"/>
            </a:srgbClr>
          </a:solidFill>
          <a:ln>
            <a:solidFill>
              <a:srgbClr val="63C8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A399CF-AB86-4F55-BA22-EC052B8BC63B}"/>
              </a:ext>
            </a:extLst>
          </p:cNvPr>
          <p:cNvPicPr/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16997" y="2380600"/>
            <a:ext cx="288032" cy="100531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C803A64-5274-45A6-9BEF-F0F8D0F64948}"/>
              </a:ext>
            </a:extLst>
          </p:cNvPr>
          <p:cNvPicPr/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14310" y="3529933"/>
            <a:ext cx="250861" cy="28803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DEB403C-E476-41F1-A0DE-9FDC450D7275}"/>
              </a:ext>
            </a:extLst>
          </p:cNvPr>
          <p:cNvPicPr/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02773" y="1976471"/>
            <a:ext cx="288032" cy="100531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7A8B662-BFAD-44C7-8D36-8230B92A4D70}"/>
              </a:ext>
            </a:extLst>
          </p:cNvPr>
          <p:cNvPicPr/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43087" y="2469737"/>
            <a:ext cx="292967" cy="103222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5175713-A835-4F56-B821-357D2A040720}"/>
              </a:ext>
            </a:extLst>
          </p:cNvPr>
          <p:cNvPicPr/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615019" y="2172994"/>
            <a:ext cx="288032" cy="100531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11D2ED3-5E90-4CDA-AE8C-78F413951D87}"/>
              </a:ext>
            </a:extLst>
          </p:cNvPr>
          <p:cNvPicPr/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95085" y="2272913"/>
            <a:ext cx="288032" cy="100531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60EC5EE-36E6-408E-BF6E-2FF680F36924}"/>
              </a:ext>
            </a:extLst>
          </p:cNvPr>
          <p:cNvPicPr/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436055" y="2425313"/>
            <a:ext cx="288032" cy="100531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F7D388A-A14E-4368-BA73-DCE59E93876F}"/>
              </a:ext>
            </a:extLst>
          </p:cNvPr>
          <p:cNvPicPr/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25182" y="3444899"/>
            <a:ext cx="250861" cy="28803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90A8054-4775-415A-B559-82087E14546B}"/>
              </a:ext>
            </a:extLst>
          </p:cNvPr>
          <p:cNvPicPr/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750612" y="3246366"/>
            <a:ext cx="250861" cy="28803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0" name="Text Placeholder 1">
            <a:extLst>
              <a:ext uri="{FF2B5EF4-FFF2-40B4-BE49-F238E27FC236}">
                <a16:creationId xmlns:a16="http://schemas.microsoft.com/office/drawing/2014/main" id="{253BE410-61A3-45DD-BC68-23D6837D0D64}"/>
              </a:ext>
            </a:extLst>
          </p:cNvPr>
          <p:cNvSpPr txBox="1">
            <a:spLocks/>
          </p:cNvSpPr>
          <p:nvPr/>
        </p:nvSpPr>
        <p:spPr>
          <a:xfrm>
            <a:off x="226198" y="1107864"/>
            <a:ext cx="11846466" cy="11269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628C"/>
              </a:buClr>
              <a:buFont typeface="Arial" panose="020B0604020202020204" pitchFamily="34" charset="0"/>
              <a:buNone/>
              <a:defRPr sz="2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628C"/>
              </a:buClr>
              <a:buFont typeface="Arial" panose="020B0604020202020204" pitchFamily="34" charset="0"/>
              <a:buChar char="•"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628C"/>
              </a:buClr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628C"/>
              </a:buClr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628C"/>
              </a:buClr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sz="2200" dirty="0"/>
              <a:t>Amina, Beth and Cameron each use a representation to show a different number.</a:t>
            </a:r>
          </a:p>
        </p:txBody>
      </p:sp>
      <p:sp>
        <p:nvSpPr>
          <p:cNvPr id="21" name="Text Placeholder 1">
            <a:extLst>
              <a:ext uri="{FF2B5EF4-FFF2-40B4-BE49-F238E27FC236}">
                <a16:creationId xmlns:a16="http://schemas.microsoft.com/office/drawing/2014/main" id="{1B191153-6DE4-4004-B806-CF5DC8F96738}"/>
              </a:ext>
            </a:extLst>
          </p:cNvPr>
          <p:cNvSpPr txBox="1">
            <a:spLocks/>
          </p:cNvSpPr>
          <p:nvPr/>
        </p:nvSpPr>
        <p:spPr>
          <a:xfrm>
            <a:off x="907214" y="5922368"/>
            <a:ext cx="10779264" cy="11269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628C"/>
              </a:buClr>
              <a:buFont typeface="Arial" panose="020B0604020202020204" pitchFamily="34" charset="0"/>
              <a:buNone/>
              <a:defRPr sz="2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628C"/>
              </a:buClr>
              <a:buFont typeface="Arial" panose="020B0604020202020204" pitchFamily="34" charset="0"/>
              <a:buChar char="•"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628C"/>
              </a:buClr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628C"/>
              </a:buClr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628C"/>
              </a:buClr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sz="2200" dirty="0"/>
              <a:t>What would you need to change to write a calculation connecting </a:t>
            </a:r>
            <a:r>
              <a:rPr lang="en-GB" sz="2200" b="1" dirty="0"/>
              <a:t>all three</a:t>
            </a:r>
            <a:r>
              <a:rPr lang="en-GB" sz="2200" dirty="0"/>
              <a:t> numbers? Is there more than one way to do this?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2" name="Table 22">
                <a:extLst>
                  <a:ext uri="{FF2B5EF4-FFF2-40B4-BE49-F238E27FC236}">
                    <a16:creationId xmlns:a16="http://schemas.microsoft.com/office/drawing/2014/main" id="{3D192D3D-A59D-47DF-9ECD-932EE6443157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3290076" y="2001001"/>
              <a:ext cx="2745480" cy="148347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57580">
                      <a:extLst>
                        <a:ext uri="{9D8B030D-6E8A-4147-A177-3AD203B41FA5}">
                          <a16:colId xmlns:a16="http://schemas.microsoft.com/office/drawing/2014/main" val="3541793665"/>
                        </a:ext>
                      </a:extLst>
                    </a:gridCol>
                    <a:gridCol w="457580">
                      <a:extLst>
                        <a:ext uri="{9D8B030D-6E8A-4147-A177-3AD203B41FA5}">
                          <a16:colId xmlns:a16="http://schemas.microsoft.com/office/drawing/2014/main" val="1927697462"/>
                        </a:ext>
                      </a:extLst>
                    </a:gridCol>
                    <a:gridCol w="457580">
                      <a:extLst>
                        <a:ext uri="{9D8B030D-6E8A-4147-A177-3AD203B41FA5}">
                          <a16:colId xmlns:a16="http://schemas.microsoft.com/office/drawing/2014/main" val="3177286667"/>
                        </a:ext>
                      </a:extLst>
                    </a:gridCol>
                    <a:gridCol w="457580">
                      <a:extLst>
                        <a:ext uri="{9D8B030D-6E8A-4147-A177-3AD203B41FA5}">
                          <a16:colId xmlns:a16="http://schemas.microsoft.com/office/drawing/2014/main" val="2558512189"/>
                        </a:ext>
                      </a:extLst>
                    </a:gridCol>
                    <a:gridCol w="457580">
                      <a:extLst>
                        <a:ext uri="{9D8B030D-6E8A-4147-A177-3AD203B41FA5}">
                          <a16:colId xmlns:a16="http://schemas.microsoft.com/office/drawing/2014/main" val="1788018427"/>
                        </a:ext>
                      </a:extLst>
                    </a:gridCol>
                    <a:gridCol w="457580">
                      <a:extLst>
                        <a:ext uri="{9D8B030D-6E8A-4147-A177-3AD203B41FA5}">
                          <a16:colId xmlns:a16="http://schemas.microsoft.com/office/drawing/2014/main" val="3338780344"/>
                        </a:ext>
                      </a:extLst>
                    </a:gridCol>
                  </a:tblGrid>
                  <a:tr h="33147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900" b="1">
                              <a:solidFill>
                                <a:srgbClr val="00628C"/>
                              </a:solidFill>
                            </a:rPr>
                            <a:t>100s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900" b="1">
                              <a:solidFill>
                                <a:srgbClr val="00628C"/>
                              </a:solidFill>
                            </a:rPr>
                            <a:t>10s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900" b="1">
                              <a:solidFill>
                                <a:srgbClr val="00628C"/>
                              </a:solidFill>
                            </a:rPr>
                            <a:t>1s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900" b="1" i="1" smtClean="0">
                                      <a:solidFill>
                                        <a:srgbClr val="00628C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900" b="1" i="1" smtClean="0">
                                      <a:solidFill>
                                        <a:srgbClr val="00628C"/>
                                      </a:solidFill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GB" sz="900" b="1" i="1" smtClean="0">
                                      <a:solidFill>
                                        <a:srgbClr val="00628C"/>
                                      </a:solidFill>
                                      <a:latin typeface="Cambria Math" panose="02040503050406030204" pitchFamily="18" charset="0"/>
                                    </a:rPr>
                                    <m:t>𝟏𝟎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900" b="1">
                              <a:solidFill>
                                <a:srgbClr val="00628C"/>
                              </a:solidFill>
                            </a:rPr>
                            <a:t>s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900" b="1" i="1" smtClean="0">
                                      <a:solidFill>
                                        <a:srgbClr val="00628C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900" b="1" i="1" smtClean="0">
                                      <a:solidFill>
                                        <a:srgbClr val="00628C"/>
                                      </a:solidFill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GB" sz="900" b="1" i="1" smtClean="0">
                                      <a:solidFill>
                                        <a:srgbClr val="00628C"/>
                                      </a:solidFill>
                                      <a:latin typeface="Cambria Math" panose="02040503050406030204" pitchFamily="18" charset="0"/>
                                    </a:rPr>
                                    <m:t>𝟏𝟎𝟎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900" b="1">
                              <a:solidFill>
                                <a:srgbClr val="00628C"/>
                              </a:solidFill>
                            </a:rPr>
                            <a:t>s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900" b="1" i="1" smtClean="0">
                                      <a:solidFill>
                                        <a:srgbClr val="00628C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900" b="1" i="1" smtClean="0">
                                      <a:solidFill>
                                        <a:srgbClr val="00628C"/>
                                      </a:solidFill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GB" sz="900" b="1" i="1" smtClean="0">
                                      <a:solidFill>
                                        <a:srgbClr val="00628C"/>
                                      </a:solidFill>
                                      <a:latin typeface="Cambria Math" panose="02040503050406030204" pitchFamily="18" charset="0"/>
                                    </a:rPr>
                                    <m:t>𝟏𝟎𝟎𝟎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900" b="1">
                              <a:solidFill>
                                <a:srgbClr val="00628C"/>
                              </a:solidFill>
                            </a:rPr>
                            <a:t>s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922018164"/>
                      </a:ext>
                    </a:extLst>
                  </a:tr>
                  <a:tr h="1152000">
                    <a:tc>
                      <a:txBody>
                        <a:bodyPr/>
                        <a:lstStyle/>
                        <a:p>
                          <a:endParaRPr lang="en-GB" sz="900">
                            <a:solidFill>
                              <a:srgbClr val="00628C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900">
                            <a:solidFill>
                              <a:srgbClr val="00628C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900">
                            <a:solidFill>
                              <a:srgbClr val="00628C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900">
                            <a:solidFill>
                              <a:srgbClr val="00628C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900">
                            <a:solidFill>
                              <a:srgbClr val="00628C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900">
                            <a:solidFill>
                              <a:srgbClr val="00628C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99795459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2" name="Table 22">
                <a:extLst>
                  <a:ext uri="{FF2B5EF4-FFF2-40B4-BE49-F238E27FC236}">
                    <a16:creationId xmlns:a16="http://schemas.microsoft.com/office/drawing/2014/main" id="{3D192D3D-A59D-47DF-9ECD-932EE6443157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3290076" y="2001001"/>
              <a:ext cx="2745480" cy="148347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57580">
                      <a:extLst>
                        <a:ext uri="{9D8B030D-6E8A-4147-A177-3AD203B41FA5}">
                          <a16:colId xmlns:a16="http://schemas.microsoft.com/office/drawing/2014/main" val="3541793665"/>
                        </a:ext>
                      </a:extLst>
                    </a:gridCol>
                    <a:gridCol w="457580">
                      <a:extLst>
                        <a:ext uri="{9D8B030D-6E8A-4147-A177-3AD203B41FA5}">
                          <a16:colId xmlns:a16="http://schemas.microsoft.com/office/drawing/2014/main" val="1927697462"/>
                        </a:ext>
                      </a:extLst>
                    </a:gridCol>
                    <a:gridCol w="457580">
                      <a:extLst>
                        <a:ext uri="{9D8B030D-6E8A-4147-A177-3AD203B41FA5}">
                          <a16:colId xmlns:a16="http://schemas.microsoft.com/office/drawing/2014/main" val="3177286667"/>
                        </a:ext>
                      </a:extLst>
                    </a:gridCol>
                    <a:gridCol w="457580">
                      <a:extLst>
                        <a:ext uri="{9D8B030D-6E8A-4147-A177-3AD203B41FA5}">
                          <a16:colId xmlns:a16="http://schemas.microsoft.com/office/drawing/2014/main" val="2558512189"/>
                        </a:ext>
                      </a:extLst>
                    </a:gridCol>
                    <a:gridCol w="457580">
                      <a:extLst>
                        <a:ext uri="{9D8B030D-6E8A-4147-A177-3AD203B41FA5}">
                          <a16:colId xmlns:a16="http://schemas.microsoft.com/office/drawing/2014/main" val="1788018427"/>
                        </a:ext>
                      </a:extLst>
                    </a:gridCol>
                    <a:gridCol w="457580">
                      <a:extLst>
                        <a:ext uri="{9D8B030D-6E8A-4147-A177-3AD203B41FA5}">
                          <a16:colId xmlns:a16="http://schemas.microsoft.com/office/drawing/2014/main" val="3338780344"/>
                        </a:ext>
                      </a:extLst>
                    </a:gridCol>
                  </a:tblGrid>
                  <a:tr h="33147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900" b="1">
                              <a:solidFill>
                                <a:srgbClr val="00628C"/>
                              </a:solidFill>
                            </a:rPr>
                            <a:t>100s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900" b="1">
                              <a:solidFill>
                                <a:srgbClr val="00628C"/>
                              </a:solidFill>
                            </a:rPr>
                            <a:t>10s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900" b="1">
                              <a:solidFill>
                                <a:srgbClr val="00628C"/>
                              </a:solidFill>
                            </a:rPr>
                            <a:t>1s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8"/>
                          <a:stretch>
                            <a:fillRect l="-302667" t="-1818" r="-204000" b="-3472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8"/>
                          <a:stretch>
                            <a:fillRect l="-397368" t="-1818" r="-101316" b="-3472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8"/>
                          <a:stretch>
                            <a:fillRect l="-504000" t="-1818" r="-2667" b="-34727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2018164"/>
                      </a:ext>
                    </a:extLst>
                  </a:tr>
                  <a:tr h="1152000">
                    <a:tc>
                      <a:txBody>
                        <a:bodyPr/>
                        <a:lstStyle/>
                        <a:p>
                          <a:endParaRPr lang="en-GB" sz="900">
                            <a:solidFill>
                              <a:srgbClr val="00628C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900">
                            <a:solidFill>
                              <a:srgbClr val="00628C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900">
                            <a:solidFill>
                              <a:srgbClr val="00628C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900">
                            <a:solidFill>
                              <a:srgbClr val="00628C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900">
                            <a:solidFill>
                              <a:srgbClr val="00628C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900">
                            <a:solidFill>
                              <a:srgbClr val="00628C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99795459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3" name="Oval 22">
            <a:extLst>
              <a:ext uri="{FF2B5EF4-FFF2-40B4-BE49-F238E27FC236}">
                <a16:creationId xmlns:a16="http://schemas.microsoft.com/office/drawing/2014/main" id="{83E7F524-9B77-4B20-B7D3-74E35690D456}"/>
              </a:ext>
            </a:extLst>
          </p:cNvPr>
          <p:cNvSpPr/>
          <p:nvPr/>
        </p:nvSpPr>
        <p:spPr>
          <a:xfrm>
            <a:off x="4636689" y="2141491"/>
            <a:ext cx="36000" cy="36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BDEC7185-1DC4-4C96-B0B5-00A1389B1E94}"/>
              </a:ext>
            </a:extLst>
          </p:cNvPr>
          <p:cNvSpPr/>
          <p:nvPr/>
        </p:nvSpPr>
        <p:spPr>
          <a:xfrm>
            <a:off x="4784070" y="2718363"/>
            <a:ext cx="144000" cy="144000"/>
          </a:xfrm>
          <a:prstGeom prst="ellipse">
            <a:avLst/>
          </a:prstGeom>
          <a:solidFill>
            <a:srgbClr val="FBDE05"/>
          </a:solidFill>
          <a:ln>
            <a:solidFill>
              <a:srgbClr val="585858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201CC30B-4546-4E6B-BD33-E45C1A5401D4}"/>
              </a:ext>
            </a:extLst>
          </p:cNvPr>
          <p:cNvSpPr/>
          <p:nvPr/>
        </p:nvSpPr>
        <p:spPr>
          <a:xfrm>
            <a:off x="4638610" y="2718363"/>
            <a:ext cx="36000" cy="36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8565684A-A554-4022-935C-6E72B61DF1D7}"/>
              </a:ext>
            </a:extLst>
          </p:cNvPr>
          <p:cNvSpPr/>
          <p:nvPr/>
        </p:nvSpPr>
        <p:spPr>
          <a:xfrm>
            <a:off x="5191683" y="2539829"/>
            <a:ext cx="144000" cy="144000"/>
          </a:xfrm>
          <a:prstGeom prst="ellipse">
            <a:avLst/>
          </a:prstGeom>
          <a:solidFill>
            <a:srgbClr val="92D050"/>
          </a:solidFill>
          <a:ln>
            <a:solidFill>
              <a:srgbClr val="585858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A3ED7038-E945-4E1F-8168-060A754F7B54}"/>
              </a:ext>
            </a:extLst>
          </p:cNvPr>
          <p:cNvSpPr/>
          <p:nvPr/>
        </p:nvSpPr>
        <p:spPr>
          <a:xfrm>
            <a:off x="5373813" y="2677117"/>
            <a:ext cx="144000" cy="144000"/>
          </a:xfrm>
          <a:prstGeom prst="ellipse">
            <a:avLst/>
          </a:prstGeom>
          <a:solidFill>
            <a:srgbClr val="92D050"/>
          </a:solidFill>
          <a:ln>
            <a:solidFill>
              <a:srgbClr val="585858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FAFE9074-7DC8-4667-8D06-43E6CE54FD89}"/>
              </a:ext>
            </a:extLst>
          </p:cNvPr>
          <p:cNvSpPr/>
          <p:nvPr/>
        </p:nvSpPr>
        <p:spPr>
          <a:xfrm>
            <a:off x="5190799" y="2790885"/>
            <a:ext cx="144000" cy="144000"/>
          </a:xfrm>
          <a:prstGeom prst="ellipse">
            <a:avLst/>
          </a:prstGeom>
          <a:solidFill>
            <a:srgbClr val="92D050"/>
          </a:solidFill>
          <a:ln>
            <a:solidFill>
              <a:srgbClr val="585858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60D332DD-9DAB-4B8B-9815-20B690B9FC17}"/>
              </a:ext>
            </a:extLst>
          </p:cNvPr>
          <p:cNvSpPr/>
          <p:nvPr/>
        </p:nvSpPr>
        <p:spPr>
          <a:xfrm>
            <a:off x="5394013" y="2484088"/>
            <a:ext cx="144000" cy="144000"/>
          </a:xfrm>
          <a:prstGeom prst="ellipse">
            <a:avLst/>
          </a:prstGeom>
          <a:solidFill>
            <a:srgbClr val="92D050"/>
          </a:solidFill>
          <a:ln>
            <a:solidFill>
              <a:srgbClr val="585858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26B1810C-86C9-476E-AA78-54E7EC2CEFE6}"/>
              </a:ext>
            </a:extLst>
          </p:cNvPr>
          <p:cNvSpPr/>
          <p:nvPr/>
        </p:nvSpPr>
        <p:spPr>
          <a:xfrm>
            <a:off x="5196049" y="3016381"/>
            <a:ext cx="144000" cy="144000"/>
          </a:xfrm>
          <a:prstGeom prst="ellipse">
            <a:avLst/>
          </a:prstGeom>
          <a:solidFill>
            <a:srgbClr val="92D050"/>
          </a:solidFill>
          <a:ln>
            <a:solidFill>
              <a:srgbClr val="585858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8330C336-0C36-4493-8134-6E6E3785A594}"/>
              </a:ext>
            </a:extLst>
          </p:cNvPr>
          <p:cNvSpPr/>
          <p:nvPr/>
        </p:nvSpPr>
        <p:spPr>
          <a:xfrm>
            <a:off x="5394013" y="2909099"/>
            <a:ext cx="144000" cy="144000"/>
          </a:xfrm>
          <a:prstGeom prst="ellipse">
            <a:avLst/>
          </a:prstGeom>
          <a:solidFill>
            <a:srgbClr val="92D050"/>
          </a:solidFill>
          <a:ln>
            <a:solidFill>
              <a:srgbClr val="585858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BA6A5720-135E-430B-9C21-8684A73C9699}"/>
              </a:ext>
            </a:extLst>
          </p:cNvPr>
          <p:cNvSpPr/>
          <p:nvPr/>
        </p:nvSpPr>
        <p:spPr>
          <a:xfrm>
            <a:off x="5749837" y="2788577"/>
            <a:ext cx="144000" cy="144000"/>
          </a:xfrm>
          <a:prstGeom prst="ellipse">
            <a:avLst/>
          </a:prstGeom>
          <a:solidFill>
            <a:srgbClr val="00B0F0"/>
          </a:solidFill>
          <a:ln>
            <a:solidFill>
              <a:srgbClr val="585858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D731585E-EE3D-4EE8-B83C-C7F8CFF420D7}"/>
              </a:ext>
            </a:extLst>
          </p:cNvPr>
          <p:cNvSpPr/>
          <p:nvPr/>
        </p:nvSpPr>
        <p:spPr>
          <a:xfrm>
            <a:off x="5663339" y="3087134"/>
            <a:ext cx="144000" cy="144000"/>
          </a:xfrm>
          <a:prstGeom prst="ellipse">
            <a:avLst/>
          </a:prstGeom>
          <a:solidFill>
            <a:srgbClr val="00B0F0"/>
          </a:solidFill>
          <a:ln>
            <a:solidFill>
              <a:srgbClr val="585858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2D55C09-CBE2-46B2-BAB0-444CDBB259BD}"/>
              </a:ext>
            </a:extLst>
          </p:cNvPr>
          <p:cNvSpPr/>
          <p:nvPr/>
        </p:nvSpPr>
        <p:spPr>
          <a:xfrm>
            <a:off x="5678957" y="2467632"/>
            <a:ext cx="144000" cy="144000"/>
          </a:xfrm>
          <a:prstGeom prst="ellipse">
            <a:avLst/>
          </a:prstGeom>
          <a:solidFill>
            <a:srgbClr val="00B0F0"/>
          </a:solidFill>
          <a:ln>
            <a:solidFill>
              <a:srgbClr val="585858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AEA5F83-9CF4-40F4-BCE9-4105AA295DB7}"/>
              </a:ext>
            </a:extLst>
          </p:cNvPr>
          <p:cNvSpPr txBox="1"/>
          <p:nvPr/>
        </p:nvSpPr>
        <p:spPr>
          <a:xfrm>
            <a:off x="1247058" y="1664478"/>
            <a:ext cx="912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GB" sz="2000">
                <a:solidFill>
                  <a:srgbClr val="00628C"/>
                </a:solidFill>
              </a:rPr>
              <a:t>Amina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9BC0F0C-2765-4745-AD2D-BE73A44A8615}"/>
              </a:ext>
            </a:extLst>
          </p:cNvPr>
          <p:cNvSpPr txBox="1"/>
          <p:nvPr/>
        </p:nvSpPr>
        <p:spPr>
          <a:xfrm>
            <a:off x="4280662" y="1616151"/>
            <a:ext cx="7120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GB" sz="2000">
                <a:solidFill>
                  <a:srgbClr val="00628C"/>
                </a:solidFill>
              </a:rPr>
              <a:t>Beth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2113341-0402-4241-BAC9-DE52E5065378}"/>
              </a:ext>
            </a:extLst>
          </p:cNvPr>
          <p:cNvSpPr txBox="1"/>
          <p:nvPr/>
        </p:nvSpPr>
        <p:spPr>
          <a:xfrm>
            <a:off x="9099433" y="1599308"/>
            <a:ext cx="12394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GB" sz="2000">
                <a:solidFill>
                  <a:srgbClr val="00628C"/>
                </a:solidFill>
              </a:rPr>
              <a:t>Cameron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Table 34">
                <a:extLst>
                  <a:ext uri="{FF2B5EF4-FFF2-40B4-BE49-F238E27FC236}">
                    <a16:creationId xmlns:a16="http://schemas.microsoft.com/office/drawing/2014/main" id="{4639E52E-5529-416A-991B-327CE717055D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9229763" y="4026139"/>
              <a:ext cx="2704684" cy="156611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352342">
                      <a:extLst>
                        <a:ext uri="{9D8B030D-6E8A-4147-A177-3AD203B41FA5}">
                          <a16:colId xmlns:a16="http://schemas.microsoft.com/office/drawing/2014/main" val="993497267"/>
                        </a:ext>
                      </a:extLst>
                    </a:gridCol>
                    <a:gridCol w="1352342">
                      <a:extLst>
                        <a:ext uri="{9D8B030D-6E8A-4147-A177-3AD203B41FA5}">
                          <a16:colId xmlns:a16="http://schemas.microsoft.com/office/drawing/2014/main" val="1462108387"/>
                        </a:ext>
                      </a:extLst>
                    </a:gridCol>
                  </a:tblGrid>
                  <a:tr h="522038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2200" b="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itchFamily="2" charset="2"/>
                            </a:rPr>
                            <a:t> </a:t>
                          </a:r>
                          <a:r>
                            <a:rPr lang="en-GB" sz="2200" b="0" dirty="0">
                              <a:solidFill>
                                <a:schemeClr val="tx1"/>
                              </a:solidFill>
                              <a:latin typeface="+mn-lt"/>
                              <a:cs typeface="Arial"/>
                            </a:rPr>
                            <a:t>10</a:t>
                          </a:r>
                          <a:endParaRPr lang="en-GB" sz="2200" b="0" dirty="0">
                            <a:solidFill>
                              <a:schemeClr val="tx1"/>
                            </a:solidFill>
                            <a:cs typeface="Arial"/>
                          </a:endParaRPr>
                        </a:p>
                      </a:txBody>
                      <a:tcPr anchor="ctr">
                        <a:lnR w="12700" cmpd="sng">
                          <a:noFill/>
                        </a:lnR>
                        <a:lnB w="38100" cmpd="sng">
                          <a:noFill/>
                        </a:lnB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GB" sz="22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÷ </m:t>
                              </m:r>
                            </m:oMath>
                          </a14:m>
                          <a:r>
                            <a:rPr lang="en-GB" sz="2200" b="0">
                              <a:solidFill>
                                <a:schemeClr val="tx1"/>
                              </a:solidFill>
                            </a:rPr>
                            <a:t>10</a:t>
                          </a:r>
                        </a:p>
                      </a:txBody>
                      <a:tcPr anchor="ctr">
                        <a:lnL w="12700" cmpd="sng">
                          <a:noFill/>
                        </a:lnL>
                        <a:lnB w="38100" cmpd="sng">
                          <a:noFill/>
                        </a:lnB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775144"/>
                      </a:ext>
                    </a:extLst>
                  </a:tr>
                  <a:tr h="522038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2200" b="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itchFamily="2" charset="2"/>
                            </a:rPr>
                            <a:t> </a:t>
                          </a:r>
                          <a:r>
                            <a:rPr lang="en-GB" sz="2200" b="0" dirty="0">
                              <a:solidFill>
                                <a:schemeClr val="tx1"/>
                              </a:solidFill>
                            </a:rPr>
                            <a:t>100</a:t>
                          </a:r>
                        </a:p>
                      </a:txBody>
                      <a:tcPr anchor="ctr">
                        <a:lnR w="12700" cmpd="sng">
                          <a:noFill/>
                        </a:lnR>
                        <a:lnT w="38100" cmpd="sng">
                          <a:noFill/>
                        </a:lnT>
                        <a:lnB w="12700" cmpd="sng">
                          <a:noFill/>
                        </a:lnB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GB" sz="22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÷</m:t>
                              </m:r>
                            </m:oMath>
                          </a14:m>
                          <a:r>
                            <a:rPr lang="en-GB" sz="2200" b="0">
                              <a:solidFill>
                                <a:schemeClr val="tx1"/>
                              </a:solidFill>
                            </a:rPr>
                            <a:t>100</a:t>
                          </a:r>
                        </a:p>
                      </a:txBody>
                      <a:tcPr anchor="ctr">
                        <a:lnL w="12700" cmpd="sng">
                          <a:noFill/>
                        </a:lnL>
                        <a:lnT w="38100" cmpd="sng">
                          <a:noFill/>
                        </a:lnT>
                        <a:lnB w="12700" cmpd="sng">
                          <a:noFill/>
                        </a:lnB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52539841"/>
                      </a:ext>
                    </a:extLst>
                  </a:tr>
                  <a:tr h="522038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2200" b="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itchFamily="2" charset="2"/>
                            </a:rPr>
                            <a:t> </a:t>
                          </a:r>
                          <a:r>
                            <a:rPr lang="en-GB" sz="2200" b="0" dirty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  <a:r>
                            <a:rPr lang="en-GB" sz="2000" dirty="0"/>
                            <a:t> </a:t>
                          </a:r>
                          <a:r>
                            <a:rPr lang="en-GB" sz="2200" b="0" dirty="0">
                              <a:solidFill>
                                <a:schemeClr val="tx1"/>
                              </a:solidFill>
                            </a:rPr>
                            <a:t>000</a:t>
                          </a:r>
                        </a:p>
                      </a:txBody>
                      <a:tcPr anchor="ctr">
                        <a:lnR w="12700" cmpd="sng">
                          <a:noFill/>
                        </a:lnR>
                        <a:lnT w="12700" cmpd="sng">
                          <a:noFill/>
                        </a:lnT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GB" sz="22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÷ </m:t>
                              </m:r>
                            </m:oMath>
                          </a14:m>
                          <a:r>
                            <a:rPr lang="en-GB" sz="2200" b="0" dirty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  <a:r>
                            <a:rPr lang="en-GB" sz="2000" dirty="0"/>
                            <a:t> </a:t>
                          </a:r>
                          <a:r>
                            <a:rPr lang="en-GB" sz="2200" b="0" dirty="0">
                              <a:solidFill>
                                <a:schemeClr val="tx1"/>
                              </a:solidFill>
                            </a:rPr>
                            <a:t>000</a:t>
                          </a:r>
                        </a:p>
                      </a:txBody>
                      <a:tcPr anchor="ctr">
                        <a:lnL w="12700" cmpd="sng">
                          <a:noFill/>
                        </a:lnL>
                        <a:lnT w="12700" cmpd="sng">
                          <a:noFill/>
                        </a:lnT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9181691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Table 34">
                <a:extLst>
                  <a:ext uri="{FF2B5EF4-FFF2-40B4-BE49-F238E27FC236}">
                    <a16:creationId xmlns:a16="http://schemas.microsoft.com/office/drawing/2014/main" id="{4639E52E-5529-416A-991B-327CE717055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71300297"/>
                  </p:ext>
                </p:extLst>
              </p:nvPr>
            </p:nvGraphicFramePr>
            <p:xfrm>
              <a:off x="9229763" y="4026139"/>
              <a:ext cx="2704684" cy="156611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352342">
                      <a:extLst>
                        <a:ext uri="{9D8B030D-6E8A-4147-A177-3AD203B41FA5}">
                          <a16:colId xmlns:a16="http://schemas.microsoft.com/office/drawing/2014/main" val="993497267"/>
                        </a:ext>
                      </a:extLst>
                    </a:gridCol>
                    <a:gridCol w="1352342">
                      <a:extLst>
                        <a:ext uri="{9D8B030D-6E8A-4147-A177-3AD203B41FA5}">
                          <a16:colId xmlns:a16="http://schemas.microsoft.com/office/drawing/2014/main" val="1462108387"/>
                        </a:ext>
                      </a:extLst>
                    </a:gridCol>
                  </a:tblGrid>
                  <a:tr h="522038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2200" b="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itchFamily="2" charset="2"/>
                            </a:rPr>
                            <a:t> </a:t>
                          </a:r>
                          <a:r>
                            <a:rPr lang="en-GB" sz="2200" b="0" dirty="0">
                              <a:solidFill>
                                <a:schemeClr val="tx1"/>
                              </a:solidFill>
                              <a:latin typeface="+mn-lt"/>
                              <a:cs typeface="Arial"/>
                            </a:rPr>
                            <a:t>10</a:t>
                          </a:r>
                          <a:endParaRPr lang="en-GB" sz="2200" b="0" dirty="0">
                            <a:solidFill>
                              <a:schemeClr val="tx1"/>
                            </a:solidFill>
                            <a:cs typeface="Arial"/>
                          </a:endParaRPr>
                        </a:p>
                      </a:txBody>
                      <a:tcPr anchor="ctr">
                        <a:lnR w="12700" cmpd="sng">
                          <a:noFill/>
                        </a:lnR>
                        <a:lnB w="38100" cmpd="sng">
                          <a:noFill/>
                        </a:lnB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mpd="sng">
                          <a:noFill/>
                        </a:lnL>
                        <a:lnB w="38100" cmpd="sng">
                          <a:noFill/>
                        </a:lnB>
                        <a:blipFill>
                          <a:blip r:embed="rId9"/>
                          <a:stretch>
                            <a:fillRect l="-100450" t="-1163" r="-901" b="-21511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56775144"/>
                      </a:ext>
                    </a:extLst>
                  </a:tr>
                  <a:tr h="522038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2200" b="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itchFamily="2" charset="2"/>
                            </a:rPr>
                            <a:t> </a:t>
                          </a:r>
                          <a:r>
                            <a:rPr lang="en-GB" sz="2200" b="0" dirty="0">
                              <a:solidFill>
                                <a:schemeClr val="tx1"/>
                              </a:solidFill>
                            </a:rPr>
                            <a:t>100</a:t>
                          </a:r>
                        </a:p>
                      </a:txBody>
                      <a:tcPr anchor="ctr">
                        <a:lnR w="12700" cmpd="sng">
                          <a:noFill/>
                        </a:lnR>
                        <a:lnT w="38100" cmpd="sng">
                          <a:noFill/>
                        </a:lnT>
                        <a:lnB w="12700" cmpd="sng">
                          <a:noFill/>
                        </a:lnB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mpd="sng">
                          <a:noFill/>
                        </a:lnL>
                        <a:lnT w="38100" cmpd="sng">
                          <a:noFill/>
                        </a:lnT>
                        <a:lnB w="12700" cmpd="sng">
                          <a:noFill/>
                        </a:lnB>
                        <a:blipFill>
                          <a:blip r:embed="rId9"/>
                          <a:stretch>
                            <a:fillRect l="-100450" t="-101163" r="-901" b="-11511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52539841"/>
                      </a:ext>
                    </a:extLst>
                  </a:tr>
                  <a:tr h="522038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2200" b="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itchFamily="2" charset="2"/>
                            </a:rPr>
                            <a:t> </a:t>
                          </a:r>
                          <a:r>
                            <a:rPr lang="en-GB" sz="2200" b="0" dirty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  <a:r>
                            <a:rPr lang="en-GB" sz="2000" dirty="0"/>
                            <a:t> </a:t>
                          </a:r>
                          <a:r>
                            <a:rPr lang="en-GB" sz="2200" b="0" dirty="0">
                              <a:solidFill>
                                <a:schemeClr val="tx1"/>
                              </a:solidFill>
                            </a:rPr>
                            <a:t>000</a:t>
                          </a:r>
                        </a:p>
                      </a:txBody>
                      <a:tcPr anchor="ctr">
                        <a:lnR w="12700" cmpd="sng">
                          <a:noFill/>
                        </a:lnR>
                        <a:lnT w="12700" cmpd="sng">
                          <a:noFill/>
                        </a:lnT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mpd="sng">
                          <a:noFill/>
                        </a:lnL>
                        <a:lnT w="12700" cmpd="sng">
                          <a:noFill/>
                        </a:lnT>
                        <a:blipFill>
                          <a:blip r:embed="rId9"/>
                          <a:stretch>
                            <a:fillRect l="-100450" t="-201163" r="-901" b="-1511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9181691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001CB1E8-749C-4914-90FC-4384C10A709D}"/>
              </a:ext>
            </a:extLst>
          </p:cNvPr>
          <p:cNvSpPr/>
          <p:nvPr/>
        </p:nvSpPr>
        <p:spPr>
          <a:xfrm>
            <a:off x="7732559" y="3250085"/>
            <a:ext cx="585644" cy="255484"/>
          </a:xfrm>
          <a:prstGeom prst="roundRect">
            <a:avLst/>
          </a:prstGeom>
          <a:solidFill>
            <a:srgbClr val="63C8C8">
              <a:alpha val="38039"/>
            </a:srgbClr>
          </a:solidFill>
          <a:ln>
            <a:solidFill>
              <a:srgbClr val="63C8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2F47F17E-EF9E-4047-8299-B6A3D192BC3F}"/>
              </a:ext>
            </a:extLst>
          </p:cNvPr>
          <p:cNvSpPr/>
          <p:nvPr/>
        </p:nvSpPr>
        <p:spPr>
          <a:xfrm>
            <a:off x="9531142" y="3018539"/>
            <a:ext cx="585644" cy="255484"/>
          </a:xfrm>
          <a:prstGeom prst="roundRect">
            <a:avLst/>
          </a:prstGeom>
          <a:solidFill>
            <a:srgbClr val="63C8C8">
              <a:alpha val="38039"/>
            </a:srgbClr>
          </a:solidFill>
          <a:ln>
            <a:solidFill>
              <a:srgbClr val="63C8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Action Button: Help 41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096FF283-5C92-4423-A019-049A5B5602AF}"/>
              </a:ext>
            </a:extLst>
          </p:cNvPr>
          <p:cNvSpPr/>
          <p:nvPr/>
        </p:nvSpPr>
        <p:spPr>
          <a:xfrm>
            <a:off x="226198" y="5949561"/>
            <a:ext cx="681016" cy="659543"/>
          </a:xfrm>
          <a:prstGeom prst="actionButtonHelp">
            <a:avLst/>
          </a:prstGeom>
          <a:solidFill>
            <a:srgbClr val="C8E2E8"/>
          </a:solidFill>
          <a:ln>
            <a:solidFill>
              <a:srgbClr val="C8E2E8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5311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9" grpId="0" animBg="1"/>
      <p:bldP spid="21" grpId="0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7" grpId="0"/>
      <p:bldP spid="38" grpId="0"/>
      <p:bldP spid="39" grpId="0"/>
      <p:bldP spid="40" grpId="0" animBg="1"/>
      <p:bldP spid="41" grpId="0" animBg="1"/>
      <p:bldP spid="4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48D386-2E84-45EE-9D15-2AE4027B12B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6816" y="1363046"/>
            <a:ext cx="4872343" cy="2538847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en-GB" sz="2200" dirty="0">
                <a:latin typeface="Arial"/>
                <a:cs typeface="Arial"/>
              </a:rPr>
              <a:t>In these calculations, coloured dots have replaced digits. </a:t>
            </a:r>
            <a:endParaRPr lang="en-GB" sz="2200" dirty="0"/>
          </a:p>
          <a:p>
            <a:pPr>
              <a:lnSpc>
                <a:spcPct val="100000"/>
              </a:lnSpc>
            </a:pPr>
            <a:r>
              <a:rPr lang="en-GB" sz="2200" dirty="0">
                <a:latin typeface="Arial"/>
                <a:cs typeface="Arial"/>
              </a:rPr>
              <a:t>Describe how the dots and decimal points will be arranged after the calculation has been carried out.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CEFAF5-FCDF-4B2A-9EFC-50D55A9A695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GB">
                <a:latin typeface="Arial"/>
                <a:cs typeface="Arial"/>
              </a:rPr>
              <a:t>Checkpoint 4: Calculations in colour</a:t>
            </a:r>
          </a:p>
        </p:txBody>
      </p:sp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5D414951-190B-4876-8003-4D72BE7536AD}"/>
              </a:ext>
            </a:extLst>
          </p:cNvPr>
          <p:cNvSpPr txBox="1">
            <a:spLocks/>
          </p:cNvSpPr>
          <p:nvPr/>
        </p:nvSpPr>
        <p:spPr>
          <a:xfrm>
            <a:off x="266816" y="3743326"/>
            <a:ext cx="3956012" cy="17516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628C"/>
              </a:buClr>
              <a:buFont typeface="Arial" panose="020B0604020202020204" pitchFamily="34" charset="0"/>
              <a:buNone/>
              <a:defRPr sz="2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628C"/>
              </a:buClr>
              <a:buFont typeface="Arial" panose="020B0604020202020204" pitchFamily="34" charset="0"/>
              <a:buChar char="•"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628C"/>
              </a:buClr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628C"/>
              </a:buClr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628C"/>
              </a:buClr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en-GB" sz="2200" dirty="0"/>
              <a:t>What mathematical operations will result in the digits making these movements?</a:t>
            </a:r>
          </a:p>
          <a:p>
            <a:pPr fontAlgn="auto">
              <a:lnSpc>
                <a:spcPct val="100000"/>
              </a:lnSpc>
              <a:spcAft>
                <a:spcPts val="0"/>
              </a:spcAft>
            </a:pPr>
            <a:endParaRPr lang="en-GB" sz="2400" dirty="0"/>
          </a:p>
          <a:p>
            <a:pPr fontAlgn="auto">
              <a:lnSpc>
                <a:spcPct val="100000"/>
              </a:lnSpc>
              <a:spcAft>
                <a:spcPts val="0"/>
              </a:spcAft>
            </a:pPr>
            <a:endParaRPr lang="en-GB" sz="2400" dirty="0"/>
          </a:p>
        </p:txBody>
      </p:sp>
      <p:pic>
        <p:nvPicPr>
          <p:cNvPr id="6" name="Picture 8" descr="Chart, bubble chart&#10;&#10;Description automatically generated">
            <a:extLst>
              <a:ext uri="{FF2B5EF4-FFF2-40B4-BE49-F238E27FC236}">
                <a16:creationId xmlns:a16="http://schemas.microsoft.com/office/drawing/2014/main" id="{B5F3A1E5-37A6-422D-9A7F-81E96EEF0A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4191" y="1241444"/>
            <a:ext cx="3513773" cy="2190853"/>
          </a:xfrm>
          <a:prstGeom prst="rect">
            <a:avLst/>
          </a:prstGeom>
        </p:spPr>
      </p:pic>
      <p:pic>
        <p:nvPicPr>
          <p:cNvPr id="4" name="Picture 6" descr="A picture containing toiletry, cosmetic&#10;&#10;Description automatically generated">
            <a:extLst>
              <a:ext uri="{FF2B5EF4-FFF2-40B4-BE49-F238E27FC236}">
                <a16:creationId xmlns:a16="http://schemas.microsoft.com/office/drawing/2014/main" id="{C064934D-47AE-4A5A-86E9-F91DEBDDE34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5795" y="3542403"/>
            <a:ext cx="4445000" cy="207415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AECEF36-55AE-4036-8B35-BF8D4BFEA02B}"/>
              </a:ext>
            </a:extLst>
          </p:cNvPr>
          <p:cNvSpPr txBox="1"/>
          <p:nvPr/>
        </p:nvSpPr>
        <p:spPr>
          <a:xfrm>
            <a:off x="986313" y="5801955"/>
            <a:ext cx="87357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200" dirty="0"/>
              <a:t>Create your own questions using coloured dots. Can you think of four different examples showing × 100? How about ÷ 100?</a:t>
            </a:r>
          </a:p>
        </p:txBody>
      </p:sp>
      <p:sp>
        <p:nvSpPr>
          <p:cNvPr id="9" name="Action Button: Help 8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607374B1-A2F5-434B-84A9-1523382C06F8}"/>
              </a:ext>
            </a:extLst>
          </p:cNvPr>
          <p:cNvSpPr/>
          <p:nvPr/>
        </p:nvSpPr>
        <p:spPr>
          <a:xfrm>
            <a:off x="305297" y="5856903"/>
            <a:ext cx="681016" cy="659543"/>
          </a:xfrm>
          <a:prstGeom prst="actionButtonHelp">
            <a:avLst/>
          </a:prstGeom>
          <a:solidFill>
            <a:srgbClr val="C8E2E8"/>
          </a:solidFill>
          <a:ln>
            <a:solidFill>
              <a:srgbClr val="C8E2E8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8315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  <p:bldP spid="9" grpId="0" animBg="1"/>
    </p:bldLst>
  </p:timing>
</p:sld>
</file>

<file path=ppt/theme/theme1.xml><?xml version="1.0" encoding="utf-8"?>
<a:theme xmlns:a="http://schemas.openxmlformats.org/drawingml/2006/main" name="Custom Design">
  <a:themeElements>
    <a:clrScheme name="Custom 7">
      <a:dk1>
        <a:srgbClr val="585858"/>
      </a:dk1>
      <a:lt1>
        <a:srgbClr val="FFFFFF"/>
      </a:lt1>
      <a:dk2>
        <a:srgbClr val="006666"/>
      </a:dk2>
      <a:lt2>
        <a:srgbClr val="5F5F5F"/>
      </a:lt2>
      <a:accent1>
        <a:srgbClr val="585858"/>
      </a:accent1>
      <a:accent2>
        <a:srgbClr val="99CCCC"/>
      </a:accent2>
      <a:accent3>
        <a:srgbClr val="FFFFFF"/>
      </a:accent3>
      <a:accent4>
        <a:srgbClr val="000000"/>
      </a:accent4>
      <a:accent5>
        <a:srgbClr val="ADE2E2"/>
      </a:accent5>
      <a:accent6>
        <a:srgbClr val="8AB9B9"/>
      </a:accent6>
      <a:hlink>
        <a:srgbClr val="00B0F0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LongProperties xmlns="http://schemas.microsoft.com/office/2006/metadata/longPropertie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3BD7AB7B8D684D85F4D49CC0D05EEF" ma:contentTypeVersion="13" ma:contentTypeDescription="Create a new document." ma:contentTypeScope="" ma:versionID="52a6a05bd4faf9115b69d1c1560380b0">
  <xsd:schema xmlns:xsd="http://www.w3.org/2001/XMLSchema" xmlns:xs="http://www.w3.org/2001/XMLSchema" xmlns:p="http://schemas.microsoft.com/office/2006/metadata/properties" xmlns:ns2="b17c8f57-d5a2-4476-ad19-6366d61ed755" xmlns:ns3="dc9bd944-225f-43f1-96dc-d5ee43d55d1c" targetNamespace="http://schemas.microsoft.com/office/2006/metadata/properties" ma:root="true" ma:fieldsID="d894a48d12bb29981e98a6dd3ae2e82d" ns2:_="" ns3:_="">
    <xsd:import namespace="b17c8f57-d5a2-4476-ad19-6366d61ed755"/>
    <xsd:import namespace="dc9bd944-225f-43f1-96dc-d5ee43d55d1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7c8f57-d5a2-4476-ad19-6366d61ed75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1B18B3D-5C68-4030-BEF3-6F927E24DA37}">
  <ds:schemaRefs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purl.org/dc/terms/"/>
    <ds:schemaRef ds:uri="dc9bd944-225f-43f1-96dc-d5ee43d55d1c"/>
    <ds:schemaRef ds:uri="http://purl.org/dc/elements/1.1/"/>
    <ds:schemaRef ds:uri="http://schemas.microsoft.com/office/infopath/2007/PartnerControls"/>
    <ds:schemaRef ds:uri="b17c8f57-d5a2-4476-ad19-6366d61ed755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5CA48D5-CF87-4E62-9CFA-B8134F07C6D3}">
  <ds:schemaRefs>
    <ds:schemaRef ds:uri="http://schemas.microsoft.com/office/2006/metadata/longProperties"/>
  </ds:schemaRefs>
</ds:datastoreItem>
</file>

<file path=customXml/itemProps3.xml><?xml version="1.0" encoding="utf-8"?>
<ds:datastoreItem xmlns:ds="http://schemas.openxmlformats.org/officeDocument/2006/customXml" ds:itemID="{4614D725-2C21-4C66-9CD4-8D38560013A8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221AF431-1E4F-4CE7-827D-C0CA1967D14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17c8f57-d5a2-4476-ad19-6366d61ed755"/>
    <ds:schemaRef ds:uri="dc9bd944-225f-43f1-96dc-d5ee43d55d1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645</TotalTime>
  <Words>638</Words>
  <Application>Microsoft Office PowerPoint</Application>
  <PresentationFormat>Widescreen</PresentationFormat>
  <Paragraphs>65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Cambria Math</vt:lpstr>
      <vt:lpstr>Century Gothic</vt:lpstr>
      <vt:lpstr>Custom Design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Maths Hubs PowerPoint Template</dc:title>
  <dc:creator>Stephen Peto</dc:creator>
  <cp:lastModifiedBy>Gwen Tresidder</cp:lastModifiedBy>
  <cp:revision>37</cp:revision>
  <dcterms:created xsi:type="dcterms:W3CDTF">2008-01-11T09:41:35Z</dcterms:created>
  <dcterms:modified xsi:type="dcterms:W3CDTF">2021-09-20T15:07:26Z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Editor">
    <vt:lpwstr>Natasha Chippendale</vt:lpwstr>
  </property>
  <property fmtid="{D5CDD505-2E9C-101B-9397-08002B2CF9AE}" pid="3" name="display_urn:schemas-microsoft-com:office:office#Author">
    <vt:lpwstr>Natasha Chippendale</vt:lpwstr>
  </property>
  <property fmtid="{D5CDD505-2E9C-101B-9397-08002B2CF9AE}" pid="4" name="Order">
    <vt:lpwstr>148500.000000000</vt:lpwstr>
  </property>
  <property fmtid="{D5CDD505-2E9C-101B-9397-08002B2CF9AE}" pid="5" name="ContentTypeId">
    <vt:lpwstr>0x010100D33BD7AB7B8D684D85F4D49CC0D05EEF</vt:lpwstr>
  </property>
</Properties>
</file>