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643719-3069-4B69-AA2B-B9E3077E90C3}" v="1" dt="2020-09-04T14:44:28.4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969C9B-B1F0-40AD-B0CA-BAA51031A659}" type="datetimeFigureOut">
              <a:rPr lang="en-GB" smtClean="0"/>
              <a:t>07/09/2020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30FA00-BD59-4804-A57C-493DEB4F3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0246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handout 1 – you may like to print it.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30FA00-BD59-4804-A57C-493DEB4F365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4323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slide animates the idea in handout 1.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30FA00-BD59-4804-A57C-493DEB4F365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732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slide is handout 2 – you may like to print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30FA00-BD59-4804-A57C-493DEB4F365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296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C8253-B511-4255-9769-A3824AC8C3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55694B-94AA-4255-BC3C-A9E025AF75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96341-3C37-4968-8035-317C851A7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AF50-9680-4B97-8F9C-266EB884506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33200D-17C9-4EF8-A394-92F280D1E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8DC18-F35B-4A6B-A04C-53584B021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666A-01D1-4C01-A8B7-509DB1353C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03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B6F98-55DA-452E-B76D-81D1B9CC2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DEF3D0-5142-459E-8E6F-8A29647E68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733605-4360-434F-AF15-E92ACFC08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AF50-9680-4B97-8F9C-266EB884506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B0C34A-98FC-40E2-9A38-88D0273E1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C8DF09-34A9-4E46-8F7F-C0933FD4E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666A-01D1-4C01-A8B7-509DB1353C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873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67B329-639C-4593-AEAF-783878666A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E273AD-072E-4B7D-842D-0C12ADDDF4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63539E-01F2-498C-B5E4-3AB4DB438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AF50-9680-4B97-8F9C-266EB884506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9B8530-E1F1-4737-8907-273E5E3DA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D9372A-EAB8-41F0-A72C-D6650058C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666A-01D1-4C01-A8B7-509DB1353C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78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38C3C-955F-4251-ADD8-A75279043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D57CDB-801C-41A8-944E-E32998BBA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0791C6-41A1-4247-BBE6-6A1A34E98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AF50-9680-4B97-8F9C-266EB884506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14AFA1-2B3A-4ECF-B83F-F02AC8FF3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196A41-243F-4C03-B619-948C0216B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666A-01D1-4C01-A8B7-509DB1353C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156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0133E-A5CE-46B9-8B55-32961D9F5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E59557-1239-4543-B6F8-720C35DB46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379D55-97C0-40CC-BCA5-774F5F951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AF50-9680-4B97-8F9C-266EB884506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0AFCA8-1834-4E87-BBB6-CF4D76A78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16E090-5B6E-4B60-9689-45314CAE3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666A-01D1-4C01-A8B7-509DB1353C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996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F0387-5636-4B19-8798-F52EB8BAC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756944-A0F2-461B-9D87-D64E9C82DA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3E5B32-7E85-41D2-9DC4-BA651343AC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BE4F28-0FD4-4A63-B690-EB4E1443B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AF50-9680-4B97-8F9C-266EB884506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6D9F4F-5505-479B-8AEE-79B7B2168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23C200-1D1F-485D-B96B-7BA5CAC9E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666A-01D1-4C01-A8B7-509DB1353C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741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1820F-32FD-40BA-BE65-774C91099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E4D538-106F-4173-A0BA-3647D188BD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2F98F2-1F74-4491-8A31-D76E4216D1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14C9AB-609B-45E6-BEFD-D3769663AA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E4D2A4-97D7-4CB1-8FCE-42ECA607E8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6FDC5F-8A77-4384-9DF4-0E0CC1D3B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AF50-9680-4B97-8F9C-266EB884506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D7F51E-6210-47EF-99BE-2EAFD7E3A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324F9A-8541-4026-9626-06F0A2063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666A-01D1-4C01-A8B7-509DB1353C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353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4D8C6-6DD4-4151-8BF2-4D6CF06A76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7E1A6F-04DC-4DF8-8517-48961F8EC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AF50-9680-4B97-8F9C-266EB884506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3FB3FF-C008-47BB-8BEB-C52BD2E5B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D045CE-1009-404D-A83B-9FFEC0FD5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666A-01D1-4C01-A8B7-509DB1353C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331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11C641-600D-42E6-BBCF-37A50235D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AF50-9680-4B97-8F9C-266EB884506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E83C0D-83A1-498C-9B2E-0D2DADBA3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C8B45C-1F87-42F1-8C5D-5ED416CE4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666A-01D1-4C01-A8B7-509DB1353C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999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539B8-B72A-4A9E-9EDE-FF40446CB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E05B9-CFF4-44A5-9694-943D42EDA3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5E275B-B302-4602-B6A4-230B3C3E97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5B48CA-D141-4836-96BE-3CB40EDDC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AF50-9680-4B97-8F9C-266EB884506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9FA494-4C8A-4293-BE10-2485F7932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10D00B-C1A1-4A7D-B4D5-8762A2DA5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666A-01D1-4C01-A8B7-509DB1353C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368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C566A-AC7F-4E41-B97C-B92BDD8F8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A0C88A-1F17-46F1-B56D-3051431F94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339CAA-4D2C-41AB-867B-BE591B1B81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E283E7-91F4-458E-8839-28D3C0453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AF50-9680-4B97-8F9C-266EB884506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97AA72-4A3F-451F-8D9A-9B9C08469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8E1929-DC5B-4F33-813B-4E0CB51ED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666A-01D1-4C01-A8B7-509DB1353C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264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0B0217-B68E-4E88-A4F9-B5EC59B6E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28C834-E127-4F29-9229-13770F3F2E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C162B0-3CE3-44FF-B3B5-B71AC0E0DE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5AF50-9680-4B97-8F9C-266EB884506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4DBD6B-308B-4E04-8BF8-BCD967CB65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F92450-5131-4311-B52A-F93DA2E575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F666A-01D1-4C01-A8B7-509DB1353C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440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9EB4ECA-BE6A-4A1E-A790-333890B767D9}"/>
              </a:ext>
            </a:extLst>
          </p:cNvPr>
          <p:cNvSpPr/>
          <p:nvPr/>
        </p:nvSpPr>
        <p:spPr>
          <a:xfrm flipV="1">
            <a:off x="5399313" y="1513474"/>
            <a:ext cx="3712029" cy="52179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FB99845-0552-43FF-819C-09D602B51024}"/>
              </a:ext>
            </a:extLst>
          </p:cNvPr>
          <p:cNvSpPr/>
          <p:nvPr/>
        </p:nvSpPr>
        <p:spPr>
          <a:xfrm flipV="1">
            <a:off x="3364962" y="1513473"/>
            <a:ext cx="2034351" cy="52179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8D967A-57ED-49C6-BE2E-FC4115268203}"/>
              </a:ext>
            </a:extLst>
          </p:cNvPr>
          <p:cNvSpPr/>
          <p:nvPr/>
        </p:nvSpPr>
        <p:spPr>
          <a:xfrm flipV="1">
            <a:off x="5399313" y="2591523"/>
            <a:ext cx="3712029" cy="52179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D05665-4991-4175-ABB9-90765D0017CA}"/>
              </a:ext>
            </a:extLst>
          </p:cNvPr>
          <p:cNvSpPr/>
          <p:nvPr/>
        </p:nvSpPr>
        <p:spPr>
          <a:xfrm flipV="1">
            <a:off x="3364962" y="2591521"/>
            <a:ext cx="2589523" cy="52179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D51390-DFA8-4AE7-BF5B-2A56F84C06C9}"/>
              </a:ext>
            </a:extLst>
          </p:cNvPr>
          <p:cNvSpPr/>
          <p:nvPr/>
        </p:nvSpPr>
        <p:spPr>
          <a:xfrm flipV="1">
            <a:off x="5399313" y="3669571"/>
            <a:ext cx="3712029" cy="52179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BB17FAA-E935-4585-9814-BC15EFC7D0B2}"/>
              </a:ext>
            </a:extLst>
          </p:cNvPr>
          <p:cNvSpPr/>
          <p:nvPr/>
        </p:nvSpPr>
        <p:spPr>
          <a:xfrm flipV="1">
            <a:off x="3364962" y="3669568"/>
            <a:ext cx="3623666" cy="52179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2E2ACD-BD9C-471B-8727-5004FB98DDA9}"/>
              </a:ext>
            </a:extLst>
          </p:cNvPr>
          <p:cNvSpPr/>
          <p:nvPr/>
        </p:nvSpPr>
        <p:spPr>
          <a:xfrm flipV="1">
            <a:off x="5399313" y="4747617"/>
            <a:ext cx="3712029" cy="52179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63977D2-9F02-4C6C-8C20-CFB7C0D4A1E4}"/>
              </a:ext>
            </a:extLst>
          </p:cNvPr>
          <p:cNvSpPr/>
          <p:nvPr/>
        </p:nvSpPr>
        <p:spPr>
          <a:xfrm flipV="1">
            <a:off x="3364962" y="4747613"/>
            <a:ext cx="4766666" cy="52179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9F9668-08D9-4126-B990-0910ACD23B4B}"/>
              </a:ext>
            </a:extLst>
          </p:cNvPr>
          <p:cNvSpPr/>
          <p:nvPr/>
        </p:nvSpPr>
        <p:spPr>
          <a:xfrm flipV="1">
            <a:off x="4604657" y="435429"/>
            <a:ext cx="4506685" cy="52179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2A1BB9-8A31-44D2-B8AA-F3B04F4CC2D8}"/>
              </a:ext>
            </a:extLst>
          </p:cNvPr>
          <p:cNvSpPr/>
          <p:nvPr/>
        </p:nvSpPr>
        <p:spPr>
          <a:xfrm flipV="1">
            <a:off x="3364962" y="435428"/>
            <a:ext cx="1239695" cy="52179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7A9A6C4-A8A9-445B-8083-2D0191342985}"/>
              </a:ext>
            </a:extLst>
          </p:cNvPr>
          <p:cNvSpPr/>
          <p:nvPr/>
        </p:nvSpPr>
        <p:spPr>
          <a:xfrm flipV="1">
            <a:off x="5399313" y="5825659"/>
            <a:ext cx="3712029" cy="52179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385D2F7-8666-4245-903D-F9D95EB474F7}"/>
              </a:ext>
            </a:extLst>
          </p:cNvPr>
          <p:cNvSpPr/>
          <p:nvPr/>
        </p:nvSpPr>
        <p:spPr>
          <a:xfrm flipV="1">
            <a:off x="3396980" y="5825658"/>
            <a:ext cx="5289819" cy="52179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01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DE73C29-D8DE-4000-9435-A44367BF0092}"/>
              </a:ext>
            </a:extLst>
          </p:cNvPr>
          <p:cNvGrpSpPr/>
          <p:nvPr/>
        </p:nvGrpSpPr>
        <p:grpSpPr>
          <a:xfrm>
            <a:off x="3309207" y="3646978"/>
            <a:ext cx="5746380" cy="521798"/>
            <a:chOff x="3364962" y="435428"/>
            <a:chExt cx="5746380" cy="52179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69F9668-08D9-4126-B990-0910ACD23B4B}"/>
                </a:ext>
              </a:extLst>
            </p:cNvPr>
            <p:cNvSpPr/>
            <p:nvPr/>
          </p:nvSpPr>
          <p:spPr>
            <a:xfrm flipV="1">
              <a:off x="4604657" y="435429"/>
              <a:ext cx="4506685" cy="521797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02A1BB9-8A31-44D2-B8AA-F3B04F4CC2D8}"/>
                </a:ext>
              </a:extLst>
            </p:cNvPr>
            <p:cNvSpPr/>
            <p:nvPr/>
          </p:nvSpPr>
          <p:spPr>
            <a:xfrm flipV="1">
              <a:off x="3364962" y="435428"/>
              <a:ext cx="1239695" cy="521797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879894B-4AA5-4B68-ACA2-A19BDF8E21E8}"/>
              </a:ext>
            </a:extLst>
          </p:cNvPr>
          <p:cNvGrpSpPr/>
          <p:nvPr/>
        </p:nvGrpSpPr>
        <p:grpSpPr>
          <a:xfrm>
            <a:off x="3315680" y="3655587"/>
            <a:ext cx="5746380" cy="521798"/>
            <a:chOff x="3364962" y="1513473"/>
            <a:chExt cx="5746380" cy="52179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9EB4ECA-BE6A-4A1E-A790-333890B767D9}"/>
                </a:ext>
              </a:extLst>
            </p:cNvPr>
            <p:cNvSpPr/>
            <p:nvPr/>
          </p:nvSpPr>
          <p:spPr>
            <a:xfrm flipV="1">
              <a:off x="5399313" y="1513474"/>
              <a:ext cx="3712029" cy="521797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FB99845-0552-43FF-819C-09D602B51024}"/>
                </a:ext>
              </a:extLst>
            </p:cNvPr>
            <p:cNvSpPr/>
            <p:nvPr/>
          </p:nvSpPr>
          <p:spPr>
            <a:xfrm flipV="1">
              <a:off x="3364962" y="1513473"/>
              <a:ext cx="2034351" cy="521797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293DB08-7577-4313-84E5-2537DD043E0F}"/>
              </a:ext>
            </a:extLst>
          </p:cNvPr>
          <p:cNvGrpSpPr/>
          <p:nvPr/>
        </p:nvGrpSpPr>
        <p:grpSpPr>
          <a:xfrm>
            <a:off x="3315680" y="3655583"/>
            <a:ext cx="5746380" cy="521799"/>
            <a:chOff x="3364962" y="2591521"/>
            <a:chExt cx="5746380" cy="52179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68D967A-57ED-49C6-BE2E-FC4115268203}"/>
                </a:ext>
              </a:extLst>
            </p:cNvPr>
            <p:cNvSpPr/>
            <p:nvPr/>
          </p:nvSpPr>
          <p:spPr>
            <a:xfrm flipV="1">
              <a:off x="5399313" y="2591523"/>
              <a:ext cx="3712029" cy="521797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CD05665-4991-4175-ABB9-90765D0017CA}"/>
                </a:ext>
              </a:extLst>
            </p:cNvPr>
            <p:cNvSpPr/>
            <p:nvPr/>
          </p:nvSpPr>
          <p:spPr>
            <a:xfrm flipV="1">
              <a:off x="3364962" y="2591521"/>
              <a:ext cx="2589523" cy="521797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ECEB875-03CF-471B-9C70-9C48301270B4}"/>
              </a:ext>
            </a:extLst>
          </p:cNvPr>
          <p:cNvGrpSpPr/>
          <p:nvPr/>
        </p:nvGrpSpPr>
        <p:grpSpPr>
          <a:xfrm>
            <a:off x="3302099" y="3655579"/>
            <a:ext cx="5746380" cy="521800"/>
            <a:chOff x="3364962" y="3669568"/>
            <a:chExt cx="5746380" cy="5218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3D51390-DFA8-4AE7-BF5B-2A56F84C06C9}"/>
                </a:ext>
              </a:extLst>
            </p:cNvPr>
            <p:cNvSpPr/>
            <p:nvPr/>
          </p:nvSpPr>
          <p:spPr>
            <a:xfrm flipV="1">
              <a:off x="5399313" y="3669571"/>
              <a:ext cx="3712029" cy="521797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BB17FAA-E935-4585-9814-BC15EFC7D0B2}"/>
                </a:ext>
              </a:extLst>
            </p:cNvPr>
            <p:cNvSpPr/>
            <p:nvPr/>
          </p:nvSpPr>
          <p:spPr>
            <a:xfrm flipV="1">
              <a:off x="3364962" y="3669568"/>
              <a:ext cx="3623666" cy="521797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CF81B14-6D10-48E6-B857-3D07D91F4295}"/>
              </a:ext>
            </a:extLst>
          </p:cNvPr>
          <p:cNvGrpSpPr/>
          <p:nvPr/>
        </p:nvGrpSpPr>
        <p:grpSpPr>
          <a:xfrm>
            <a:off x="3295806" y="3655571"/>
            <a:ext cx="5746380" cy="521801"/>
            <a:chOff x="3364962" y="4747613"/>
            <a:chExt cx="5746380" cy="52180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32E2ACD-BD9C-471B-8727-5004FB98DDA9}"/>
                </a:ext>
              </a:extLst>
            </p:cNvPr>
            <p:cNvSpPr/>
            <p:nvPr/>
          </p:nvSpPr>
          <p:spPr>
            <a:xfrm flipV="1">
              <a:off x="5399313" y="4747617"/>
              <a:ext cx="3712029" cy="521797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63977D2-9F02-4C6C-8C20-CFB7C0D4A1E4}"/>
                </a:ext>
              </a:extLst>
            </p:cNvPr>
            <p:cNvSpPr/>
            <p:nvPr/>
          </p:nvSpPr>
          <p:spPr>
            <a:xfrm flipV="1">
              <a:off x="3364962" y="4747613"/>
              <a:ext cx="4766666" cy="521797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356FC7A-9347-493A-B5FA-A36872ECECD0}"/>
              </a:ext>
            </a:extLst>
          </p:cNvPr>
          <p:cNvGrpSpPr/>
          <p:nvPr/>
        </p:nvGrpSpPr>
        <p:grpSpPr>
          <a:xfrm>
            <a:off x="3341225" y="3655563"/>
            <a:ext cx="5714362" cy="521798"/>
            <a:chOff x="3396980" y="5825658"/>
            <a:chExt cx="5714362" cy="52179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7A9A6C4-A8A9-445B-8083-2D0191342985}"/>
                </a:ext>
              </a:extLst>
            </p:cNvPr>
            <p:cNvSpPr/>
            <p:nvPr/>
          </p:nvSpPr>
          <p:spPr>
            <a:xfrm flipV="1">
              <a:off x="5399313" y="5825659"/>
              <a:ext cx="3712029" cy="521797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385D2F7-8666-4245-903D-F9D95EB474F7}"/>
                </a:ext>
              </a:extLst>
            </p:cNvPr>
            <p:cNvSpPr/>
            <p:nvPr/>
          </p:nvSpPr>
          <p:spPr>
            <a:xfrm flipV="1">
              <a:off x="3396980" y="5825658"/>
              <a:ext cx="5289819" cy="521797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6972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9DE6A35-4F1B-43DB-9E7A-7006D9ABC8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3657" y="424542"/>
            <a:ext cx="4280921" cy="1295967"/>
          </a:xfrm>
          <a:solidFill>
            <a:schemeClr val="accent2">
              <a:lumMod val="40000"/>
              <a:lumOff val="60000"/>
            </a:schemeClr>
          </a:solidFill>
          <a:ln w="57150">
            <a:solidFill>
              <a:srgbClr val="00628C"/>
            </a:solidFill>
          </a:ln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Calculate 25 × 16 × 125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32665697-ADD1-4286-8839-64B8797DDA59}"/>
              </a:ext>
            </a:extLst>
          </p:cNvPr>
          <p:cNvSpPr txBox="1">
            <a:spLocks/>
          </p:cNvSpPr>
          <p:nvPr/>
        </p:nvSpPr>
        <p:spPr>
          <a:xfrm>
            <a:off x="441467" y="2619526"/>
            <a:ext cx="4579685" cy="36615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00628C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0000"/>
              </a:lnSpc>
              <a:spcBef>
                <a:spcPts val="0"/>
              </a:spcBef>
            </a:pPr>
            <a:r>
              <a:rPr lang="en-GB" sz="30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  <a:p>
            <a:pPr lvl="0" algn="l">
              <a:lnSpc>
                <a:spcPct val="120000"/>
              </a:lnSpc>
              <a:spcBef>
                <a:spcPts val="0"/>
              </a:spcBef>
            </a:pPr>
            <a:r>
              <a:rPr lang="en-GB" sz="3000" dirty="0">
                <a:latin typeface="Arial" panose="020B0604020202020204" pitchFamily="34" charset="0"/>
                <a:cs typeface="Arial" panose="020B0604020202020204" pitchFamily="34" charset="0"/>
              </a:rPr>
              <a:t>Do these calculations:</a:t>
            </a:r>
          </a:p>
          <a:p>
            <a:pPr marL="914400" lvl="1" indent="-457200" algn="l">
              <a:lnSpc>
                <a:spcPct val="120000"/>
              </a:lnSpc>
              <a:spcBef>
                <a:spcPts val="0"/>
              </a:spcBef>
              <a:buAutoNum type="alphaLcParenR"/>
            </a:pPr>
            <a:r>
              <a:rPr lang="en-GB" sz="3000" dirty="0">
                <a:latin typeface="Arial" panose="020B0604020202020204" pitchFamily="34" charset="0"/>
                <a:cs typeface="Arial" panose="020B0604020202020204" pitchFamily="34" charset="0"/>
              </a:rPr>
              <a:t>(7 × 6) + (7 × 4)</a:t>
            </a:r>
          </a:p>
          <a:p>
            <a:pPr marL="914400" lvl="1" indent="-457200" algn="l">
              <a:lnSpc>
                <a:spcPct val="120000"/>
              </a:lnSpc>
              <a:spcBef>
                <a:spcPts val="0"/>
              </a:spcBef>
              <a:buAutoNum type="alphaLcParenR"/>
            </a:pPr>
            <a:r>
              <a:rPr lang="en-GB" sz="3000" dirty="0">
                <a:latin typeface="Arial" panose="020B0604020202020204" pitchFamily="34" charset="0"/>
                <a:cs typeface="Arial" panose="020B0604020202020204" pitchFamily="34" charset="0"/>
              </a:rPr>
              <a:t>(4 × 9) + (9 × 6)</a:t>
            </a:r>
          </a:p>
          <a:p>
            <a:pPr marL="914400" lvl="1" indent="-457200" algn="l">
              <a:lnSpc>
                <a:spcPct val="120000"/>
              </a:lnSpc>
              <a:spcBef>
                <a:spcPts val="0"/>
              </a:spcBef>
              <a:buAutoNum type="alphaLcParenR"/>
            </a:pPr>
            <a:r>
              <a:rPr lang="en-GB" sz="30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GB" sz="3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3000" dirty="0">
                <a:latin typeface="Arial" panose="020B0604020202020204" pitchFamily="34" charset="0"/>
                <a:cs typeface="Arial" panose="020B0604020202020204" pitchFamily="34" charset="0"/>
              </a:rPr>
              <a:t> + double 8</a:t>
            </a:r>
          </a:p>
          <a:p>
            <a:pPr marL="914400" lvl="1" indent="-457200" algn="l">
              <a:lnSpc>
                <a:spcPct val="120000"/>
              </a:lnSpc>
              <a:spcBef>
                <a:spcPts val="0"/>
              </a:spcBef>
              <a:buAutoNum type="alphaLcParenR"/>
            </a:pPr>
            <a:r>
              <a:rPr lang="en-GB" sz="3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sz="3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3000" dirty="0">
                <a:latin typeface="Arial" panose="020B0604020202020204" pitchFamily="34" charset="0"/>
                <a:cs typeface="Arial" panose="020B0604020202020204" pitchFamily="34" charset="0"/>
              </a:rPr>
              <a:t> + (7 × 3)</a:t>
            </a:r>
          </a:p>
          <a:p>
            <a:pPr lvl="1" algn="l">
              <a:lnSpc>
                <a:spcPct val="120000"/>
              </a:lnSpc>
              <a:spcBef>
                <a:spcPts val="0"/>
              </a:spcBef>
            </a:pPr>
            <a:endParaRPr lang="en-GB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>
              <a:lnSpc>
                <a:spcPct val="120000"/>
              </a:lnSpc>
              <a:spcBef>
                <a:spcPts val="0"/>
              </a:spcBef>
            </a:pPr>
            <a:r>
              <a:rPr lang="en-GB" sz="3000" dirty="0">
                <a:latin typeface="Arial" panose="020B0604020202020204" pitchFamily="34" charset="0"/>
                <a:cs typeface="Arial" panose="020B0604020202020204" pitchFamily="34" charset="0"/>
              </a:rPr>
              <a:t>What do you notice?</a:t>
            </a:r>
          </a:p>
          <a:p>
            <a:pPr marL="0" lvl="1" algn="l">
              <a:lnSpc>
                <a:spcPct val="120000"/>
              </a:lnSpc>
              <a:spcBef>
                <a:spcPts val="0"/>
              </a:spcBef>
            </a:pPr>
            <a:r>
              <a:rPr lang="en-GB" sz="3000" dirty="0">
                <a:latin typeface="Arial" panose="020B0604020202020204" pitchFamily="34" charset="0"/>
                <a:cs typeface="Arial" panose="020B0604020202020204" pitchFamily="34" charset="0"/>
              </a:rPr>
              <a:t>Why does this happen?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lnSpc>
                <a:spcPct val="120000"/>
              </a:lnSpc>
              <a:spcBef>
                <a:spcPts val="0"/>
              </a:spcBef>
              <a:buAutoNum type="alphaLcParenR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lnSpc>
                <a:spcPct val="120000"/>
              </a:lnSpc>
              <a:spcBef>
                <a:spcPts val="0"/>
              </a:spcBef>
              <a:buAutoNum type="alphaLcParenR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lnSpc>
                <a:spcPct val="120000"/>
              </a:lnSpc>
              <a:spcBef>
                <a:spcPts val="0"/>
              </a:spcBef>
              <a:buAutoNum type="alphaLcParenR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lnSpc>
                <a:spcPct val="120000"/>
              </a:lnSpc>
              <a:spcBef>
                <a:spcPts val="0"/>
              </a:spcBef>
              <a:buAutoNum type="alphaLcParenR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>
              <a:lnSpc>
                <a:spcPct val="120000"/>
              </a:lnSpc>
              <a:spcBef>
                <a:spcPts val="0"/>
              </a:spcBef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CA3A7CDD-6010-425A-991F-CDFA8096E7B5}"/>
              </a:ext>
            </a:extLst>
          </p:cNvPr>
          <p:cNvSpPr txBox="1">
            <a:spLocks/>
          </p:cNvSpPr>
          <p:nvPr/>
        </p:nvSpPr>
        <p:spPr>
          <a:xfrm>
            <a:off x="6096000" y="3862430"/>
            <a:ext cx="5562600" cy="27778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00628C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5542 ÷ 17 = 326.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Explain how you can use this fact to find the answer to 18 × 326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(2016 Key Stage 2 Mathematics Paper 3: reasoning question 21)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59B907FB-A6D7-408A-B554-5E6786A67556}"/>
              </a:ext>
            </a:extLst>
          </p:cNvPr>
          <p:cNvSpPr txBox="1">
            <a:spLocks/>
          </p:cNvSpPr>
          <p:nvPr/>
        </p:nvSpPr>
        <p:spPr>
          <a:xfrm>
            <a:off x="5747657" y="424541"/>
            <a:ext cx="5954485" cy="129596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00628C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Calculate 0.62 × 37.5 + 3.75 × 3.8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A2293B8-D89D-41F8-B219-0B762DE2C6A9}"/>
              </a:ext>
            </a:extLst>
          </p:cNvPr>
          <p:cNvGrpSpPr/>
          <p:nvPr/>
        </p:nvGrpSpPr>
        <p:grpSpPr>
          <a:xfrm>
            <a:off x="6736839" y="2126650"/>
            <a:ext cx="4280921" cy="1329638"/>
            <a:chOff x="1251858" y="2521743"/>
            <a:chExt cx="3298371" cy="1329638"/>
          </a:xfrm>
        </p:grpSpPr>
        <p:sp>
          <p:nvSpPr>
            <p:cNvPr id="28" name="Subtitle 2">
              <a:extLst>
                <a:ext uri="{FF2B5EF4-FFF2-40B4-BE49-F238E27FC236}">
                  <a16:creationId xmlns:a16="http://schemas.microsoft.com/office/drawing/2014/main" id="{4CDF4EDD-0F2D-4716-A72C-12331B345B3F}"/>
                </a:ext>
              </a:extLst>
            </p:cNvPr>
            <p:cNvSpPr txBox="1">
              <a:spLocks/>
            </p:cNvSpPr>
            <p:nvPr/>
          </p:nvSpPr>
          <p:spPr>
            <a:xfrm>
              <a:off x="1251858" y="2521743"/>
              <a:ext cx="3298371" cy="132963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57150">
              <a:solidFill>
                <a:srgbClr val="00628C"/>
              </a:solidFill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ts val="0"/>
                </a:spcBef>
              </a:pPr>
              <a:r>
                <a:rPr lang="en-GB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  <a:p>
              <a:pPr algn="l">
                <a:lnSpc>
                  <a:spcPct val="100000"/>
                </a:lnSpc>
                <a:spcBef>
                  <a:spcPts val="0"/>
                </a:spcBef>
              </a:pPr>
              <a:r>
                <a:rPr lang="en-GB" sz="2800" dirty="0">
                  <a:latin typeface="Arial" panose="020B0604020202020204" pitchFamily="34" charset="0"/>
                  <a:cs typeface="Arial" panose="020B0604020202020204" pitchFamily="34" charset="0"/>
                </a:rPr>
                <a:t>Calculate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9" name="Image 2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82750" y="2629019"/>
              <a:ext cx="1485671" cy="9399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1489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1D6F0BF88B2B44B79917BD96CD0F31" ma:contentTypeVersion="5" ma:contentTypeDescription="Create a new document." ma:contentTypeScope="" ma:versionID="35e9e06ab5b198ec808dee35937c01ba">
  <xsd:schema xmlns:xsd="http://www.w3.org/2001/XMLSchema" xmlns:xs="http://www.w3.org/2001/XMLSchema" xmlns:p="http://schemas.microsoft.com/office/2006/metadata/properties" xmlns:ns2="f8b25599-9617-4c53-909e-9a2d650ffd9a" targetNamespace="http://schemas.microsoft.com/office/2006/metadata/properties" ma:root="true" ma:fieldsID="647a17ce1a8bacf36a93eeda0ac0a3bd" ns2:_="">
    <xsd:import namespace="f8b25599-9617-4c53-909e-9a2d650ffd9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25599-9617-4c53-909e-9a2d650ffd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158AFE2-D283-45E6-841A-1027D98E793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EEC61FB-97CC-4877-9BBD-5A70FE0E1BE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1FDEA3-7C5A-4576-A8CB-A49D1FB9FD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8b25599-9617-4c53-909e-9a2d650ffd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138</Words>
  <Application>Microsoft Office PowerPoint</Application>
  <PresentationFormat>Widescreen</PresentationFormat>
  <Paragraphs>29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 Griffin</dc:creator>
  <cp:lastModifiedBy>Bethanie Goodliff</cp:lastModifiedBy>
  <cp:revision>3</cp:revision>
  <dcterms:created xsi:type="dcterms:W3CDTF">2020-06-25T07:56:20Z</dcterms:created>
  <dcterms:modified xsi:type="dcterms:W3CDTF">2020-09-07T07:51:09Z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0x010100FB1D6F0BF88B2B44B79917BD96CD0F31</vt:lpwstr>
  </property>
</Properties>
</file>