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41"/>
  </p:notesMasterIdLst>
  <p:handoutMasterIdLst>
    <p:handoutMasterId r:id="rId42"/>
  </p:handoutMasterIdLst>
  <p:sldIdLst>
    <p:sldId id="257" r:id="rId3"/>
    <p:sldId id="258" r:id="rId4"/>
    <p:sldId id="337" r:id="rId5"/>
    <p:sldId id="37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54" r:id="rId19"/>
    <p:sldId id="355" r:id="rId20"/>
    <p:sldId id="356" r:id="rId21"/>
    <p:sldId id="357" r:id="rId22"/>
    <p:sldId id="283" r:id="rId23"/>
    <p:sldId id="378" r:id="rId24"/>
    <p:sldId id="335" r:id="rId25"/>
    <p:sldId id="353" r:id="rId26"/>
    <p:sldId id="379" r:id="rId27"/>
    <p:sldId id="296" r:id="rId28"/>
    <p:sldId id="351" r:id="rId29"/>
    <p:sldId id="371" r:id="rId30"/>
    <p:sldId id="370" r:id="rId31"/>
    <p:sldId id="372" r:id="rId32"/>
    <p:sldId id="352" r:id="rId33"/>
    <p:sldId id="376" r:id="rId34"/>
    <p:sldId id="325" r:id="rId35"/>
    <p:sldId id="373" r:id="rId36"/>
    <p:sldId id="380" r:id="rId37"/>
    <p:sldId id="326" r:id="rId38"/>
    <p:sldId id="382" r:id="rId39"/>
    <p:sldId id="297" r:id="rId40"/>
  </p:sldIdLst>
  <p:sldSz cx="9144000" cy="6858000" type="screen4x3"/>
  <p:notesSz cx="6858000" cy="10052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hn Westwell" initials="JW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964"/>
    <a:srgbClr val="004F8A"/>
    <a:srgbClr val="004B6C"/>
    <a:srgbClr val="EE5036"/>
    <a:srgbClr val="0067B4"/>
    <a:srgbClr val="AB05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07" autoAdjust="0"/>
    <p:restoredTop sz="98417" autoAdjust="0"/>
  </p:normalViewPr>
  <p:slideViewPr>
    <p:cSldViewPr>
      <p:cViewPr>
        <p:scale>
          <a:sx n="55" d="100"/>
          <a:sy n="55" d="100"/>
        </p:scale>
        <p:origin x="-93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3" d="100"/>
        <a:sy n="7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4580E-E655-4C1F-BFCA-9381A5607A72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47225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547225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6F7C2-BDB8-4740-A03E-46D56C405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101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3FC24-BAFF-4CDE-A733-B0DC5AB20C8C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54063"/>
            <a:ext cx="5022850" cy="3768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4724"/>
            <a:ext cx="5486400" cy="45234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47703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547703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47C38-BBD8-48D0-A294-A3F3A0215F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276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fld id="{3A0F1F54-348D-4AA0-8DC5-C5D5E247BC18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20000"/>
                </a:spcBef>
              </a:pPr>
              <a:t>1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fld id="{72AE18F7-67D8-4079-A476-EB761F17ED46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20000"/>
                </a:spcBef>
              </a:pPr>
              <a:t>2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fld id="{72AE18F7-67D8-4079-A476-EB761F17ED46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20000"/>
                </a:spcBef>
              </a:pPr>
              <a:t>4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Each</a:t>
            </a:r>
            <a:r>
              <a:rPr lang="en-GB" baseline="0" dirty="0" smtClean="0"/>
              <a:t> summary group has one member of each of the feedback groups in it, so effectively all experiences are represented in each summary group.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8EBB-9034-433A-B29C-AF213E299B2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1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8EBB-9034-433A-B29C-AF213E299B2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1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8EBB-9034-433A-B29C-AF213E299B2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1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8EBB-9034-433A-B29C-AF213E299B2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1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17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>
              <a:solidFill>
                <a:srgbClr val="99CCCC"/>
              </a:solidFill>
            </a:endParaRPr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470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1E62F-1F5E-44B9-97CE-A97DD37C411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153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9DBA7-E7F4-4A42-A524-3C5E293A97A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45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9CCCC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rgbClr val="99CCCC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83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32409-FE40-4A2F-ADC1-5771EC4B8D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9920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4419F-B62B-407C-8BFD-D34E525BFC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0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C007A-FDC5-4C3F-BC30-DDFD72614E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623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456E9-D7A3-4EA0-9109-2A769C48B7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536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E7770-642D-4A28-9D97-2099031177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9727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BB51D-2E6E-494C-AD70-EDF045AAAE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094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E2E11-0205-40B9-A0EB-A797143BF6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76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A70A2-DB71-4C04-8C5D-843965837FD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29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0F6DA-C12E-4850-BFCB-88AC096223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416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E168D-6031-48D8-8201-B38E971951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652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16A7E-C1BB-4BB2-AAFE-C5A7D6AE5D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54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90372-F042-4B5D-9F06-2892711E1AF1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89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F4355-30F7-4EA2-99A1-79B3199F995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24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0849E-2BC6-4D72-84E9-ABB90F85656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658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51CF4-D2F5-4A87-B234-E6ECF3C4E259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62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E18B5-EBE1-4CE9-835A-6893B48F1C3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69349-D3C0-4C92-A835-9E14492C71F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0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3E3B5-4AE9-4EB0-9238-693D8AC8EA5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8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C0AFCA3A-1215-493A-B9EC-4A19E31D4F09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8E651C1B-E0A9-4E73-BBF7-8AE306337788}" type="slidenum">
              <a:rPr lang="en-GB"/>
              <a:pPr fontAlgn="base">
                <a:spcAft>
                  <a:spcPct val="0"/>
                </a:spcAft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64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ctrTitle"/>
          </p:nvPr>
        </p:nvSpPr>
        <p:spPr>
          <a:xfrm>
            <a:off x="501352" y="980728"/>
            <a:ext cx="7239000" cy="1406897"/>
          </a:xfrm>
        </p:spPr>
        <p:txBody>
          <a:bodyPr/>
          <a:lstStyle/>
          <a:p>
            <a:r>
              <a:rPr lang="en-GB" altLang="en-US" sz="4800" dirty="0" smtClean="0"/>
              <a:t>KS3 Multiplicative Reasoning project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552" y="2780928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TIME Team workshop 2 </a:t>
            </a:r>
          </a:p>
          <a:p>
            <a:r>
              <a:rPr lang="en-GB" sz="2400" b="1" dirty="0" smtClean="0">
                <a:solidFill>
                  <a:schemeClr val="bg1"/>
                </a:solidFill>
              </a:rPr>
              <a:t>Day </a:t>
            </a:r>
            <a:r>
              <a:rPr lang="en-GB" sz="2400" b="1" dirty="0" smtClean="0">
                <a:solidFill>
                  <a:schemeClr val="bg1"/>
                </a:solidFill>
              </a:rPr>
              <a:t>3</a:t>
            </a:r>
            <a:endParaRPr lang="en-GB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66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MR Question 2</a:t>
            </a:r>
          </a:p>
        </p:txBody>
      </p:sp>
      <p:sp>
        <p:nvSpPr>
          <p:cNvPr id="6147" name="Content Placeholder 16"/>
          <p:cNvSpPr>
            <a:spLocks noGrp="1"/>
          </p:cNvSpPr>
          <p:nvPr>
            <p:ph idx="1"/>
          </p:nvPr>
        </p:nvSpPr>
        <p:spPr>
          <a:xfrm>
            <a:off x="762000" y="1827213"/>
            <a:ext cx="7921625" cy="4697412"/>
          </a:xfrm>
        </p:spPr>
        <p:txBody>
          <a:bodyPr/>
          <a:lstStyle/>
          <a:p>
            <a:r>
              <a:rPr lang="en-GB" altLang="en-US" dirty="0" smtClean="0"/>
              <a:t>These two letters are the same shape, but one is larger than the other.</a:t>
            </a:r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  <a:p>
            <a:r>
              <a:rPr lang="en-GB" altLang="en-US" dirty="0" smtClean="0"/>
              <a:t>How long is the curve AB?</a:t>
            </a:r>
          </a:p>
        </p:txBody>
      </p:sp>
      <p:sp>
        <p:nvSpPr>
          <p:cNvPr id="6148" name="Freeform 1"/>
          <p:cNvSpPr>
            <a:spLocks/>
          </p:cNvSpPr>
          <p:nvPr/>
        </p:nvSpPr>
        <p:spPr bwMode="auto">
          <a:xfrm>
            <a:off x="3505200" y="3997325"/>
            <a:ext cx="755650" cy="1905000"/>
          </a:xfrm>
          <a:custGeom>
            <a:avLst/>
            <a:gdLst>
              <a:gd name="T0" fmla="*/ 120804 w 1392864"/>
              <a:gd name="T1" fmla="*/ 0 h 2572099"/>
              <a:gd name="T2" fmla="*/ 37946 w 1392864"/>
              <a:gd name="T3" fmla="*/ 681844 h 2572099"/>
              <a:gd name="T4" fmla="*/ 5987 w 1392864"/>
              <a:gd name="T5" fmla="*/ 768102 h 2572099"/>
              <a:gd name="T6" fmla="*/ 68 w 1392864"/>
              <a:gd name="T7" fmla="*/ 759887 h 25720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92864" h="2572099">
                <a:moveTo>
                  <a:pt x="1392864" y="0"/>
                </a:moveTo>
                <a:cubicBezTo>
                  <a:pt x="1025511" y="920086"/>
                  <a:pt x="658159" y="1840173"/>
                  <a:pt x="437520" y="2265528"/>
                </a:cubicBezTo>
                <a:cubicBezTo>
                  <a:pt x="216881" y="2690883"/>
                  <a:pt x="141819" y="2508913"/>
                  <a:pt x="69031" y="2552131"/>
                </a:cubicBezTo>
                <a:cubicBezTo>
                  <a:pt x="-3757" y="2595349"/>
                  <a:pt x="-1483" y="2560092"/>
                  <a:pt x="792" y="2524836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49" name="Freeform 2"/>
          <p:cNvSpPr>
            <a:spLocks/>
          </p:cNvSpPr>
          <p:nvPr/>
        </p:nvSpPr>
        <p:spPr bwMode="auto">
          <a:xfrm>
            <a:off x="3871913" y="3409950"/>
            <a:ext cx="646112" cy="2768600"/>
          </a:xfrm>
          <a:custGeom>
            <a:avLst/>
            <a:gdLst>
              <a:gd name="T0" fmla="*/ 103645 w 1188934"/>
              <a:gd name="T1" fmla="*/ 0 h 3736080"/>
              <a:gd name="T2" fmla="*/ 71521 w 1188934"/>
              <a:gd name="T3" fmla="*/ 205711 h 3736080"/>
              <a:gd name="T4" fmla="*/ 66762 w 1188934"/>
              <a:gd name="T5" fmla="*/ 308566 h 3736080"/>
              <a:gd name="T6" fmla="*/ 66762 w 1188934"/>
              <a:gd name="T7" fmla="*/ 826958 h 3736080"/>
              <a:gd name="T8" fmla="*/ 9655 w 1188934"/>
              <a:gd name="T9" fmla="*/ 1106725 h 3736080"/>
              <a:gd name="T10" fmla="*/ 137 w 1188934"/>
              <a:gd name="T11" fmla="*/ 1102611 h 3736080"/>
              <a:gd name="T12" fmla="*/ 4896 w 1188934"/>
              <a:gd name="T13" fmla="*/ 1102611 h 37360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88934" h="3736080">
                <a:moveTo>
                  <a:pt x="1188934" y="0"/>
                </a:moveTo>
                <a:cubicBezTo>
                  <a:pt x="1039945" y="255895"/>
                  <a:pt x="890957" y="511791"/>
                  <a:pt x="820444" y="682388"/>
                </a:cubicBezTo>
                <a:cubicBezTo>
                  <a:pt x="749931" y="852985"/>
                  <a:pt x="774951" y="680113"/>
                  <a:pt x="765853" y="1023582"/>
                </a:cubicBezTo>
                <a:cubicBezTo>
                  <a:pt x="756755" y="1367051"/>
                  <a:pt x="875035" y="2301922"/>
                  <a:pt x="765853" y="2743200"/>
                </a:cubicBezTo>
                <a:cubicBezTo>
                  <a:pt x="656671" y="3184478"/>
                  <a:pt x="238140" y="3518848"/>
                  <a:pt x="110761" y="3671248"/>
                </a:cubicBezTo>
                <a:cubicBezTo>
                  <a:pt x="-16618" y="3823648"/>
                  <a:pt x="10677" y="3659875"/>
                  <a:pt x="1578" y="3657600"/>
                </a:cubicBezTo>
                <a:cubicBezTo>
                  <a:pt x="-7521" y="3655325"/>
                  <a:pt x="24324" y="3656462"/>
                  <a:pt x="56170" y="3657600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6150" name="Group 5"/>
          <p:cNvGrpSpPr>
            <a:grpSpLocks/>
          </p:cNvGrpSpPr>
          <p:nvPr/>
        </p:nvGrpSpPr>
        <p:grpSpPr bwMode="auto">
          <a:xfrm>
            <a:off x="3349625" y="2889250"/>
            <a:ext cx="915988" cy="2398713"/>
            <a:chOff x="0" y="0"/>
            <a:chExt cx="1790700" cy="3467100"/>
          </a:xfrm>
        </p:grpSpPr>
        <p:sp>
          <p:nvSpPr>
            <p:cNvPr id="7" name="Freeform 6"/>
            <p:cNvSpPr/>
            <p:nvPr/>
          </p:nvSpPr>
          <p:spPr>
            <a:xfrm>
              <a:off x="0" y="0"/>
              <a:ext cx="617590" cy="3405146"/>
            </a:xfrm>
            <a:custGeom>
              <a:avLst/>
              <a:gdLst>
                <a:gd name="connsiteX0" fmla="*/ 619125 w 619125"/>
                <a:gd name="connsiteY0" fmla="*/ 0 h 3406034"/>
                <a:gd name="connsiteX1" fmla="*/ 342900 w 619125"/>
                <a:gd name="connsiteY1" fmla="*/ 866775 h 3406034"/>
                <a:gd name="connsiteX2" fmla="*/ 200025 w 619125"/>
                <a:gd name="connsiteY2" fmla="*/ 3124200 h 3406034"/>
                <a:gd name="connsiteX3" fmla="*/ 0 w 619125"/>
                <a:gd name="connsiteY3" fmla="*/ 3295650 h 340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125" h="3406034">
                  <a:moveTo>
                    <a:pt x="619125" y="0"/>
                  </a:moveTo>
                  <a:cubicBezTo>
                    <a:pt x="515937" y="173037"/>
                    <a:pt x="412750" y="346075"/>
                    <a:pt x="342900" y="866775"/>
                  </a:cubicBezTo>
                  <a:cubicBezTo>
                    <a:pt x="273050" y="1387475"/>
                    <a:pt x="257175" y="2719388"/>
                    <a:pt x="200025" y="3124200"/>
                  </a:cubicBezTo>
                  <a:cubicBezTo>
                    <a:pt x="142875" y="3529013"/>
                    <a:pt x="71437" y="3412331"/>
                    <a:pt x="0" y="329565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5519" y="1496061"/>
              <a:ext cx="1505181" cy="1971039"/>
            </a:xfrm>
            <a:custGeom>
              <a:avLst/>
              <a:gdLst>
                <a:gd name="connsiteX0" fmla="*/ 0 w 1638300"/>
                <a:gd name="connsiteY0" fmla="*/ 533644 h 2181469"/>
                <a:gd name="connsiteX1" fmla="*/ 219075 w 1638300"/>
                <a:gd name="connsiteY1" fmla="*/ 143119 h 2181469"/>
                <a:gd name="connsiteX2" fmla="*/ 485775 w 1638300"/>
                <a:gd name="connsiteY2" fmla="*/ 244 h 2181469"/>
                <a:gd name="connsiteX3" fmla="*/ 904875 w 1638300"/>
                <a:gd name="connsiteY3" fmla="*/ 124069 h 2181469"/>
                <a:gd name="connsiteX4" fmla="*/ 1152525 w 1638300"/>
                <a:gd name="connsiteY4" fmla="*/ 600319 h 2181469"/>
                <a:gd name="connsiteX5" fmla="*/ 1419225 w 1638300"/>
                <a:gd name="connsiteY5" fmla="*/ 1886194 h 2181469"/>
                <a:gd name="connsiteX6" fmla="*/ 1638300 w 1638300"/>
                <a:gd name="connsiteY6" fmla="*/ 2181469 h 218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8300" h="2181469">
                  <a:moveTo>
                    <a:pt x="0" y="533644"/>
                  </a:moveTo>
                  <a:cubicBezTo>
                    <a:pt x="69056" y="382831"/>
                    <a:pt x="138113" y="232019"/>
                    <a:pt x="219075" y="143119"/>
                  </a:cubicBezTo>
                  <a:cubicBezTo>
                    <a:pt x="300037" y="54219"/>
                    <a:pt x="371475" y="3419"/>
                    <a:pt x="485775" y="244"/>
                  </a:cubicBezTo>
                  <a:cubicBezTo>
                    <a:pt x="600075" y="-2931"/>
                    <a:pt x="793750" y="24056"/>
                    <a:pt x="904875" y="124069"/>
                  </a:cubicBezTo>
                  <a:cubicBezTo>
                    <a:pt x="1016000" y="224081"/>
                    <a:pt x="1066800" y="306632"/>
                    <a:pt x="1152525" y="600319"/>
                  </a:cubicBezTo>
                  <a:cubicBezTo>
                    <a:pt x="1238250" y="894006"/>
                    <a:pt x="1338263" y="1622669"/>
                    <a:pt x="1419225" y="1886194"/>
                  </a:cubicBezTo>
                  <a:cubicBezTo>
                    <a:pt x="1500187" y="2149719"/>
                    <a:pt x="1569243" y="2165594"/>
                    <a:pt x="1638300" y="2181469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GB"/>
            </a:p>
          </p:txBody>
        </p: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144148" y="3571123"/>
            <a:ext cx="383199" cy="1255027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vert270"/>
          <a:lstStyle/>
          <a:p>
            <a:pPr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en-GB" sz="1400" dirty="0">
                <a:latin typeface="Arial"/>
                <a:ea typeface="Calibri"/>
                <a:cs typeface="Times New Roman"/>
              </a:rPr>
              <a:t>4cm</a:t>
            </a:r>
            <a:endParaRPr lang="en-GB" sz="1100" dirty="0">
              <a:latin typeface="Cambria"/>
              <a:ea typeface="Calibri"/>
              <a:cs typeface="Times New Roman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 rot="18045282">
            <a:off x="3933825" y="3581401"/>
            <a:ext cx="523875" cy="92075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vert"/>
          <a:lstStyle/>
          <a:p>
            <a:pPr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en-GB" sz="1400" dirty="0">
                <a:latin typeface="Arial"/>
                <a:ea typeface="Calibri"/>
                <a:cs typeface="Times New Roman"/>
              </a:rPr>
              <a:t>5cm</a:t>
            </a:r>
            <a:endParaRPr lang="en-GB" sz="1100" dirty="0">
              <a:latin typeface="Cambria"/>
              <a:ea typeface="Calibri"/>
              <a:cs typeface="Times New Roman"/>
            </a:endParaRPr>
          </a:p>
        </p:txBody>
      </p:sp>
      <p:grpSp>
        <p:nvGrpSpPr>
          <p:cNvPr id="6153" name="Group 10"/>
          <p:cNvGrpSpPr>
            <a:grpSpLocks/>
          </p:cNvGrpSpPr>
          <p:nvPr/>
        </p:nvGrpSpPr>
        <p:grpSpPr bwMode="auto">
          <a:xfrm>
            <a:off x="5895975" y="2727325"/>
            <a:ext cx="1643063" cy="3195638"/>
            <a:chOff x="0" y="0"/>
            <a:chExt cx="1790700" cy="3467100"/>
          </a:xfrm>
        </p:grpSpPr>
        <p:sp>
          <p:nvSpPr>
            <p:cNvPr id="12" name="Freeform 11"/>
            <p:cNvSpPr/>
            <p:nvPr/>
          </p:nvSpPr>
          <p:spPr>
            <a:xfrm>
              <a:off x="0" y="0"/>
              <a:ext cx="619392" cy="3406817"/>
            </a:xfrm>
            <a:custGeom>
              <a:avLst/>
              <a:gdLst>
                <a:gd name="connsiteX0" fmla="*/ 619125 w 619125"/>
                <a:gd name="connsiteY0" fmla="*/ 0 h 3406034"/>
                <a:gd name="connsiteX1" fmla="*/ 342900 w 619125"/>
                <a:gd name="connsiteY1" fmla="*/ 866775 h 3406034"/>
                <a:gd name="connsiteX2" fmla="*/ 200025 w 619125"/>
                <a:gd name="connsiteY2" fmla="*/ 3124200 h 3406034"/>
                <a:gd name="connsiteX3" fmla="*/ 0 w 619125"/>
                <a:gd name="connsiteY3" fmla="*/ 3295650 h 340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125" h="3406034">
                  <a:moveTo>
                    <a:pt x="619125" y="0"/>
                  </a:moveTo>
                  <a:cubicBezTo>
                    <a:pt x="515937" y="173037"/>
                    <a:pt x="412750" y="346075"/>
                    <a:pt x="342900" y="866775"/>
                  </a:cubicBezTo>
                  <a:cubicBezTo>
                    <a:pt x="273050" y="1387475"/>
                    <a:pt x="257175" y="2719388"/>
                    <a:pt x="200025" y="3124200"/>
                  </a:cubicBezTo>
                  <a:cubicBezTo>
                    <a:pt x="142875" y="3529013"/>
                    <a:pt x="71437" y="3412331"/>
                    <a:pt x="0" y="329565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474" y="1495004"/>
              <a:ext cx="1505226" cy="1972096"/>
            </a:xfrm>
            <a:custGeom>
              <a:avLst/>
              <a:gdLst>
                <a:gd name="connsiteX0" fmla="*/ 0 w 1638300"/>
                <a:gd name="connsiteY0" fmla="*/ 533644 h 2181469"/>
                <a:gd name="connsiteX1" fmla="*/ 219075 w 1638300"/>
                <a:gd name="connsiteY1" fmla="*/ 143119 h 2181469"/>
                <a:gd name="connsiteX2" fmla="*/ 485775 w 1638300"/>
                <a:gd name="connsiteY2" fmla="*/ 244 h 2181469"/>
                <a:gd name="connsiteX3" fmla="*/ 904875 w 1638300"/>
                <a:gd name="connsiteY3" fmla="*/ 124069 h 2181469"/>
                <a:gd name="connsiteX4" fmla="*/ 1152525 w 1638300"/>
                <a:gd name="connsiteY4" fmla="*/ 600319 h 2181469"/>
                <a:gd name="connsiteX5" fmla="*/ 1419225 w 1638300"/>
                <a:gd name="connsiteY5" fmla="*/ 1886194 h 2181469"/>
                <a:gd name="connsiteX6" fmla="*/ 1638300 w 1638300"/>
                <a:gd name="connsiteY6" fmla="*/ 2181469 h 218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8300" h="2181469">
                  <a:moveTo>
                    <a:pt x="0" y="533644"/>
                  </a:moveTo>
                  <a:cubicBezTo>
                    <a:pt x="69056" y="382831"/>
                    <a:pt x="138113" y="232019"/>
                    <a:pt x="219075" y="143119"/>
                  </a:cubicBezTo>
                  <a:cubicBezTo>
                    <a:pt x="300037" y="54219"/>
                    <a:pt x="371475" y="3419"/>
                    <a:pt x="485775" y="244"/>
                  </a:cubicBezTo>
                  <a:cubicBezTo>
                    <a:pt x="600075" y="-2931"/>
                    <a:pt x="793750" y="24056"/>
                    <a:pt x="904875" y="124069"/>
                  </a:cubicBezTo>
                  <a:cubicBezTo>
                    <a:pt x="1016000" y="224081"/>
                    <a:pt x="1066800" y="306632"/>
                    <a:pt x="1152525" y="600319"/>
                  </a:cubicBezTo>
                  <a:cubicBezTo>
                    <a:pt x="1238250" y="894006"/>
                    <a:pt x="1338263" y="1622669"/>
                    <a:pt x="1419225" y="1886194"/>
                  </a:cubicBezTo>
                  <a:cubicBezTo>
                    <a:pt x="1500187" y="2149719"/>
                    <a:pt x="1569243" y="2165594"/>
                    <a:pt x="1638300" y="2181469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GB"/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744473" y="3914023"/>
            <a:ext cx="383199" cy="1255027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vert270"/>
          <a:lstStyle/>
          <a:p>
            <a:pPr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en-GB" sz="1400" dirty="0">
                <a:latin typeface="Arial"/>
                <a:ea typeface="Calibri"/>
                <a:cs typeface="Times New Roman"/>
              </a:rPr>
              <a:t>10cm</a:t>
            </a:r>
            <a:endParaRPr lang="en-GB" sz="1100" dirty="0">
              <a:latin typeface="Cambria"/>
              <a:ea typeface="Calibri"/>
              <a:cs typeface="Times New Roman"/>
            </a:endParaRPr>
          </a:p>
        </p:txBody>
      </p:sp>
      <p:sp>
        <p:nvSpPr>
          <p:cNvPr id="6155" name="TextBox 17"/>
          <p:cNvSpPr txBox="1">
            <a:spLocks noChangeArrowheads="1"/>
          </p:cNvSpPr>
          <p:nvPr/>
        </p:nvSpPr>
        <p:spPr bwMode="auto">
          <a:xfrm>
            <a:off x="6084888" y="3735388"/>
            <a:ext cx="48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chemeClr val="tx2"/>
              </a:buClr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buChar char="–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lr>
                <a:schemeClr val="accent2"/>
              </a:buClr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lr>
                <a:schemeClr val="tx2"/>
              </a:buClr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00628C"/>
              </a:buClr>
              <a:buFont typeface="Arial" charset="0"/>
              <a:buNone/>
            </a:pPr>
            <a:r>
              <a:rPr lang="en-GB" altLang="en-US" sz="2800"/>
              <a:t>A</a:t>
            </a:r>
          </a:p>
        </p:txBody>
      </p:sp>
      <p:sp>
        <p:nvSpPr>
          <p:cNvPr id="6156" name="TextBox 20"/>
          <p:cNvSpPr txBox="1">
            <a:spLocks noChangeArrowheads="1"/>
          </p:cNvSpPr>
          <p:nvPr/>
        </p:nvSpPr>
        <p:spPr bwMode="auto">
          <a:xfrm>
            <a:off x="7539038" y="5661025"/>
            <a:ext cx="484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chemeClr val="tx2"/>
              </a:buClr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buChar char="–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lr>
                <a:schemeClr val="accent2"/>
              </a:buClr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lr>
                <a:schemeClr val="tx2"/>
              </a:buClr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00628C"/>
              </a:buClr>
              <a:buFont typeface="Arial" charset="0"/>
              <a:buNone/>
            </a:pPr>
            <a:r>
              <a:rPr lang="en-GB" altLang="en-US" sz="2800"/>
              <a:t>B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43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332656"/>
            <a:ext cx="7924800" cy="1143000"/>
          </a:xfrm>
        </p:spPr>
        <p:txBody>
          <a:bodyPr/>
          <a:lstStyle/>
          <a:p>
            <a:r>
              <a:rPr lang="en-GB" dirty="0" smtClean="0"/>
              <a:t>Feedback groups 2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7698858"/>
              </p:ext>
            </p:extLst>
          </p:nvPr>
        </p:nvGraphicFramePr>
        <p:xfrm>
          <a:off x="1691680" y="2348880"/>
          <a:ext cx="5868670" cy="3364992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1466850"/>
                <a:gridCol w="1466850"/>
                <a:gridCol w="1467485"/>
                <a:gridCol w="1467485"/>
              </a:tblGrid>
              <a:tr h="302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Group 1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Group 2</a:t>
                      </a:r>
                      <a:endParaRPr lang="en-GB" sz="240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Group 3</a:t>
                      </a:r>
                      <a:endParaRPr lang="en-GB" sz="240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Group 4</a:t>
                      </a:r>
                      <a:endParaRPr lang="en-GB" sz="240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</a:rPr>
                        <a:t>A1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 smtClean="0">
                          <a:effectLst/>
                        </a:rPr>
                        <a:t>A9</a:t>
                      </a:r>
                      <a:endParaRPr lang="en-GB" sz="2400" b="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 smtClean="0">
                          <a:effectLst/>
                        </a:rPr>
                        <a:t>A10</a:t>
                      </a:r>
                      <a:endParaRPr lang="en-GB" sz="2400" b="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 smtClean="0">
                          <a:effectLst/>
                        </a:rPr>
                        <a:t>B4</a:t>
                      </a:r>
                      <a:endParaRPr lang="en-GB" sz="2400" b="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 smtClean="0">
                          <a:effectLst/>
                        </a:rPr>
                        <a:t>B8</a:t>
                      </a:r>
                      <a:endParaRPr lang="en-GB" sz="2400" b="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A3</a:t>
                      </a:r>
                      <a:endParaRPr lang="en-GB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B1</a:t>
                      </a:r>
                      <a:endParaRPr lang="en-GB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B5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A5</a:t>
                      </a:r>
                      <a:endParaRPr lang="en-GB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A8</a:t>
                      </a:r>
                      <a:endParaRPr lang="en-GB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B2</a:t>
                      </a:r>
                      <a:endParaRPr lang="en-GB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B10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A7</a:t>
                      </a:r>
                      <a:endParaRPr lang="en-GB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A4</a:t>
                      </a:r>
                      <a:endParaRPr lang="en-GB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B3</a:t>
                      </a:r>
                      <a:endParaRPr lang="en-GB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B6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766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MR Question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GB" sz="2800" dirty="0"/>
              <a:t>Three friends share petrol costs.  </a:t>
            </a:r>
          </a:p>
          <a:p>
            <a:pPr marL="0" indent="0">
              <a:spcAft>
                <a:spcPts val="600"/>
              </a:spcAft>
              <a:defRPr/>
            </a:pPr>
            <a:r>
              <a:rPr lang="en-GB" sz="2800" dirty="0"/>
              <a:t>Annie travels </a:t>
            </a:r>
            <a:r>
              <a:rPr lang="en-GB" sz="2800" dirty="0" smtClean="0"/>
              <a:t>3km</a:t>
            </a:r>
            <a:r>
              <a:rPr lang="en-GB" sz="2800" dirty="0"/>
              <a:t>, Barry travels 5km and Carol travels 8km.  </a:t>
            </a:r>
          </a:p>
          <a:p>
            <a:pPr>
              <a:spcAft>
                <a:spcPts val="600"/>
              </a:spcAft>
              <a:defRPr/>
            </a:pPr>
            <a:r>
              <a:rPr lang="en-GB" sz="2800" dirty="0"/>
              <a:t>The cost of the petrol is £3.20  </a:t>
            </a:r>
          </a:p>
          <a:p>
            <a:pPr marL="0" indent="0">
              <a:spcAft>
                <a:spcPts val="600"/>
              </a:spcAft>
              <a:defRPr/>
            </a:pPr>
            <a:r>
              <a:rPr lang="en-GB" sz="2800" dirty="0"/>
              <a:t>How much should each person pay for it to be fair?</a:t>
            </a:r>
          </a:p>
          <a:p>
            <a:pPr>
              <a:defRPr/>
            </a:pPr>
            <a:r>
              <a:rPr lang="en-GB" dirty="0"/>
              <a:t> </a:t>
            </a:r>
          </a:p>
          <a:p>
            <a:pPr>
              <a:defRPr/>
            </a:pPr>
            <a:r>
              <a:rPr lang="en-GB" sz="2400" dirty="0"/>
              <a:t> </a:t>
            </a:r>
          </a:p>
          <a:p>
            <a:pPr>
              <a:defRPr/>
            </a:pPr>
            <a:r>
              <a:rPr lang="en-GB" sz="2400" dirty="0"/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42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812800" y="1792288"/>
            <a:ext cx="7921625" cy="4114800"/>
          </a:xfrm>
        </p:spPr>
        <p:txBody>
          <a:bodyPr/>
          <a:lstStyle/>
          <a:p>
            <a:r>
              <a:rPr lang="en-GB" altLang="en-US" sz="2800" smtClean="0"/>
              <a:t>The picture shows some buttons sewn onto a piece of ribbon.  There are no gaps between the buttons.</a:t>
            </a:r>
          </a:p>
          <a:p>
            <a:endParaRPr lang="en-GB" altLang="en-US" smtClean="0"/>
          </a:p>
          <a:p>
            <a:endParaRPr lang="en-GB" altLang="en-US" smtClean="0"/>
          </a:p>
          <a:p>
            <a:endParaRPr lang="en-GB" altLang="en-US" smtClean="0"/>
          </a:p>
        </p:txBody>
      </p:sp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MR Question 4</a:t>
            </a: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3287713"/>
            <a:ext cx="527685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279900"/>
            <a:ext cx="6381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8" name="TextBox 3"/>
          <p:cNvSpPr txBox="1">
            <a:spLocks noChangeArrowheads="1"/>
          </p:cNvSpPr>
          <p:nvPr/>
        </p:nvSpPr>
        <p:spPr bwMode="auto">
          <a:xfrm>
            <a:off x="2195513" y="4316413"/>
            <a:ext cx="6337300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/>
              <a:t>A button is </a:t>
            </a:r>
            <a:r>
              <a:rPr lang="en-GB" altLang="en-US" baseline="30000"/>
              <a:t>1</a:t>
            </a:r>
            <a:r>
              <a:rPr lang="en-GB" altLang="en-US"/>
              <a:t>/</a:t>
            </a:r>
            <a:r>
              <a:rPr lang="en-GB" altLang="en-US" baseline="-25000"/>
              <a:t>3</a:t>
            </a:r>
            <a:r>
              <a:rPr lang="en-GB" altLang="en-US"/>
              <a:t> inch wide.  </a:t>
            </a:r>
          </a:p>
          <a:p>
            <a:pPr eaLnBrk="1" hangingPunct="1"/>
            <a:r>
              <a:rPr lang="en-GB" altLang="en-US"/>
              <a:t>Roughly how many buttons will fit onto a ribbon 3½ inches long?</a:t>
            </a:r>
          </a:p>
          <a:p>
            <a:pPr eaLnBrk="1" hangingPunct="1"/>
            <a:endParaRPr lang="en-GB" altLang="en-US"/>
          </a:p>
        </p:txBody>
      </p:sp>
      <p:cxnSp>
        <p:nvCxnSpPr>
          <p:cNvPr id="8199" name="Straight Arrow Connector 5"/>
          <p:cNvCxnSpPr>
            <a:cxnSpLocks noChangeShapeType="1"/>
          </p:cNvCxnSpPr>
          <p:nvPr/>
        </p:nvCxnSpPr>
        <p:spPr bwMode="auto">
          <a:xfrm>
            <a:off x="827088" y="4918075"/>
            <a:ext cx="431800" cy="95250"/>
          </a:xfrm>
          <a:prstGeom prst="straightConnector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00" name="AutoShape 5"/>
          <p:cNvCxnSpPr>
            <a:cxnSpLocks noChangeShapeType="1"/>
          </p:cNvCxnSpPr>
          <p:nvPr/>
        </p:nvCxnSpPr>
        <p:spPr bwMode="auto">
          <a:xfrm>
            <a:off x="920750" y="5138738"/>
            <a:ext cx="45243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1" name="TextBox 11"/>
          <p:cNvSpPr txBox="1">
            <a:spLocks noChangeArrowheads="1"/>
          </p:cNvSpPr>
          <p:nvPr/>
        </p:nvSpPr>
        <p:spPr bwMode="auto">
          <a:xfrm>
            <a:off x="755650" y="5359400"/>
            <a:ext cx="1008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baseline="30000"/>
              <a:t>1</a:t>
            </a:r>
            <a:r>
              <a:rPr lang="en-GB" altLang="en-US"/>
              <a:t>/</a:t>
            </a:r>
            <a:r>
              <a:rPr lang="en-GB" altLang="en-US" baseline="-25000"/>
              <a:t>3</a:t>
            </a:r>
            <a:r>
              <a:rPr lang="en-GB" altLang="en-US"/>
              <a:t> inch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26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2060"/>
                </a:solidFill>
              </a:rPr>
              <a:t>What struck you as really interesting?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2060"/>
                </a:solidFill>
              </a:rPr>
              <a:t>What are the common issues and threads?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60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Reflection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en-GB" sz="2800" dirty="0">
                <a:solidFill>
                  <a:srgbClr val="002060"/>
                </a:solidFill>
              </a:rPr>
              <a:t>What are the biggest issues in your own teaching groups?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en-GB" sz="2800" dirty="0">
                <a:solidFill>
                  <a:srgbClr val="002060"/>
                </a:solidFill>
              </a:rPr>
              <a:t>How do these compare to others?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en-GB" sz="2800" dirty="0">
                <a:solidFill>
                  <a:srgbClr val="002060"/>
                </a:solidFill>
              </a:rPr>
              <a:t>Is there anything that you’ve heard so far that you’d like to try?</a:t>
            </a:r>
          </a:p>
          <a:p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95536" y="332656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1.11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37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3"/>
          <p:cNvSpPr>
            <a:spLocks noGrp="1" noChangeArrowheads="1"/>
          </p:cNvSpPr>
          <p:nvPr>
            <p:ph type="title"/>
          </p:nvPr>
        </p:nvSpPr>
        <p:spPr>
          <a:xfrm>
            <a:off x="345517" y="329223"/>
            <a:ext cx="7924800" cy="750888"/>
          </a:xfrm>
        </p:spPr>
        <p:txBody>
          <a:bodyPr/>
          <a:lstStyle/>
          <a:p>
            <a:pPr eaLnBrk="1" hangingPunct="1"/>
            <a:r>
              <a:rPr lang="en-US" altLang="en-US" sz="3200" i="1" dirty="0" smtClean="0"/>
              <a:t>Quick problem before break</a:t>
            </a:r>
          </a:p>
        </p:txBody>
      </p:sp>
      <p:sp>
        <p:nvSpPr>
          <p:cNvPr id="5" name="Rectangle 4"/>
          <p:cNvSpPr/>
          <p:nvPr/>
        </p:nvSpPr>
        <p:spPr>
          <a:xfrm>
            <a:off x="345517" y="12204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1.12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1772816"/>
            <a:ext cx="7842537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b="1" i="1" dirty="0" smtClean="0">
                <a:solidFill>
                  <a:srgbClr val="000000"/>
                </a:solidFill>
              </a:rPr>
              <a:t>KS2 SAT Problem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In a class, 18 of the children are girls.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A quarter of the children are boys</a:t>
            </a:r>
          </a:p>
          <a:p>
            <a:endParaRPr lang="en-GB" sz="2400" dirty="0" smtClean="0">
              <a:solidFill>
                <a:srgbClr val="000000"/>
              </a:solidFill>
            </a:endParaRPr>
          </a:p>
          <a:p>
            <a:r>
              <a:rPr lang="en-GB" sz="2400" dirty="0" smtClean="0">
                <a:solidFill>
                  <a:srgbClr val="FF0000"/>
                </a:solidFill>
              </a:rPr>
              <a:t>Altogether how many children are there in the class?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en-GB" sz="2400" i="1" dirty="0">
                <a:solidFill>
                  <a:srgbClr val="FF0000"/>
                </a:solidFill>
              </a:rPr>
              <a:t>Be prepared to justify your method</a:t>
            </a:r>
          </a:p>
          <a:p>
            <a:endParaRPr lang="en-GB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27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7924800" cy="1111968"/>
          </a:xfrm>
        </p:spPr>
        <p:txBody>
          <a:bodyPr/>
          <a:lstStyle/>
          <a:p>
            <a:r>
              <a:rPr lang="en-GB" altLang="en-US" dirty="0" smtClean="0"/>
              <a:t>Session 2</a:t>
            </a:r>
            <a:br>
              <a:rPr lang="en-GB" altLang="en-US" dirty="0" smtClean="0"/>
            </a:br>
            <a:r>
              <a:rPr lang="en-GB" altLang="en-US" dirty="0" smtClean="0"/>
              <a:t>Rationale for design of units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4114800"/>
          </a:xfrm>
        </p:spPr>
        <p:txBody>
          <a:bodyPr/>
          <a:lstStyle/>
          <a:p>
            <a:pPr marL="0" indent="0">
              <a:spcAft>
                <a:spcPts val="1200"/>
              </a:spcAft>
              <a:defRPr/>
            </a:pPr>
            <a:r>
              <a:rPr lang="en-GB" sz="2800" dirty="0" smtClean="0"/>
              <a:t>What are we trying to achieve with the units with regard to:</a:t>
            </a:r>
          </a:p>
          <a:p>
            <a:pPr marL="728663" indent="-457200">
              <a:spcAft>
                <a:spcPts val="1200"/>
              </a:spcAft>
              <a:buFont typeface="Arial" panose="020B0604020202020204" pitchFamily="34" charset="0"/>
              <a:buChar char="−"/>
              <a:defRPr/>
            </a:pPr>
            <a:r>
              <a:rPr lang="en-GB" sz="2800" dirty="0" smtClean="0"/>
              <a:t>Pupil learning</a:t>
            </a:r>
          </a:p>
          <a:p>
            <a:pPr marL="728663" indent="-457200">
              <a:spcAft>
                <a:spcPts val="1200"/>
              </a:spcAft>
              <a:buFont typeface="Arial" panose="020B0604020202020204" pitchFamily="34" charset="0"/>
              <a:buChar char="−"/>
              <a:defRPr/>
            </a:pPr>
            <a:r>
              <a:rPr lang="en-GB" sz="2800" dirty="0" smtClean="0"/>
              <a:t>Teacher CPD</a:t>
            </a: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2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.0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56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5517" y="1220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2.1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1772816"/>
            <a:ext cx="7842537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b="1" i="1" dirty="0" smtClean="0">
                <a:solidFill>
                  <a:srgbClr val="000000"/>
                </a:solidFill>
              </a:rPr>
              <a:t>KS2 SAT Problem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In a class, 18 of the children are girls.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A quarter of the children are boys</a:t>
            </a:r>
          </a:p>
          <a:p>
            <a:endParaRPr lang="en-GB" sz="2400" dirty="0" smtClean="0">
              <a:solidFill>
                <a:srgbClr val="000000"/>
              </a:solidFill>
            </a:endParaRPr>
          </a:p>
          <a:p>
            <a:r>
              <a:rPr lang="en-GB" sz="2400" dirty="0" smtClean="0">
                <a:solidFill>
                  <a:srgbClr val="FF0000"/>
                </a:solidFill>
              </a:rPr>
              <a:t>Altogether how many children are there in the class?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en-GB" sz="2400" i="1" dirty="0">
                <a:solidFill>
                  <a:srgbClr val="FF0000"/>
                </a:solidFill>
              </a:rPr>
              <a:t>Be prepared to justify your method</a:t>
            </a:r>
          </a:p>
          <a:p>
            <a:endParaRPr lang="en-GB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5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60748"/>
            <a:ext cx="7924800" cy="1143000"/>
          </a:xfrm>
        </p:spPr>
        <p:txBody>
          <a:bodyPr/>
          <a:lstStyle/>
          <a:p>
            <a:r>
              <a:rPr lang="en-GB" sz="3200" dirty="0" smtClean="0"/>
              <a:t>Rationale for teaching units</a:t>
            </a:r>
            <a:endParaRPr lang="en-GB" sz="1600" i="1" dirty="0">
              <a:solidFill>
                <a:srgbClr val="AB057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5517" y="1220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2.2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17" y="1628800"/>
            <a:ext cx="7921625" cy="4554115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600" dirty="0" smtClean="0">
                <a:solidFill>
                  <a:srgbClr val="002060"/>
                </a:solidFill>
              </a:rPr>
              <a:t>Conceptual understanding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600" dirty="0" smtClean="0">
                <a:solidFill>
                  <a:srgbClr val="002060"/>
                </a:solidFill>
              </a:rPr>
              <a:t>Making sense of problems </a:t>
            </a:r>
            <a:r>
              <a:rPr lang="en-GB" sz="1800" i="1" dirty="0" smtClean="0">
                <a:solidFill>
                  <a:srgbClr val="002060"/>
                </a:solidFill>
              </a:rPr>
              <a:t>(proportional problems)</a:t>
            </a:r>
          </a:p>
          <a:p>
            <a:pPr marL="1166813" lvl="1" indent="-441325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002060"/>
                </a:solidFill>
              </a:rPr>
              <a:t>b</a:t>
            </a:r>
            <a:r>
              <a:rPr lang="en-GB" sz="2200" dirty="0" smtClean="0">
                <a:solidFill>
                  <a:srgbClr val="002060"/>
                </a:solidFill>
              </a:rPr>
              <a:t>y supporting pupils to structure and justify their solutions using visual images</a:t>
            </a:r>
          </a:p>
          <a:p>
            <a:pPr marL="1703388" lvl="1" indent="-442913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-"/>
            </a:pPr>
            <a:r>
              <a:rPr lang="en-GB" sz="2000" dirty="0" smtClean="0">
                <a:solidFill>
                  <a:srgbClr val="0070C0"/>
                </a:solidFill>
              </a:rPr>
              <a:t>Moving from their own </a:t>
            </a:r>
            <a:r>
              <a:rPr lang="en-GB" sz="2000" i="1" dirty="0" smtClean="0">
                <a:solidFill>
                  <a:srgbClr val="0070C0"/>
                </a:solidFill>
              </a:rPr>
              <a:t>natural</a:t>
            </a:r>
            <a:r>
              <a:rPr lang="en-GB" sz="2000" dirty="0" smtClean="0">
                <a:solidFill>
                  <a:srgbClr val="0070C0"/>
                </a:solidFill>
              </a:rPr>
              <a:t> justifications to the use of more refined and appropriate models</a:t>
            </a:r>
          </a:p>
          <a:p>
            <a:pPr marL="1703388" lvl="1" indent="-442913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-"/>
            </a:pPr>
            <a:r>
              <a:rPr lang="en-GB" sz="2000" dirty="0" smtClean="0">
                <a:solidFill>
                  <a:srgbClr val="0070C0"/>
                </a:solidFill>
              </a:rPr>
              <a:t>Apply to an increasing range of problems</a:t>
            </a:r>
          </a:p>
          <a:p>
            <a:pPr marL="444500" lvl="1" indent="-444500">
              <a:spcBef>
                <a:spcPts val="1200"/>
              </a:spcBef>
              <a:spcAft>
                <a:spcPts val="600"/>
              </a:spcAft>
            </a:pPr>
            <a:r>
              <a:rPr lang="en-GB" sz="2600" dirty="0" smtClean="0">
                <a:solidFill>
                  <a:srgbClr val="002060"/>
                </a:solidFill>
              </a:rPr>
              <a:t>Supporting pupils through the use of such models to appreciate how proportional problems are connected through their underlying structure </a:t>
            </a:r>
            <a:r>
              <a:rPr lang="en-GB" sz="2000" i="1" dirty="0">
                <a:solidFill>
                  <a:srgbClr val="002060"/>
                </a:solidFill>
              </a:rPr>
              <a:t>(</a:t>
            </a:r>
            <a:r>
              <a:rPr lang="en-GB" sz="2000" i="1" dirty="0" smtClean="0">
                <a:solidFill>
                  <a:srgbClr val="002060"/>
                </a:solidFill>
              </a:rPr>
              <a:t>proportionality) </a:t>
            </a:r>
            <a:endParaRPr lang="en-GB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52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7924800" cy="638944"/>
          </a:xfrm>
        </p:spPr>
        <p:txBody>
          <a:bodyPr/>
          <a:lstStyle/>
          <a:p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>Starter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552" y="1412776"/>
            <a:ext cx="756084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r>
              <a:rPr lang="en-GB" sz="2000" b="1" dirty="0" smtClean="0"/>
              <a:t>On Holiday in </a:t>
            </a:r>
            <a:r>
              <a:rPr lang="en-GB" sz="2000" b="1" dirty="0"/>
              <a:t>F</a:t>
            </a:r>
            <a:r>
              <a:rPr lang="en-GB" sz="2000" b="1" dirty="0" smtClean="0"/>
              <a:t>rance</a:t>
            </a:r>
          </a:p>
          <a:p>
            <a:r>
              <a:rPr lang="en-GB" sz="2000" dirty="0" smtClean="0"/>
              <a:t>Two large circular cheese flans had been bought by Wendy for the four other members of her family, while she planned to have a salad</a:t>
            </a:r>
          </a:p>
          <a:p>
            <a:endParaRPr lang="en-GB" sz="1600" dirty="0" smtClean="0"/>
          </a:p>
          <a:p>
            <a:r>
              <a:rPr lang="en-GB" sz="2000" dirty="0" smtClean="0"/>
              <a:t>At the evening meal the two flans were divided equally  between the four members of the family</a:t>
            </a:r>
          </a:p>
          <a:p>
            <a:endParaRPr lang="en-GB" sz="1400" dirty="0" smtClean="0"/>
          </a:p>
          <a:p>
            <a:r>
              <a:rPr lang="en-GB" sz="2000" dirty="0" smtClean="0"/>
              <a:t>However having seen the yummy flan Wendy decided she wanted an equal share as well.</a:t>
            </a:r>
          </a:p>
          <a:p>
            <a:endParaRPr lang="en-GB" sz="2800" dirty="0" smtClean="0"/>
          </a:p>
          <a:p>
            <a:r>
              <a:rPr lang="en-GB" sz="2000" dirty="0" smtClean="0"/>
              <a:t>Given that the flans had already been divided up equally between the four, </a:t>
            </a:r>
            <a:r>
              <a:rPr lang="en-GB" sz="2200" b="1" dirty="0" smtClean="0"/>
              <a:t>how should each person share out an equal slice of their flan?</a:t>
            </a:r>
            <a:endParaRPr lang="en-GB" sz="2200" b="1" dirty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0.1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446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1690"/>
            <a:ext cx="7924800" cy="1143000"/>
          </a:xfrm>
        </p:spPr>
        <p:txBody>
          <a:bodyPr/>
          <a:lstStyle/>
          <a:p>
            <a:r>
              <a:rPr lang="en-GB" dirty="0" smtClean="0"/>
              <a:t>Broad focus for units</a:t>
            </a:r>
            <a:endParaRPr lang="en-GB" sz="1800" i="1" dirty="0">
              <a:solidFill>
                <a:srgbClr val="AB057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5517" y="1220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2.3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12776"/>
            <a:ext cx="8136904" cy="5184576"/>
          </a:xfrm>
        </p:spPr>
        <p:txBody>
          <a:bodyPr/>
          <a:lstStyle/>
          <a:p>
            <a:r>
              <a:rPr lang="en-GB" sz="2400" b="1" dirty="0" smtClean="0"/>
              <a:t>Unit 0 </a:t>
            </a:r>
          </a:p>
          <a:p>
            <a:r>
              <a:rPr lang="en-GB" sz="2400" dirty="0"/>
              <a:t>L</a:t>
            </a:r>
            <a:r>
              <a:rPr lang="en-GB" sz="2400" dirty="0" smtClean="0"/>
              <a:t>ooking at our pupils understanding and reasoning</a:t>
            </a:r>
          </a:p>
          <a:p>
            <a:endParaRPr lang="en-GB" sz="1800" b="1" dirty="0" smtClean="0"/>
          </a:p>
          <a:p>
            <a:r>
              <a:rPr lang="en-GB" sz="2400" b="1" dirty="0" smtClean="0"/>
              <a:t>Unit </a:t>
            </a:r>
            <a:r>
              <a:rPr lang="en-GB" sz="2400" b="1" dirty="0"/>
              <a:t>1</a:t>
            </a:r>
            <a:endParaRPr lang="en-GB" sz="2400" dirty="0"/>
          </a:p>
          <a:p>
            <a:r>
              <a:rPr lang="en-GB" sz="2400" dirty="0" smtClean="0"/>
              <a:t>Reasoning and making sense </a:t>
            </a:r>
            <a:r>
              <a:rPr lang="en-GB" sz="2400" dirty="0"/>
              <a:t>of </a:t>
            </a:r>
            <a:r>
              <a:rPr lang="en-GB" sz="2400" dirty="0" smtClean="0"/>
              <a:t>fractions</a:t>
            </a:r>
          </a:p>
          <a:p>
            <a:endParaRPr lang="en-GB" sz="1800" dirty="0"/>
          </a:p>
          <a:p>
            <a:r>
              <a:rPr lang="en-GB" sz="2400" b="1" dirty="0" smtClean="0"/>
              <a:t>Unit 2</a:t>
            </a:r>
          </a:p>
          <a:p>
            <a:pPr lvl="0"/>
            <a:r>
              <a:rPr lang="en-GB" sz="2400" dirty="0"/>
              <a:t>Understanding and identifying proportional </a:t>
            </a:r>
            <a:r>
              <a:rPr lang="en-GB" sz="2400" dirty="0" smtClean="0"/>
              <a:t>contexts</a:t>
            </a:r>
          </a:p>
          <a:p>
            <a:pPr lvl="0"/>
            <a:endParaRPr lang="en-GB" sz="1800" dirty="0"/>
          </a:p>
          <a:p>
            <a:pPr lvl="0"/>
            <a:r>
              <a:rPr lang="en-GB" sz="2400" b="1" dirty="0" smtClean="0"/>
              <a:t>Unit 3</a:t>
            </a:r>
            <a:endParaRPr lang="en-GB" sz="2400" b="1" dirty="0"/>
          </a:p>
          <a:p>
            <a:pPr marL="0" indent="0"/>
            <a:r>
              <a:rPr lang="en-GB" sz="2400" dirty="0"/>
              <a:t>Deepening problem solving skills through application to a range of problems.</a:t>
            </a:r>
            <a:r>
              <a:rPr lang="en-GB" sz="2400" b="1" dirty="0" smtClean="0"/>
              <a:t>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8439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5" y="836712"/>
            <a:ext cx="7924800" cy="613187"/>
          </a:xfrm>
        </p:spPr>
        <p:txBody>
          <a:bodyPr/>
          <a:lstStyle/>
          <a:p>
            <a:r>
              <a:rPr lang="en-GB" sz="4000" dirty="0" smtClean="0"/>
              <a:t>Session 3</a:t>
            </a:r>
            <a:endParaRPr lang="en-GB" sz="40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3.0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95536" y="1556792"/>
            <a:ext cx="820891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3700" kern="0" dirty="0" smtClean="0"/>
              <a:t>Introducing the unit 1 lessons</a:t>
            </a:r>
            <a:endParaRPr lang="en-GB" kern="0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632616" y="2636912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1200"/>
              </a:spcAft>
              <a:buFont typeface="Symbol"/>
              <a:buChar char=""/>
            </a:pPr>
            <a:r>
              <a:rPr lang="en-GB" sz="2400" dirty="0" smtClean="0">
                <a:ea typeface="Calibri"/>
                <a:cs typeface="Times New Roman"/>
              </a:rPr>
              <a:t>To </a:t>
            </a:r>
            <a:r>
              <a:rPr lang="en-GB" sz="2400" dirty="0">
                <a:ea typeface="Calibri"/>
                <a:cs typeface="Times New Roman"/>
              </a:rPr>
              <a:t>engage with some of the maths in the lessons</a:t>
            </a:r>
          </a:p>
          <a:p>
            <a:pPr marL="342900" lvl="0" indent="-342900">
              <a:spcBef>
                <a:spcPts val="600"/>
              </a:spcBef>
              <a:spcAft>
                <a:spcPts val="1200"/>
              </a:spcAft>
              <a:buFont typeface="Symbol"/>
              <a:buChar char=""/>
            </a:pPr>
            <a:r>
              <a:rPr lang="en-GB" sz="2400" dirty="0">
                <a:ea typeface="Calibri"/>
                <a:cs typeface="Times New Roman"/>
              </a:rPr>
              <a:t>Understand the purpose of the lessons in relation to pupil learning</a:t>
            </a:r>
          </a:p>
          <a:p>
            <a:pPr marL="342900" lvl="0" indent="-342900">
              <a:spcBef>
                <a:spcPts val="600"/>
              </a:spcBef>
              <a:spcAft>
                <a:spcPts val="1200"/>
              </a:spcAft>
              <a:buFont typeface="Symbol"/>
              <a:buChar char=""/>
            </a:pPr>
            <a:r>
              <a:rPr lang="en-GB" sz="2400" dirty="0">
                <a:ea typeface="Calibri"/>
                <a:cs typeface="Times New Roman"/>
              </a:rPr>
              <a:t>Understand its format and role as a professional development document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400" dirty="0" smtClean="0">
              <a:solidFill>
                <a:srgbClr val="000000"/>
              </a:solidFill>
              <a:ea typeface="Times New Roman"/>
              <a:cs typeface="Times New Roman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159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Focus for unit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56792"/>
            <a:ext cx="7921625" cy="4114800"/>
          </a:xfrm>
        </p:spPr>
        <p:txBody>
          <a:bodyPr/>
          <a:lstStyle/>
          <a:p>
            <a:pPr marL="0" indent="0"/>
            <a:r>
              <a:rPr lang="en-GB" sz="2400" b="1" dirty="0"/>
              <a:t>Unit 1</a:t>
            </a:r>
            <a:endParaRPr lang="en-GB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</a:rPr>
              <a:t>Students try to make sense of fractions by using them in meaningful contexts and by making use of representations and models</a:t>
            </a:r>
            <a:r>
              <a:rPr lang="en-GB" sz="2600" dirty="0" smtClean="0">
                <a:latin typeface="Calibri" panose="020F0502020204030204" pitchFamily="3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600" dirty="0" smtClean="0">
                <a:latin typeface="Calibri" panose="020F0502020204030204" pitchFamily="34" charset="0"/>
              </a:rPr>
              <a:t>A particular focus is the </a:t>
            </a:r>
            <a:r>
              <a:rPr lang="en-GB" sz="2600" i="1" dirty="0">
                <a:latin typeface="Calibri" panose="020F0502020204030204" pitchFamily="34" charset="0"/>
              </a:rPr>
              <a:t>part-whole</a:t>
            </a:r>
            <a:r>
              <a:rPr lang="en-GB" sz="2600" dirty="0">
                <a:latin typeface="Calibri" panose="020F0502020204030204" pitchFamily="34" charset="0"/>
              </a:rPr>
              <a:t> </a:t>
            </a:r>
            <a:r>
              <a:rPr lang="en-GB" sz="2600" dirty="0" smtClean="0">
                <a:latin typeface="Calibri" panose="020F0502020204030204" pitchFamily="34" charset="0"/>
              </a:rPr>
              <a:t>interpretation</a:t>
            </a:r>
            <a:r>
              <a:rPr lang="en-GB" sz="2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sz="2600" dirty="0" smtClean="0">
                <a:latin typeface="Calibri" panose="020F0502020204030204" pitchFamily="34" charset="0"/>
              </a:rPr>
              <a:t>of </a:t>
            </a:r>
            <a:r>
              <a:rPr lang="en-GB" sz="2600" dirty="0">
                <a:latin typeface="Calibri" panose="020F0502020204030204" pitchFamily="34" charset="0"/>
              </a:rPr>
              <a:t>fractions, though students also experience fractions in terms of sharing and measurement</a:t>
            </a:r>
            <a:r>
              <a:rPr lang="en-GB" sz="2600" dirty="0" smtClean="0">
                <a:latin typeface="Calibri" panose="020F0502020204030204" pitchFamily="34" charset="0"/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600" dirty="0" smtClean="0">
                <a:latin typeface="Calibri" panose="020F0502020204030204" pitchFamily="34" charset="0"/>
              </a:rPr>
              <a:t>Students </a:t>
            </a:r>
            <a:r>
              <a:rPr lang="en-GB" sz="2600" dirty="0">
                <a:latin typeface="Calibri" panose="020F0502020204030204" pitchFamily="34" charset="0"/>
              </a:rPr>
              <a:t>compare fractions, which can lead to notions about equivalence and common denominator.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3</a:t>
            </a:r>
            <a:r>
              <a:rPr lang="en-GB" b="1" i="1" kern="0" dirty="0" smtClean="0">
                <a:solidFill>
                  <a:srgbClr val="00628C"/>
                </a:solidFill>
              </a:rPr>
              <a:t>.1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919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Structure of unit 1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3861048"/>
            <a:ext cx="1440160" cy="16312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Unit 1</a:t>
            </a:r>
          </a:p>
          <a:p>
            <a:r>
              <a:rPr lang="en-GB" sz="2000" b="1" dirty="0" smtClean="0"/>
              <a:t> </a:t>
            </a:r>
          </a:p>
          <a:p>
            <a:r>
              <a:rPr lang="en-GB" sz="2000" dirty="0" smtClean="0"/>
              <a:t>lesson a</a:t>
            </a:r>
          </a:p>
          <a:p>
            <a:endParaRPr lang="en-GB" sz="2000" dirty="0"/>
          </a:p>
          <a:p>
            <a:r>
              <a:rPr lang="en-GB" sz="2000" dirty="0" smtClean="0"/>
              <a:t>Lesson b</a:t>
            </a:r>
            <a:endParaRPr lang="en-GB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131840" y="3864496"/>
            <a:ext cx="1440160" cy="16312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Unit 1</a:t>
            </a:r>
          </a:p>
          <a:p>
            <a:r>
              <a:rPr lang="en-GB" sz="2000" b="1" dirty="0" smtClean="0"/>
              <a:t> </a:t>
            </a:r>
          </a:p>
          <a:p>
            <a:r>
              <a:rPr lang="en-GB" sz="2000" dirty="0" smtClean="0"/>
              <a:t>lesson c</a:t>
            </a:r>
          </a:p>
          <a:p>
            <a:endParaRPr lang="en-GB" sz="2000" dirty="0"/>
          </a:p>
          <a:p>
            <a:r>
              <a:rPr lang="en-GB" sz="2000" dirty="0" smtClean="0"/>
              <a:t>Lesson d</a:t>
            </a:r>
            <a:endParaRPr lang="en-GB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932040" y="3861048"/>
            <a:ext cx="1440160" cy="16312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Unit 1</a:t>
            </a:r>
          </a:p>
          <a:p>
            <a:r>
              <a:rPr lang="en-GB" sz="2000" b="1" dirty="0" smtClean="0"/>
              <a:t> </a:t>
            </a:r>
          </a:p>
          <a:p>
            <a:r>
              <a:rPr lang="en-GB" sz="2000" dirty="0" smtClean="0"/>
              <a:t>lesson e</a:t>
            </a:r>
          </a:p>
          <a:p>
            <a:endParaRPr lang="en-GB" sz="2000" dirty="0"/>
          </a:p>
          <a:p>
            <a:r>
              <a:rPr lang="en-GB" sz="2000" dirty="0" smtClean="0"/>
              <a:t>Lesson f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842293" y="1772816"/>
            <a:ext cx="72008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 smtClean="0"/>
              <a:t>3 sets </a:t>
            </a:r>
            <a:r>
              <a:rPr lang="en-GB" sz="2400" dirty="0" smtClean="0"/>
              <a:t>–</a:t>
            </a:r>
            <a:r>
              <a:rPr lang="en-GB" sz="2400" b="1" dirty="0" smtClean="0"/>
              <a:t> </a:t>
            </a:r>
            <a:r>
              <a:rPr lang="en-GB" dirty="0" smtClean="0"/>
              <a:t>containing two lessons worth of material</a:t>
            </a:r>
          </a:p>
          <a:p>
            <a:pPr>
              <a:spcAft>
                <a:spcPts val="600"/>
              </a:spcAft>
            </a:pPr>
            <a:endParaRPr lang="en-GB" sz="16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 smtClean="0"/>
              <a:t>Research perspectives – </a:t>
            </a:r>
            <a:r>
              <a:rPr lang="en-GB" dirty="0" smtClean="0"/>
              <a:t>each set of lessons will reflect to a certain degree a particular research approach.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3</a:t>
            </a:r>
            <a:r>
              <a:rPr lang="en-GB" b="1" i="1" kern="0" dirty="0" smtClean="0">
                <a:solidFill>
                  <a:srgbClr val="00628C"/>
                </a:solidFill>
              </a:rPr>
              <a:t>.2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376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962" y="620524"/>
            <a:ext cx="4882110" cy="1008276"/>
          </a:xfrm>
        </p:spPr>
        <p:txBody>
          <a:bodyPr/>
          <a:lstStyle/>
          <a:p>
            <a:r>
              <a:rPr lang="en-GB" sz="3200" dirty="0" smtClean="0"/>
              <a:t>Cycle for engaging with </a:t>
            </a:r>
            <a:br>
              <a:rPr lang="en-GB" sz="3200" dirty="0" smtClean="0"/>
            </a:br>
            <a:r>
              <a:rPr lang="en-GB" sz="3200" dirty="0" smtClean="0"/>
              <a:t>unit 1 lessons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500" dirty="0"/>
              <a:t>Present  activity - </a:t>
            </a:r>
            <a:r>
              <a:rPr lang="en-GB" sz="2000" i="1" dirty="0"/>
              <a:t>(hand out or slides at front)</a:t>
            </a:r>
            <a:endParaRPr lang="en-GB" sz="2000" dirty="0"/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500" dirty="0"/>
              <a:t>Working in pairs have a go at the activity </a:t>
            </a:r>
            <a:r>
              <a:rPr lang="en-GB" sz="2000" b="1" i="1" dirty="0"/>
              <a:t>(5 </a:t>
            </a:r>
            <a:r>
              <a:rPr lang="en-GB" sz="2000" b="1" i="1" dirty="0" err="1"/>
              <a:t>mins</a:t>
            </a:r>
            <a:r>
              <a:rPr lang="en-GB" sz="2000" b="1" i="1" dirty="0"/>
              <a:t>)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500" dirty="0"/>
              <a:t>Discuss the maths, </a:t>
            </a:r>
            <a:r>
              <a:rPr lang="en-GB" sz="2500" dirty="0" smtClean="0"/>
              <a:t>T&amp;L issues </a:t>
            </a:r>
            <a:r>
              <a:rPr lang="en-GB" sz="2500" dirty="0" err="1" smtClean="0"/>
              <a:t>etc</a:t>
            </a:r>
            <a:r>
              <a:rPr lang="en-GB" sz="2500" dirty="0" smtClean="0"/>
              <a:t>  </a:t>
            </a:r>
            <a:r>
              <a:rPr lang="en-GB" sz="2000" b="1" i="1" dirty="0" smtClean="0"/>
              <a:t>(</a:t>
            </a:r>
            <a:r>
              <a:rPr lang="en-GB" sz="2000" b="1" i="1" dirty="0"/>
              <a:t>in pairs 5 </a:t>
            </a:r>
            <a:r>
              <a:rPr lang="en-GB" sz="2000" b="1" i="1" dirty="0" err="1"/>
              <a:t>mins</a:t>
            </a:r>
            <a:r>
              <a:rPr lang="en-GB" sz="2500" dirty="0"/>
              <a:t>)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500" dirty="0" smtClean="0"/>
              <a:t>Now </a:t>
            </a:r>
            <a:r>
              <a:rPr lang="en-GB" sz="2500" dirty="0"/>
              <a:t>look at lesson document </a:t>
            </a:r>
            <a:r>
              <a:rPr lang="en-GB" sz="2000" b="1" i="1" dirty="0"/>
              <a:t>(5 </a:t>
            </a:r>
            <a:r>
              <a:rPr lang="en-GB" sz="2000" b="1" i="1" dirty="0" err="1" smtClean="0"/>
              <a:t>mins</a:t>
            </a:r>
            <a:r>
              <a:rPr lang="en-GB" sz="2000" b="1" i="1" dirty="0"/>
              <a:t>)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500" dirty="0"/>
              <a:t>Feedback to whole group &amp; questions  </a:t>
            </a:r>
            <a:r>
              <a:rPr lang="en-GB" sz="2000" b="1" i="1" dirty="0"/>
              <a:t>(5 </a:t>
            </a:r>
            <a:r>
              <a:rPr lang="en-GB" sz="2000" b="1" i="1" dirty="0" err="1"/>
              <a:t>mins</a:t>
            </a:r>
            <a:r>
              <a:rPr lang="en-GB" sz="2000" b="1" i="1" dirty="0"/>
              <a:t>)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23528" y="11663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3</a:t>
            </a:r>
            <a:r>
              <a:rPr lang="en-GB" b="1" i="1" kern="0" dirty="0" smtClean="0">
                <a:solidFill>
                  <a:srgbClr val="00628C"/>
                </a:solidFill>
              </a:rPr>
              <a:t>.3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325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7924800" cy="1143000"/>
          </a:xfrm>
        </p:spPr>
        <p:txBody>
          <a:bodyPr/>
          <a:lstStyle/>
          <a:p>
            <a:r>
              <a:rPr lang="en-GB" sz="3200" dirty="0" smtClean="0"/>
              <a:t>A Professional Development </a:t>
            </a:r>
            <a:br>
              <a:rPr lang="en-GB" sz="3200" dirty="0" smtClean="0"/>
            </a:br>
            <a:r>
              <a:rPr lang="en-GB" sz="3200" dirty="0" smtClean="0"/>
              <a:t>Resource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16832"/>
            <a:ext cx="7921625" cy="4392488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200" dirty="0"/>
              <a:t>Lesson summary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200" dirty="0"/>
              <a:t>Focus of students learning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200" dirty="0"/>
              <a:t>Lesson preparation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400" b="1" dirty="0">
                <a:solidFill>
                  <a:srgbClr val="00B050"/>
                </a:solidFill>
              </a:rPr>
              <a:t>The lesson </a:t>
            </a:r>
            <a:endParaRPr lang="en-GB" sz="2400" b="1" dirty="0" smtClean="0">
              <a:solidFill>
                <a:srgbClr val="00B050"/>
              </a:solidFill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400" dirty="0" smtClean="0">
                <a:solidFill>
                  <a:srgbClr val="FF0000"/>
                </a:solidFill>
              </a:rPr>
              <a:t>Lesson </a:t>
            </a:r>
            <a:r>
              <a:rPr lang="en-GB" sz="2400" dirty="0">
                <a:solidFill>
                  <a:srgbClr val="FF0000"/>
                </a:solidFill>
              </a:rPr>
              <a:t>commentary </a:t>
            </a:r>
            <a:endParaRPr lang="en-GB" sz="2400" dirty="0"/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200" dirty="0"/>
              <a:t>Adapting the lesson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200" dirty="0">
                <a:solidFill>
                  <a:srgbClr val="FF0000"/>
                </a:solidFill>
              </a:rPr>
              <a:t>Suggestions for lesson study focus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200" dirty="0"/>
              <a:t>Research background to the lesson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200" dirty="0"/>
              <a:t>R</a:t>
            </a:r>
            <a:r>
              <a:rPr lang="en-GB" sz="2200" dirty="0" smtClean="0"/>
              <a:t>esources</a:t>
            </a:r>
            <a:endParaRPr lang="en-GB" sz="2200" dirty="0"/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23528" y="11663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3</a:t>
            </a:r>
            <a:r>
              <a:rPr lang="en-GB" b="1" i="1" kern="0" dirty="0" smtClean="0">
                <a:solidFill>
                  <a:srgbClr val="00628C"/>
                </a:solidFill>
              </a:rPr>
              <a:t>.4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866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5" y="836712"/>
            <a:ext cx="7924800" cy="613187"/>
          </a:xfrm>
        </p:spPr>
        <p:txBody>
          <a:bodyPr/>
          <a:lstStyle/>
          <a:p>
            <a:r>
              <a:rPr lang="en-GB" dirty="0" smtClean="0"/>
              <a:t>Session 4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4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.0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44584" y="1556792"/>
            <a:ext cx="820891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4000" kern="0" dirty="0" smtClean="0"/>
              <a:t>Introduction to lesson study</a:t>
            </a:r>
            <a:endParaRPr lang="en-GB" kern="0" dirty="0"/>
          </a:p>
        </p:txBody>
      </p:sp>
      <p:sp>
        <p:nvSpPr>
          <p:cNvPr id="6" name="Rectangle 5"/>
          <p:cNvSpPr/>
          <p:nvPr/>
        </p:nvSpPr>
        <p:spPr>
          <a:xfrm>
            <a:off x="683568" y="2688288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alibri"/>
                <a:ea typeface="Calibri"/>
                <a:cs typeface="Arial"/>
              </a:rPr>
              <a:t>To look at the requirement </a:t>
            </a:r>
            <a:r>
              <a:rPr lang="en-GB" sz="3200" dirty="0" smtClean="0">
                <a:latin typeface="Calibri"/>
                <a:ea typeface="Calibri"/>
                <a:cs typeface="Arial"/>
              </a:rPr>
              <a:t>for core teachers in a school to carry out one </a:t>
            </a:r>
            <a:r>
              <a:rPr lang="en-GB" sz="3200" dirty="0">
                <a:latin typeface="Calibri"/>
                <a:ea typeface="Calibri"/>
                <a:cs typeface="Arial"/>
              </a:rPr>
              <a:t>collaborative lesson study per unit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11901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7924800" cy="980728"/>
          </a:xfrm>
        </p:spPr>
        <p:txBody>
          <a:bodyPr/>
          <a:lstStyle/>
          <a:p>
            <a:r>
              <a:rPr lang="en-GB" sz="2800" dirty="0"/>
              <a:t>Core Teacher activities to support professional </a:t>
            </a:r>
            <a:r>
              <a:rPr lang="en-GB" sz="2800" dirty="0" smtClean="0"/>
              <a:t>development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44824"/>
            <a:ext cx="8964488" cy="5328592"/>
          </a:xfrm>
        </p:spPr>
        <p:txBody>
          <a:bodyPr/>
          <a:lstStyle/>
          <a:p>
            <a:pPr lvl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500" dirty="0" smtClean="0"/>
              <a:t>Participate </a:t>
            </a:r>
            <a:r>
              <a:rPr lang="en-GB" sz="2500" dirty="0"/>
              <a:t>in TIME team workshops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500" dirty="0"/>
              <a:t>Plan and teach lessons from the project units to meet the needs of the pupils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500" dirty="0"/>
              <a:t>Carry out a </a:t>
            </a:r>
            <a:r>
              <a:rPr lang="en-GB" sz="2500" b="1" dirty="0">
                <a:solidFill>
                  <a:srgbClr val="FF0000"/>
                </a:solidFill>
              </a:rPr>
              <a:t>collaborative lesson study cycle </a:t>
            </a:r>
            <a:r>
              <a:rPr lang="en-GB" sz="2500" dirty="0"/>
              <a:t>for each unit 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500" dirty="0"/>
              <a:t>Carry out formative assessment tasks including ‘pupil </a:t>
            </a:r>
            <a:r>
              <a:rPr lang="en-GB" sz="2500" b="1" dirty="0">
                <a:solidFill>
                  <a:srgbClr val="FF0000"/>
                </a:solidFill>
              </a:rPr>
              <a:t>assessment interviews</a:t>
            </a:r>
            <a:r>
              <a:rPr lang="en-GB" sz="2500" dirty="0"/>
              <a:t>’ for each unit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500" dirty="0"/>
              <a:t>Lead departmental sessions with colleagues relating to the project work supported by the subject leader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8" y="18864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4.1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11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707" y="332656"/>
            <a:ext cx="7924800" cy="782960"/>
          </a:xfrm>
        </p:spPr>
        <p:txBody>
          <a:bodyPr/>
          <a:lstStyle/>
          <a:p>
            <a:r>
              <a:rPr lang="en-GB" dirty="0" smtClean="0"/>
              <a:t>Lesson study principals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7921625" cy="41148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3964"/>
                </a:solidFill>
              </a:rPr>
              <a:t>Lesson Study provides teachers with opportunities to observe their colleagues and others in a spirit </a:t>
            </a:r>
            <a:r>
              <a:rPr lang="en-GB" sz="2000" b="1" dirty="0">
                <a:solidFill>
                  <a:srgbClr val="003964"/>
                </a:solidFill>
              </a:rPr>
              <a:t>of mutual development </a:t>
            </a:r>
            <a:r>
              <a:rPr lang="en-GB" sz="2000" dirty="0">
                <a:solidFill>
                  <a:srgbClr val="003964"/>
                </a:solidFill>
              </a:rPr>
              <a:t>and </a:t>
            </a:r>
            <a:r>
              <a:rPr lang="en-GB" sz="2000" b="1" dirty="0">
                <a:solidFill>
                  <a:srgbClr val="003964"/>
                </a:solidFill>
              </a:rPr>
              <a:t>professional</a:t>
            </a:r>
            <a:r>
              <a:rPr lang="en-GB" sz="2000" dirty="0">
                <a:solidFill>
                  <a:srgbClr val="003964"/>
                </a:solidFill>
              </a:rPr>
              <a:t> learning – </a:t>
            </a:r>
            <a:r>
              <a:rPr lang="en-GB" sz="2000" b="1" dirty="0">
                <a:solidFill>
                  <a:srgbClr val="003964"/>
                </a:solidFill>
              </a:rPr>
              <a:t>it is not a tool for teacher evaluation</a:t>
            </a:r>
            <a:r>
              <a:rPr lang="en-GB" sz="2000" b="1" dirty="0" smtClean="0">
                <a:solidFill>
                  <a:srgbClr val="003964"/>
                </a:solidFill>
              </a:rPr>
              <a:t>.</a:t>
            </a:r>
            <a:endParaRPr lang="en-GB" sz="1800" dirty="0">
              <a:solidFill>
                <a:srgbClr val="003964"/>
              </a:solidFill>
            </a:endParaRPr>
          </a:p>
          <a:p>
            <a:pPr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3964"/>
                </a:solidFill>
              </a:rPr>
              <a:t>The lesson study is a collective effort owned </a:t>
            </a:r>
            <a:r>
              <a:rPr lang="en-GB" sz="2000" dirty="0">
                <a:solidFill>
                  <a:srgbClr val="003964"/>
                </a:solidFill>
              </a:rPr>
              <a:t>and discussed in a non-judgmental </a:t>
            </a:r>
            <a:r>
              <a:rPr lang="en-GB" sz="2000" dirty="0" smtClean="0">
                <a:solidFill>
                  <a:srgbClr val="003964"/>
                </a:solidFill>
              </a:rPr>
              <a:t>way.</a:t>
            </a:r>
            <a:endParaRPr lang="en-GB" sz="2000" dirty="0" smtClean="0"/>
          </a:p>
          <a:p>
            <a:pPr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3964"/>
                </a:solidFill>
              </a:rPr>
              <a:t>In </a:t>
            </a:r>
            <a:r>
              <a:rPr lang="en-GB" sz="2000" dirty="0">
                <a:solidFill>
                  <a:srgbClr val="003964"/>
                </a:solidFill>
              </a:rPr>
              <a:t>essence, LS focuses the mind of the teachers involved on pupil understanding so that the teachers learn about ‘</a:t>
            </a:r>
            <a:r>
              <a:rPr lang="en-GB" sz="2000" b="1" dirty="0">
                <a:solidFill>
                  <a:srgbClr val="003964"/>
                </a:solidFill>
              </a:rPr>
              <a:t>guiding pupils to understand</a:t>
            </a:r>
            <a:r>
              <a:rPr lang="en-GB" sz="2000" dirty="0">
                <a:solidFill>
                  <a:srgbClr val="003964"/>
                </a:solidFill>
              </a:rPr>
              <a:t>’ rather than to simply getting the right answers.  </a:t>
            </a:r>
          </a:p>
          <a:p>
            <a:pPr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3964"/>
                </a:solidFill>
              </a:rPr>
              <a:t>It </a:t>
            </a:r>
            <a:r>
              <a:rPr lang="en-GB" sz="2000" dirty="0">
                <a:solidFill>
                  <a:srgbClr val="003964"/>
                </a:solidFill>
              </a:rPr>
              <a:t>is built round a ‘research question’ about a defined aspect of teaching and learning </a:t>
            </a:r>
            <a:r>
              <a:rPr lang="en-GB" sz="2000" dirty="0" smtClean="0">
                <a:solidFill>
                  <a:srgbClr val="003964"/>
                </a:solidFill>
              </a:rPr>
              <a:t>and </a:t>
            </a:r>
            <a:r>
              <a:rPr lang="en-GB" sz="2000" dirty="0">
                <a:solidFill>
                  <a:srgbClr val="003964"/>
                </a:solidFill>
              </a:rPr>
              <a:t>at its heart is anticipating pupils’ responses, and planning what the teacher will do accordingly, to help pupils overcome their own </a:t>
            </a:r>
            <a:r>
              <a:rPr lang="en-GB" sz="2000" dirty="0" smtClean="0">
                <a:solidFill>
                  <a:srgbClr val="003964"/>
                </a:solidFill>
              </a:rPr>
              <a:t>difficulties</a:t>
            </a: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latin typeface="Calibri"/>
                <a:ea typeface="MS Mincho"/>
                <a:cs typeface="Calibri"/>
              </a:rPr>
              <a:t>	</a:t>
            </a:r>
            <a:r>
              <a:rPr lang="en-GB" sz="1200" b="1" dirty="0" smtClean="0">
                <a:latin typeface="Calibri"/>
                <a:ea typeface="MS Mincho"/>
                <a:cs typeface="Calibri"/>
              </a:rPr>
              <a:t>Excerpts from: </a:t>
            </a:r>
            <a:r>
              <a:rPr lang="en-GB" sz="1200" b="1" i="1" dirty="0" smtClean="0">
                <a:latin typeface="Calibri"/>
                <a:ea typeface="MS Mincho"/>
                <a:cs typeface="Calibri"/>
              </a:rPr>
              <a:t>Problem </a:t>
            </a:r>
            <a:r>
              <a:rPr lang="en-GB" sz="1200" b="1" i="1" dirty="0">
                <a:latin typeface="Calibri"/>
                <a:ea typeface="MS Mincho"/>
                <a:cs typeface="Calibri"/>
              </a:rPr>
              <a:t>solving and the use of Lesson Study with </a:t>
            </a:r>
            <a:r>
              <a:rPr lang="en-GB" sz="1200" b="1" i="1" dirty="0" err="1">
                <a:latin typeface="Calibri"/>
                <a:ea typeface="MS Mincho"/>
                <a:cs typeface="Calibri"/>
              </a:rPr>
              <a:t>Bowland</a:t>
            </a:r>
            <a:r>
              <a:rPr lang="en-GB" sz="1200" b="1" i="1" dirty="0">
                <a:latin typeface="Calibri"/>
                <a:ea typeface="MS Mincho"/>
                <a:cs typeface="Calibri"/>
              </a:rPr>
              <a:t> materials</a:t>
            </a:r>
            <a:endParaRPr lang="en-GB" sz="1200" i="1" dirty="0">
              <a:latin typeface="Calibri"/>
              <a:ea typeface="MS Mincho"/>
              <a:cs typeface="Times New Roman"/>
            </a:endParaRPr>
          </a:p>
          <a:p>
            <a:pPr marL="0" indent="0">
              <a:spcBef>
                <a:spcPts val="600"/>
              </a:spcBef>
              <a:spcAft>
                <a:spcPts val="1800"/>
              </a:spcAft>
            </a:pPr>
            <a:endParaRPr lang="en-GB" sz="2000" dirty="0" smtClean="0">
              <a:solidFill>
                <a:srgbClr val="003964"/>
              </a:solidFill>
            </a:endParaRP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23528" y="18864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4.2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32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496944" cy="5472608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Planning 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4988" indent="-177800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Prior to meeting:</a:t>
            </a:r>
            <a:endParaRPr lang="en-GB" sz="1800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marL="533400" lvl="0" indent="-1651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400" dirty="0">
                <a:latin typeface="Calibri"/>
                <a:ea typeface="Calibri"/>
                <a:cs typeface="Times New Roman"/>
              </a:rPr>
              <a:t>choose lesson and </a:t>
            </a:r>
            <a:r>
              <a:rPr lang="en-US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focus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 for lesson study </a:t>
            </a:r>
            <a:endParaRPr lang="en-US" sz="1400" dirty="0" smtClean="0">
              <a:latin typeface="Calibri"/>
              <a:ea typeface="Calibri"/>
              <a:cs typeface="Times New Roman"/>
            </a:endParaRPr>
          </a:p>
          <a:p>
            <a:pPr marL="533400" lvl="0" indent="-1651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400" dirty="0" smtClean="0">
                <a:latin typeface="Calibri"/>
                <a:ea typeface="Calibri"/>
                <a:cs typeface="Times New Roman"/>
              </a:rPr>
              <a:t>Core 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teachers adapt lesson for their particular groups </a:t>
            </a:r>
            <a:endParaRPr lang="en-US" sz="1400" dirty="0" smtClean="0">
              <a:latin typeface="Calibri"/>
              <a:ea typeface="Calibri"/>
              <a:cs typeface="Times New Roman"/>
            </a:endParaRPr>
          </a:p>
          <a:p>
            <a:pPr marL="536575" lvl="1" indent="-18097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Calibri"/>
                <a:ea typeface="Calibri"/>
                <a:cs typeface="Times New Roman"/>
              </a:rPr>
              <a:t>work </a:t>
            </a:r>
            <a:r>
              <a:rPr lang="en-GB" sz="1400" dirty="0">
                <a:latin typeface="Calibri"/>
                <a:ea typeface="Calibri"/>
                <a:cs typeface="Times New Roman"/>
              </a:rPr>
              <a:t>through the maths problems</a:t>
            </a:r>
            <a:r>
              <a:rPr lang="en-GB" sz="1400" b="1" dirty="0">
                <a:latin typeface="Calibri"/>
                <a:ea typeface="Calibri"/>
                <a:cs typeface="Times New Roman"/>
              </a:rPr>
              <a:t>,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anticipating pupil responses</a:t>
            </a:r>
            <a:r>
              <a:rPr lang="en-GB" sz="1400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GB" sz="1400" dirty="0">
                <a:latin typeface="Calibri"/>
                <a:ea typeface="Calibri"/>
                <a:cs typeface="Times New Roman"/>
              </a:rPr>
              <a:t>and possible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teacher responses</a:t>
            </a:r>
            <a:endParaRPr lang="en-GB" sz="1400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marL="536575" lvl="1" indent="-18097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latin typeface="Calibri"/>
                <a:ea typeface="Calibri"/>
                <a:cs typeface="Times New Roman"/>
              </a:rPr>
              <a:t>study lesson and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lesson commentary</a:t>
            </a:r>
            <a:r>
              <a:rPr lang="en-GB" sz="1400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GB" sz="1400" dirty="0">
                <a:latin typeface="Calibri"/>
                <a:ea typeface="Calibri"/>
                <a:cs typeface="Times New Roman"/>
              </a:rPr>
              <a:t>noting key points relevant to LS </a:t>
            </a:r>
            <a:r>
              <a:rPr lang="en-GB" sz="1400" dirty="0" smtClean="0">
                <a:latin typeface="Calibri"/>
                <a:ea typeface="Calibri"/>
                <a:cs typeface="Times New Roman"/>
              </a:rPr>
              <a:t>focus</a:t>
            </a:r>
          </a:p>
          <a:p>
            <a:pPr marL="633413" lvl="1" indent="-279400">
              <a:spcAft>
                <a:spcPts val="0"/>
              </a:spcAft>
              <a:buNone/>
            </a:pPr>
            <a:r>
              <a:rPr lang="en-GB" sz="1800" b="1" dirty="0" smtClean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Meeting</a:t>
            </a:r>
            <a:r>
              <a:rPr lang="en-GB" sz="16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GB" sz="1400" i="1" dirty="0">
                <a:latin typeface="Calibri"/>
                <a:ea typeface="Calibri"/>
                <a:cs typeface="Times New Roman"/>
              </a:rPr>
              <a:t>(using pro-forma</a:t>
            </a:r>
            <a:r>
              <a:rPr lang="en-GB" sz="1400" i="1" dirty="0" smtClean="0">
                <a:latin typeface="Calibri"/>
                <a:ea typeface="Calibri"/>
                <a:cs typeface="Times New Roman"/>
              </a:rPr>
              <a:t>):</a:t>
            </a:r>
            <a:endParaRPr lang="en-GB" sz="1400" i="1" dirty="0"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400" dirty="0">
                <a:latin typeface="Calibri"/>
                <a:ea typeface="Calibri"/>
                <a:cs typeface="Times New Roman"/>
              </a:rPr>
              <a:t>Agree and record </a:t>
            </a:r>
            <a:r>
              <a:rPr lang="en-US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key points in lesson</a:t>
            </a:r>
            <a:r>
              <a:rPr lang="en-US" sz="1400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to pay careful attention to with respect to LS focus </a:t>
            </a:r>
            <a:r>
              <a:rPr lang="en-US" sz="1400" i="1" dirty="0">
                <a:latin typeface="Calibri"/>
                <a:ea typeface="Calibri"/>
                <a:cs typeface="Times New Roman"/>
              </a:rPr>
              <a:t>(make reference to lesson commentary)</a:t>
            </a:r>
            <a:endParaRPr lang="en-GB" sz="1400" i="1" dirty="0"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GB" sz="1400" dirty="0">
                <a:latin typeface="Calibri"/>
                <a:ea typeface="Calibri"/>
                <a:cs typeface="Calibri"/>
              </a:rPr>
              <a:t>Note any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anticipated</a:t>
            </a:r>
            <a:r>
              <a:rPr lang="en-GB" sz="1400" dirty="0">
                <a:latin typeface="Calibri"/>
                <a:ea typeface="Calibri"/>
                <a:cs typeface="Calibri"/>
              </a:rPr>
              <a:t> responses and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misconceptions</a:t>
            </a:r>
            <a:r>
              <a:rPr lang="en-GB" sz="1400" dirty="0">
                <a:latin typeface="Calibri"/>
                <a:ea typeface="Calibri"/>
                <a:cs typeface="Calibri"/>
              </a:rPr>
              <a:t> from pupils in relation to the key points</a:t>
            </a:r>
            <a:r>
              <a:rPr lang="en-GB" sz="1400" dirty="0">
                <a:latin typeface="Calibri"/>
                <a:ea typeface="Calibri"/>
                <a:cs typeface="Times New Roman"/>
              </a:rPr>
              <a:t>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Teaching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4988" lvl="0" indent="-179388">
              <a:spcBef>
                <a:spcPts val="0"/>
              </a:spcBef>
              <a:spcAft>
                <a:spcPts val="0"/>
              </a:spcAft>
              <a:buFont typeface="Symbol"/>
              <a:buChar char=""/>
              <a:tabLst>
                <a:tab pos="457200" algn="l"/>
              </a:tabLst>
            </a:pPr>
            <a:r>
              <a:rPr lang="en-GB" sz="1400" dirty="0">
                <a:latin typeface="Calibri"/>
                <a:ea typeface="Calibri"/>
                <a:cs typeface="Times New Roman"/>
              </a:rPr>
              <a:t>Observing teachers record relevant evidence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Post-lesson discussion</a:t>
            </a:r>
            <a:r>
              <a:rPr lang="en-US" sz="2400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 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  <a:tabLst>
                <a:tab pos="457200" algn="l"/>
              </a:tabLst>
            </a:pPr>
            <a:r>
              <a:rPr lang="en-US" sz="1400" dirty="0">
                <a:latin typeface="Calibri"/>
                <a:ea typeface="Calibri"/>
                <a:cs typeface="Times New Roman"/>
              </a:rPr>
              <a:t>Discuss and </a:t>
            </a:r>
            <a:r>
              <a:rPr lang="en-US" sz="1400" dirty="0" err="1">
                <a:latin typeface="Calibri"/>
                <a:ea typeface="Calibri"/>
                <a:cs typeface="Times New Roman"/>
              </a:rPr>
              <a:t>analyse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 </a:t>
            </a:r>
            <a:r>
              <a:rPr lang="en-US" sz="1400" dirty="0" smtClean="0">
                <a:latin typeface="Calibri"/>
                <a:ea typeface="Calibri"/>
                <a:cs typeface="Times New Roman"/>
              </a:rPr>
              <a:t>evidence 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including examples of pupils work/views</a:t>
            </a:r>
            <a:endParaRPr lang="en-GB" sz="1400" dirty="0"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  <a:tabLst>
                <a:tab pos="457200" algn="l"/>
              </a:tabLst>
            </a:pPr>
            <a:r>
              <a:rPr lang="en-US" sz="1400" dirty="0">
                <a:latin typeface="Calibri"/>
                <a:ea typeface="Calibri"/>
                <a:cs typeface="Times New Roman"/>
              </a:rPr>
              <a:t>Amend the plan</a:t>
            </a:r>
            <a:endParaRPr lang="en-GB" sz="1400" dirty="0">
              <a:latin typeface="Calibri"/>
              <a:ea typeface="Calibri"/>
              <a:cs typeface="Times New Roman"/>
            </a:endParaRP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Reteach lesson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  <a:tabLst>
                <a:tab pos="457200" algn="l"/>
              </a:tabLst>
            </a:pPr>
            <a:r>
              <a:rPr lang="en-GB" sz="1400" dirty="0">
                <a:latin typeface="Calibri"/>
                <a:ea typeface="Calibri"/>
                <a:cs typeface="Times New Roman"/>
              </a:rPr>
              <a:t>Core teachers reverse roles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GB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Summary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4988" lvl="0" indent="-179388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latin typeface="Calibri"/>
                <a:ea typeface="Calibri"/>
                <a:cs typeface="Times New Roman"/>
              </a:rPr>
              <a:t>Discuss and record brief bullet </a:t>
            </a:r>
            <a:r>
              <a:rPr lang="en-GB" sz="1400" dirty="0" smtClean="0">
                <a:latin typeface="Calibri"/>
                <a:ea typeface="Calibri"/>
                <a:cs typeface="Times New Roman"/>
              </a:rPr>
              <a:t>points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5616624" cy="216024"/>
          </a:xfrm>
        </p:spPr>
        <p:txBody>
          <a:bodyPr/>
          <a:lstStyle/>
          <a:p>
            <a:r>
              <a:rPr lang="en-GB" sz="2400" dirty="0" smtClean="0">
                <a:solidFill>
                  <a:srgbClr val="004B6C"/>
                </a:solidFill>
              </a:rPr>
              <a:t>Suggested structure for lesson study </a:t>
            </a:r>
            <a:endParaRPr lang="en-GB" sz="2400" dirty="0">
              <a:solidFill>
                <a:srgbClr val="004B6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3528" y="18864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4.3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97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3"/>
          <p:cNvSpPr>
            <a:spLocks noGrp="1" noChangeArrowheads="1"/>
          </p:cNvSpPr>
          <p:nvPr>
            <p:ph type="title"/>
          </p:nvPr>
        </p:nvSpPr>
        <p:spPr>
          <a:xfrm>
            <a:off x="395536" y="733896"/>
            <a:ext cx="7924800" cy="750888"/>
          </a:xfrm>
        </p:spPr>
        <p:txBody>
          <a:bodyPr/>
          <a:lstStyle/>
          <a:p>
            <a:pPr eaLnBrk="1" hangingPunct="1"/>
            <a:r>
              <a:rPr lang="en-US" altLang="en-US" sz="3200" dirty="0" smtClean="0"/>
              <a:t>Starter: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0650" y="1772816"/>
            <a:ext cx="7842537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b="1" dirty="0" smtClean="0"/>
              <a:t>Problem</a:t>
            </a:r>
            <a:endParaRPr lang="en-GB" sz="2400" b="1" i="1" dirty="0" smtClean="0"/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sz="2800" dirty="0" smtClean="0">
                <a:solidFill>
                  <a:srgbClr val="002060"/>
                </a:solidFill>
              </a:rPr>
              <a:t>88 children at a party.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1/3 of the boys pair with 2/5 of the girls for a 3 legged race.</a:t>
            </a:r>
          </a:p>
          <a:p>
            <a:endParaRPr lang="en-GB" sz="2400" dirty="0" smtClean="0"/>
          </a:p>
          <a:p>
            <a:pPr>
              <a:spcAft>
                <a:spcPts val="600"/>
              </a:spcAft>
            </a:pPr>
            <a:r>
              <a:rPr lang="en-GB" sz="2800" dirty="0" smtClean="0">
                <a:solidFill>
                  <a:srgbClr val="FF0000"/>
                </a:solidFill>
              </a:rPr>
              <a:t>How many boys at the party?</a:t>
            </a:r>
          </a:p>
          <a:p>
            <a:pPr>
              <a:lnSpc>
                <a:spcPct val="150000"/>
              </a:lnSpc>
            </a:pPr>
            <a:r>
              <a:rPr lang="en-GB" sz="2400" i="1" dirty="0" smtClean="0">
                <a:solidFill>
                  <a:srgbClr val="FF0000"/>
                </a:solidFill>
              </a:rPr>
              <a:t>Be prepared to justify your method</a:t>
            </a:r>
            <a:endParaRPr lang="en-GB" sz="2400" i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0.2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739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3898"/>
            <a:ext cx="7924800" cy="1143000"/>
          </a:xfrm>
        </p:spPr>
        <p:txBody>
          <a:bodyPr/>
          <a:lstStyle/>
          <a:p>
            <a:r>
              <a:rPr lang="en-GB" dirty="0" smtClean="0"/>
              <a:t>Practical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7921625" cy="4114800"/>
          </a:xfrm>
        </p:spPr>
        <p:txBody>
          <a:bodyPr/>
          <a:lstStyle/>
          <a:p>
            <a:pPr marL="0" indent="0"/>
            <a:r>
              <a:rPr lang="en-GB" sz="1800" b="1" dirty="0" smtClean="0">
                <a:solidFill>
                  <a:srgbClr val="0070C0"/>
                </a:solidFill>
              </a:rPr>
              <a:t>Lesson study to be useful does need time and organisation</a:t>
            </a:r>
          </a:p>
          <a:p>
            <a:pPr marL="0" indent="0"/>
            <a:endParaRPr lang="en-GB" sz="1800" dirty="0" smtClean="0"/>
          </a:p>
          <a:p>
            <a:pPr marL="1520825" indent="-1520825" defTabSz="903288"/>
            <a:r>
              <a:rPr lang="en-GB" sz="2400" b="1" dirty="0" smtClean="0"/>
              <a:t>Who </a:t>
            </a:r>
            <a:r>
              <a:rPr lang="en-GB" sz="2400" dirty="0" smtClean="0"/>
              <a:t> </a:t>
            </a:r>
            <a:r>
              <a:rPr lang="en-GB" sz="2400" b="1" dirty="0" smtClean="0"/>
              <a:t>-</a:t>
            </a:r>
            <a:r>
              <a:rPr lang="en-GB" sz="2400" dirty="0" smtClean="0"/>
              <a:t>       </a:t>
            </a:r>
            <a:r>
              <a:rPr lang="en-GB" sz="1800" b="1" dirty="0" smtClean="0"/>
              <a:t>Form </a:t>
            </a:r>
            <a:r>
              <a:rPr lang="en-GB" sz="1800" b="1" dirty="0"/>
              <a:t>lesson study </a:t>
            </a:r>
            <a:r>
              <a:rPr lang="en-GB" sz="1800" b="1" dirty="0" smtClean="0"/>
              <a:t>group </a:t>
            </a:r>
            <a:r>
              <a:rPr lang="en-GB" sz="1800" dirty="0" smtClean="0"/>
              <a:t>apart from the core teachers it would be useful to include 2 or 3 other teachers from the department if possible</a:t>
            </a:r>
          </a:p>
          <a:p>
            <a:pPr marL="1520825" indent="-1520825" defTabSz="903288"/>
            <a:endParaRPr lang="en-GB" sz="1200" dirty="0" smtClean="0"/>
          </a:p>
          <a:p>
            <a:pPr marL="1520825" indent="-1520825"/>
            <a:r>
              <a:rPr lang="en-GB" sz="2400" b="1" dirty="0" smtClean="0"/>
              <a:t>Which</a:t>
            </a:r>
            <a:r>
              <a:rPr lang="en-GB" sz="2400" dirty="0" smtClean="0"/>
              <a:t> </a:t>
            </a:r>
            <a:r>
              <a:rPr lang="en-GB" sz="2400" b="1" dirty="0" smtClean="0"/>
              <a:t>-     </a:t>
            </a:r>
            <a:r>
              <a:rPr lang="en-GB" sz="1800" dirty="0" smtClean="0"/>
              <a:t>having decided the focus lesson from the unit, core teachers must decide which of each of their classes will be suitable.</a:t>
            </a:r>
          </a:p>
          <a:p>
            <a:pPr marL="1520825" indent="-1520825"/>
            <a:endParaRPr lang="en-GB" sz="1200" dirty="0" smtClean="0"/>
          </a:p>
          <a:p>
            <a:pPr marL="1520825" indent="-1520825"/>
            <a:r>
              <a:rPr lang="en-GB" sz="2400" b="1" dirty="0" smtClean="0"/>
              <a:t>When -      </a:t>
            </a:r>
            <a:r>
              <a:rPr lang="en-GB" sz="1800" dirty="0" smtClean="0"/>
              <a:t>Plan out the times for each stage of the lesson study cycle, </a:t>
            </a:r>
            <a:r>
              <a:rPr lang="en-GB" sz="1800" i="1" dirty="0" smtClean="0"/>
              <a:t>pre and post teaching meetings etc.</a:t>
            </a:r>
          </a:p>
          <a:p>
            <a:pPr marL="1520825" indent="0"/>
            <a:r>
              <a:rPr lang="en-GB" sz="1800" dirty="0" smtClean="0"/>
              <a:t>Organise cover</a:t>
            </a:r>
          </a:p>
          <a:p>
            <a:pPr marL="1520825" indent="0"/>
            <a:r>
              <a:rPr lang="en-GB" sz="1800" dirty="0" smtClean="0"/>
              <a:t>ensure documentation circulated </a:t>
            </a:r>
          </a:p>
          <a:p>
            <a:pPr marL="1520825" indent="0"/>
            <a:endParaRPr lang="en-GB" sz="1200" dirty="0" smtClean="0"/>
          </a:p>
          <a:p>
            <a:pPr marL="0" indent="0"/>
            <a:r>
              <a:rPr lang="en-GB" sz="2400" b="1" dirty="0" smtClean="0"/>
              <a:t>Support -  </a:t>
            </a:r>
            <a:r>
              <a:rPr lang="en-GB" sz="1800" dirty="0" smtClean="0"/>
              <a:t>Inform and involve subject leader</a:t>
            </a:r>
          </a:p>
          <a:p>
            <a:endParaRPr lang="en-GB" sz="2400" dirty="0"/>
          </a:p>
        </p:txBody>
      </p:sp>
      <p:sp>
        <p:nvSpPr>
          <p:cNvPr id="4" name="Rectangle 3"/>
          <p:cNvSpPr/>
          <p:nvPr/>
        </p:nvSpPr>
        <p:spPr>
          <a:xfrm>
            <a:off x="323528" y="18864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4.4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01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295" y="764704"/>
            <a:ext cx="7924800" cy="607913"/>
          </a:xfrm>
        </p:spPr>
        <p:txBody>
          <a:bodyPr/>
          <a:lstStyle/>
          <a:p>
            <a:r>
              <a:rPr lang="en-GB" dirty="0" smtClean="0"/>
              <a:t>Lesson study planning 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606" y="1772816"/>
            <a:ext cx="7921625" cy="4114800"/>
          </a:xfrm>
        </p:spPr>
        <p:txBody>
          <a:bodyPr/>
          <a:lstStyle/>
          <a:p>
            <a:pPr marL="0" indent="0"/>
            <a:r>
              <a:rPr lang="en-GB" sz="2400" b="1" dirty="0" smtClean="0"/>
              <a:t>Task 1: </a:t>
            </a:r>
            <a:r>
              <a:rPr lang="en-GB" sz="2000" i="1" dirty="0" smtClean="0"/>
              <a:t>~ 20 </a:t>
            </a:r>
            <a:r>
              <a:rPr lang="en-GB" sz="2000" i="1" dirty="0" err="1" smtClean="0"/>
              <a:t>mins</a:t>
            </a:r>
            <a:endParaRPr lang="en-GB" sz="2000" i="1" dirty="0" smtClean="0"/>
          </a:p>
          <a:p>
            <a:pPr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Work with your core teacher colleague to complete the planning stage of the lesson study cycle for a lesson in the first unit</a:t>
            </a:r>
          </a:p>
          <a:p>
            <a:pPr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Use the guidance to support you and complete the relevant section of the lesson study pro-forma </a:t>
            </a:r>
            <a:r>
              <a:rPr lang="en-GB" sz="2000" i="1" dirty="0" smtClean="0"/>
              <a:t>(bullet points)</a:t>
            </a:r>
          </a:p>
          <a:p>
            <a:pPr marL="0" indent="0"/>
            <a:r>
              <a:rPr lang="en-GB" sz="2400" b="1" dirty="0" smtClean="0"/>
              <a:t>Task 2: </a:t>
            </a:r>
            <a:r>
              <a:rPr lang="en-GB" sz="2000" i="1" dirty="0" smtClean="0"/>
              <a:t>~ 5 </a:t>
            </a:r>
            <a:r>
              <a:rPr lang="en-GB" sz="2000" i="1" dirty="0" err="1" smtClean="0"/>
              <a:t>mins</a:t>
            </a:r>
            <a:endParaRPr lang="en-GB" sz="2000" i="1" dirty="0" smtClean="0"/>
          </a:p>
          <a:p>
            <a:pPr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Share your thoughts and pro –forma comments with another core pair on your table</a:t>
            </a:r>
          </a:p>
          <a:p>
            <a:pPr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What further actions do you now need to take?</a:t>
            </a:r>
          </a:p>
          <a:p>
            <a:pPr marL="0" indent="0"/>
            <a:endParaRPr lang="en-GB" sz="28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323528" y="18864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4.5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42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295" y="764704"/>
            <a:ext cx="7924800" cy="607913"/>
          </a:xfrm>
        </p:spPr>
        <p:txBody>
          <a:bodyPr/>
          <a:lstStyle/>
          <a:p>
            <a:r>
              <a:rPr lang="en-GB" dirty="0" smtClean="0"/>
              <a:t>Lesson study focus for unit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606" y="1772816"/>
            <a:ext cx="7921625" cy="4114800"/>
          </a:xfrm>
        </p:spPr>
        <p:txBody>
          <a:bodyPr/>
          <a:lstStyle/>
          <a:p>
            <a:pPr marL="0" indent="0"/>
            <a:r>
              <a:rPr lang="en-GB" sz="2400" b="1" dirty="0" smtClean="0"/>
              <a:t>Focus </a:t>
            </a:r>
            <a:r>
              <a:rPr lang="en-GB" sz="2000" i="1" dirty="0" smtClean="0"/>
              <a:t>(research question):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i="1" dirty="0"/>
              <a:t> </a:t>
            </a:r>
            <a:endParaRPr lang="en-GB" sz="2000" i="1" dirty="0" smtClean="0"/>
          </a:p>
          <a:p>
            <a:pPr>
              <a:buFont typeface="Arial" panose="020B0604020202020204" pitchFamily="34" charset="0"/>
              <a:buChar char="•"/>
            </a:pPr>
            <a:endParaRPr lang="en-GB" sz="2000" i="1" dirty="0"/>
          </a:p>
          <a:p>
            <a:pPr>
              <a:buFont typeface="Arial" panose="020B0604020202020204" pitchFamily="34" charset="0"/>
              <a:buChar char="•"/>
            </a:pPr>
            <a:endParaRPr lang="en-GB" sz="2400" i="1" dirty="0" smtClean="0"/>
          </a:p>
          <a:p>
            <a:pPr marL="0" indent="0"/>
            <a:r>
              <a:rPr lang="en-GB" sz="2400" b="1" dirty="0" smtClean="0"/>
              <a:t>Target lesson: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 </a:t>
            </a:r>
            <a:endParaRPr lang="en-GB" sz="24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323528" y="18864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4.6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8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5" y="692696"/>
            <a:ext cx="7924800" cy="613187"/>
          </a:xfrm>
        </p:spPr>
        <p:txBody>
          <a:bodyPr/>
          <a:lstStyle/>
          <a:p>
            <a:r>
              <a:rPr lang="en-GB" dirty="0" smtClean="0"/>
              <a:t>Session 5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5.0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42068" y="1268760"/>
            <a:ext cx="8882460" cy="54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2900" kern="0" dirty="0" smtClean="0"/>
              <a:t>Looking at the rest of the Unit 1 lessons </a:t>
            </a:r>
            <a:r>
              <a:rPr lang="en-GB" sz="2800" b="0" i="1" kern="0" dirty="0" smtClean="0"/>
              <a:t>- option 1</a:t>
            </a:r>
            <a:endParaRPr lang="en-GB" sz="2400" b="0" i="1" kern="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060848"/>
            <a:ext cx="777686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400" b="1" dirty="0" smtClean="0"/>
              <a:t>On your table: </a:t>
            </a:r>
            <a:endParaRPr lang="en-GB" b="1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b="1" dirty="0" smtClean="0"/>
              <a:t>Task 1</a:t>
            </a:r>
          </a:p>
          <a:p>
            <a:pPr marL="285750" indent="-28575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Agree a lesson not studied so far to look at in school pairs</a:t>
            </a:r>
          </a:p>
          <a:p>
            <a:pPr marL="285750" indent="-28575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Work through the key maths problems discussing the key learning issues</a:t>
            </a:r>
          </a:p>
          <a:p>
            <a:pPr marL="285750" indent="-28575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Read through lesson and study commentary and discuss who you might do this lesson with.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b="1" dirty="0" smtClean="0"/>
              <a:t>Task 2</a:t>
            </a:r>
          </a:p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Compare your observations with other school pairs on your table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b="1" dirty="0" smtClean="0"/>
              <a:t>Now repeat for other lesson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6368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5" y="692696"/>
            <a:ext cx="7924800" cy="613187"/>
          </a:xfrm>
        </p:spPr>
        <p:txBody>
          <a:bodyPr/>
          <a:lstStyle/>
          <a:p>
            <a:r>
              <a:rPr lang="en-GB" dirty="0" smtClean="0"/>
              <a:t>Session 5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5.0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42068" y="1268760"/>
            <a:ext cx="8882460" cy="54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2900" kern="0" dirty="0" smtClean="0"/>
              <a:t>Looking at the rest of the Unit 1 lessons </a:t>
            </a:r>
            <a:r>
              <a:rPr lang="en-GB" sz="2800" b="0" i="1" kern="0" dirty="0" smtClean="0"/>
              <a:t>- option 2</a:t>
            </a:r>
            <a:endParaRPr lang="en-GB" sz="2400" b="0" i="1" kern="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060848"/>
            <a:ext cx="7776864" cy="367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b="1" dirty="0" smtClean="0"/>
              <a:t>Task 1 </a:t>
            </a:r>
            <a:r>
              <a:rPr lang="en-GB" sz="2000" i="1" dirty="0" smtClean="0"/>
              <a:t>– 15 </a:t>
            </a:r>
            <a:r>
              <a:rPr lang="en-GB" sz="2000" i="1" dirty="0" err="1" smtClean="0"/>
              <a:t>mins</a:t>
            </a:r>
            <a:endParaRPr lang="en-GB" sz="2000" i="1" dirty="0" smtClean="0"/>
          </a:p>
          <a:p>
            <a:pPr marL="285750" indent="-28575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Each school pair splits up going to tables focussed on a different lesson</a:t>
            </a:r>
          </a:p>
          <a:p>
            <a:pPr marL="285750" indent="-28575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Work through the key maths problems discussing the key learning issues</a:t>
            </a:r>
          </a:p>
          <a:p>
            <a:pPr marL="285750" indent="-28575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Read through lesson and study commentary and discuss</a:t>
            </a:r>
          </a:p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400" b="1" dirty="0" smtClean="0"/>
              <a:t>Task 2 </a:t>
            </a:r>
            <a:r>
              <a:rPr lang="en-GB" sz="2000" i="1" dirty="0">
                <a:solidFill>
                  <a:srgbClr val="000000"/>
                </a:solidFill>
              </a:rPr>
              <a:t>– </a:t>
            </a:r>
            <a:r>
              <a:rPr lang="en-GB" sz="2000" i="1" dirty="0" smtClean="0">
                <a:solidFill>
                  <a:srgbClr val="000000"/>
                </a:solidFill>
              </a:rPr>
              <a:t>20 </a:t>
            </a:r>
            <a:r>
              <a:rPr lang="en-GB" sz="2000" i="1" dirty="0" err="1" smtClean="0">
                <a:solidFill>
                  <a:srgbClr val="000000"/>
                </a:solidFill>
              </a:rPr>
              <a:t>mins</a:t>
            </a:r>
            <a:endParaRPr lang="en-GB" sz="2400" b="1" dirty="0" smtClean="0"/>
          </a:p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School pairs recombine and take it in turns to go through the two lessons</a:t>
            </a:r>
          </a:p>
        </p:txBody>
      </p:sp>
    </p:spTree>
    <p:extLst>
      <p:ext uri="{BB962C8B-B14F-4D97-AF65-F5344CB8AC3E}">
        <p14:creationId xmlns:p14="http://schemas.microsoft.com/office/powerpoint/2010/main" val="238074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5" y="692696"/>
            <a:ext cx="7924800" cy="613187"/>
          </a:xfrm>
        </p:spPr>
        <p:txBody>
          <a:bodyPr/>
          <a:lstStyle/>
          <a:p>
            <a:r>
              <a:rPr lang="en-GB" dirty="0" smtClean="0"/>
              <a:t>Session 6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6.0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42068" y="1268760"/>
            <a:ext cx="8882460" cy="54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2900" kern="0" dirty="0" smtClean="0"/>
              <a:t>Planning the delivery of unit 1</a:t>
            </a:r>
            <a:endParaRPr lang="en-GB" sz="2400" b="0" i="1" kern="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060848"/>
            <a:ext cx="777686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 smtClean="0"/>
              <a:t>Planning needs to take into account: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when and with whom lessons will be taught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p</a:t>
            </a:r>
            <a:r>
              <a:rPr lang="en-GB" sz="2000" dirty="0" smtClean="0"/>
              <a:t>lanning time for the proper completion of the lesson study cycle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h</a:t>
            </a:r>
            <a:r>
              <a:rPr lang="en-GB" sz="2000" dirty="0" smtClean="0"/>
              <a:t>ow subject leader can support you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h</a:t>
            </a:r>
            <a:r>
              <a:rPr lang="en-GB" sz="2000" dirty="0" smtClean="0"/>
              <a:t>ow the rest of the department will be involved </a:t>
            </a:r>
            <a:r>
              <a:rPr lang="en-GB" sz="2000" dirty="0" err="1" smtClean="0"/>
              <a:t>eg</a:t>
            </a:r>
            <a:r>
              <a:rPr lang="en-GB" sz="2000" dirty="0" smtClean="0"/>
              <a:t>; department meeting slots etc.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h</a:t>
            </a:r>
            <a:r>
              <a:rPr lang="en-GB" sz="2000" dirty="0" smtClean="0"/>
              <a:t>ow the TIME team community website can be best used</a:t>
            </a:r>
          </a:p>
        </p:txBody>
      </p:sp>
    </p:spTree>
    <p:extLst>
      <p:ext uri="{BB962C8B-B14F-4D97-AF65-F5344CB8AC3E}">
        <p14:creationId xmlns:p14="http://schemas.microsoft.com/office/powerpoint/2010/main" val="169356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Plenary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GB" sz="2400" b="1" dirty="0" smtClean="0">
                <a:solidFill>
                  <a:srgbClr val="004F8A"/>
                </a:solidFill>
              </a:rPr>
              <a:t>Each table to consider and share any particular approaches to: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4F8A"/>
                </a:solidFill>
              </a:rPr>
              <a:t>implementing lessons back in schools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4F8A"/>
                </a:solidFill>
              </a:rPr>
              <a:t>Any possible work with the rest of the department 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4F8A"/>
                </a:solidFill>
              </a:rPr>
              <a:t>Possible use of TIME community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7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.0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8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329" y="1023170"/>
            <a:ext cx="7924800" cy="605630"/>
          </a:xfrm>
        </p:spPr>
        <p:txBody>
          <a:bodyPr/>
          <a:lstStyle/>
          <a:p>
            <a:r>
              <a:rPr lang="en-GB" sz="2800" dirty="0"/>
              <a:t>T</a:t>
            </a:r>
            <a:r>
              <a:rPr lang="en-GB" sz="2800" dirty="0" smtClean="0"/>
              <a:t>asks prior to next TIME team workshop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80920" cy="4896544"/>
          </a:xfrm>
        </p:spPr>
        <p:txBody>
          <a:bodyPr/>
          <a:lstStyle/>
          <a:p>
            <a:pPr marL="45720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600" dirty="0" smtClean="0"/>
              <a:t>Core teachers work closely together to plan and teach unit 1 lessons</a:t>
            </a:r>
          </a:p>
          <a:p>
            <a:pPr marL="45720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600" dirty="0" smtClean="0"/>
              <a:t>A lesson study is completed on one of the lessons</a:t>
            </a:r>
          </a:p>
          <a:p>
            <a:pPr marL="45720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600" dirty="0" smtClean="0"/>
              <a:t>Work with your subject leader for support and how best to share and update the department</a:t>
            </a:r>
          </a:p>
          <a:p>
            <a:pPr marL="45720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600" dirty="0" smtClean="0"/>
              <a:t>Come to the next TIME team workshop prepared to share experiences including a completed lesson study pro-forma</a:t>
            </a:r>
            <a:endParaRPr lang="en-GB" sz="26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7.1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91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76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51520" y="701988"/>
            <a:ext cx="7924800" cy="504056"/>
          </a:xfrm>
        </p:spPr>
        <p:txBody>
          <a:bodyPr/>
          <a:lstStyle/>
          <a:p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2400" dirty="0" smtClean="0"/>
              <a:t>Agenda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0.3</a:t>
            </a: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160596"/>
              </p:ext>
            </p:extLst>
          </p:nvPr>
        </p:nvGraphicFramePr>
        <p:xfrm>
          <a:off x="395536" y="1340768"/>
          <a:ext cx="8615444" cy="51845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668"/>
                <a:gridCol w="5458198"/>
                <a:gridCol w="1526578"/>
              </a:tblGrid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rgbClr val="003964"/>
                          </a:solidFill>
                          <a:effectLst/>
                        </a:rPr>
                        <a:t>Time</a:t>
                      </a:r>
                      <a:endParaRPr lang="en-GB" sz="1400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rgbClr val="003964"/>
                          </a:solidFill>
                          <a:effectLst/>
                        </a:rPr>
                        <a:t>Session</a:t>
                      </a:r>
                      <a:endParaRPr lang="en-GB" sz="1400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3964"/>
                          </a:solidFill>
                          <a:effectLst/>
                        </a:rPr>
                        <a:t> </a:t>
                      </a:r>
                      <a:endParaRPr lang="en-GB" sz="10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rgbClr val="003964"/>
                          </a:solidFill>
                          <a:effectLst/>
                        </a:rPr>
                        <a:t>0900 – 0930</a:t>
                      </a:r>
                      <a:endParaRPr lang="en-GB" sz="1100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Arrival and coffee</a:t>
                      </a:r>
                      <a:endParaRPr lang="en-GB" sz="12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>
                          <a:solidFill>
                            <a:srgbClr val="003964"/>
                          </a:solidFill>
                          <a:effectLst/>
                        </a:rPr>
                        <a:t> </a:t>
                      </a:r>
                      <a:endParaRPr lang="en-GB" sz="1200" b="1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0930 – 0940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0:  Introduction to the day</a:t>
                      </a:r>
                      <a:endParaRPr lang="en-GB" sz="12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0940 – 10:45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1:  Feedback on Unit 0 </a:t>
                      </a:r>
                      <a:endParaRPr lang="en-GB" sz="12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1045 – 1105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i="1" dirty="0">
                          <a:solidFill>
                            <a:srgbClr val="003964"/>
                          </a:solidFill>
                          <a:effectLst/>
                        </a:rPr>
                        <a:t>Break</a:t>
                      </a:r>
                      <a:endParaRPr lang="en-GB" sz="1200" b="1" i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1105 – 1115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2:  Overview of rationale for units</a:t>
                      </a:r>
                      <a:endParaRPr lang="en-GB" sz="12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1115 – 1245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3:  Introducing the Unit 1 lessons</a:t>
                      </a:r>
                      <a:endParaRPr lang="en-GB" sz="12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1245 – 1330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i="1" dirty="0">
                          <a:solidFill>
                            <a:srgbClr val="003964"/>
                          </a:solidFill>
                          <a:effectLst/>
                        </a:rPr>
                        <a:t>Lunch</a:t>
                      </a:r>
                      <a:endParaRPr lang="en-GB" sz="1200" b="1" i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1330 – 1420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4:  Planning for lesson study activity</a:t>
                      </a:r>
                      <a:endParaRPr lang="en-GB" sz="12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1420 – 1500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5:  </a:t>
                      </a:r>
                      <a:r>
                        <a:rPr lang="en-GB" sz="1800" b="1" dirty="0" smtClean="0">
                          <a:solidFill>
                            <a:srgbClr val="003964"/>
                          </a:solidFill>
                          <a:effectLst/>
                        </a:rPr>
                        <a:t>Looking </a:t>
                      </a: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at remaining unit 1 lessons  </a:t>
                      </a:r>
                      <a:endParaRPr lang="en-GB" sz="12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1500 – 1510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i="1" dirty="0">
                          <a:solidFill>
                            <a:srgbClr val="003964"/>
                          </a:solidFill>
                          <a:effectLst/>
                        </a:rPr>
                        <a:t>Break</a:t>
                      </a:r>
                      <a:endParaRPr lang="en-GB" sz="1200" b="1" i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rgbClr val="003964"/>
                          </a:solidFill>
                          <a:effectLst/>
                        </a:rPr>
                        <a:t>1510 – 1545</a:t>
                      </a:r>
                      <a:endParaRPr lang="en-GB" sz="110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>
                          <a:solidFill>
                            <a:srgbClr val="003964"/>
                          </a:solidFill>
                          <a:effectLst/>
                        </a:rPr>
                        <a:t>Session 6:  Planning to teach units  </a:t>
                      </a:r>
                      <a:endParaRPr lang="en-GB" sz="1200" b="1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80" marR="68580" marT="0" marB="0" anchor="ctr"/>
                </a:tc>
              </a:tr>
              <a:tr h="398814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rgbClr val="003964"/>
                          </a:solidFill>
                          <a:effectLst/>
                        </a:rPr>
                        <a:t>1545 – 1600</a:t>
                      </a:r>
                      <a:endParaRPr lang="en-GB" sz="1100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>
                          <a:solidFill>
                            <a:srgbClr val="003964"/>
                          </a:solidFill>
                          <a:effectLst/>
                        </a:rPr>
                        <a:t>Session 7:  Plenary</a:t>
                      </a:r>
                      <a:endParaRPr lang="en-GB" sz="1200" b="1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29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3645024"/>
            <a:ext cx="7776864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701824"/>
            <a:ext cx="7924800" cy="1143000"/>
          </a:xfrm>
        </p:spPr>
        <p:txBody>
          <a:bodyPr/>
          <a:lstStyle/>
          <a:p>
            <a:r>
              <a:rPr lang="en-GB" dirty="0" smtClean="0"/>
              <a:t>Session 1:</a:t>
            </a:r>
            <a:br>
              <a:rPr lang="en-GB" dirty="0" smtClean="0"/>
            </a:br>
            <a:r>
              <a:rPr lang="en-GB" dirty="0" smtClean="0"/>
              <a:t>Feedback from Unit 0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122512"/>
            <a:ext cx="7921625" cy="4114800"/>
          </a:xfrm>
        </p:spPr>
        <p:txBody>
          <a:bodyPr/>
          <a:lstStyle/>
          <a:p>
            <a:pPr marL="0" indent="0"/>
            <a:r>
              <a:rPr lang="en-GB" sz="2800" b="1" dirty="0" smtClean="0">
                <a:solidFill>
                  <a:srgbClr val="002060"/>
                </a:solidFill>
                <a:latin typeface="+mj-lt"/>
              </a:rPr>
              <a:t>What have we learned about pupils reasoning and understanding?</a:t>
            </a:r>
          </a:p>
          <a:p>
            <a:pPr marL="0" indent="0"/>
            <a:endParaRPr lang="en-GB" sz="2800" b="1" dirty="0" smtClean="0">
              <a:solidFill>
                <a:srgbClr val="002060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+mj-lt"/>
              </a:rPr>
              <a:t>During this session you will have the opportunity to talk to several other people from different schools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rgbClr val="002060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+mj-lt"/>
              </a:rPr>
              <a:t>Each of the four ‘core’ questions will be discussed in turn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1.1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137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332656"/>
            <a:ext cx="7924800" cy="1143000"/>
          </a:xfrm>
        </p:spPr>
        <p:txBody>
          <a:bodyPr/>
          <a:lstStyle/>
          <a:p>
            <a:r>
              <a:rPr lang="en-GB" dirty="0" smtClean="0"/>
              <a:t>Structure of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7921625" cy="4752528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 smtClean="0">
                <a:solidFill>
                  <a:srgbClr val="002060"/>
                </a:solidFill>
              </a:rPr>
              <a:t>In small groups, spend approximately </a:t>
            </a:r>
            <a:r>
              <a:rPr lang="en-GB" sz="2400" b="1" dirty="0" smtClean="0">
                <a:solidFill>
                  <a:srgbClr val="002060"/>
                </a:solidFill>
              </a:rPr>
              <a:t>10 minutes </a:t>
            </a:r>
            <a:r>
              <a:rPr lang="en-GB" sz="2400" dirty="0" smtClean="0">
                <a:solidFill>
                  <a:srgbClr val="002060"/>
                </a:solidFill>
              </a:rPr>
              <a:t>discussing a specific question, sharing outcomes, video, audio evidence etc.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 smtClean="0">
                <a:solidFill>
                  <a:srgbClr val="002060"/>
                </a:solidFill>
              </a:rPr>
              <a:t>Then spend </a:t>
            </a:r>
            <a:r>
              <a:rPr lang="en-GB" sz="2400" b="1" dirty="0" smtClean="0">
                <a:solidFill>
                  <a:srgbClr val="002060"/>
                </a:solidFill>
              </a:rPr>
              <a:t>10 minutes </a:t>
            </a:r>
            <a:r>
              <a:rPr lang="en-GB" sz="2400" dirty="0" smtClean="0">
                <a:solidFill>
                  <a:srgbClr val="002060"/>
                </a:solidFill>
              </a:rPr>
              <a:t>discussing the next question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 smtClean="0">
                <a:solidFill>
                  <a:srgbClr val="002060"/>
                </a:solidFill>
              </a:rPr>
              <a:t>Everyone moves on to a new group for the last two questions – approximately </a:t>
            </a:r>
            <a:r>
              <a:rPr lang="en-GB" sz="2400" b="1" dirty="0" smtClean="0">
                <a:solidFill>
                  <a:srgbClr val="002060"/>
                </a:solidFill>
              </a:rPr>
              <a:t>10 minutes </a:t>
            </a:r>
            <a:r>
              <a:rPr lang="en-GB" sz="2400" dirty="0" smtClean="0">
                <a:solidFill>
                  <a:srgbClr val="002060"/>
                </a:solidFill>
              </a:rPr>
              <a:t>on each one.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543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332656"/>
            <a:ext cx="7924800" cy="1143000"/>
          </a:xfrm>
        </p:spPr>
        <p:txBody>
          <a:bodyPr/>
          <a:lstStyle/>
          <a:p>
            <a:r>
              <a:rPr lang="en-GB" dirty="0" smtClean="0"/>
              <a:t>Prompt questions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208912" cy="4392488"/>
          </a:xfrm>
        </p:spPr>
        <p:txBody>
          <a:bodyPr/>
          <a:lstStyle/>
          <a:p>
            <a:pPr marL="457200" lvl="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What surprised you?</a:t>
            </a:r>
          </a:p>
          <a:p>
            <a:pPr marL="457200" lvl="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What interesting insights did pupils have?</a:t>
            </a:r>
          </a:p>
          <a:p>
            <a:pPr marL="457200" lvl="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What unusual thinking or methods did individual pupils have? (both right and wrong</a:t>
            </a:r>
            <a:r>
              <a:rPr lang="en-GB" sz="2400" dirty="0" smtClean="0">
                <a:solidFill>
                  <a:srgbClr val="002060"/>
                </a:solidFill>
              </a:rPr>
              <a:t>)</a:t>
            </a:r>
          </a:p>
          <a:p>
            <a:pPr marL="457200" lvl="0" indent="-457200">
              <a:spcAft>
                <a:spcPts val="600"/>
              </a:spcAft>
              <a:buFont typeface="Arial" pitchFamily="34" charset="0"/>
              <a:buChar char="•"/>
            </a:pPr>
            <a:endParaRPr lang="en-GB" sz="2400" dirty="0">
              <a:solidFill>
                <a:srgbClr val="002060"/>
              </a:solidFill>
            </a:endParaRPr>
          </a:p>
          <a:p>
            <a:pPr marL="457200" lvl="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What did pupils struggle with?</a:t>
            </a:r>
          </a:p>
          <a:p>
            <a:pPr marL="457200" lvl="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What were the most common misconceptions</a:t>
            </a:r>
            <a:r>
              <a:rPr lang="en-GB" sz="2400" dirty="0" smtClean="0">
                <a:solidFill>
                  <a:srgbClr val="002060"/>
                </a:solidFill>
              </a:rPr>
              <a:t>?</a:t>
            </a:r>
            <a:endParaRPr lang="en-GB" sz="2400" dirty="0">
              <a:solidFill>
                <a:srgbClr val="002060"/>
              </a:solidFill>
            </a:endParaRPr>
          </a:p>
          <a:p>
            <a:pPr marL="457200" lvl="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</a:rPr>
              <a:t>How do you know?</a:t>
            </a:r>
          </a:p>
          <a:p>
            <a:pPr marL="457200" lvl="0" indent="-457200">
              <a:buFont typeface="Arial" pitchFamily="34" charset="0"/>
              <a:buChar char="•"/>
            </a:pPr>
            <a:endParaRPr lang="en-GB" sz="2800" dirty="0">
              <a:solidFill>
                <a:srgbClr val="002060"/>
              </a:solidFill>
            </a:endParaRPr>
          </a:p>
          <a:p>
            <a:pPr marL="0" indent="0"/>
            <a:endParaRPr lang="en-GB" dirty="0" smtClean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94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332656"/>
            <a:ext cx="7924800" cy="1143000"/>
          </a:xfrm>
        </p:spPr>
        <p:txBody>
          <a:bodyPr/>
          <a:lstStyle/>
          <a:p>
            <a:r>
              <a:rPr lang="en-GB" dirty="0" smtClean="0"/>
              <a:t>Feedback groups 1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4524999"/>
              </p:ext>
            </p:extLst>
          </p:nvPr>
        </p:nvGraphicFramePr>
        <p:xfrm>
          <a:off x="1691680" y="2348880"/>
          <a:ext cx="5868670" cy="3364992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1466850"/>
                <a:gridCol w="1466850"/>
                <a:gridCol w="1467485"/>
                <a:gridCol w="1467485"/>
              </a:tblGrid>
              <a:tr h="302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Group 1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Group 2</a:t>
                      </a:r>
                      <a:endParaRPr lang="en-GB" sz="240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Group 3</a:t>
                      </a:r>
                      <a:endParaRPr lang="en-GB" sz="240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Group 4</a:t>
                      </a:r>
                      <a:endParaRPr lang="en-GB" sz="240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</a:rPr>
                        <a:t>A1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</a:rPr>
                        <a:t>A3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</a:rPr>
                        <a:t>A5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</a:rPr>
                        <a:t>A7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</a:rPr>
                        <a:t>A9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A10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B4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B10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B8</a:t>
                      </a:r>
                      <a:endParaRPr lang="en-GB" sz="2400" dirty="0">
                        <a:effectLst/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658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MR Question 1</a:t>
            </a:r>
          </a:p>
        </p:txBody>
      </p:sp>
      <p:sp>
        <p:nvSpPr>
          <p:cNvPr id="6147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blipFill rotWithShape="1">
            <a:blip r:embed="rId2"/>
            <a:stretch>
              <a:fillRect l="-1925" t="-1926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en-GB" dirty="0">
                <a:noFill/>
              </a:rPr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737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5620</TotalTime>
  <Words>2013</Words>
  <Application>Microsoft Office PowerPoint</Application>
  <PresentationFormat>On-screen Show (4:3)</PresentationFormat>
  <Paragraphs>382</Paragraphs>
  <Slides>38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nctem1</vt:lpstr>
      <vt:lpstr>1_nctem1</vt:lpstr>
      <vt:lpstr>KS3 Multiplicative Reasoning project</vt:lpstr>
      <vt:lpstr> Starter</vt:lpstr>
      <vt:lpstr>Starter:</vt:lpstr>
      <vt:lpstr> Agenda</vt:lpstr>
      <vt:lpstr>Session 1: Feedback from Unit 0</vt:lpstr>
      <vt:lpstr>Structure of session</vt:lpstr>
      <vt:lpstr>Prompt questions</vt:lpstr>
      <vt:lpstr>Feedback groups 1</vt:lpstr>
      <vt:lpstr>MR Question 1</vt:lpstr>
      <vt:lpstr>MR Question 2</vt:lpstr>
      <vt:lpstr>Feedback groups 2</vt:lpstr>
      <vt:lpstr>MR Question 3</vt:lpstr>
      <vt:lpstr>MR Question 4</vt:lpstr>
      <vt:lpstr>Summary</vt:lpstr>
      <vt:lpstr>Reflection</vt:lpstr>
      <vt:lpstr>Quick problem before break</vt:lpstr>
      <vt:lpstr>Session 2 Rationale for design of units</vt:lpstr>
      <vt:lpstr>PowerPoint Presentation</vt:lpstr>
      <vt:lpstr>Rationale for teaching units</vt:lpstr>
      <vt:lpstr>Broad focus for units</vt:lpstr>
      <vt:lpstr>Session 3</vt:lpstr>
      <vt:lpstr>Focus for unit 1</vt:lpstr>
      <vt:lpstr>Structure of unit 1</vt:lpstr>
      <vt:lpstr>Cycle for engaging with  unit 1 lessons</vt:lpstr>
      <vt:lpstr>A Professional Development  Resource</vt:lpstr>
      <vt:lpstr>Session 4</vt:lpstr>
      <vt:lpstr>Core Teacher activities to support professional development</vt:lpstr>
      <vt:lpstr>Lesson study principals</vt:lpstr>
      <vt:lpstr>Suggested structure for lesson study </vt:lpstr>
      <vt:lpstr>Practical considerations</vt:lpstr>
      <vt:lpstr>Lesson study planning task</vt:lpstr>
      <vt:lpstr>Lesson study focus for unit 1</vt:lpstr>
      <vt:lpstr>Session 5</vt:lpstr>
      <vt:lpstr>Session 5</vt:lpstr>
      <vt:lpstr>Session 6</vt:lpstr>
      <vt:lpstr>Plenary</vt:lpstr>
      <vt:lpstr>Tasks prior to next TIME team workshop</vt:lpstr>
      <vt:lpstr>PowerPoint Presentation</vt:lpstr>
    </vt:vector>
  </TitlesOfParts>
  <Company>Tribal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KS3 Multiplicative reasoning project</dc:title>
  <dc:creator>Rob Tait</dc:creator>
  <cp:lastModifiedBy>Jane Imrie</cp:lastModifiedBy>
  <cp:revision>188</cp:revision>
  <cp:lastPrinted>2013-11-10T21:04:23Z</cp:lastPrinted>
  <dcterms:created xsi:type="dcterms:W3CDTF">2013-09-29T13:48:18Z</dcterms:created>
  <dcterms:modified xsi:type="dcterms:W3CDTF">2016-03-31T20:50:01Z</dcterms:modified>
</cp:coreProperties>
</file>