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2.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6.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6"/>
  </p:notesMasterIdLst>
  <p:sldIdLst>
    <p:sldId id="263" r:id="rId6"/>
    <p:sldId id="256" r:id="rId7"/>
    <p:sldId id="588" r:id="rId8"/>
    <p:sldId id="293" r:id="rId9"/>
    <p:sldId id="304" r:id="rId10"/>
    <p:sldId id="269" r:id="rId11"/>
    <p:sldId id="276" r:id="rId12"/>
    <p:sldId id="677" r:id="rId13"/>
    <p:sldId id="658" r:id="rId14"/>
    <p:sldId id="279" r:id="rId15"/>
    <p:sldId id="280" r:id="rId16"/>
    <p:sldId id="659" r:id="rId17"/>
    <p:sldId id="281" r:id="rId18"/>
    <p:sldId id="282" r:id="rId19"/>
    <p:sldId id="678" r:id="rId20"/>
    <p:sldId id="580" r:id="rId21"/>
    <p:sldId id="579" r:id="rId22"/>
    <p:sldId id="660" r:id="rId23"/>
    <p:sldId id="661" r:id="rId24"/>
    <p:sldId id="662" r:id="rId25"/>
    <p:sldId id="663" r:id="rId26"/>
    <p:sldId id="664" r:id="rId27"/>
    <p:sldId id="665" r:id="rId28"/>
    <p:sldId id="666" r:id="rId29"/>
    <p:sldId id="667" r:id="rId30"/>
    <p:sldId id="668" r:id="rId31"/>
    <p:sldId id="669" r:id="rId32"/>
    <p:sldId id="670" r:id="rId33"/>
    <p:sldId id="671" r:id="rId34"/>
    <p:sldId id="672" r:id="rId35"/>
    <p:sldId id="673" r:id="rId36"/>
    <p:sldId id="286" r:id="rId37"/>
    <p:sldId id="265" r:id="rId38"/>
    <p:sldId id="287" r:id="rId39"/>
    <p:sldId id="642" r:id="rId40"/>
    <p:sldId id="643" r:id="rId41"/>
    <p:sldId id="675" r:id="rId42"/>
    <p:sldId id="616" r:id="rId43"/>
    <p:sldId id="617" r:id="rId44"/>
    <p:sldId id="291" r:id="rId45"/>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5" clrIdx="0">
    <p:extLst>
      <p:ext uri="{19B8F6BF-5375-455C-9EA6-DF929625EA0E}">
        <p15:presenceInfo xmlns:p15="http://schemas.microsoft.com/office/powerpoint/2012/main" userId="S::rebecca.donaldson@tribalgroup.com::de1bd23b-13b3-40c7-98d3-b019b9d9da5e" providerId="AD"/>
      </p:ext>
    </p:extLst>
  </p:cmAuthor>
  <p:cmAuthor id="2" name="Simon Hawkins" initials="SH" lastIdx="1" clrIdx="1">
    <p:extLst>
      <p:ext uri="{19B8F6BF-5375-455C-9EA6-DF929625EA0E}">
        <p15:presenceInfo xmlns:p15="http://schemas.microsoft.com/office/powerpoint/2012/main" userId="e12af07c18e699d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EBF5F5"/>
    <a:srgbClr val="FBF5D4"/>
    <a:srgbClr val="347574"/>
    <a:srgbClr val="466665"/>
    <a:srgbClr val="C8E2E8"/>
    <a:srgbClr val="82CBDD"/>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76" autoAdjust="0"/>
    <p:restoredTop sz="81793" autoAdjust="0"/>
  </p:normalViewPr>
  <p:slideViewPr>
    <p:cSldViewPr>
      <p:cViewPr varScale="1">
        <p:scale>
          <a:sx n="70" d="100"/>
          <a:sy n="70" d="100"/>
        </p:scale>
        <p:origin x="184" y="200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McCormack" userId="a36034f6-e157-44c0-92e0-583c4185333c" providerId="ADAL" clId="{EFAC7A25-54E8-48E6-A518-9F9C792656A0}"/>
    <pc:docChg chg="undo custSel modSld">
      <pc:chgData name="Steve McCormack" userId="a36034f6-e157-44c0-92e0-583c4185333c" providerId="ADAL" clId="{EFAC7A25-54E8-48E6-A518-9F9C792656A0}" dt="2021-09-21T13:42:57.098" v="36" actId="6549"/>
      <pc:docMkLst>
        <pc:docMk/>
      </pc:docMkLst>
      <pc:sldChg chg="modSp mod">
        <pc:chgData name="Steve McCormack" userId="a36034f6-e157-44c0-92e0-583c4185333c" providerId="ADAL" clId="{EFAC7A25-54E8-48E6-A518-9F9C792656A0}" dt="2021-09-21T13:36:16.723" v="1" actId="6549"/>
        <pc:sldMkLst>
          <pc:docMk/>
          <pc:sldMk cId="1934899181" sldId="280"/>
        </pc:sldMkLst>
        <pc:spChg chg="mod">
          <ac:chgData name="Steve McCormack" userId="a36034f6-e157-44c0-92e0-583c4185333c" providerId="ADAL" clId="{EFAC7A25-54E8-48E6-A518-9F9C792656A0}" dt="2021-09-21T13:36:16.723" v="1" actId="6549"/>
          <ac:spMkLst>
            <pc:docMk/>
            <pc:sldMk cId="1934899181" sldId="280"/>
            <ac:spMk id="5" creationId="{CE730918-3E12-439D-A9D2-C00FBE65CE34}"/>
          </ac:spMkLst>
        </pc:spChg>
      </pc:sldChg>
      <pc:sldChg chg="modSp mod">
        <pc:chgData name="Steve McCormack" userId="a36034f6-e157-44c0-92e0-583c4185333c" providerId="ADAL" clId="{EFAC7A25-54E8-48E6-A518-9F9C792656A0}" dt="2021-09-21T13:42:57.098" v="36" actId="6549"/>
        <pc:sldMkLst>
          <pc:docMk/>
          <pc:sldMk cId="309275939" sldId="291"/>
        </pc:sldMkLst>
        <pc:spChg chg="mod">
          <ac:chgData name="Steve McCormack" userId="a36034f6-e157-44c0-92e0-583c4185333c" providerId="ADAL" clId="{EFAC7A25-54E8-48E6-A518-9F9C792656A0}" dt="2021-09-21T13:42:57.098" v="36" actId="6549"/>
          <ac:spMkLst>
            <pc:docMk/>
            <pc:sldMk cId="309275939" sldId="291"/>
            <ac:spMk id="2" creationId="{2FC8153A-3089-4481-8DDB-FCA2DBF5BD26}"/>
          </ac:spMkLst>
        </pc:spChg>
      </pc:sldChg>
      <pc:sldChg chg="modSp mod">
        <pc:chgData name="Steve McCormack" userId="a36034f6-e157-44c0-92e0-583c4185333c" providerId="ADAL" clId="{EFAC7A25-54E8-48E6-A518-9F9C792656A0}" dt="2021-09-21T13:37:13.890" v="3" actId="20577"/>
        <pc:sldMkLst>
          <pc:docMk/>
          <pc:sldMk cId="1972075379" sldId="579"/>
        </pc:sldMkLst>
        <pc:spChg chg="mod">
          <ac:chgData name="Steve McCormack" userId="a36034f6-e157-44c0-92e0-583c4185333c" providerId="ADAL" clId="{EFAC7A25-54E8-48E6-A518-9F9C792656A0}" dt="2021-09-21T13:37:13.890" v="3" actId="20577"/>
          <ac:spMkLst>
            <pc:docMk/>
            <pc:sldMk cId="1972075379" sldId="579"/>
            <ac:spMk id="46" creationId="{F54F07ED-8B66-4FB3-B9ED-20C6A6FEE49C}"/>
          </ac:spMkLst>
        </pc:spChg>
      </pc:sldChg>
      <pc:sldChg chg="modSp mod">
        <pc:chgData name="Steve McCormack" userId="a36034f6-e157-44c0-92e0-583c4185333c" providerId="ADAL" clId="{EFAC7A25-54E8-48E6-A518-9F9C792656A0}" dt="2021-09-21T13:37:03.202" v="2" actId="20577"/>
        <pc:sldMkLst>
          <pc:docMk/>
          <pc:sldMk cId="717258061" sldId="580"/>
        </pc:sldMkLst>
        <pc:spChg chg="mod">
          <ac:chgData name="Steve McCormack" userId="a36034f6-e157-44c0-92e0-583c4185333c" providerId="ADAL" clId="{EFAC7A25-54E8-48E6-A518-9F9C792656A0}" dt="2021-09-21T13:37:03.202" v="2" actId="20577"/>
          <ac:spMkLst>
            <pc:docMk/>
            <pc:sldMk cId="717258061" sldId="580"/>
            <ac:spMk id="2" creationId="{23A84928-1FCA-4634-9C2E-8162352F2955}"/>
          </ac:spMkLst>
        </pc:spChg>
      </pc:sldChg>
      <pc:sldChg chg="modSp mod">
        <pc:chgData name="Steve McCormack" userId="a36034f6-e157-44c0-92e0-583c4185333c" providerId="ADAL" clId="{EFAC7A25-54E8-48E6-A518-9F9C792656A0}" dt="2021-09-21T13:42:29.101" v="32" actId="6549"/>
        <pc:sldMkLst>
          <pc:docMk/>
          <pc:sldMk cId="2952935927" sldId="616"/>
        </pc:sldMkLst>
        <pc:spChg chg="mod">
          <ac:chgData name="Steve McCormack" userId="a36034f6-e157-44c0-92e0-583c4185333c" providerId="ADAL" clId="{EFAC7A25-54E8-48E6-A518-9F9C792656A0}" dt="2021-09-21T13:42:29.101" v="32" actId="6549"/>
          <ac:spMkLst>
            <pc:docMk/>
            <pc:sldMk cId="2952935927" sldId="616"/>
            <ac:spMk id="2" creationId="{468AD34D-48AC-4C34-99A5-DF560A5DFC10}"/>
          </ac:spMkLst>
        </pc:spChg>
      </pc:sldChg>
      <pc:sldChg chg="modSp mod">
        <pc:chgData name="Steve McCormack" userId="a36034f6-e157-44c0-92e0-583c4185333c" providerId="ADAL" clId="{EFAC7A25-54E8-48E6-A518-9F9C792656A0}" dt="2021-09-21T13:42:36.988" v="34" actId="6549"/>
        <pc:sldMkLst>
          <pc:docMk/>
          <pc:sldMk cId="1840260133" sldId="617"/>
        </pc:sldMkLst>
        <pc:spChg chg="mod">
          <ac:chgData name="Steve McCormack" userId="a36034f6-e157-44c0-92e0-583c4185333c" providerId="ADAL" clId="{EFAC7A25-54E8-48E6-A518-9F9C792656A0}" dt="2021-09-21T13:42:36.988" v="34" actId="6549"/>
          <ac:spMkLst>
            <pc:docMk/>
            <pc:sldMk cId="1840260133" sldId="617"/>
            <ac:spMk id="2" creationId="{468AD34D-48AC-4C34-99A5-DF560A5DFC10}"/>
          </ac:spMkLst>
        </pc:spChg>
      </pc:sldChg>
      <pc:sldChg chg="modSp mod">
        <pc:chgData name="Steve McCormack" userId="a36034f6-e157-44c0-92e0-583c4185333c" providerId="ADAL" clId="{EFAC7A25-54E8-48E6-A518-9F9C792656A0}" dt="2021-09-21T13:40:19.383" v="24" actId="6549"/>
        <pc:sldMkLst>
          <pc:docMk/>
          <pc:sldMk cId="2348100145" sldId="642"/>
        </pc:sldMkLst>
        <pc:spChg chg="mod">
          <ac:chgData name="Steve McCormack" userId="a36034f6-e157-44c0-92e0-583c4185333c" providerId="ADAL" clId="{EFAC7A25-54E8-48E6-A518-9F9C792656A0}" dt="2021-09-21T13:40:19.383" v="24" actId="6549"/>
          <ac:spMkLst>
            <pc:docMk/>
            <pc:sldMk cId="2348100145" sldId="642"/>
            <ac:spMk id="2" creationId="{3D3B0D61-9420-4B06-8555-667429430C87}"/>
          </ac:spMkLst>
        </pc:spChg>
      </pc:sldChg>
      <pc:sldChg chg="addCm delCm modCm">
        <pc:chgData name="Steve McCormack" userId="a36034f6-e157-44c0-92e0-583c4185333c" providerId="ADAL" clId="{EFAC7A25-54E8-48E6-A518-9F9C792656A0}" dt="2021-09-21T13:42:18.343" v="30" actId="5900"/>
        <pc:sldMkLst>
          <pc:docMk/>
          <pc:sldMk cId="3780290361" sldId="643"/>
        </pc:sldMkLst>
      </pc:sldChg>
      <pc:sldChg chg="modSp mod">
        <pc:chgData name="Steve McCormack" userId="a36034f6-e157-44c0-92e0-583c4185333c" providerId="ADAL" clId="{EFAC7A25-54E8-48E6-A518-9F9C792656A0}" dt="2021-09-21T13:37:24.824" v="4" actId="20577"/>
        <pc:sldMkLst>
          <pc:docMk/>
          <pc:sldMk cId="127178249" sldId="660"/>
        </pc:sldMkLst>
        <pc:spChg chg="mod">
          <ac:chgData name="Steve McCormack" userId="a36034f6-e157-44c0-92e0-583c4185333c" providerId="ADAL" clId="{EFAC7A25-54E8-48E6-A518-9F9C792656A0}" dt="2021-09-21T13:37:24.824" v="4" actId="20577"/>
          <ac:spMkLst>
            <pc:docMk/>
            <pc:sldMk cId="127178249" sldId="660"/>
            <ac:spMk id="2" creationId="{23A84928-1FCA-4634-9C2E-8162352F2955}"/>
          </ac:spMkLst>
        </pc:spChg>
      </pc:sldChg>
      <pc:sldChg chg="modSp mod">
        <pc:chgData name="Steve McCormack" userId="a36034f6-e157-44c0-92e0-583c4185333c" providerId="ADAL" clId="{EFAC7A25-54E8-48E6-A518-9F9C792656A0}" dt="2021-09-21T13:37:41.877" v="5" actId="20577"/>
        <pc:sldMkLst>
          <pc:docMk/>
          <pc:sldMk cId="413830212" sldId="661"/>
        </pc:sldMkLst>
        <pc:spChg chg="mod">
          <ac:chgData name="Steve McCormack" userId="a36034f6-e157-44c0-92e0-583c4185333c" providerId="ADAL" clId="{EFAC7A25-54E8-48E6-A518-9F9C792656A0}" dt="2021-09-21T13:37:41.877" v="5" actId="20577"/>
          <ac:spMkLst>
            <pc:docMk/>
            <pc:sldMk cId="413830212" sldId="661"/>
            <ac:spMk id="46" creationId="{F54F07ED-8B66-4FB3-B9ED-20C6A6FEE49C}"/>
          </ac:spMkLst>
        </pc:spChg>
      </pc:sldChg>
      <pc:sldChg chg="modSp mod">
        <pc:chgData name="Steve McCormack" userId="a36034f6-e157-44c0-92e0-583c4185333c" providerId="ADAL" clId="{EFAC7A25-54E8-48E6-A518-9F9C792656A0}" dt="2021-09-21T13:37:48.252" v="6" actId="20577"/>
        <pc:sldMkLst>
          <pc:docMk/>
          <pc:sldMk cId="2311092840" sldId="662"/>
        </pc:sldMkLst>
        <pc:spChg chg="mod">
          <ac:chgData name="Steve McCormack" userId="a36034f6-e157-44c0-92e0-583c4185333c" providerId="ADAL" clId="{EFAC7A25-54E8-48E6-A518-9F9C792656A0}" dt="2021-09-21T13:37:48.252" v="6" actId="20577"/>
          <ac:spMkLst>
            <pc:docMk/>
            <pc:sldMk cId="2311092840" sldId="662"/>
            <ac:spMk id="2" creationId="{23A84928-1FCA-4634-9C2E-8162352F2955}"/>
          </ac:spMkLst>
        </pc:spChg>
      </pc:sldChg>
      <pc:sldChg chg="modSp mod">
        <pc:chgData name="Steve McCormack" userId="a36034f6-e157-44c0-92e0-583c4185333c" providerId="ADAL" clId="{EFAC7A25-54E8-48E6-A518-9F9C792656A0}" dt="2021-09-21T13:37:58.847" v="7" actId="20577"/>
        <pc:sldMkLst>
          <pc:docMk/>
          <pc:sldMk cId="1441395377" sldId="663"/>
        </pc:sldMkLst>
        <pc:spChg chg="mod">
          <ac:chgData name="Steve McCormack" userId="a36034f6-e157-44c0-92e0-583c4185333c" providerId="ADAL" clId="{EFAC7A25-54E8-48E6-A518-9F9C792656A0}" dt="2021-09-21T13:37:58.847" v="7" actId="20577"/>
          <ac:spMkLst>
            <pc:docMk/>
            <pc:sldMk cId="1441395377" sldId="663"/>
            <ac:spMk id="46" creationId="{F54F07ED-8B66-4FB3-B9ED-20C6A6FEE49C}"/>
          </ac:spMkLst>
        </pc:spChg>
      </pc:sldChg>
      <pc:sldChg chg="modSp mod">
        <pc:chgData name="Steve McCormack" userId="a36034f6-e157-44c0-92e0-583c4185333c" providerId="ADAL" clId="{EFAC7A25-54E8-48E6-A518-9F9C792656A0}" dt="2021-09-21T13:38:06.354" v="8" actId="20577"/>
        <pc:sldMkLst>
          <pc:docMk/>
          <pc:sldMk cId="4283497485" sldId="664"/>
        </pc:sldMkLst>
        <pc:spChg chg="mod">
          <ac:chgData name="Steve McCormack" userId="a36034f6-e157-44c0-92e0-583c4185333c" providerId="ADAL" clId="{EFAC7A25-54E8-48E6-A518-9F9C792656A0}" dt="2021-09-21T13:38:06.354" v="8" actId="20577"/>
          <ac:spMkLst>
            <pc:docMk/>
            <pc:sldMk cId="4283497485" sldId="664"/>
            <ac:spMk id="2" creationId="{23A84928-1FCA-4634-9C2E-8162352F2955}"/>
          </ac:spMkLst>
        </pc:spChg>
      </pc:sldChg>
      <pc:sldChg chg="modSp mod">
        <pc:chgData name="Steve McCormack" userId="a36034f6-e157-44c0-92e0-583c4185333c" providerId="ADAL" clId="{EFAC7A25-54E8-48E6-A518-9F9C792656A0}" dt="2021-09-21T13:38:13.264" v="9" actId="20577"/>
        <pc:sldMkLst>
          <pc:docMk/>
          <pc:sldMk cId="2633885002" sldId="665"/>
        </pc:sldMkLst>
        <pc:spChg chg="mod">
          <ac:chgData name="Steve McCormack" userId="a36034f6-e157-44c0-92e0-583c4185333c" providerId="ADAL" clId="{EFAC7A25-54E8-48E6-A518-9F9C792656A0}" dt="2021-09-21T13:38:13.264" v="9" actId="20577"/>
          <ac:spMkLst>
            <pc:docMk/>
            <pc:sldMk cId="2633885002" sldId="665"/>
            <ac:spMk id="46" creationId="{F54F07ED-8B66-4FB3-B9ED-20C6A6FEE49C}"/>
          </ac:spMkLst>
        </pc:spChg>
      </pc:sldChg>
      <pc:sldChg chg="modSp mod">
        <pc:chgData name="Steve McCormack" userId="a36034f6-e157-44c0-92e0-583c4185333c" providerId="ADAL" clId="{EFAC7A25-54E8-48E6-A518-9F9C792656A0}" dt="2021-09-21T13:38:18.607" v="10" actId="20577"/>
        <pc:sldMkLst>
          <pc:docMk/>
          <pc:sldMk cId="2967117145" sldId="666"/>
        </pc:sldMkLst>
        <pc:spChg chg="mod">
          <ac:chgData name="Steve McCormack" userId="a36034f6-e157-44c0-92e0-583c4185333c" providerId="ADAL" clId="{EFAC7A25-54E8-48E6-A518-9F9C792656A0}" dt="2021-09-21T13:38:18.607" v="10" actId="20577"/>
          <ac:spMkLst>
            <pc:docMk/>
            <pc:sldMk cId="2967117145" sldId="666"/>
            <ac:spMk id="2" creationId="{23A84928-1FCA-4634-9C2E-8162352F2955}"/>
          </ac:spMkLst>
        </pc:spChg>
      </pc:sldChg>
      <pc:sldChg chg="modSp mod">
        <pc:chgData name="Steve McCormack" userId="a36034f6-e157-44c0-92e0-583c4185333c" providerId="ADAL" clId="{EFAC7A25-54E8-48E6-A518-9F9C792656A0}" dt="2021-09-21T13:38:36.563" v="11" actId="20577"/>
        <pc:sldMkLst>
          <pc:docMk/>
          <pc:sldMk cId="2544601909" sldId="667"/>
        </pc:sldMkLst>
        <pc:spChg chg="mod">
          <ac:chgData name="Steve McCormack" userId="a36034f6-e157-44c0-92e0-583c4185333c" providerId="ADAL" clId="{EFAC7A25-54E8-48E6-A518-9F9C792656A0}" dt="2021-09-21T13:38:36.563" v="11" actId="20577"/>
          <ac:spMkLst>
            <pc:docMk/>
            <pc:sldMk cId="2544601909" sldId="667"/>
            <ac:spMk id="46" creationId="{F54F07ED-8B66-4FB3-B9ED-20C6A6FEE49C}"/>
          </ac:spMkLst>
        </pc:spChg>
      </pc:sldChg>
      <pc:sldChg chg="modSp mod">
        <pc:chgData name="Steve McCormack" userId="a36034f6-e157-44c0-92e0-583c4185333c" providerId="ADAL" clId="{EFAC7A25-54E8-48E6-A518-9F9C792656A0}" dt="2021-09-21T13:38:45.972" v="13" actId="6549"/>
        <pc:sldMkLst>
          <pc:docMk/>
          <pc:sldMk cId="3960461489" sldId="668"/>
        </pc:sldMkLst>
        <pc:spChg chg="mod">
          <ac:chgData name="Steve McCormack" userId="a36034f6-e157-44c0-92e0-583c4185333c" providerId="ADAL" clId="{EFAC7A25-54E8-48E6-A518-9F9C792656A0}" dt="2021-09-21T13:38:42.948" v="12" actId="20577"/>
          <ac:spMkLst>
            <pc:docMk/>
            <pc:sldMk cId="3960461489" sldId="668"/>
            <ac:spMk id="2" creationId="{23A84928-1FCA-4634-9C2E-8162352F2955}"/>
          </ac:spMkLst>
        </pc:spChg>
        <pc:spChg chg="mod">
          <ac:chgData name="Steve McCormack" userId="a36034f6-e157-44c0-92e0-583c4185333c" providerId="ADAL" clId="{EFAC7A25-54E8-48E6-A518-9F9C792656A0}" dt="2021-09-21T13:38:45.972" v="13" actId="6549"/>
          <ac:spMkLst>
            <pc:docMk/>
            <pc:sldMk cId="3960461489" sldId="668"/>
            <ac:spMk id="5" creationId="{E9B85DF9-929C-483A-A14F-9D27A1798E9B}"/>
          </ac:spMkLst>
        </pc:spChg>
      </pc:sldChg>
      <pc:sldChg chg="modSp mod">
        <pc:chgData name="Steve McCormack" userId="a36034f6-e157-44c0-92e0-583c4185333c" providerId="ADAL" clId="{EFAC7A25-54E8-48E6-A518-9F9C792656A0}" dt="2021-09-21T13:39:11.605" v="17" actId="6549"/>
        <pc:sldMkLst>
          <pc:docMk/>
          <pc:sldMk cId="1127990570" sldId="669"/>
        </pc:sldMkLst>
        <pc:spChg chg="mod">
          <ac:chgData name="Steve McCormack" userId="a36034f6-e157-44c0-92e0-583c4185333c" providerId="ADAL" clId="{EFAC7A25-54E8-48E6-A518-9F9C792656A0}" dt="2021-09-21T13:39:11.605" v="17" actId="6549"/>
          <ac:spMkLst>
            <pc:docMk/>
            <pc:sldMk cId="1127990570" sldId="669"/>
            <ac:spMk id="6" creationId="{158A13E0-6151-46EA-BF63-05D97757DE5E}"/>
          </ac:spMkLst>
        </pc:spChg>
        <pc:spChg chg="mod">
          <ac:chgData name="Steve McCormack" userId="a36034f6-e157-44c0-92e0-583c4185333c" providerId="ADAL" clId="{EFAC7A25-54E8-48E6-A518-9F9C792656A0}" dt="2021-09-21T13:39:06.565" v="16" actId="20577"/>
          <ac:spMkLst>
            <pc:docMk/>
            <pc:sldMk cId="1127990570" sldId="669"/>
            <ac:spMk id="46" creationId="{F54F07ED-8B66-4FB3-B9ED-20C6A6FEE49C}"/>
          </ac:spMkLst>
        </pc:spChg>
      </pc:sldChg>
      <pc:sldChg chg="modSp mod">
        <pc:chgData name="Steve McCormack" userId="a36034f6-e157-44c0-92e0-583c4185333c" providerId="ADAL" clId="{EFAC7A25-54E8-48E6-A518-9F9C792656A0}" dt="2021-09-21T13:39:33.440" v="18" actId="20577"/>
        <pc:sldMkLst>
          <pc:docMk/>
          <pc:sldMk cId="3793271213" sldId="670"/>
        </pc:sldMkLst>
        <pc:spChg chg="mod">
          <ac:chgData name="Steve McCormack" userId="a36034f6-e157-44c0-92e0-583c4185333c" providerId="ADAL" clId="{EFAC7A25-54E8-48E6-A518-9F9C792656A0}" dt="2021-09-21T13:39:33.440" v="18" actId="20577"/>
          <ac:spMkLst>
            <pc:docMk/>
            <pc:sldMk cId="3793271213" sldId="670"/>
            <ac:spMk id="2" creationId="{23A84928-1FCA-4634-9C2E-8162352F2955}"/>
          </ac:spMkLst>
        </pc:spChg>
      </pc:sldChg>
      <pc:sldChg chg="modSp mod">
        <pc:chgData name="Steve McCormack" userId="a36034f6-e157-44c0-92e0-583c4185333c" providerId="ADAL" clId="{EFAC7A25-54E8-48E6-A518-9F9C792656A0}" dt="2021-09-21T13:39:39.023" v="19" actId="20577"/>
        <pc:sldMkLst>
          <pc:docMk/>
          <pc:sldMk cId="3354359174" sldId="671"/>
        </pc:sldMkLst>
        <pc:spChg chg="mod">
          <ac:chgData name="Steve McCormack" userId="a36034f6-e157-44c0-92e0-583c4185333c" providerId="ADAL" clId="{EFAC7A25-54E8-48E6-A518-9F9C792656A0}" dt="2021-09-21T13:39:39.023" v="19" actId="20577"/>
          <ac:spMkLst>
            <pc:docMk/>
            <pc:sldMk cId="3354359174" sldId="671"/>
            <ac:spMk id="46" creationId="{F54F07ED-8B66-4FB3-B9ED-20C6A6FEE49C}"/>
          </ac:spMkLst>
        </pc:spChg>
      </pc:sldChg>
      <pc:sldChg chg="modSp mod">
        <pc:chgData name="Steve McCormack" userId="a36034f6-e157-44c0-92e0-583c4185333c" providerId="ADAL" clId="{EFAC7A25-54E8-48E6-A518-9F9C792656A0}" dt="2021-09-21T13:39:43.320" v="20" actId="20577"/>
        <pc:sldMkLst>
          <pc:docMk/>
          <pc:sldMk cId="697070286" sldId="672"/>
        </pc:sldMkLst>
        <pc:spChg chg="mod">
          <ac:chgData name="Steve McCormack" userId="a36034f6-e157-44c0-92e0-583c4185333c" providerId="ADAL" clId="{EFAC7A25-54E8-48E6-A518-9F9C792656A0}" dt="2021-09-21T13:39:43.320" v="20" actId="20577"/>
          <ac:spMkLst>
            <pc:docMk/>
            <pc:sldMk cId="697070286" sldId="672"/>
            <ac:spMk id="2" creationId="{23A84928-1FCA-4634-9C2E-8162352F2955}"/>
          </ac:spMkLst>
        </pc:spChg>
      </pc:sldChg>
      <pc:sldChg chg="modSp mod">
        <pc:chgData name="Steve McCormack" userId="a36034f6-e157-44c0-92e0-583c4185333c" providerId="ADAL" clId="{EFAC7A25-54E8-48E6-A518-9F9C792656A0}" dt="2021-09-21T13:40:02.009" v="22" actId="6549"/>
        <pc:sldMkLst>
          <pc:docMk/>
          <pc:sldMk cId="3208618826" sldId="673"/>
        </pc:sldMkLst>
        <pc:spChg chg="mod">
          <ac:chgData name="Steve McCormack" userId="a36034f6-e157-44c0-92e0-583c4185333c" providerId="ADAL" clId="{EFAC7A25-54E8-48E6-A518-9F9C792656A0}" dt="2021-09-21T13:40:02.009" v="22" actId="6549"/>
          <ac:spMkLst>
            <pc:docMk/>
            <pc:sldMk cId="3208618826" sldId="673"/>
            <ac:spMk id="7" creationId="{D176C409-351B-473C-9EEA-5B33163BEF05}"/>
          </ac:spMkLst>
        </pc:spChg>
        <pc:spChg chg="mod">
          <ac:chgData name="Steve McCormack" userId="a36034f6-e157-44c0-92e0-583c4185333c" providerId="ADAL" clId="{EFAC7A25-54E8-48E6-A518-9F9C792656A0}" dt="2021-09-21T13:39:53.767" v="21" actId="20577"/>
          <ac:spMkLst>
            <pc:docMk/>
            <pc:sldMk cId="3208618826" sldId="673"/>
            <ac:spMk id="46" creationId="{F54F07ED-8B66-4FB3-B9ED-20C6A6FEE49C}"/>
          </ac:spMkLst>
        </pc:spChg>
      </pc:sldChg>
      <pc:sldChg chg="modCm">
        <pc:chgData name="Steve McCormack" userId="a36034f6-e157-44c0-92e0-583c4185333c" providerId="ADAL" clId="{EFAC7A25-54E8-48E6-A518-9F9C792656A0}" dt="2021-09-21T13:42:06.544" v="28" actId="5900"/>
        <pc:sldMkLst>
          <pc:docMk/>
          <pc:sldMk cId="3211654551" sldId="6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21/09/2021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 2019 Key Stage 2 Mathematics Paper 2: reasoning, question 20</a:t>
            </a:r>
          </a:p>
          <a:p>
            <a:r>
              <a:rPr lang="en-GB" dirty="0"/>
              <a:t>d) 2019 Key Stage 2 Mathematics Paper 3: reasoning, question 8</a:t>
            </a:r>
          </a:p>
        </p:txBody>
      </p:sp>
      <p:sp>
        <p:nvSpPr>
          <p:cNvPr id="4" name="Slide Number Placeholder 3"/>
          <p:cNvSpPr>
            <a:spLocks noGrp="1"/>
          </p:cNvSpPr>
          <p:nvPr>
            <p:ph type="sldNum" sz="quarter" idx="5"/>
          </p:nvPr>
        </p:nvSpPr>
        <p:spPr/>
        <p:txBody>
          <a:bodyPr/>
          <a:lstStyle/>
          <a:p>
            <a:fld id="{95CC6D43-B330-470E-9514-C837501A6F5A}" type="slidenum">
              <a:rPr lang="en-GB" smtClean="0"/>
              <a:t>12</a:t>
            </a:fld>
            <a:endParaRPr lang="en-GB"/>
          </a:p>
        </p:txBody>
      </p:sp>
    </p:spTree>
    <p:extLst>
      <p:ext uri="{BB962C8B-B14F-4D97-AF65-F5344CB8AC3E}">
        <p14:creationId xmlns:p14="http://schemas.microsoft.com/office/powerpoint/2010/main" val="4125227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34 of the </a:t>
            </a:r>
            <a:r>
              <a:rPr lang="en-GB" sz="1200" b="0" dirty="0">
                <a:solidFill>
                  <a:srgbClr val="008080"/>
                </a:solidFill>
                <a:latin typeface="Myriad Pro"/>
              </a:rPr>
              <a:t>3.1 </a:t>
            </a:r>
            <a:r>
              <a:rPr lang="en-GB" dirty="0"/>
              <a:t>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70966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34 of the </a:t>
            </a:r>
            <a:r>
              <a:rPr lang="en-GB" sz="1200" b="0" dirty="0">
                <a:solidFill>
                  <a:srgbClr val="008080"/>
                </a:solidFill>
                <a:latin typeface="Myriad Pro"/>
              </a:rPr>
              <a:t>3.1 </a:t>
            </a:r>
            <a:r>
              <a:rPr lang="en-GB" dirty="0"/>
              <a:t>Core Concept document.</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4251182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50% of 30?</a:t>
            </a:r>
          </a:p>
          <a:p>
            <a:pPr>
              <a:spcBef>
                <a:spcPts val="400"/>
              </a:spcBef>
              <a:spcAft>
                <a:spcPts val="400"/>
              </a:spcAft>
            </a:pPr>
            <a:r>
              <a:rPr lang="en-GB" sz="1200" dirty="0">
                <a:solidFill>
                  <a:srgbClr val="008080"/>
                </a:solidFill>
                <a:latin typeface="Myriad Pro"/>
              </a:rPr>
              <a:t>What is 30% of 50?</a:t>
            </a:r>
          </a:p>
          <a:p>
            <a:pPr>
              <a:spcBef>
                <a:spcPts val="400"/>
              </a:spcBef>
              <a:spcAft>
                <a:spcPts val="400"/>
              </a:spcAft>
            </a:pPr>
            <a:r>
              <a:rPr lang="en-GB" sz="1200" dirty="0">
                <a:solidFill>
                  <a:srgbClr val="008080"/>
                </a:solidFill>
                <a:latin typeface="Myriad Pro"/>
              </a:rPr>
              <a:t>Does this mean the answers to a and b will be the same? Why or why not?</a:t>
            </a:r>
          </a:p>
          <a:p>
            <a:pPr>
              <a:spcBef>
                <a:spcPts val="400"/>
              </a:spcBef>
              <a:spcAft>
                <a:spcPts val="400"/>
              </a:spcAft>
            </a:pPr>
            <a:r>
              <a:rPr lang="en-GB" sz="1200" dirty="0">
                <a:solidFill>
                  <a:srgbClr val="008080"/>
                </a:solidFill>
                <a:latin typeface="Myriad Pro"/>
              </a:rPr>
              <a:t>What do you need to do to find the final answer? How would this be different if the question said to ‘decrease’?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solidFill>
                  <a:srgbClr val="000000"/>
                </a:solidFill>
                <a:effectLst/>
                <a:latin typeface="Calibri Light" panose="020F0302020204030204" pitchFamily="34" charset="0"/>
                <a:ea typeface="Calibri" panose="020F0502020204030204" pitchFamily="34" charset="0"/>
              </a:rPr>
              <a:t>The questions in Example 1 have been designed to help students notice that although the percentage of the amount is the same value (£15), the outcome is different. </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34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is 20% of 40kg? Does this mean Mary is right?</a:t>
            </a:r>
          </a:p>
          <a:p>
            <a:pPr>
              <a:spcBef>
                <a:spcPts val="400"/>
              </a:spcBef>
              <a:spcAft>
                <a:spcPts val="400"/>
              </a:spcAft>
            </a:pPr>
            <a:r>
              <a:rPr lang="en-GB" sz="1200" dirty="0">
                <a:solidFill>
                  <a:srgbClr val="008080"/>
                </a:solidFill>
                <a:latin typeface="Myriad Pro"/>
              </a:rPr>
              <a:t>What does Mary need to do?</a:t>
            </a:r>
          </a:p>
          <a:p>
            <a:pPr>
              <a:spcBef>
                <a:spcPts val="400"/>
              </a:spcBef>
              <a:spcAft>
                <a:spcPts val="400"/>
              </a:spcAft>
            </a:pPr>
            <a:r>
              <a:rPr lang="en-GB" sz="1200" dirty="0">
                <a:solidFill>
                  <a:srgbClr val="008080"/>
                </a:solidFill>
                <a:latin typeface="Myriad Pro"/>
              </a:rPr>
              <a:t>Is there another way to do this?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‘what’s it’s not’ question in Example 2 supports students’ awareness of the need to decrease the original amount by the proportion and not just find the proportion.</a:t>
            </a:r>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4078076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35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45403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of these are correct/incorrect?</a:t>
            </a:r>
          </a:p>
          <a:p>
            <a:pPr>
              <a:spcBef>
                <a:spcPts val="400"/>
              </a:spcBef>
              <a:spcAft>
                <a:spcPts val="400"/>
              </a:spcAft>
            </a:pPr>
            <a:r>
              <a:rPr lang="en-GB" sz="1200" dirty="0">
                <a:solidFill>
                  <a:srgbClr val="008080"/>
                </a:solidFill>
                <a:latin typeface="Myriad Pro"/>
              </a:rPr>
              <a:t>For the incorrect ones, can you correct them by changing the calculation?</a:t>
            </a:r>
          </a:p>
          <a:p>
            <a:pPr>
              <a:spcBef>
                <a:spcPts val="400"/>
              </a:spcBef>
              <a:spcAft>
                <a:spcPts val="400"/>
              </a:spcAft>
            </a:pPr>
            <a:r>
              <a:rPr lang="en-GB" sz="1200" dirty="0">
                <a:solidFill>
                  <a:srgbClr val="008080"/>
                </a:solidFill>
                <a:latin typeface="Myriad Pro"/>
              </a:rPr>
              <a:t>Could you correct them by changing the sentence instead?</a:t>
            </a:r>
          </a:p>
          <a:p>
            <a:pPr>
              <a:spcBef>
                <a:spcPts val="400"/>
              </a:spcBef>
              <a:spcAft>
                <a:spcPts val="400"/>
              </a:spcAft>
            </a:pPr>
            <a:r>
              <a:rPr lang="en-GB" sz="1200" dirty="0">
                <a:solidFill>
                  <a:srgbClr val="008080"/>
                </a:solidFill>
                <a:latin typeface="Myriad Pro"/>
              </a:rPr>
              <a:t>What common errors have been made here?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 questions in Example 3 will help students recognise that there is a single multiplier linked to any percentage. Multiplicative reasoning can increase a quantity by a percentage more efficiently than the additive methods in Examples 1 and 2. </a:t>
            </a:r>
          </a:p>
        </p:txBody>
      </p:sp>
      <p:sp>
        <p:nvSpPr>
          <p:cNvPr id="4" name="Slide Number Placeholder 3"/>
          <p:cNvSpPr>
            <a:spLocks noGrp="1"/>
          </p:cNvSpPr>
          <p:nvPr>
            <p:ph type="sldNum" sz="quarter" idx="5"/>
          </p:nvPr>
        </p:nvSpPr>
        <p:spPr/>
        <p:txBody>
          <a:bodyPr/>
          <a:lstStyle/>
          <a:p>
            <a:fld id="{95CC6D43-B330-470E-9514-C837501A6F5A}" type="slidenum">
              <a:rPr lang="en-GB" smtClean="0"/>
              <a:t>20</a:t>
            </a:fld>
            <a:endParaRPr lang="en-GB"/>
          </a:p>
        </p:txBody>
      </p:sp>
    </p:spTree>
    <p:extLst>
      <p:ext uri="{BB962C8B-B14F-4D97-AF65-F5344CB8AC3E}">
        <p14:creationId xmlns:p14="http://schemas.microsoft.com/office/powerpoint/2010/main" val="980220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35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17842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percentage increase has Sandra found?</a:t>
            </a:r>
          </a:p>
          <a:p>
            <a:pPr>
              <a:spcBef>
                <a:spcPts val="400"/>
              </a:spcBef>
              <a:spcAft>
                <a:spcPts val="400"/>
              </a:spcAft>
            </a:pPr>
            <a:r>
              <a:rPr lang="en-GB" sz="1200" dirty="0">
                <a:solidFill>
                  <a:srgbClr val="008080"/>
                </a:solidFill>
                <a:latin typeface="Myriad Pro"/>
              </a:rPr>
              <a:t>What percentage decrease has Nicola found?</a:t>
            </a:r>
          </a:p>
          <a:p>
            <a:pPr>
              <a:spcBef>
                <a:spcPts val="400"/>
              </a:spcBef>
              <a:spcAft>
                <a:spcPts val="400"/>
              </a:spcAft>
            </a:pPr>
            <a:r>
              <a:rPr lang="en-GB" sz="1200" dirty="0">
                <a:solidFill>
                  <a:srgbClr val="008080"/>
                </a:solidFill>
                <a:latin typeface="Myriad Pro"/>
              </a:rPr>
              <a:t>What is 5% as a fraction of 100? What is this as a decimal?</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4 provides opportunities to assess students’ understanding of the single multiplier linked to any percentage and to discuss some common misconceptions.</a:t>
            </a:r>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1107897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Multiplicative reasoning.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3151974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35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3677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This slide is animated. </a:t>
            </a:r>
            <a:r>
              <a:rPr lang="en-GB" sz="2000" b="0" dirty="0">
                <a:solidFill>
                  <a:srgbClr val="008080"/>
                </a:solidFill>
                <a:latin typeface="Myriad Pro"/>
              </a:rPr>
              <a:t>The second section, featuring parts c and d, will appear separately.</a:t>
            </a:r>
          </a:p>
          <a:p>
            <a:endParaRPr lang="en-GB" sz="2000" b="1" dirty="0">
              <a:solidFill>
                <a:srgbClr val="008080"/>
              </a:solidFill>
              <a:latin typeface="Myriad Pro"/>
            </a:endParaRPr>
          </a:p>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Where is 15% on the number line? Where is 115%? Which of these represents ‘15% extra free’?</a:t>
            </a:r>
          </a:p>
          <a:p>
            <a:pPr>
              <a:spcBef>
                <a:spcPts val="400"/>
              </a:spcBef>
              <a:spcAft>
                <a:spcPts val="400"/>
              </a:spcAft>
            </a:pPr>
            <a:r>
              <a:rPr lang="en-GB" sz="1200" dirty="0">
                <a:solidFill>
                  <a:srgbClr val="008080"/>
                </a:solidFill>
                <a:latin typeface="Myriad Pro"/>
              </a:rPr>
              <a:t>How does the double number line help you to estimate the weight?</a:t>
            </a:r>
          </a:p>
          <a:p>
            <a:pPr>
              <a:spcBef>
                <a:spcPts val="400"/>
              </a:spcBef>
              <a:spcAft>
                <a:spcPts val="400"/>
              </a:spcAft>
            </a:pPr>
            <a:r>
              <a:rPr lang="en-GB" sz="1200" dirty="0">
                <a:solidFill>
                  <a:srgbClr val="008080"/>
                </a:solidFill>
                <a:latin typeface="Myriad Pro"/>
              </a:rPr>
              <a:t>Which multiplier will you use on the ratio table?</a:t>
            </a:r>
          </a:p>
          <a:p>
            <a:pPr>
              <a:spcBef>
                <a:spcPts val="400"/>
              </a:spcBef>
              <a:spcAft>
                <a:spcPts val="400"/>
              </a:spcAft>
            </a:pPr>
            <a:r>
              <a:rPr lang="en-GB" sz="1200" dirty="0">
                <a:solidFill>
                  <a:srgbClr val="008080"/>
                </a:solidFill>
                <a:latin typeface="Myriad Pro"/>
              </a:rPr>
              <a:t>How does the ratio table help you to calculate the weight exactly?</a:t>
            </a:r>
          </a:p>
          <a:p>
            <a:pPr>
              <a:spcBef>
                <a:spcPts val="400"/>
              </a:spcBef>
              <a:spcAft>
                <a:spcPts val="400"/>
              </a:spcAft>
            </a:pPr>
            <a:r>
              <a:rPr lang="en-GB" sz="1200" dirty="0">
                <a:solidFill>
                  <a:srgbClr val="008080"/>
                </a:solidFill>
                <a:latin typeface="Myriad Pro"/>
              </a:rPr>
              <a:t>Could you use the double number line to do this?</a:t>
            </a:r>
          </a:p>
          <a:p>
            <a:pPr>
              <a:spcBef>
                <a:spcPts val="400"/>
              </a:spcBef>
              <a:spcAft>
                <a:spcPts val="400"/>
              </a:spcAft>
            </a:pPr>
            <a:r>
              <a:rPr lang="en-GB" sz="1200" dirty="0">
                <a:solidFill>
                  <a:srgbClr val="008080"/>
                </a:solidFill>
                <a:latin typeface="Myriad Pro"/>
              </a:rPr>
              <a:t>Which representation do you prefer?</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5 provides an opportunity to connect ratio tables and double number lines to percentage changes.</a:t>
            </a:r>
          </a:p>
          <a:p>
            <a:r>
              <a:rPr lang="en-GB" dirty="0"/>
              <a:t>Your students may be familiar with ratio tables as representations of multiplicative relationships. Their use here will support students in connecting percentage changes with other situations that share the same mathematical structure, even though they initially look different.</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3346273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36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944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Is question a the same as a 30% decrease from 200? Why not?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solidFill>
                  <a:srgbClr val="008080"/>
                </a:solidFill>
                <a:latin typeface="Myriad Pro"/>
              </a:rPr>
              <a:t>What is the percentage calculation after 1 bounce? 2 bounces? 3 bounces? Is there more than one way to write this?</a:t>
            </a:r>
          </a:p>
          <a:p>
            <a:pPr>
              <a:spcBef>
                <a:spcPts val="400"/>
              </a:spcBef>
              <a:spcAft>
                <a:spcPts val="400"/>
              </a:spcAft>
            </a:pPr>
            <a:r>
              <a:rPr lang="en-GB" sz="1200" dirty="0">
                <a:solidFill>
                  <a:srgbClr val="008080"/>
                </a:solidFill>
                <a:latin typeface="Myriad Pro"/>
              </a:rPr>
              <a:t>Is question b the same as a 35% decrease from the original price? Why not?</a:t>
            </a:r>
          </a:p>
          <a:p>
            <a:pPr>
              <a:spcBef>
                <a:spcPts val="400"/>
              </a:spcBef>
              <a:spcAft>
                <a:spcPts val="400"/>
              </a:spcAft>
            </a:pPr>
            <a:r>
              <a:rPr lang="en-GB" sz="1200" dirty="0">
                <a:solidFill>
                  <a:srgbClr val="008080"/>
                </a:solidFill>
                <a:latin typeface="Myriad Pro"/>
              </a:rPr>
              <a:t>Are you working out the final price or the final percentage? How can you do this without knowing the cost?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sz="1800" dirty="0">
                <a:effectLst/>
                <a:latin typeface="Myriad Pro"/>
                <a:ea typeface="Calibri" panose="020F0502020204030204" pitchFamily="34" charset="0"/>
                <a:cs typeface="Times New Roman" panose="02020603050405020304" pitchFamily="18" charset="0"/>
              </a:rPr>
              <a:t>Example 6 provide two opportunities for students to apply their understanding to solve unfamiliar problems. Part b) does not include a quantity, to focus students’ awareness on the effect of combining more than one multiplier rather than calculating an answer.</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2459852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36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50887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What numbers are needed if the percentages are the same?</a:t>
            </a:r>
          </a:p>
          <a:p>
            <a:pPr>
              <a:spcBef>
                <a:spcPts val="400"/>
              </a:spcBef>
              <a:spcAft>
                <a:spcPts val="400"/>
              </a:spcAft>
            </a:pPr>
            <a:r>
              <a:rPr lang="en-GB" sz="1200" dirty="0">
                <a:solidFill>
                  <a:srgbClr val="008080"/>
                </a:solidFill>
                <a:latin typeface="Myriad Pro"/>
              </a:rPr>
              <a:t>What percentages are needed if you start with e.g. 60 for a and  e.g. 100 for b? </a:t>
            </a:r>
          </a:p>
          <a:p>
            <a:pPr>
              <a:spcBef>
                <a:spcPts val="400"/>
              </a:spcBef>
              <a:spcAft>
                <a:spcPts val="400"/>
              </a:spcAft>
            </a:pPr>
            <a:r>
              <a:rPr lang="en-GB" sz="1200" dirty="0">
                <a:solidFill>
                  <a:srgbClr val="008080"/>
                </a:solidFill>
                <a:latin typeface="Myriad Pro"/>
              </a:rPr>
              <a:t>Is it possible for the start numbers to be the same for a and b?</a:t>
            </a:r>
          </a:p>
          <a:p>
            <a:pPr>
              <a:spcBef>
                <a:spcPts val="400"/>
              </a:spcBef>
              <a:spcAft>
                <a:spcPts val="400"/>
              </a:spcAft>
            </a:pPr>
            <a:r>
              <a:rPr lang="en-GB" sz="1200" dirty="0">
                <a:solidFill>
                  <a:srgbClr val="008080"/>
                </a:solidFill>
                <a:latin typeface="Myriad Pro"/>
              </a:rPr>
              <a:t>How many ways can you complete this? Can you complete this in a way that no one else has?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Example 7 offers two empty box problems that have more than one solution. Questions like these can encourage students to consider the overall structure of increasing and decreasing a quantity by a percentage. </a:t>
            </a:r>
          </a:p>
          <a:p>
            <a:r>
              <a:rPr lang="en-GB" dirty="0"/>
              <a:t>Students might need prompted to consider percentages greater than 100%, but this can also offer a useful insight into their understanding. Asking students to communicate the process they went through to find a solution will also help refine their mathematical thinking.</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4220792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pages 36 and 37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4001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If </a:t>
            </a:r>
            <a:r>
              <a:rPr lang="en-GB" sz="1200" i="1" dirty="0">
                <a:solidFill>
                  <a:srgbClr val="008080"/>
                </a:solidFill>
                <a:latin typeface="Myriad Pro"/>
              </a:rPr>
              <a:t>x</a:t>
            </a:r>
            <a:r>
              <a:rPr lang="en-GB" sz="1200" i="0" dirty="0">
                <a:solidFill>
                  <a:srgbClr val="008080"/>
                </a:solidFill>
                <a:latin typeface="Myriad Pro"/>
              </a:rPr>
              <a:t> was 20%, what would the new percentage be after the increase? What is 20% of this?</a:t>
            </a:r>
          </a:p>
          <a:p>
            <a:pPr>
              <a:spcBef>
                <a:spcPts val="400"/>
              </a:spcBef>
              <a:spcAft>
                <a:spcPts val="400"/>
              </a:spcAft>
            </a:pPr>
            <a:r>
              <a:rPr lang="en-GB" sz="1200" dirty="0">
                <a:solidFill>
                  <a:srgbClr val="008080"/>
                </a:solidFill>
                <a:latin typeface="Myriad Pro"/>
              </a:rPr>
              <a:t>Why might someone think this is true? How might you convince them that it is not true?</a:t>
            </a:r>
          </a:p>
          <a:p>
            <a:pPr>
              <a:spcBef>
                <a:spcPts val="400"/>
              </a:spcBef>
              <a:spcAft>
                <a:spcPts val="400"/>
              </a:spcAft>
            </a:pPr>
            <a:r>
              <a:rPr lang="en-GB" sz="1200" dirty="0">
                <a:solidFill>
                  <a:srgbClr val="008080"/>
                </a:solidFill>
                <a:latin typeface="Myriad Pro"/>
              </a:rPr>
              <a:t>What representations might be most useful for explaining this question?</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Myriad Pro"/>
                <a:ea typeface="Calibri" panose="020F0502020204030204" pitchFamily="34" charset="0"/>
                <a:cs typeface="Arial" panose="020B0604020202020204" pitchFamily="34" charset="0"/>
              </a:rPr>
              <a:t>Statements such as the one in </a:t>
            </a:r>
            <a:r>
              <a:rPr lang="en-GB" sz="1800" i="1" dirty="0">
                <a:solidFill>
                  <a:srgbClr val="000000"/>
                </a:solidFill>
                <a:effectLst/>
                <a:latin typeface="Myriad Pro"/>
                <a:ea typeface="Calibri" panose="020F0502020204030204" pitchFamily="34" charset="0"/>
                <a:cs typeface="Arial" panose="020B0604020202020204" pitchFamily="34" charset="0"/>
              </a:rPr>
              <a:t>Example 8</a:t>
            </a:r>
            <a:r>
              <a:rPr lang="en-GB" sz="1800" dirty="0">
                <a:solidFill>
                  <a:srgbClr val="000000"/>
                </a:solidFill>
                <a:effectLst/>
                <a:latin typeface="Myriad Pro"/>
                <a:ea typeface="Calibri" panose="020F0502020204030204" pitchFamily="34" charset="0"/>
                <a:cs typeface="Arial" panose="020B0604020202020204" pitchFamily="34" charset="0"/>
              </a:rPr>
              <a:t> provide opportunities for students to ‘play’ and conjecture when increasing and decreasing quantities by a percentage and explore the structure to greater depth. Using a representation such as a double number line or ratio table can help make sense of this structure.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1777841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37 of the 3.1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92304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7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Multiplicative Reasoning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12155225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7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Multiplicative Reasoning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13795748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2081703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3 Multiplicative reasoning</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115312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a:p>
        </p:txBody>
      </p:sp>
    </p:spTree>
    <p:extLst>
      <p:ext uri="{BB962C8B-B14F-4D97-AF65-F5344CB8AC3E}">
        <p14:creationId xmlns:p14="http://schemas.microsoft.com/office/powerpoint/2010/main" val="133855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Multiplicative reasoning can be found on page 2 of the 3.1 Core Concept document. </a:t>
            </a:r>
          </a:p>
          <a:p>
            <a:endParaRPr lang="en-GB" dirty="0"/>
          </a:p>
          <a:p>
            <a:r>
              <a:rPr lang="en-GB" dirty="0"/>
              <a:t>The background to each key idea is also explored in more detail on the following pages:</a:t>
            </a:r>
          </a:p>
          <a:p>
            <a:r>
              <a:rPr lang="en-GB" dirty="0"/>
              <a:t>3.1.1 Understand the concept of multiplicative relationships – page 5</a:t>
            </a:r>
          </a:p>
          <a:p>
            <a:r>
              <a:rPr lang="en-GB" dirty="0"/>
              <a:t>3.1.2 Understand that multiplicative relationships can be represented in a number of ways and connect and move between those different representations – page 5</a:t>
            </a:r>
          </a:p>
          <a:p>
            <a:r>
              <a:rPr lang="en-GB" dirty="0"/>
              <a:t>3.1.3 Understand that fractions are an example of a multiplicative relationship and apply this understanding to a range of contexts – pages 5 and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3.1.4 Understand that ratios are an example of a multiplicative relationship and apply this understanding to a range of contexts – page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3.1.5 Understand that percentages are an example of a multiplicative relationship and apply this understanding to a range of contexts – pages 6 and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3.1.6 Understand proportionality – page 7</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2703588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more detailed overview of the core concept of Multiplicative reasoning can be found on page 2 of the 3.1 Core Concept document. </a:t>
            </a:r>
          </a:p>
          <a:p>
            <a:endParaRPr lang="en-GB" dirty="0"/>
          </a:p>
          <a:p>
            <a:r>
              <a:rPr lang="en-GB" dirty="0"/>
              <a:t>The background to each key idea is also explored in more detail on the following pages:</a:t>
            </a:r>
          </a:p>
          <a:p>
            <a:r>
              <a:rPr lang="en-GB" dirty="0"/>
              <a:t>3.1.1 Understand the concept of multiplicative relationships – page 5</a:t>
            </a:r>
          </a:p>
          <a:p>
            <a:r>
              <a:rPr lang="en-GB" dirty="0"/>
              <a:t>3.1.2 Understand that multiplicative relationships can be represented in a number of ways and connect and move between those different representations – page 5</a:t>
            </a:r>
          </a:p>
          <a:p>
            <a:r>
              <a:rPr lang="en-GB" dirty="0"/>
              <a:t>3.1.3 Understand that fractions are an example of a multiplicative relationship and apply this understanding to a range of contexts – pages 5 and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3.1.4 Understand that ratios are an example of a multiplicative relationship and apply this understanding to a range of contexts – page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3.1.5 Understand that percentages are an example of a multiplicative relationship and apply this understanding to a range of contexts – pages 6 and 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3.1.6 Understand proportionality – page 7</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8</a:t>
            </a:fld>
            <a:endParaRPr lang="en-GB"/>
          </a:p>
        </p:txBody>
      </p:sp>
    </p:spTree>
    <p:extLst>
      <p:ext uri="{BB962C8B-B14F-4D97-AF65-F5344CB8AC3E}">
        <p14:creationId xmlns:p14="http://schemas.microsoft.com/office/powerpoint/2010/main" val="2578981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342900" lvl="0" indent="-342900">
              <a:spcBef>
                <a:spcPts val="400"/>
              </a:spcBef>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4: 2.17 Structures: using measures and comparison to understand scaling</a:t>
            </a:r>
          </a:p>
          <a:p>
            <a:pPr marL="342900" lvl="0" indent="-342900">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 2.27 Scale factors, ratio and proportional reasoning</a:t>
            </a:r>
          </a:p>
          <a:p>
            <a:pPr marL="342900" lvl="0" indent="-342900">
              <a:spcAft>
                <a:spcPts val="400"/>
              </a:spcAft>
              <a:buClr>
                <a:srgbClr val="82CBDD"/>
              </a:buClr>
              <a:buFont typeface="Symbol" panose="05050102010706020507" pitchFamily="18" charset="2"/>
              <a:buChar char=""/>
            </a:pPr>
            <a:r>
              <a:rPr lang="en-GB" sz="1800" dirty="0">
                <a:effectLst/>
                <a:latin typeface="Myriad Pro"/>
                <a:ea typeface="Calibri" panose="020F0502020204030204" pitchFamily="34" charset="0"/>
                <a:cs typeface="Times New Roman" panose="02020603050405020304" pitchFamily="18" charset="0"/>
              </a:rPr>
              <a:t>Year 6:</a:t>
            </a:r>
            <a:r>
              <a:rPr lang="en-GB" sz="1800" dirty="0">
                <a:solidFill>
                  <a:srgbClr val="FF0000"/>
                </a:solidFill>
                <a:effectLst/>
                <a:latin typeface="Myriad Pro"/>
                <a:ea typeface="Calibri" panose="020F0502020204030204" pitchFamily="34" charset="0"/>
                <a:cs typeface="Times New Roman" panose="02020603050405020304" pitchFamily="18" charset="0"/>
              </a:rPr>
              <a:t> </a:t>
            </a:r>
            <a:r>
              <a:rPr lang="en-GB" sz="1800" dirty="0">
                <a:effectLst/>
                <a:latin typeface="Myriad Pro"/>
                <a:ea typeface="Calibri" panose="020F0502020204030204" pitchFamily="34" charset="0"/>
                <a:cs typeface="Times New Roman" panose="02020603050405020304" pitchFamily="18" charset="0"/>
              </a:rPr>
              <a:t>3.10 Linking fractions, decimals and percentages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Multiplicative Reasoning Theme Overview document, you can also find a broader description of students’ potential previous learning (page 3),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r>
              <a:rPr lang="en-GB" dirty="0"/>
              <a:t>a) NCETM Primary assessment materials, Year 6 page 24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 NCETM Primary assessment materials, Year 6 page 24 (‘Mastery with greater depth’)</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84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395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4710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21/09/2021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hyperlink" Target="https://www.ncetm.org.uk/media/mqfp3xb3/ncetm_ks3_cc_3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0mzbcnny/ncetm_ks3_theme_3.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ncetm.org.uk/resources/50639"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classroom-resources/secmm-using-mathematical-representations-at-ks3/" TargetMode="External"/><Relationship Id="rId5" Type="http://schemas.openxmlformats.org/officeDocument/2006/relationships/hyperlink" Target="https://www.ncetm.org.uk/media/mqfp3xb3/ncetm_ks3_cc_3_1.pdf" TargetMode="External"/><Relationship Id="rId10" Type="http://schemas.openxmlformats.org/officeDocument/2006/relationships/hyperlink" Target="https://www.gov.uk/government/collections/national-curriculum-assessments-practice-materials#key-stage-2-past-papers" TargetMode="External"/><Relationship Id="rId4" Type="http://schemas.openxmlformats.org/officeDocument/2006/relationships/hyperlink" Target="https://www.ncetm.org.uk/media/0mzbcnny/ncetm_ks3_theme_3.pdf" TargetMode="External"/><Relationship Id="rId9" Type="http://schemas.openxmlformats.org/officeDocument/2006/relationships/hyperlink" Target="https://www.ncetm.org.uk/resources/4668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mqfp3xb3/ncetm_ks3_cc_3_1.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95400" y="2420888"/>
            <a:ext cx="6049764" cy="648071"/>
          </a:xfrm>
        </p:spPr>
        <p:txBody>
          <a:bodyPr>
            <a:normAutofit fontScale="90000"/>
          </a:bodyPr>
          <a:lstStyle/>
          <a:p>
            <a:r>
              <a:rPr lang="en-GB" dirty="0"/>
              <a:t>Calculating percentage changes </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3.1 Multiplicative reasoning)</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5" name="TextBox 4">
            <a:extLst>
              <a:ext uri="{FF2B5EF4-FFF2-40B4-BE49-F238E27FC236}">
                <a16:creationId xmlns:a16="http://schemas.microsoft.com/office/drawing/2014/main" id="{CE730918-3E12-439D-A9D2-C00FBE65CE34}"/>
              </a:ext>
            </a:extLst>
          </p:cNvPr>
          <p:cNvSpPr txBox="1"/>
          <p:nvPr/>
        </p:nvSpPr>
        <p:spPr>
          <a:xfrm>
            <a:off x="695401" y="1298590"/>
            <a:ext cx="11089232" cy="2234458"/>
          </a:xfrm>
          <a:prstGeom prst="rect">
            <a:avLst/>
          </a:prstGeom>
          <a:noFill/>
        </p:spPr>
        <p:txBody>
          <a:bodyPr wrap="square" rtlCol="0">
            <a:spAutoFit/>
          </a:bodyPr>
          <a:lstStyle/>
          <a:p>
            <a:pPr marL="457200" indent="-457200">
              <a:buFont typeface="+mj-lt"/>
              <a:buAutoNum type="alphaLcParenR"/>
            </a:pPr>
            <a:r>
              <a:rPr lang="en-GB" sz="2400" dirty="0"/>
              <a:t>In Year 1 there are 50 pupils, of whom 16 are boys. </a:t>
            </a:r>
          </a:p>
          <a:p>
            <a:pPr marL="452438">
              <a:buNone/>
            </a:pPr>
            <a:r>
              <a:rPr lang="en-GB" sz="2400" dirty="0"/>
              <a:t>What percentage of the pupils are girls?</a:t>
            </a:r>
          </a:p>
          <a:p>
            <a:pPr marL="457200" indent="-457200">
              <a:buFont typeface="+mj-lt"/>
              <a:buAutoNum type="alphaLcParenR"/>
            </a:pPr>
            <a:endParaRPr lang="en-GB" sz="2400" dirty="0"/>
          </a:p>
          <a:p>
            <a:pPr marL="457200" indent="-457200">
              <a:buFont typeface="+mj-lt"/>
              <a:buAutoNum type="alphaLcParenR" startAt="2"/>
            </a:pPr>
            <a:r>
              <a:rPr lang="en-GB" sz="2400" dirty="0"/>
              <a:t>In a class of children 25% are boys and the rest are girls. </a:t>
            </a:r>
          </a:p>
          <a:p>
            <a:pPr marL="452438">
              <a:buNone/>
            </a:pPr>
            <a:r>
              <a:rPr lang="en-GB" sz="2400" dirty="0"/>
              <a:t>There are 18 girls. How many children are in the class?</a:t>
            </a:r>
          </a:p>
        </p:txBody>
      </p:sp>
    </p:spTree>
    <p:extLst>
      <p:ext uri="{BB962C8B-B14F-4D97-AF65-F5344CB8AC3E}">
        <p14:creationId xmlns:p14="http://schemas.microsoft.com/office/powerpoint/2010/main" val="193489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5" name="TextBox 4">
            <a:extLst>
              <a:ext uri="{FF2B5EF4-FFF2-40B4-BE49-F238E27FC236}">
                <a16:creationId xmlns:a16="http://schemas.microsoft.com/office/drawing/2014/main" id="{CE730918-3E12-439D-A9D2-C00FBE65CE34}"/>
              </a:ext>
            </a:extLst>
          </p:cNvPr>
          <p:cNvSpPr txBox="1"/>
          <p:nvPr/>
        </p:nvSpPr>
        <p:spPr>
          <a:xfrm>
            <a:off x="767408" y="3237267"/>
            <a:ext cx="11089232" cy="1348061"/>
          </a:xfrm>
          <a:prstGeom prst="rect">
            <a:avLst/>
          </a:prstGeom>
          <a:noFill/>
        </p:spPr>
        <p:txBody>
          <a:bodyPr wrap="square" rtlCol="0">
            <a:spAutoFit/>
          </a:bodyPr>
          <a:lstStyle/>
          <a:p>
            <a:pPr marL="457200" indent="-457200">
              <a:buFont typeface="+mj-lt"/>
              <a:buAutoNum type="alphaLcParenR" startAt="4"/>
            </a:pPr>
            <a:r>
              <a:rPr lang="en-GB" sz="2400" dirty="0"/>
              <a:t>Jack has £400. </a:t>
            </a:r>
          </a:p>
          <a:p>
            <a:pPr marL="452438">
              <a:buNone/>
              <a:tabLst>
                <a:tab pos="452438" algn="l"/>
              </a:tabLst>
            </a:pPr>
            <a:r>
              <a:rPr lang="en-GB" sz="2400" dirty="0"/>
              <a:t>He spends </a:t>
            </a:r>
            <a:r>
              <a:rPr lang="en-GB" sz="2400" b="1" dirty="0"/>
              <a:t>35%</a:t>
            </a:r>
            <a:r>
              <a:rPr lang="en-GB" sz="2400" dirty="0"/>
              <a:t> of his money on a new bike. </a:t>
            </a:r>
          </a:p>
          <a:p>
            <a:pPr marL="452438">
              <a:buNone/>
              <a:tabLst>
                <a:tab pos="452438" algn="l"/>
              </a:tabLst>
            </a:pPr>
            <a:r>
              <a:rPr lang="en-GB" sz="2400" dirty="0"/>
              <a:t>How much does Jack spend on his new bike?</a:t>
            </a:r>
          </a:p>
        </p:txBody>
      </p:sp>
      <p:pic>
        <p:nvPicPr>
          <p:cNvPr id="6" name="Picture 5" descr="A picture containing transport, bicycle&#10;&#10;Description automatically generated">
            <a:extLst>
              <a:ext uri="{FF2B5EF4-FFF2-40B4-BE49-F238E27FC236}">
                <a16:creationId xmlns:a16="http://schemas.microsoft.com/office/drawing/2014/main" id="{96C19123-F511-4DCE-B4BF-F84F183EB49E}"/>
              </a:ext>
            </a:extLst>
          </p:cNvPr>
          <p:cNvPicPr>
            <a:picLocks noChangeAspect="1"/>
          </p:cNvPicPr>
          <p:nvPr/>
        </p:nvPicPr>
        <p:blipFill>
          <a:blip r:embed="rId3"/>
          <a:stretch>
            <a:fillRect/>
          </a:stretch>
        </p:blipFill>
        <p:spPr>
          <a:xfrm>
            <a:off x="8112224" y="3081105"/>
            <a:ext cx="2663913" cy="1660384"/>
          </a:xfrm>
          <a:prstGeom prst="rect">
            <a:avLst/>
          </a:prstGeom>
        </p:spPr>
      </p:pic>
      <p:sp>
        <p:nvSpPr>
          <p:cNvPr id="8" name="TextBox 7">
            <a:extLst>
              <a:ext uri="{FF2B5EF4-FFF2-40B4-BE49-F238E27FC236}">
                <a16:creationId xmlns:a16="http://schemas.microsoft.com/office/drawing/2014/main" id="{C77DABE3-DCD2-47BF-92FE-13C0C65F1238}"/>
              </a:ext>
            </a:extLst>
          </p:cNvPr>
          <p:cNvSpPr txBox="1"/>
          <p:nvPr/>
        </p:nvSpPr>
        <p:spPr>
          <a:xfrm>
            <a:off x="641583" y="1221680"/>
            <a:ext cx="6096000" cy="904863"/>
          </a:xfrm>
          <a:prstGeom prst="rect">
            <a:avLst/>
          </a:prstGeom>
          <a:noFill/>
        </p:spPr>
        <p:txBody>
          <a:bodyPr wrap="square">
            <a:spAutoFit/>
          </a:bodyPr>
          <a:lstStyle/>
          <a:p>
            <a:pPr marL="457200" indent="-457200">
              <a:buFont typeface="+mj-lt"/>
              <a:buAutoNum type="alphaLcParenR" startAt="3"/>
            </a:pPr>
            <a:r>
              <a:rPr lang="en-GB" sz="2400" dirty="0"/>
              <a:t>Tick the fractions that are equal to 20%.</a:t>
            </a:r>
          </a:p>
          <a:p>
            <a:pPr algn="ctr">
              <a:buNone/>
            </a:pPr>
            <a:endParaRPr lang="en-GB" sz="2400"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F3F219C-EFDF-4ABD-A005-DA7075D40B9A}"/>
                  </a:ext>
                </a:extLst>
              </p:cNvPr>
              <p:cNvSpPr txBox="1"/>
              <p:nvPr/>
            </p:nvSpPr>
            <p:spPr>
              <a:xfrm>
                <a:off x="1775520" y="1851649"/>
                <a:ext cx="8877403" cy="704295"/>
              </a:xfrm>
              <a:prstGeom prst="rect">
                <a:avLst/>
              </a:prstGeom>
              <a:noFill/>
            </p:spPr>
            <p:txBody>
              <a:bodyPr wrap="square" numCol="1">
                <a:spAutoFit/>
              </a:bodyPr>
              <a:lstStyle/>
              <a:p>
                <a:pPr>
                  <a:buNone/>
                </a:pPr>
                <a:r>
                  <a:rPr lang="en-GB" sz="2800" dirty="0">
                    <a:solidFill>
                      <a:srgbClr val="00628C"/>
                    </a:solidFill>
                  </a:rPr>
                  <a:t>□</a:t>
                </a:r>
                <a:r>
                  <a:rPr lang="en-GB" sz="2800" dirty="0"/>
                  <a:t> </a:t>
                </a:r>
                <a14:m>
                  <m:oMath xmlns:m="http://schemas.openxmlformats.org/officeDocument/2006/math">
                    <m:f>
                      <m:fPr>
                        <m:ctrlPr>
                          <a:rPr lang="en-GB" sz="2800" i="1" smtClean="0">
                            <a:latin typeface="Cambria Math" panose="02040503050406030204" pitchFamily="18" charset="0"/>
                          </a:rPr>
                        </m:ctrlPr>
                      </m:fPr>
                      <m:num>
                        <m:r>
                          <a:rPr lang="en-GB" sz="2800" b="0" i="1" smtClean="0">
                            <a:latin typeface="Cambria Math" panose="02040503050406030204" pitchFamily="18" charset="0"/>
                          </a:rPr>
                          <m:t>1</m:t>
                        </m:r>
                      </m:num>
                      <m:den>
                        <m:r>
                          <a:rPr lang="en-GB" sz="2800" b="0" i="1" smtClean="0">
                            <a:latin typeface="Cambria Math" panose="02040503050406030204" pitchFamily="18" charset="0"/>
                          </a:rPr>
                          <m:t>20</m:t>
                        </m:r>
                      </m:den>
                    </m:f>
                  </m:oMath>
                </a14:m>
                <a:r>
                  <a:rPr lang="en-GB" sz="2800" dirty="0">
                    <a:solidFill>
                      <a:srgbClr val="00628C"/>
                    </a:solidFill>
                  </a:rPr>
                  <a:t>		□ </a:t>
                </a:r>
                <a14:m>
                  <m:oMath xmlns:m="http://schemas.openxmlformats.org/officeDocument/2006/math">
                    <m:f>
                      <m:fPr>
                        <m:ctrlPr>
                          <a:rPr lang="en-GB" sz="2800" i="1">
                            <a:latin typeface="Cambria Math" panose="02040503050406030204" pitchFamily="18" charset="0"/>
                          </a:rPr>
                        </m:ctrlPr>
                      </m:fPr>
                      <m:num>
                        <m:r>
                          <a:rPr lang="en-GB" sz="2800" b="0" i="1" smtClean="0">
                            <a:latin typeface="Cambria Math" panose="02040503050406030204" pitchFamily="18" charset="0"/>
                          </a:rPr>
                          <m:t>20</m:t>
                        </m:r>
                      </m:num>
                      <m:den>
                        <m:r>
                          <a:rPr lang="en-GB" sz="2800" b="0" i="1" smtClean="0">
                            <a:latin typeface="Cambria Math" panose="02040503050406030204" pitchFamily="18" charset="0"/>
                          </a:rPr>
                          <m:t>40</m:t>
                        </m:r>
                      </m:den>
                    </m:f>
                  </m:oMath>
                </a14:m>
                <a:r>
                  <a:rPr lang="en-GB" sz="2800" dirty="0"/>
                  <a:t>		 </a:t>
                </a:r>
                <a:r>
                  <a:rPr lang="en-GB" sz="2800" dirty="0">
                    <a:solidFill>
                      <a:srgbClr val="00628C"/>
                    </a:solidFill>
                  </a:rPr>
                  <a:t>□</a:t>
                </a:r>
                <a:r>
                  <a:rPr lang="en-GB" sz="2800" dirty="0"/>
                  <a:t> </a:t>
                </a:r>
                <a14:m>
                  <m:oMath xmlns:m="http://schemas.openxmlformats.org/officeDocument/2006/math">
                    <m:f>
                      <m:fPr>
                        <m:ctrlPr>
                          <a:rPr lang="en-GB" sz="2800" i="1">
                            <a:latin typeface="Cambria Math" panose="02040503050406030204" pitchFamily="18" charset="0"/>
                          </a:rPr>
                        </m:ctrlPr>
                      </m:fPr>
                      <m:num>
                        <m:r>
                          <a:rPr lang="en-GB" sz="2800" i="1">
                            <a:latin typeface="Cambria Math" panose="02040503050406030204" pitchFamily="18" charset="0"/>
                          </a:rPr>
                          <m:t>1</m:t>
                        </m:r>
                      </m:num>
                      <m:den>
                        <m:r>
                          <a:rPr lang="en-GB" sz="2800" b="0" i="1" smtClean="0">
                            <a:latin typeface="Cambria Math" panose="02040503050406030204" pitchFamily="18" charset="0"/>
                          </a:rPr>
                          <m:t>5</m:t>
                        </m:r>
                      </m:den>
                    </m:f>
                  </m:oMath>
                </a14:m>
                <a:r>
                  <a:rPr lang="en-GB" sz="2800" dirty="0"/>
                  <a:t>	 	</a:t>
                </a:r>
                <a:r>
                  <a:rPr lang="en-GB" sz="2800" dirty="0">
                    <a:solidFill>
                      <a:srgbClr val="00628C"/>
                    </a:solidFill>
                  </a:rPr>
                  <a:t>□</a:t>
                </a:r>
                <a:r>
                  <a:rPr lang="en-GB" sz="2800" dirty="0"/>
                  <a:t> </a:t>
                </a:r>
                <a14:m>
                  <m:oMath xmlns:m="http://schemas.openxmlformats.org/officeDocument/2006/math">
                    <m:f>
                      <m:fPr>
                        <m:ctrlPr>
                          <a:rPr lang="en-GB" sz="2800" i="1">
                            <a:latin typeface="Cambria Math" panose="02040503050406030204" pitchFamily="18" charset="0"/>
                          </a:rPr>
                        </m:ctrlPr>
                      </m:fPr>
                      <m:num>
                        <m:r>
                          <a:rPr lang="en-GB" sz="2800" b="0" i="1" smtClean="0">
                            <a:latin typeface="Cambria Math" panose="02040503050406030204" pitchFamily="18" charset="0"/>
                          </a:rPr>
                          <m:t>3</m:t>
                        </m:r>
                      </m:num>
                      <m:den>
                        <m:r>
                          <a:rPr lang="en-GB" sz="2800" b="0" i="1" smtClean="0">
                            <a:latin typeface="Cambria Math" panose="02040503050406030204" pitchFamily="18" charset="0"/>
                          </a:rPr>
                          <m:t>15</m:t>
                        </m:r>
                      </m:den>
                    </m:f>
                  </m:oMath>
                </a14:m>
                <a:r>
                  <a:rPr lang="en-GB" sz="2800" dirty="0"/>
                  <a:t>		</a:t>
                </a:r>
                <a:r>
                  <a:rPr lang="en-GB" sz="2800" dirty="0">
                    <a:solidFill>
                      <a:srgbClr val="00628C"/>
                    </a:solidFill>
                  </a:rPr>
                  <a:t>□ </a:t>
                </a:r>
                <a14:m>
                  <m:oMath xmlns:m="http://schemas.openxmlformats.org/officeDocument/2006/math">
                    <m:f>
                      <m:fPr>
                        <m:ctrlPr>
                          <a:rPr lang="en-GB" sz="2800" i="1">
                            <a:latin typeface="Cambria Math" panose="02040503050406030204" pitchFamily="18" charset="0"/>
                          </a:rPr>
                        </m:ctrlPr>
                      </m:fPr>
                      <m:num>
                        <m:r>
                          <a:rPr lang="en-GB" sz="2800" b="0" i="1" smtClean="0">
                            <a:latin typeface="Cambria Math" panose="02040503050406030204" pitchFamily="18" charset="0"/>
                          </a:rPr>
                          <m:t>2</m:t>
                        </m:r>
                      </m:num>
                      <m:den>
                        <m:r>
                          <a:rPr lang="en-GB" sz="2800" b="0" i="1" smtClean="0">
                            <a:latin typeface="Cambria Math" panose="02040503050406030204" pitchFamily="18" charset="0"/>
                          </a:rPr>
                          <m:t>100</m:t>
                        </m:r>
                      </m:den>
                    </m:f>
                  </m:oMath>
                </a14:m>
                <a:endParaRPr lang="en-GB" dirty="0"/>
              </a:p>
            </p:txBody>
          </p:sp>
        </mc:Choice>
        <mc:Fallback xmlns="">
          <p:sp>
            <p:nvSpPr>
              <p:cNvPr id="12" name="TextBox 11">
                <a:extLst>
                  <a:ext uri="{FF2B5EF4-FFF2-40B4-BE49-F238E27FC236}">
                    <a16:creationId xmlns:a16="http://schemas.microsoft.com/office/drawing/2014/main" id="{CF3F219C-EFDF-4ABD-A005-DA7075D40B9A}"/>
                  </a:ext>
                </a:extLst>
              </p:cNvPr>
              <p:cNvSpPr txBox="1">
                <a:spLocks noRot="1" noChangeAspect="1" noMove="1" noResize="1" noEditPoints="1" noAdjustHandles="1" noChangeArrowheads="1" noChangeShapeType="1" noTextEdit="1"/>
              </p:cNvSpPr>
              <p:nvPr/>
            </p:nvSpPr>
            <p:spPr>
              <a:xfrm>
                <a:off x="1775520" y="1851649"/>
                <a:ext cx="8877403" cy="704295"/>
              </a:xfrm>
              <a:prstGeom prst="rect">
                <a:avLst/>
              </a:prstGeom>
              <a:blipFill>
                <a:blip r:embed="rId4"/>
                <a:stretch>
                  <a:fillRect l="-1373" b="-9565"/>
                </a:stretch>
              </a:blipFill>
            </p:spPr>
            <p:txBody>
              <a:bodyPr/>
              <a:lstStyle/>
              <a:p>
                <a:r>
                  <a:rPr lang="en-GB">
                    <a:noFill/>
                  </a:rPr>
                  <a:t> </a:t>
                </a:r>
              </a:p>
            </p:txBody>
          </p:sp>
        </mc:Fallback>
      </mc:AlternateContent>
    </p:spTree>
    <p:extLst>
      <p:ext uri="{BB962C8B-B14F-4D97-AF65-F5344CB8AC3E}">
        <p14:creationId xmlns:p14="http://schemas.microsoft.com/office/powerpoint/2010/main" val="1279977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pupils find challenging?</a:t>
            </a:r>
          </a:p>
          <a:p>
            <a:r>
              <a:rPr lang="en-GB" dirty="0"/>
              <a:t>What misconceptions might pupils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fontAlgn="auto">
              <a:spcAft>
                <a:spcPts val="0"/>
              </a:spcAft>
              <a:buClrTx/>
              <a:buFont typeface="+mj-lt"/>
              <a:buAutoNum type="arabicParenR"/>
            </a:pPr>
            <a:r>
              <a:rPr lang="en-GB" dirty="0"/>
              <a:t>Finding the final amount with additive methods</a:t>
            </a:r>
          </a:p>
          <a:p>
            <a:pPr marL="457200" indent="-457200" fontAlgn="auto">
              <a:spcAft>
                <a:spcPts val="0"/>
              </a:spcAft>
              <a:buClrTx/>
              <a:buFont typeface="+mj-lt"/>
              <a:buAutoNum type="arabicParenR"/>
            </a:pPr>
            <a:r>
              <a:rPr lang="en-GB" dirty="0"/>
              <a:t>Using multipliers for percentage change</a:t>
            </a:r>
          </a:p>
          <a:p>
            <a:pPr marL="0" indent="0" fontAlgn="auto">
              <a:spcAft>
                <a:spcPts val="0"/>
              </a:spcAft>
              <a:buClrTx/>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Students should be confident with using informal additive methods to increase or decrease an amount using a percentage. </a:t>
            </a:r>
          </a:p>
          <a:p>
            <a:r>
              <a:rPr lang="en-GB" dirty="0"/>
              <a:t>Some students have difficulties using the additive method as they fail to find the final amount by adding or subtracting the increase/decrease to/from the original amount (see Example 1). </a:t>
            </a:r>
          </a:p>
        </p:txBody>
      </p:sp>
    </p:spTree>
    <p:extLst>
      <p:ext uri="{BB962C8B-B14F-4D97-AF65-F5344CB8AC3E}">
        <p14:creationId xmlns:p14="http://schemas.microsoft.com/office/powerpoint/2010/main" val="2445168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10" name="Content Placeholder 2">
            <a:extLst>
              <a:ext uri="{FF2B5EF4-FFF2-40B4-BE49-F238E27FC236}">
                <a16:creationId xmlns:a16="http://schemas.microsoft.com/office/drawing/2014/main" id="{CAD8D9FA-C932-4CBD-9402-4840ED40A3BB}"/>
              </a:ext>
            </a:extLst>
          </p:cNvPr>
          <p:cNvSpPr>
            <a:spLocks noGrp="1"/>
          </p:cNvSpPr>
          <p:nvPr>
            <p:ph idx="1"/>
          </p:nvPr>
        </p:nvSpPr>
        <p:spPr>
          <a:xfrm>
            <a:off x="640470" y="3227556"/>
            <a:ext cx="4053201" cy="2016224"/>
          </a:xfrm>
        </p:spPr>
        <p:txBody>
          <a:bodyPr>
            <a:noAutofit/>
          </a:bodyPr>
          <a:lstStyle/>
          <a:p>
            <a:r>
              <a:rPr lang="en-GB" sz="2200" dirty="0"/>
              <a:t>Bar models, double number lines and ratio tables are all powerful representations that can help students work ‘beyond 100%’ and identify the both the whole, and the multiplier linked to the percentage.</a:t>
            </a:r>
          </a:p>
        </p:txBody>
      </p:sp>
      <p:pic>
        <p:nvPicPr>
          <p:cNvPr id="1030" name="Picture 32" descr="Bar model, top bar £20, bottom bar 100%, extra 15% added outside bottom bar, bracket indicating total width 115.">
            <a:extLst>
              <a:ext uri="{FF2B5EF4-FFF2-40B4-BE49-F238E27FC236}">
                <a16:creationId xmlns:a16="http://schemas.microsoft.com/office/drawing/2014/main" id="{FDC13F3A-9CBD-524B-AD57-BA0EBA1FD0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509"/>
          <a:stretch>
            <a:fillRect/>
          </a:stretch>
        </p:blipFill>
        <p:spPr bwMode="auto">
          <a:xfrm>
            <a:off x="4974708" y="3240604"/>
            <a:ext cx="2455519" cy="112638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33" descr="Bar model, top bar £20, bottom bar split unequally into two parts, 85%, and 15%.">
            <a:extLst>
              <a:ext uri="{FF2B5EF4-FFF2-40B4-BE49-F238E27FC236}">
                <a16:creationId xmlns:a16="http://schemas.microsoft.com/office/drawing/2014/main" id="{33A9A4C0-F6A8-F34D-8BD9-9DCEBE1AE5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0372" y="4588764"/>
            <a:ext cx="2144317" cy="11118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2" descr="Double number line, top £s, bottom %s, 0s align, £20 aligns with 100%, ? aligns with 115%, arrows times 1.15.">
            <a:extLst>
              <a:ext uri="{FF2B5EF4-FFF2-40B4-BE49-F238E27FC236}">
                <a16:creationId xmlns:a16="http://schemas.microsoft.com/office/drawing/2014/main" id="{C5E93FE2-C748-7F47-A70F-2C3B50B360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184" y="3096782"/>
            <a:ext cx="26543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 descr="Double number line, top £s, bottom %s, 0s align, ? aligns with 85%, £20 aligns with 100%, arrows times 0.85.">
            <a:extLst>
              <a:ext uri="{FF2B5EF4-FFF2-40B4-BE49-F238E27FC236}">
                <a16:creationId xmlns:a16="http://schemas.microsoft.com/office/drawing/2014/main" id="{EA8D2BAE-D123-9540-A23E-671FA2CF209F}"/>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2184" y="4323425"/>
            <a:ext cx="2387600" cy="1384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 descr="Ratio table, left column £s, right column %s. Top L box=20, top R box=100, bottom L box=?, bottom R box=115.">
            <a:extLst>
              <a:ext uri="{FF2B5EF4-FFF2-40B4-BE49-F238E27FC236}">
                <a16:creationId xmlns:a16="http://schemas.microsoft.com/office/drawing/2014/main" id="{B51315DB-5EC8-C54A-A96F-F163012D97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87279" y="3129343"/>
            <a:ext cx="876694" cy="1205454"/>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36" descr="Ratio table, left column £s, right column %s. Top L box=20, top R box=100, bottom L box=?, bottom R box=85.">
            <a:extLst>
              <a:ext uri="{FF2B5EF4-FFF2-40B4-BE49-F238E27FC236}">
                <a16:creationId xmlns:a16="http://schemas.microsoft.com/office/drawing/2014/main" id="{A558200F-CF63-A54B-838E-F3282AC12A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787279" y="4455682"/>
            <a:ext cx="906581" cy="12054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F379E24-E3E9-43BD-AEAA-051C1C8B9D0C}"/>
              </a:ext>
            </a:extLst>
          </p:cNvPr>
          <p:cNvSpPr txBox="1"/>
          <p:nvPr/>
        </p:nvSpPr>
        <p:spPr>
          <a:xfrm>
            <a:off x="640470" y="1033003"/>
            <a:ext cx="10784122" cy="2048766"/>
          </a:xfrm>
          <a:prstGeom prst="rect">
            <a:avLst/>
          </a:prstGeom>
          <a:noFill/>
        </p:spPr>
        <p:txBody>
          <a:bodyPr wrap="square">
            <a:spAutoFit/>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While it is important that students can work flexibly with percentages, it is also important for efficiency and depth of understanding that they know there is a single multiplier linked to any percentage change and recognise this as an example of multiplicative relationships.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Some students have difficulties with identifying the multiplier for single digit percentages such as 5% (see Example 4 on slide 22).</a:t>
            </a:r>
          </a:p>
        </p:txBody>
      </p:sp>
    </p:spTree>
    <p:extLst>
      <p:ext uri="{BB962C8B-B14F-4D97-AF65-F5344CB8AC3E}">
        <p14:creationId xmlns:p14="http://schemas.microsoft.com/office/powerpoint/2010/main" val="2795199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Find a percentage increase or decrease using an additive method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7" name="TextBox 6">
            <a:extLst>
              <a:ext uri="{FF2B5EF4-FFF2-40B4-BE49-F238E27FC236}">
                <a16:creationId xmlns:a16="http://schemas.microsoft.com/office/drawing/2014/main" id="{B7C32759-75D8-4740-9AAF-3C054CAA46BB}"/>
              </a:ext>
            </a:extLst>
          </p:cNvPr>
          <p:cNvSpPr txBox="1"/>
          <p:nvPr/>
        </p:nvSpPr>
        <p:spPr>
          <a:xfrm>
            <a:off x="294523" y="1988840"/>
            <a:ext cx="6096000" cy="2074414"/>
          </a:xfrm>
          <a:prstGeom prst="rect">
            <a:avLst/>
          </a:prstGeom>
          <a:noFill/>
        </p:spPr>
        <p:txBody>
          <a:bodyPr wrap="square">
            <a:spAutoFit/>
          </a:bodyPr>
          <a:lstStyle/>
          <a:p>
            <a:pPr>
              <a:buNone/>
            </a:pPr>
            <a:r>
              <a:rPr lang="en-GB" dirty="0"/>
              <a:t>Increase:</a:t>
            </a:r>
          </a:p>
          <a:p>
            <a:pPr marL="971550" lvl="1" indent="-514350">
              <a:buFont typeface="+mj-lt"/>
              <a:buAutoNum type="alphaLcParenR"/>
            </a:pPr>
            <a:r>
              <a:rPr lang="en-GB" dirty="0"/>
              <a:t>£30 by 50%</a:t>
            </a:r>
          </a:p>
          <a:p>
            <a:pPr marL="971550" lvl="1" indent="-514350">
              <a:buFont typeface="+mj-lt"/>
              <a:buAutoNum type="alphaLcParenR"/>
            </a:pPr>
            <a:endParaRPr lang="en-GB" dirty="0"/>
          </a:p>
          <a:p>
            <a:pPr marL="971550" lvl="1" indent="-514350">
              <a:buFont typeface="+mj-lt"/>
              <a:buAutoNum type="alphaLcParenR"/>
            </a:pPr>
            <a:r>
              <a:rPr lang="en-GB" dirty="0"/>
              <a:t>£50 by 30%</a:t>
            </a:r>
          </a:p>
        </p:txBody>
      </p:sp>
    </p:spTree>
    <p:extLst>
      <p:ext uri="{BB962C8B-B14F-4D97-AF65-F5344CB8AC3E}">
        <p14:creationId xmlns:p14="http://schemas.microsoft.com/office/powerpoint/2010/main" val="71725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Find a percentage increase or decrease using an additive method</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096000" y="1196753"/>
            <a:ext cx="5616625" cy="4392488"/>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Finding 50% of 30 gives the same answer as finding 30% of 50, how would you expect students to justify this?</a:t>
            </a:r>
          </a:p>
          <a:p>
            <a:pPr marL="360000" lvl="1" fontAlgn="auto">
              <a:lnSpc>
                <a:spcPct val="100000"/>
              </a:lnSpc>
              <a:spcBef>
                <a:spcPts val="0"/>
              </a:spcBef>
              <a:spcAft>
                <a:spcPts val="1200"/>
              </a:spcAft>
              <a:buClrTx/>
            </a:pPr>
            <a:r>
              <a:rPr lang="en-GB" sz="2400" dirty="0"/>
              <a:t>How would you expect students to change their reasoning for the increase questions shown to demonstrate they </a:t>
            </a:r>
            <a:r>
              <a:rPr lang="en-GB" sz="2400" b="1" dirty="0"/>
              <a:t>don’t</a:t>
            </a:r>
            <a:r>
              <a:rPr lang="en-GB" sz="2400" dirty="0"/>
              <a:t> give the same answer?</a:t>
            </a:r>
          </a:p>
        </p:txBody>
      </p:sp>
      <p:grpSp>
        <p:nvGrpSpPr>
          <p:cNvPr id="2" name="Group 1">
            <a:extLst>
              <a:ext uri="{FF2B5EF4-FFF2-40B4-BE49-F238E27FC236}">
                <a16:creationId xmlns:a16="http://schemas.microsoft.com/office/drawing/2014/main" id="{38198890-C8C9-4AE6-AF05-F8E9D3D94C1B}"/>
              </a:ext>
            </a:extLst>
          </p:cNvPr>
          <p:cNvGrpSpPr/>
          <p:nvPr/>
        </p:nvGrpSpPr>
        <p:grpSpPr>
          <a:xfrm>
            <a:off x="660695" y="1741532"/>
            <a:ext cx="5435305" cy="3055620"/>
            <a:chOff x="660695" y="1741532"/>
            <a:chExt cx="5435305" cy="305562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435305" cy="305562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b="1" dirty="0">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D7C4623-B267-4FC0-A214-0E39F22CEC63}"/>
                </a:ext>
              </a:extLst>
            </p:cNvPr>
            <p:cNvSpPr txBox="1"/>
            <p:nvPr/>
          </p:nvSpPr>
          <p:spPr>
            <a:xfrm>
              <a:off x="839416" y="2276872"/>
              <a:ext cx="4608512" cy="1791260"/>
            </a:xfrm>
            <a:prstGeom prst="rect">
              <a:avLst/>
            </a:prstGeom>
            <a:noFill/>
          </p:spPr>
          <p:txBody>
            <a:bodyPr wrap="square">
              <a:spAutoFit/>
            </a:bodyPr>
            <a:lstStyle/>
            <a:p>
              <a:pPr>
                <a:buNone/>
              </a:pPr>
              <a:r>
                <a:rPr lang="en-GB" sz="2400" dirty="0"/>
                <a:t>Increase:</a:t>
              </a:r>
            </a:p>
            <a:p>
              <a:pPr marL="971550" lvl="1" indent="-514350">
                <a:buFont typeface="+mj-lt"/>
                <a:buAutoNum type="alphaLcParenR"/>
              </a:pPr>
              <a:r>
                <a:rPr lang="en-GB" sz="2400" dirty="0"/>
                <a:t>£30 by 50%</a:t>
              </a:r>
            </a:p>
            <a:p>
              <a:pPr marL="971550" lvl="1" indent="-514350">
                <a:buFont typeface="+mj-lt"/>
                <a:buAutoNum type="alphaLcParenR"/>
              </a:pPr>
              <a:endParaRPr lang="en-GB" sz="2400" dirty="0"/>
            </a:p>
            <a:p>
              <a:pPr marL="971550" lvl="1" indent="-514350">
                <a:buFont typeface="+mj-lt"/>
                <a:buAutoNum type="alphaLcParenR"/>
              </a:pPr>
              <a:r>
                <a:rPr lang="en-GB" sz="2400" dirty="0"/>
                <a:t>£50 by 30%</a:t>
              </a:r>
            </a:p>
          </p:txBody>
        </p:sp>
      </p:grpSp>
    </p:spTree>
    <p:custDataLst>
      <p:tags r:id="rId1"/>
    </p:custDataLst>
    <p:extLst>
      <p:ext uri="{BB962C8B-B14F-4D97-AF65-F5344CB8AC3E}">
        <p14:creationId xmlns:p14="http://schemas.microsoft.com/office/powerpoint/2010/main" val="19720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Find a percentage increase or decrease using an additive method</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52DE6F6E-EE5C-467B-9976-48ADCB626033}"/>
              </a:ext>
            </a:extLst>
          </p:cNvPr>
          <p:cNvSpPr txBox="1"/>
          <p:nvPr/>
        </p:nvSpPr>
        <p:spPr>
          <a:xfrm>
            <a:off x="1147112" y="2447715"/>
            <a:ext cx="9870584" cy="1557349"/>
          </a:xfrm>
          <a:prstGeom prst="rect">
            <a:avLst/>
          </a:prstGeom>
          <a:noFill/>
        </p:spPr>
        <p:txBody>
          <a:bodyPr wrap="square">
            <a:spAutoFit/>
          </a:bodyPr>
          <a:lstStyle/>
          <a:p>
            <a:pPr>
              <a:buNone/>
            </a:pPr>
            <a:r>
              <a:rPr lang="en-GB" dirty="0"/>
              <a:t>Mary is decreasing 40kg by 20%. </a:t>
            </a:r>
          </a:p>
          <a:p>
            <a:pPr>
              <a:buNone/>
            </a:pPr>
            <a:r>
              <a:rPr lang="en-GB" dirty="0"/>
              <a:t>She says that the answer is 8kg because 20% of 40kg is 8kg. </a:t>
            </a:r>
          </a:p>
          <a:p>
            <a:pPr>
              <a:buNone/>
            </a:pPr>
            <a:r>
              <a:rPr lang="en-GB" dirty="0"/>
              <a:t>Do you agree? Explain your answer. </a:t>
            </a:r>
          </a:p>
        </p:txBody>
      </p:sp>
    </p:spTree>
    <p:extLst>
      <p:ext uri="{BB962C8B-B14F-4D97-AF65-F5344CB8AC3E}">
        <p14:creationId xmlns:p14="http://schemas.microsoft.com/office/powerpoint/2010/main" val="127178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Find a percentage increase or decrease using an additive method</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Here students are introduced to percentage changes using an additive approach before the use of a single multiplier to calculate the change. Consider the benefits and disadvantages of this route to understanding percentage change.</a:t>
            </a:r>
          </a:p>
        </p:txBody>
      </p:sp>
      <p:grpSp>
        <p:nvGrpSpPr>
          <p:cNvPr id="3" name="Group 2">
            <a:extLst>
              <a:ext uri="{FF2B5EF4-FFF2-40B4-BE49-F238E27FC236}">
                <a16:creationId xmlns:a16="http://schemas.microsoft.com/office/drawing/2014/main" id="{8A0515FB-EB8F-4C23-A49E-62A415E91AB9}"/>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9628A1B-60F6-46EC-B14A-63A15487B48C}"/>
                </a:ext>
              </a:extLst>
            </p:cNvPr>
            <p:cNvSpPr txBox="1"/>
            <p:nvPr/>
          </p:nvSpPr>
          <p:spPr>
            <a:xfrm>
              <a:off x="839416" y="2708920"/>
              <a:ext cx="5760640" cy="1717393"/>
            </a:xfrm>
            <a:prstGeom prst="rect">
              <a:avLst/>
            </a:prstGeom>
            <a:noFill/>
          </p:spPr>
          <p:txBody>
            <a:bodyPr wrap="square">
              <a:spAutoFit/>
            </a:bodyPr>
            <a:lstStyle/>
            <a:p>
              <a:pPr>
                <a:buNone/>
              </a:pPr>
              <a:r>
                <a:rPr lang="en-GB" sz="2400" dirty="0"/>
                <a:t>Mary is decreasing 40kg by 20%. </a:t>
              </a:r>
            </a:p>
            <a:p>
              <a:pPr>
                <a:buNone/>
              </a:pPr>
              <a:r>
                <a:rPr lang="en-GB" sz="2400" dirty="0"/>
                <a:t>She says that the answer is 8kg because 20% of 40kg is 8kg. </a:t>
              </a:r>
            </a:p>
            <a:p>
              <a:pPr>
                <a:buNone/>
              </a:pPr>
              <a:r>
                <a:rPr lang="en-GB" sz="2400" dirty="0"/>
                <a:t>Do you agree? Explain your answer. </a:t>
              </a:r>
            </a:p>
          </p:txBody>
        </p:sp>
      </p:grpSp>
    </p:spTree>
    <p:custDataLst>
      <p:tags r:id="rId1"/>
    </p:custDataLst>
    <p:extLst>
      <p:ext uri="{BB962C8B-B14F-4D97-AF65-F5344CB8AC3E}">
        <p14:creationId xmlns:p14="http://schemas.microsoft.com/office/powerpoint/2010/main" val="413830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596196" y="1196752"/>
            <a:ext cx="10972800" cy="4176464"/>
          </a:xfrm>
        </p:spPr>
        <p:txBody>
          <a:bodyPr>
            <a:noAutofit/>
          </a:bodyPr>
          <a:lstStyle/>
          <a:p>
            <a:r>
              <a:rPr lang="en-GB" sz="2200" dirty="0">
                <a:latin typeface="+mj-lt"/>
              </a:rPr>
              <a:t>These slides are designed to complement the </a:t>
            </a:r>
            <a:r>
              <a:rPr lang="en-GB" sz="2200" dirty="0">
                <a:solidFill>
                  <a:srgbClr val="008080"/>
                </a:solidFill>
                <a:latin typeface="+mj-lt"/>
                <a:hlinkClick r:id="rId2"/>
              </a:rPr>
              <a:t>3.1 Understanding Multiplicative Relationships </a:t>
            </a:r>
            <a:r>
              <a:rPr lang="en-GB" sz="2200" dirty="0">
                <a:latin typeface="+mj-lt"/>
              </a:rPr>
              <a:t>Core Concept document and its associated Theme Overview document </a:t>
            </a:r>
            <a:r>
              <a:rPr lang="en-GB" sz="2200" dirty="0">
                <a:solidFill>
                  <a:srgbClr val="008080"/>
                </a:solidFill>
                <a:latin typeface="+mj-lt"/>
                <a:hlinkClick r:id="rId3"/>
              </a:rPr>
              <a:t>3 Multiplicative Reasoning</a:t>
            </a:r>
            <a:r>
              <a:rPr lang="en-GB" sz="2200" dirty="0">
                <a:solidFill>
                  <a:srgbClr val="008080"/>
                </a:solidFill>
                <a:latin typeface="+mj-lt"/>
              </a:rPr>
              <a:t>, </a:t>
            </a:r>
            <a:r>
              <a:rPr lang="en-GB" sz="2200" b="0" i="0" dirty="0">
                <a:effectLst/>
              </a:rPr>
              <a:t>both found in the </a:t>
            </a:r>
            <a:r>
              <a:rPr lang="en-GB" sz="2200" b="0" i="0" u="sng" dirty="0">
                <a:solidFill>
                  <a:srgbClr val="1B6AC9"/>
                </a:solidFill>
                <a:effectLst/>
                <a:hlinkClick r:id="rId4"/>
              </a:rPr>
              <a:t>Secondary Mastery Professional Development</a:t>
            </a:r>
            <a:r>
              <a:rPr lang="en-GB" sz="2200" b="0" i="0" dirty="0">
                <a:solidFill>
                  <a:srgbClr val="283C46"/>
                </a:solidFill>
                <a:effectLst/>
              </a:rPr>
              <a:t> </a:t>
            </a:r>
            <a:r>
              <a:rPr lang="en-GB" sz="2200" b="0" i="0" dirty="0">
                <a:effectLst/>
              </a:rPr>
              <a:t>page</a:t>
            </a:r>
            <a:r>
              <a:rPr lang="en-GB" sz="2200" dirty="0">
                <a:latin typeface="+mj-lt"/>
              </a:rPr>
              <a:t>.</a:t>
            </a:r>
          </a:p>
          <a:p>
            <a:r>
              <a:rPr lang="en-GB" sz="2200" dirty="0">
                <a:latin typeface="+mj-lt"/>
              </a:rPr>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sz="2200" dirty="0">
                <a:latin typeface="+mj-lt"/>
              </a:rPr>
              <a:t>These slides do not fully replicate the Core Concept document, so should be used alongside it. Reference to specific page numbers, and to other useful NCETM resources, can be found in the notes for each slide.</a:t>
            </a:r>
          </a:p>
          <a:p>
            <a:r>
              <a:rPr lang="en-GB" sz="2200" dirty="0">
                <a:latin typeface="+mj-lt"/>
              </a:rPr>
              <a:t>This slide deck is not designed to be a complete PD session, rather it is a selection of resources that you can adapt and use as needed when planning a session with a group of teachers.</a:t>
            </a:r>
          </a:p>
          <a:p>
            <a:endParaRPr lang="en-GB" sz="2200" dirty="0">
              <a:latin typeface="+mj-lt"/>
            </a:endParaRPr>
          </a:p>
          <a:p>
            <a:endParaRPr lang="en-GB" sz="2200" dirty="0">
              <a:latin typeface="+mj-lt"/>
            </a:endParaRPr>
          </a:p>
        </p:txBody>
      </p:sp>
    </p:spTree>
    <p:extLst>
      <p:ext uri="{BB962C8B-B14F-4D97-AF65-F5344CB8AC3E}">
        <p14:creationId xmlns:p14="http://schemas.microsoft.com/office/powerpoint/2010/main" val="1094012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Use multipliers to calculate percentage increase or decrease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F4AE7EB9-3B14-46A9-A8B7-7AF4B03D10BA}"/>
              </a:ext>
            </a:extLst>
          </p:cNvPr>
          <p:cNvSpPr txBox="1"/>
          <p:nvPr/>
        </p:nvSpPr>
        <p:spPr>
          <a:xfrm>
            <a:off x="335360" y="1781834"/>
            <a:ext cx="6096000" cy="461665"/>
          </a:xfrm>
          <a:prstGeom prst="rect">
            <a:avLst/>
          </a:prstGeom>
          <a:noFill/>
        </p:spPr>
        <p:txBody>
          <a:bodyPr wrap="square">
            <a:spAutoFit/>
          </a:bodyPr>
          <a:lstStyle/>
          <a:p>
            <a:pPr>
              <a:buNone/>
            </a:pPr>
            <a:r>
              <a:rPr lang="en-GB" sz="2400" dirty="0"/>
              <a:t>Tick the correct statements: </a:t>
            </a:r>
          </a:p>
        </p:txBody>
      </p:sp>
      <p:graphicFrame>
        <p:nvGraphicFramePr>
          <p:cNvPr id="4" name="Table 3">
            <a:extLst>
              <a:ext uri="{FF2B5EF4-FFF2-40B4-BE49-F238E27FC236}">
                <a16:creationId xmlns:a16="http://schemas.microsoft.com/office/drawing/2014/main" id="{4CBF886A-064E-40AB-8B2C-5D6E40CDB1A7}"/>
              </a:ext>
            </a:extLst>
          </p:cNvPr>
          <p:cNvGraphicFramePr>
            <a:graphicFrameLocks noGrp="1"/>
          </p:cNvGraphicFramePr>
          <p:nvPr>
            <p:extLst>
              <p:ext uri="{D42A27DB-BD31-4B8C-83A1-F6EECF244321}">
                <p14:modId xmlns:p14="http://schemas.microsoft.com/office/powerpoint/2010/main" val="121819241"/>
              </p:ext>
            </p:extLst>
          </p:nvPr>
        </p:nvGraphicFramePr>
        <p:xfrm>
          <a:off x="2855640" y="2450621"/>
          <a:ext cx="5832328" cy="3264289"/>
        </p:xfrm>
        <a:graphic>
          <a:graphicData uri="http://schemas.openxmlformats.org/drawingml/2006/table">
            <a:tbl>
              <a:tblPr firstRow="1" firstCol="1" bandRow="1">
                <a:tableStyleId>{5940675A-B579-460E-94D1-54222C63F5DA}</a:tableStyleId>
              </a:tblPr>
              <a:tblGrid>
                <a:gridCol w="2880000">
                  <a:extLst>
                    <a:ext uri="{9D8B030D-6E8A-4147-A177-3AD203B41FA5}">
                      <a16:colId xmlns:a16="http://schemas.microsoft.com/office/drawing/2014/main" val="2136316167"/>
                    </a:ext>
                  </a:extLst>
                </a:gridCol>
                <a:gridCol w="2160240">
                  <a:extLst>
                    <a:ext uri="{9D8B030D-6E8A-4147-A177-3AD203B41FA5}">
                      <a16:colId xmlns:a16="http://schemas.microsoft.com/office/drawing/2014/main" val="3972726725"/>
                    </a:ext>
                  </a:extLst>
                </a:gridCol>
                <a:gridCol w="792088">
                  <a:extLst>
                    <a:ext uri="{9D8B030D-6E8A-4147-A177-3AD203B41FA5}">
                      <a16:colId xmlns:a16="http://schemas.microsoft.com/office/drawing/2014/main" val="2684789650"/>
                    </a:ext>
                  </a:extLst>
                </a:gridCol>
              </a:tblGrid>
              <a:tr h="466327">
                <a:tc>
                  <a:txBody>
                    <a:bodyPr/>
                    <a:lstStyle/>
                    <a:p>
                      <a:pPr>
                        <a:lnSpc>
                          <a:spcPct val="107000"/>
                        </a:lnSpc>
                        <a:spcBef>
                          <a:spcPts val="400"/>
                        </a:spcBef>
                        <a:spcAft>
                          <a:spcPts val="400"/>
                        </a:spcAft>
                        <a:tabLst>
                          <a:tab pos="1358265" algn="l"/>
                        </a:tabLs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lnSpc>
                          <a:spcPct val="107000"/>
                        </a:lnSpc>
                        <a:spcBef>
                          <a:spcPts val="400"/>
                        </a:spcBef>
                        <a:spcAft>
                          <a:spcPts val="400"/>
                        </a:spcAft>
                        <a:tabLst>
                          <a:tab pos="1358265" algn="l"/>
                        </a:tabLst>
                      </a:pPr>
                      <a:r>
                        <a:rPr lang="en-GB" sz="1800" dirty="0">
                          <a:effectLst/>
                        </a:rPr>
                        <a:t>Calculation</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Bef>
                          <a:spcPts val="400"/>
                        </a:spcBef>
                        <a:spcAft>
                          <a:spcPts val="400"/>
                        </a:spcAft>
                        <a:tabLst>
                          <a:tab pos="1358265" algn="l"/>
                        </a:tabLst>
                      </a:pPr>
                      <a:r>
                        <a:rPr lang="en-GB" sz="1800" dirty="0">
                          <a:effectLst/>
                        </a:rPr>
                        <a:t>Tick</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325143936"/>
                  </a:ext>
                </a:extLst>
              </a:tr>
              <a:tr h="466327">
                <a:tc>
                  <a:txBody>
                    <a:bodyPr/>
                    <a:lstStyle/>
                    <a:p>
                      <a:pPr>
                        <a:lnSpc>
                          <a:spcPct val="107000"/>
                        </a:lnSpc>
                        <a:spcBef>
                          <a:spcPts val="400"/>
                        </a:spcBef>
                        <a:spcAft>
                          <a:spcPts val="400"/>
                        </a:spcAft>
                        <a:tabLst>
                          <a:tab pos="1358265" algn="l"/>
                        </a:tabLst>
                      </a:pPr>
                      <a:r>
                        <a:rPr lang="en-GB" sz="1800" dirty="0">
                          <a:effectLst/>
                        </a:rPr>
                        <a:t>Increase £20 by 35%</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dirty="0">
                          <a:effectLst/>
                          <a:latin typeface="+mj-lt"/>
                        </a:rPr>
                        <a:t>20 × 1.35</a:t>
                      </a:r>
                      <a:endParaRPr lang="en-GB" sz="20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552741"/>
                  </a:ext>
                </a:extLst>
              </a:tr>
              <a:tr h="466327">
                <a:tc>
                  <a:txBody>
                    <a:bodyPr/>
                    <a:lstStyle/>
                    <a:p>
                      <a:pPr>
                        <a:lnSpc>
                          <a:spcPct val="107000"/>
                        </a:lnSpc>
                        <a:spcBef>
                          <a:spcPts val="400"/>
                        </a:spcBef>
                        <a:spcAft>
                          <a:spcPts val="400"/>
                        </a:spcAft>
                        <a:tabLst>
                          <a:tab pos="1358265" algn="l"/>
                        </a:tabLst>
                      </a:pPr>
                      <a:r>
                        <a:rPr lang="en-GB" sz="1800" dirty="0">
                          <a:effectLst/>
                        </a:rPr>
                        <a:t>Decrease £20 by 35%</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a:effectLst/>
                          <a:latin typeface="+mj-lt"/>
                        </a:rPr>
                        <a:t>20 × 0.35</a:t>
                      </a:r>
                      <a:endParaRPr lang="en-GB" sz="20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6694416"/>
                  </a:ext>
                </a:extLst>
              </a:tr>
              <a:tr h="466327">
                <a:tc>
                  <a:txBody>
                    <a:bodyPr/>
                    <a:lstStyle/>
                    <a:p>
                      <a:pPr>
                        <a:lnSpc>
                          <a:spcPct val="107000"/>
                        </a:lnSpc>
                        <a:spcBef>
                          <a:spcPts val="400"/>
                        </a:spcBef>
                        <a:spcAft>
                          <a:spcPts val="400"/>
                        </a:spcAft>
                        <a:tabLst>
                          <a:tab pos="1358265" algn="l"/>
                        </a:tabLst>
                      </a:pPr>
                      <a:r>
                        <a:rPr lang="en-GB" sz="1800" dirty="0">
                          <a:effectLst/>
                        </a:rPr>
                        <a:t>Increase £35 by 20%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dirty="0">
                          <a:effectLst/>
                          <a:latin typeface="+mj-lt"/>
                        </a:rPr>
                        <a:t>35 × 0.2</a:t>
                      </a:r>
                      <a:endParaRPr lang="en-GB" sz="20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0084627"/>
                  </a:ext>
                </a:extLst>
              </a:tr>
              <a:tr h="466327">
                <a:tc>
                  <a:txBody>
                    <a:bodyPr/>
                    <a:lstStyle/>
                    <a:p>
                      <a:pPr>
                        <a:lnSpc>
                          <a:spcPct val="107000"/>
                        </a:lnSpc>
                        <a:spcBef>
                          <a:spcPts val="400"/>
                        </a:spcBef>
                        <a:spcAft>
                          <a:spcPts val="400"/>
                        </a:spcAft>
                        <a:tabLst>
                          <a:tab pos="1358265" algn="l"/>
                        </a:tabLst>
                      </a:pPr>
                      <a:r>
                        <a:rPr lang="en-GB" sz="1800">
                          <a:effectLst/>
                        </a:rPr>
                        <a:t>Decrease £35 by 20%</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dirty="0">
                          <a:effectLst/>
                          <a:latin typeface="+mj-lt"/>
                        </a:rPr>
                        <a:t>35 × 0.8</a:t>
                      </a:r>
                      <a:endParaRPr lang="en-GB" sz="20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42764"/>
                  </a:ext>
                </a:extLst>
              </a:tr>
              <a:tr h="466327">
                <a:tc>
                  <a:txBody>
                    <a:bodyPr/>
                    <a:lstStyle/>
                    <a:p>
                      <a:pPr>
                        <a:lnSpc>
                          <a:spcPct val="107000"/>
                        </a:lnSpc>
                        <a:spcBef>
                          <a:spcPts val="400"/>
                        </a:spcBef>
                        <a:spcAft>
                          <a:spcPts val="400"/>
                        </a:spcAft>
                        <a:tabLst>
                          <a:tab pos="1358265" algn="l"/>
                        </a:tabLst>
                      </a:pPr>
                      <a:r>
                        <a:rPr lang="en-GB" sz="1800">
                          <a:effectLst/>
                        </a:rPr>
                        <a:t>Increase £45 by 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dirty="0">
                          <a:effectLst/>
                          <a:latin typeface="+mj-lt"/>
                        </a:rPr>
                        <a:t>45 × 1.1</a:t>
                      </a:r>
                      <a:endParaRPr lang="en-GB" sz="20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5302677"/>
                  </a:ext>
                </a:extLst>
              </a:tr>
              <a:tr h="466327">
                <a:tc>
                  <a:txBody>
                    <a:bodyPr/>
                    <a:lstStyle/>
                    <a:p>
                      <a:pPr>
                        <a:lnSpc>
                          <a:spcPct val="107000"/>
                        </a:lnSpc>
                        <a:spcBef>
                          <a:spcPts val="400"/>
                        </a:spcBef>
                        <a:spcAft>
                          <a:spcPts val="400"/>
                        </a:spcAft>
                        <a:tabLst>
                          <a:tab pos="1358265" algn="l"/>
                        </a:tabLst>
                      </a:pPr>
                      <a:r>
                        <a:rPr lang="en-GB" sz="1800" dirty="0">
                          <a:effectLst/>
                        </a:rPr>
                        <a:t>Decrease £35 by 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dirty="0">
                          <a:effectLst/>
                          <a:latin typeface="+mj-lt"/>
                        </a:rPr>
                        <a:t>45 × 0.99</a:t>
                      </a:r>
                      <a:endParaRPr lang="en-GB" sz="20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2600531"/>
                  </a:ext>
                </a:extLst>
              </a:tr>
            </a:tbl>
          </a:graphicData>
        </a:graphic>
      </p:graphicFrame>
    </p:spTree>
    <p:extLst>
      <p:ext uri="{BB962C8B-B14F-4D97-AF65-F5344CB8AC3E}">
        <p14:creationId xmlns:p14="http://schemas.microsoft.com/office/powerpoint/2010/main" val="2311092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Use multipliers to calculate percentage increase or decrease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Students need to be confident and fluent with recognising that a single multiplier exists linked to any percentage. How might you assess this before starting Example 3?</a:t>
            </a:r>
          </a:p>
          <a:p>
            <a:pPr marL="360000" lvl="1" fontAlgn="auto">
              <a:lnSpc>
                <a:spcPct val="100000"/>
              </a:lnSpc>
              <a:spcBef>
                <a:spcPts val="0"/>
              </a:spcBef>
              <a:spcAft>
                <a:spcPts val="1200"/>
              </a:spcAft>
              <a:buClrTx/>
            </a:pPr>
            <a:r>
              <a:rPr lang="en-GB" sz="2400" dirty="0"/>
              <a:t>Which of the incorrect answers here do you think are the most likely misconceptions for students to encounter?</a:t>
            </a:r>
          </a:p>
        </p:txBody>
      </p:sp>
      <p:grpSp>
        <p:nvGrpSpPr>
          <p:cNvPr id="2" name="Group 1">
            <a:extLst>
              <a:ext uri="{FF2B5EF4-FFF2-40B4-BE49-F238E27FC236}">
                <a16:creationId xmlns:a16="http://schemas.microsoft.com/office/drawing/2014/main" id="{52EB28F6-F220-4F64-BB66-8A5C2D47C654}"/>
              </a:ext>
            </a:extLst>
          </p:cNvPr>
          <p:cNvGrpSpPr/>
          <p:nvPr/>
        </p:nvGrpSpPr>
        <p:grpSpPr>
          <a:xfrm>
            <a:off x="660694" y="1741532"/>
            <a:ext cx="6299401" cy="4135740"/>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EFFF817-EBF2-4E8C-B04B-06B761ED4BA9}"/>
                </a:ext>
              </a:extLst>
            </p:cNvPr>
            <p:cNvSpPr txBox="1"/>
            <p:nvPr/>
          </p:nvSpPr>
          <p:spPr>
            <a:xfrm>
              <a:off x="725307" y="1875989"/>
              <a:ext cx="6096000" cy="400110"/>
            </a:xfrm>
            <a:prstGeom prst="rect">
              <a:avLst/>
            </a:prstGeom>
            <a:noFill/>
          </p:spPr>
          <p:txBody>
            <a:bodyPr wrap="square">
              <a:spAutoFit/>
            </a:bodyPr>
            <a:lstStyle/>
            <a:p>
              <a:pPr>
                <a:buNone/>
              </a:pPr>
              <a:r>
                <a:rPr lang="en-GB" sz="2000" dirty="0"/>
                <a:t>Tick the correct statements: </a:t>
              </a:r>
            </a:p>
          </p:txBody>
        </p:sp>
      </p:grpSp>
      <p:graphicFrame>
        <p:nvGraphicFramePr>
          <p:cNvPr id="7" name="Table 6">
            <a:extLst>
              <a:ext uri="{FF2B5EF4-FFF2-40B4-BE49-F238E27FC236}">
                <a16:creationId xmlns:a16="http://schemas.microsoft.com/office/drawing/2014/main" id="{0E3C62B1-16D2-4586-A928-BCB26ACE5925}"/>
              </a:ext>
            </a:extLst>
          </p:cNvPr>
          <p:cNvGraphicFramePr>
            <a:graphicFrameLocks noGrp="1"/>
          </p:cNvGraphicFramePr>
          <p:nvPr>
            <p:extLst>
              <p:ext uri="{D42A27DB-BD31-4B8C-83A1-F6EECF244321}">
                <p14:modId xmlns:p14="http://schemas.microsoft.com/office/powerpoint/2010/main" val="3233757711"/>
              </p:ext>
            </p:extLst>
          </p:nvPr>
        </p:nvGraphicFramePr>
        <p:xfrm>
          <a:off x="983432" y="2460838"/>
          <a:ext cx="5688632" cy="3128405"/>
        </p:xfrm>
        <a:graphic>
          <a:graphicData uri="http://schemas.openxmlformats.org/drawingml/2006/table">
            <a:tbl>
              <a:tblPr firstRow="1" firstCol="1" bandRow="1">
                <a:tableStyleId>{5940675A-B579-460E-94D1-54222C63F5DA}</a:tableStyleId>
              </a:tblPr>
              <a:tblGrid>
                <a:gridCol w="2809043">
                  <a:extLst>
                    <a:ext uri="{9D8B030D-6E8A-4147-A177-3AD203B41FA5}">
                      <a16:colId xmlns:a16="http://schemas.microsoft.com/office/drawing/2014/main" val="2136316167"/>
                    </a:ext>
                  </a:extLst>
                </a:gridCol>
                <a:gridCol w="2107016">
                  <a:extLst>
                    <a:ext uri="{9D8B030D-6E8A-4147-A177-3AD203B41FA5}">
                      <a16:colId xmlns:a16="http://schemas.microsoft.com/office/drawing/2014/main" val="3972726725"/>
                    </a:ext>
                  </a:extLst>
                </a:gridCol>
                <a:gridCol w="772573">
                  <a:extLst>
                    <a:ext uri="{9D8B030D-6E8A-4147-A177-3AD203B41FA5}">
                      <a16:colId xmlns:a16="http://schemas.microsoft.com/office/drawing/2014/main" val="2684789650"/>
                    </a:ext>
                  </a:extLst>
                </a:gridCol>
              </a:tblGrid>
              <a:tr h="446915">
                <a:tc>
                  <a:txBody>
                    <a:bodyPr/>
                    <a:lstStyle/>
                    <a:p>
                      <a:pPr>
                        <a:lnSpc>
                          <a:spcPct val="107000"/>
                        </a:lnSpc>
                        <a:spcBef>
                          <a:spcPts val="400"/>
                        </a:spcBef>
                        <a:spcAft>
                          <a:spcPts val="400"/>
                        </a:spcAft>
                        <a:tabLst>
                          <a:tab pos="1358265" algn="l"/>
                        </a:tabLs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ctr">
                        <a:lnSpc>
                          <a:spcPct val="107000"/>
                        </a:lnSpc>
                        <a:spcBef>
                          <a:spcPts val="400"/>
                        </a:spcBef>
                        <a:spcAft>
                          <a:spcPts val="400"/>
                        </a:spcAft>
                        <a:tabLst>
                          <a:tab pos="1358265" algn="l"/>
                        </a:tabLst>
                      </a:pPr>
                      <a:r>
                        <a:rPr lang="en-GB" sz="1800" dirty="0">
                          <a:effectLst/>
                        </a:rPr>
                        <a:t>Calculation</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solidFill>
                      <a:schemeClr val="accent2"/>
                    </a:solidFill>
                  </a:tcPr>
                </a:tc>
                <a:tc>
                  <a:txBody>
                    <a:bodyPr/>
                    <a:lstStyle/>
                    <a:p>
                      <a:pPr algn="ctr">
                        <a:lnSpc>
                          <a:spcPct val="107000"/>
                        </a:lnSpc>
                        <a:spcBef>
                          <a:spcPts val="400"/>
                        </a:spcBef>
                        <a:spcAft>
                          <a:spcPts val="400"/>
                        </a:spcAft>
                        <a:tabLst>
                          <a:tab pos="1358265" algn="l"/>
                        </a:tabLst>
                      </a:pPr>
                      <a:r>
                        <a:rPr lang="en-GB" sz="1800" dirty="0">
                          <a:effectLst/>
                        </a:rPr>
                        <a:t>Tick</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solidFill>
                      <a:schemeClr val="accent2"/>
                    </a:solidFill>
                  </a:tcPr>
                </a:tc>
                <a:extLst>
                  <a:ext uri="{0D108BD9-81ED-4DB2-BD59-A6C34878D82A}">
                    <a16:rowId xmlns:a16="http://schemas.microsoft.com/office/drawing/2014/main" val="1325143936"/>
                  </a:ext>
                </a:extLst>
              </a:tr>
              <a:tr h="446915">
                <a:tc>
                  <a:txBody>
                    <a:bodyPr/>
                    <a:lstStyle/>
                    <a:p>
                      <a:pPr>
                        <a:lnSpc>
                          <a:spcPct val="107000"/>
                        </a:lnSpc>
                        <a:spcBef>
                          <a:spcPts val="400"/>
                        </a:spcBef>
                        <a:spcAft>
                          <a:spcPts val="400"/>
                        </a:spcAft>
                        <a:tabLst>
                          <a:tab pos="1358265" algn="l"/>
                        </a:tabLst>
                      </a:pPr>
                      <a:r>
                        <a:rPr lang="en-GB" sz="1800" dirty="0">
                          <a:effectLst/>
                        </a:rPr>
                        <a:t>Increase £20 by 35%</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dirty="0">
                          <a:effectLst/>
                          <a:latin typeface="+mj-lt"/>
                        </a:rPr>
                        <a:t>20 × 1.35</a:t>
                      </a:r>
                      <a:endParaRPr lang="en-GB" sz="20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3552741"/>
                  </a:ext>
                </a:extLst>
              </a:tr>
              <a:tr h="446915">
                <a:tc>
                  <a:txBody>
                    <a:bodyPr/>
                    <a:lstStyle/>
                    <a:p>
                      <a:pPr>
                        <a:lnSpc>
                          <a:spcPct val="107000"/>
                        </a:lnSpc>
                        <a:spcBef>
                          <a:spcPts val="400"/>
                        </a:spcBef>
                        <a:spcAft>
                          <a:spcPts val="400"/>
                        </a:spcAft>
                        <a:tabLst>
                          <a:tab pos="1358265" algn="l"/>
                        </a:tabLst>
                      </a:pPr>
                      <a:r>
                        <a:rPr lang="en-GB" sz="1800" dirty="0">
                          <a:effectLst/>
                        </a:rPr>
                        <a:t>Decrease £20 by 35%</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a:effectLst/>
                          <a:latin typeface="+mj-lt"/>
                        </a:rPr>
                        <a:t>20 × 0.35</a:t>
                      </a:r>
                      <a:endParaRPr lang="en-GB" sz="200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66694416"/>
                  </a:ext>
                </a:extLst>
              </a:tr>
              <a:tr h="446915">
                <a:tc>
                  <a:txBody>
                    <a:bodyPr/>
                    <a:lstStyle/>
                    <a:p>
                      <a:pPr>
                        <a:lnSpc>
                          <a:spcPct val="107000"/>
                        </a:lnSpc>
                        <a:spcBef>
                          <a:spcPts val="400"/>
                        </a:spcBef>
                        <a:spcAft>
                          <a:spcPts val="400"/>
                        </a:spcAft>
                        <a:tabLst>
                          <a:tab pos="1358265" algn="l"/>
                        </a:tabLst>
                      </a:pPr>
                      <a:r>
                        <a:rPr lang="en-GB" sz="1800" dirty="0">
                          <a:effectLst/>
                        </a:rPr>
                        <a:t>Increase £35 by 20%</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dirty="0">
                          <a:effectLst/>
                          <a:latin typeface="+mj-lt"/>
                        </a:rPr>
                        <a:t>35 × 0.2</a:t>
                      </a:r>
                      <a:endParaRPr lang="en-GB" sz="20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0084627"/>
                  </a:ext>
                </a:extLst>
              </a:tr>
              <a:tr h="446915">
                <a:tc>
                  <a:txBody>
                    <a:bodyPr/>
                    <a:lstStyle/>
                    <a:p>
                      <a:pPr>
                        <a:lnSpc>
                          <a:spcPct val="107000"/>
                        </a:lnSpc>
                        <a:spcBef>
                          <a:spcPts val="400"/>
                        </a:spcBef>
                        <a:spcAft>
                          <a:spcPts val="400"/>
                        </a:spcAft>
                        <a:tabLst>
                          <a:tab pos="1358265" algn="l"/>
                        </a:tabLst>
                      </a:pPr>
                      <a:r>
                        <a:rPr lang="en-GB" sz="1800">
                          <a:effectLst/>
                        </a:rPr>
                        <a:t>Decrease £35 by 20%</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dirty="0">
                          <a:effectLst/>
                          <a:latin typeface="+mj-lt"/>
                        </a:rPr>
                        <a:t>35 × 0.8</a:t>
                      </a:r>
                      <a:endParaRPr lang="en-GB" sz="20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800">
                          <a:effectLst/>
                        </a:rPr>
                        <a:t> </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42764"/>
                  </a:ext>
                </a:extLst>
              </a:tr>
              <a:tr h="446915">
                <a:tc>
                  <a:txBody>
                    <a:bodyPr/>
                    <a:lstStyle/>
                    <a:p>
                      <a:pPr>
                        <a:lnSpc>
                          <a:spcPct val="107000"/>
                        </a:lnSpc>
                        <a:spcBef>
                          <a:spcPts val="400"/>
                        </a:spcBef>
                        <a:spcAft>
                          <a:spcPts val="400"/>
                        </a:spcAft>
                        <a:tabLst>
                          <a:tab pos="1358265" algn="l"/>
                        </a:tabLst>
                      </a:pPr>
                      <a:r>
                        <a:rPr lang="en-GB" sz="1800">
                          <a:effectLst/>
                        </a:rPr>
                        <a:t>Increase £45 by 1%</a:t>
                      </a:r>
                      <a:endParaRPr lang="en-GB" sz="180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dirty="0">
                          <a:effectLst/>
                          <a:latin typeface="+mj-lt"/>
                        </a:rPr>
                        <a:t>45 × 1.1</a:t>
                      </a:r>
                      <a:endParaRPr lang="en-GB" sz="20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45302677"/>
                  </a:ext>
                </a:extLst>
              </a:tr>
              <a:tr h="446915">
                <a:tc>
                  <a:txBody>
                    <a:bodyPr/>
                    <a:lstStyle/>
                    <a:p>
                      <a:pPr>
                        <a:lnSpc>
                          <a:spcPct val="107000"/>
                        </a:lnSpc>
                        <a:spcBef>
                          <a:spcPts val="400"/>
                        </a:spcBef>
                        <a:spcAft>
                          <a:spcPts val="400"/>
                        </a:spcAft>
                        <a:tabLst>
                          <a:tab pos="1358265" algn="l"/>
                        </a:tabLst>
                      </a:pPr>
                      <a:r>
                        <a:rPr lang="en-GB" sz="1800" dirty="0">
                          <a:effectLst/>
                        </a:rPr>
                        <a:t>Decrease £35 by 1%</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2000" dirty="0">
                          <a:effectLst/>
                          <a:latin typeface="+mj-lt"/>
                        </a:rPr>
                        <a:t>45 × 0.99</a:t>
                      </a:r>
                      <a:endParaRPr lang="en-GB" sz="2000" dirty="0">
                        <a:solidFill>
                          <a:srgbClr val="00628C"/>
                        </a:solidFill>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Bef>
                          <a:spcPts val="400"/>
                        </a:spcBef>
                        <a:spcAft>
                          <a:spcPts val="400"/>
                        </a:spcAft>
                        <a:tabLst>
                          <a:tab pos="1358265" algn="l"/>
                        </a:tabLst>
                      </a:pPr>
                      <a:r>
                        <a:rPr lang="en-GB" sz="1800" dirty="0">
                          <a:effectLst/>
                        </a:rPr>
                        <a:t> </a:t>
                      </a:r>
                      <a:endParaRPr lang="en-GB" sz="1800" dirty="0">
                        <a:solidFill>
                          <a:srgbClr val="00628C"/>
                        </a:solidFill>
                        <a:effectLst/>
                        <a:latin typeface="Myriad Pro"/>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2600531"/>
                  </a:ext>
                </a:extLst>
              </a:tr>
            </a:tbl>
          </a:graphicData>
        </a:graphic>
      </p:graphicFrame>
    </p:spTree>
    <p:custDataLst>
      <p:tags r:id="rId1"/>
    </p:custDataLst>
    <p:extLst>
      <p:ext uri="{BB962C8B-B14F-4D97-AF65-F5344CB8AC3E}">
        <p14:creationId xmlns:p14="http://schemas.microsoft.com/office/powerpoint/2010/main" val="1441395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Use multipliers to calculate percentage increase or decrease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5" name="TextBox 4">
            <a:extLst>
              <a:ext uri="{FF2B5EF4-FFF2-40B4-BE49-F238E27FC236}">
                <a16:creationId xmlns:a16="http://schemas.microsoft.com/office/drawing/2014/main" id="{90779C54-B539-435E-B43A-0A66633E9BD4}"/>
              </a:ext>
            </a:extLst>
          </p:cNvPr>
          <p:cNvSpPr txBox="1"/>
          <p:nvPr/>
        </p:nvSpPr>
        <p:spPr>
          <a:xfrm>
            <a:off x="407368" y="2151727"/>
            <a:ext cx="11377264" cy="2554545"/>
          </a:xfrm>
          <a:prstGeom prst="rect">
            <a:avLst/>
          </a:prstGeom>
          <a:noFill/>
        </p:spPr>
        <p:txBody>
          <a:bodyPr wrap="square">
            <a:spAutoFit/>
          </a:bodyPr>
          <a:lstStyle/>
          <a:p>
            <a:pPr marL="514350" indent="-514350">
              <a:spcBef>
                <a:spcPts val="1200"/>
              </a:spcBef>
              <a:buFont typeface="+mj-lt"/>
              <a:buAutoNum type="alphaLcParenR"/>
            </a:pPr>
            <a:r>
              <a:rPr lang="en-GB" dirty="0"/>
              <a:t>Sandra tries to increase £40 by 5% by working out 40 × 1.5. Explain why she is incorrect.</a:t>
            </a:r>
          </a:p>
          <a:p>
            <a:pPr marL="514350" indent="-514350">
              <a:spcBef>
                <a:spcPts val="1200"/>
              </a:spcBef>
              <a:buFont typeface="+mj-lt"/>
              <a:buAutoNum type="alphaLcParenR"/>
            </a:pPr>
            <a:endParaRPr lang="en-GB" dirty="0"/>
          </a:p>
          <a:p>
            <a:pPr marL="514350" indent="-514350">
              <a:spcBef>
                <a:spcPts val="1200"/>
              </a:spcBef>
              <a:buFont typeface="+mj-lt"/>
              <a:buAutoNum type="alphaLcParenR"/>
            </a:pPr>
            <a:r>
              <a:rPr lang="en-GB" dirty="0"/>
              <a:t>Nicola tries to decrease £40 by 5% by working out 40 × 0.05. Explain why she is incorrect.</a:t>
            </a:r>
          </a:p>
        </p:txBody>
      </p:sp>
    </p:spTree>
    <p:extLst>
      <p:ext uri="{BB962C8B-B14F-4D97-AF65-F5344CB8AC3E}">
        <p14:creationId xmlns:p14="http://schemas.microsoft.com/office/powerpoint/2010/main" val="428349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Use multipliers to calculate percentage increase or decrease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fontScale="92500" lnSpcReduction="1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Do you value the importance of asking students to discuss and explain why statements are incorrect, or asking them to improve upon given answers? </a:t>
            </a:r>
          </a:p>
          <a:p>
            <a:pPr marL="360000" lvl="1" fontAlgn="auto">
              <a:lnSpc>
                <a:spcPct val="100000"/>
              </a:lnSpc>
              <a:spcBef>
                <a:spcPts val="0"/>
              </a:spcBef>
              <a:spcAft>
                <a:spcPts val="1200"/>
              </a:spcAft>
              <a:buClrTx/>
            </a:pPr>
            <a:r>
              <a:rPr lang="en-GB" sz="2400" dirty="0"/>
              <a:t>How do you become aware of common misconceptions such as those addressed here? </a:t>
            </a:r>
          </a:p>
          <a:p>
            <a:pPr marL="360000" lvl="1" fontAlgn="auto">
              <a:lnSpc>
                <a:spcPct val="100000"/>
              </a:lnSpc>
              <a:spcBef>
                <a:spcPts val="0"/>
              </a:spcBef>
              <a:spcAft>
                <a:spcPts val="1200"/>
              </a:spcAft>
              <a:buClrTx/>
            </a:pPr>
            <a:r>
              <a:rPr lang="en-GB" sz="2400" dirty="0"/>
              <a:t>Are there other misconceptions you might address in a similar way?</a:t>
            </a:r>
          </a:p>
        </p:txBody>
      </p:sp>
      <p:grpSp>
        <p:nvGrpSpPr>
          <p:cNvPr id="3" name="Group 2">
            <a:extLst>
              <a:ext uri="{FF2B5EF4-FFF2-40B4-BE49-F238E27FC236}">
                <a16:creationId xmlns:a16="http://schemas.microsoft.com/office/drawing/2014/main" id="{0B7E5143-134E-4FC3-A323-37E481A76E24}"/>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D3B0971-BC2A-45FC-9FD3-357F08E55104}"/>
                </a:ext>
              </a:extLst>
            </p:cNvPr>
            <p:cNvSpPr txBox="1"/>
            <p:nvPr/>
          </p:nvSpPr>
          <p:spPr>
            <a:xfrm>
              <a:off x="839416" y="2151727"/>
              <a:ext cx="5832648" cy="2985433"/>
            </a:xfrm>
            <a:prstGeom prst="rect">
              <a:avLst/>
            </a:prstGeom>
            <a:noFill/>
          </p:spPr>
          <p:txBody>
            <a:bodyPr wrap="square">
              <a:spAutoFit/>
            </a:bodyPr>
            <a:lstStyle/>
            <a:p>
              <a:pPr marL="514350" indent="-514350">
                <a:spcBef>
                  <a:spcPts val="1200"/>
                </a:spcBef>
                <a:buFont typeface="+mj-lt"/>
                <a:buAutoNum type="alphaLcParenR"/>
              </a:pPr>
              <a:r>
                <a:rPr lang="en-GB" sz="2400" dirty="0"/>
                <a:t>Sandra tries to increase £40 by 5% by working out 40 × 1.5. Explain why she is incorrect.</a:t>
              </a:r>
            </a:p>
            <a:p>
              <a:pPr marL="514350" indent="-514350">
                <a:spcBef>
                  <a:spcPts val="1200"/>
                </a:spcBef>
                <a:buFont typeface="+mj-lt"/>
                <a:buAutoNum type="alphaLcParenR"/>
              </a:pPr>
              <a:endParaRPr lang="en-GB" sz="2400" dirty="0"/>
            </a:p>
            <a:p>
              <a:pPr marL="514350" indent="-514350">
                <a:spcBef>
                  <a:spcPts val="1200"/>
                </a:spcBef>
                <a:buFont typeface="+mj-lt"/>
                <a:buAutoNum type="alphaLcParenR"/>
              </a:pPr>
              <a:r>
                <a:rPr lang="en-GB" sz="2400" dirty="0"/>
                <a:t>Nicola tries to decrease £40 by 5% by working out 40 × 0.05. Explain why she is incorrect.</a:t>
              </a:r>
            </a:p>
          </p:txBody>
        </p:sp>
      </p:grpSp>
    </p:spTree>
    <p:custDataLst>
      <p:tags r:id="rId1"/>
    </p:custDataLst>
    <p:extLst>
      <p:ext uri="{BB962C8B-B14F-4D97-AF65-F5344CB8AC3E}">
        <p14:creationId xmlns:p14="http://schemas.microsoft.com/office/powerpoint/2010/main" val="26338850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Use multipliers to calculate percentage increase or decrease</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6F645149-4059-49E0-A7EB-311909C01154}"/>
              </a:ext>
            </a:extLst>
          </p:cNvPr>
          <p:cNvSpPr txBox="1"/>
          <p:nvPr/>
        </p:nvSpPr>
        <p:spPr>
          <a:xfrm>
            <a:off x="238466" y="1662138"/>
            <a:ext cx="5694672" cy="1200329"/>
          </a:xfrm>
          <a:prstGeom prst="rect">
            <a:avLst/>
          </a:prstGeom>
          <a:noFill/>
        </p:spPr>
        <p:txBody>
          <a:bodyPr wrap="square">
            <a:spAutoFit/>
          </a:bodyPr>
          <a:lstStyle/>
          <a:p>
            <a:pPr>
              <a:buNone/>
            </a:pPr>
            <a:r>
              <a:rPr lang="en-GB" sz="2400" dirty="0"/>
              <a:t>A chocolate bar that usually weighs 48g is on special offer and now includes ‘15% extra free’.</a:t>
            </a:r>
          </a:p>
        </p:txBody>
      </p:sp>
      <p:pic>
        <p:nvPicPr>
          <p:cNvPr id="4" name="Picture 3">
            <a:extLst>
              <a:ext uri="{FF2B5EF4-FFF2-40B4-BE49-F238E27FC236}">
                <a16:creationId xmlns:a16="http://schemas.microsoft.com/office/drawing/2014/main" id="{3A2854A3-8FA9-4AC5-BF58-81BDD9A98979}"/>
              </a:ext>
            </a:extLst>
          </p:cNvPr>
          <p:cNvPicPr>
            <a:picLocks noChangeAspect="1"/>
          </p:cNvPicPr>
          <p:nvPr/>
        </p:nvPicPr>
        <p:blipFill>
          <a:blip r:embed="rId3"/>
          <a:stretch>
            <a:fillRect/>
          </a:stretch>
        </p:blipFill>
        <p:spPr>
          <a:xfrm>
            <a:off x="6007673" y="1386887"/>
            <a:ext cx="6208803" cy="1623459"/>
          </a:xfrm>
          <a:prstGeom prst="rect">
            <a:avLst/>
          </a:prstGeom>
        </p:spPr>
      </p:pic>
      <p:sp>
        <p:nvSpPr>
          <p:cNvPr id="8" name="TextBox 7">
            <a:extLst>
              <a:ext uri="{FF2B5EF4-FFF2-40B4-BE49-F238E27FC236}">
                <a16:creationId xmlns:a16="http://schemas.microsoft.com/office/drawing/2014/main" id="{1C0C80D4-77CD-4A5A-A39F-766D91A4EA9A}"/>
              </a:ext>
            </a:extLst>
          </p:cNvPr>
          <p:cNvSpPr txBox="1"/>
          <p:nvPr/>
        </p:nvSpPr>
        <p:spPr>
          <a:xfrm>
            <a:off x="226511" y="2849674"/>
            <a:ext cx="11450948" cy="904863"/>
          </a:xfrm>
          <a:prstGeom prst="rect">
            <a:avLst/>
          </a:prstGeom>
          <a:noFill/>
        </p:spPr>
        <p:txBody>
          <a:bodyPr wrap="square">
            <a:spAutoFit/>
          </a:bodyPr>
          <a:lstStyle/>
          <a:p>
            <a:pPr marL="514350" indent="-514350">
              <a:buFont typeface="+mj-lt"/>
              <a:buAutoNum type="alphaLcParenR"/>
            </a:pPr>
            <a:r>
              <a:rPr lang="en-GB" sz="2400" dirty="0"/>
              <a:t>Mark the new weight on the double number line.</a:t>
            </a:r>
          </a:p>
          <a:p>
            <a:pPr marL="514350" indent="-514350">
              <a:buFont typeface="+mj-lt"/>
              <a:buAutoNum type="alphaLcParenR"/>
            </a:pPr>
            <a:r>
              <a:rPr lang="en-GB" sz="2400" dirty="0"/>
              <a:t>Use the double number line to estimate the new weight</a:t>
            </a:r>
          </a:p>
        </p:txBody>
      </p:sp>
      <p:sp>
        <p:nvSpPr>
          <p:cNvPr id="10" name="TextBox 9">
            <a:extLst>
              <a:ext uri="{FF2B5EF4-FFF2-40B4-BE49-F238E27FC236}">
                <a16:creationId xmlns:a16="http://schemas.microsoft.com/office/drawing/2014/main" id="{FEA13265-CB83-45AC-A777-31680DF1BFF0}"/>
              </a:ext>
            </a:extLst>
          </p:cNvPr>
          <p:cNvSpPr txBox="1"/>
          <p:nvPr/>
        </p:nvSpPr>
        <p:spPr>
          <a:xfrm>
            <a:off x="226511" y="3983231"/>
            <a:ext cx="11450947" cy="461665"/>
          </a:xfrm>
          <a:prstGeom prst="rect">
            <a:avLst/>
          </a:prstGeom>
          <a:noFill/>
        </p:spPr>
        <p:txBody>
          <a:bodyPr wrap="square">
            <a:spAutoFit/>
          </a:bodyPr>
          <a:lstStyle/>
          <a:p>
            <a:pPr>
              <a:buNone/>
            </a:pPr>
            <a:r>
              <a:rPr lang="en-GB" sz="2400" dirty="0"/>
              <a:t>The same percentage increase can be calculated using this ratio table.</a:t>
            </a:r>
          </a:p>
        </p:txBody>
      </p:sp>
      <p:sp>
        <p:nvSpPr>
          <p:cNvPr id="12" name="TextBox 11">
            <a:extLst>
              <a:ext uri="{FF2B5EF4-FFF2-40B4-BE49-F238E27FC236}">
                <a16:creationId xmlns:a16="http://schemas.microsoft.com/office/drawing/2014/main" id="{EB1870C8-DA5E-440C-B093-5707F78E917A}"/>
              </a:ext>
            </a:extLst>
          </p:cNvPr>
          <p:cNvSpPr txBox="1"/>
          <p:nvPr/>
        </p:nvSpPr>
        <p:spPr>
          <a:xfrm>
            <a:off x="2495600" y="4537503"/>
            <a:ext cx="9316950" cy="904863"/>
          </a:xfrm>
          <a:prstGeom prst="rect">
            <a:avLst/>
          </a:prstGeom>
          <a:noFill/>
        </p:spPr>
        <p:txBody>
          <a:bodyPr wrap="square">
            <a:spAutoFit/>
          </a:bodyPr>
          <a:lstStyle/>
          <a:p>
            <a:pPr marL="514350" indent="-514350">
              <a:buFont typeface="+mj-lt"/>
              <a:buAutoNum type="alphaLcParenR" startAt="3"/>
            </a:pPr>
            <a:r>
              <a:rPr lang="en-GB" sz="2400" dirty="0"/>
              <a:t>Mark the multipliers on the ratio table.</a:t>
            </a:r>
          </a:p>
          <a:p>
            <a:pPr marL="514350" indent="-514350">
              <a:buFont typeface="+mj-lt"/>
              <a:buAutoNum type="alphaLcParenR" startAt="3"/>
            </a:pPr>
            <a:r>
              <a:rPr lang="en-GB" sz="2400" dirty="0"/>
              <a:t>Use the ratio table to calculate the new weight.</a:t>
            </a:r>
          </a:p>
        </p:txBody>
      </p:sp>
      <p:pic>
        <p:nvPicPr>
          <p:cNvPr id="13" name="Picture 12">
            <a:extLst>
              <a:ext uri="{FF2B5EF4-FFF2-40B4-BE49-F238E27FC236}">
                <a16:creationId xmlns:a16="http://schemas.microsoft.com/office/drawing/2014/main" id="{AC4D73D1-A1E3-41D5-8F6C-C4D433C459F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408" y="4525523"/>
            <a:ext cx="1402841" cy="1446485"/>
          </a:xfrm>
          <a:prstGeom prst="rect">
            <a:avLst/>
          </a:prstGeom>
          <a:noFill/>
          <a:ln>
            <a:noFill/>
          </a:ln>
        </p:spPr>
      </p:pic>
    </p:spTree>
    <p:extLst>
      <p:ext uri="{BB962C8B-B14F-4D97-AF65-F5344CB8AC3E}">
        <p14:creationId xmlns:p14="http://schemas.microsoft.com/office/powerpoint/2010/main" val="296711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Use multipliers to calculate percentage increase or decrease</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340768"/>
            <a:ext cx="4891318" cy="4464495"/>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It could be argued that the double number line allows an insight into the structure while the ratio table (which is an abstraction of the double number line) allows easy identification of the multiplier and hence calculation of the solution. To what extent do you agree with this perspective?</a:t>
            </a:r>
          </a:p>
          <a:p>
            <a:pPr marL="360000" lvl="1" fontAlgn="auto">
              <a:lnSpc>
                <a:spcPct val="100000"/>
              </a:lnSpc>
              <a:spcBef>
                <a:spcPts val="0"/>
              </a:spcBef>
              <a:spcAft>
                <a:spcPts val="1200"/>
              </a:spcAft>
              <a:buClrTx/>
            </a:pPr>
            <a:r>
              <a:rPr lang="en-GB" sz="2400" dirty="0"/>
              <a:t>Which representations do you (or will you) use with your students? Why?</a:t>
            </a:r>
          </a:p>
        </p:txBody>
      </p:sp>
      <p:grpSp>
        <p:nvGrpSpPr>
          <p:cNvPr id="2" name="Group 1">
            <a:extLst>
              <a:ext uri="{FF2B5EF4-FFF2-40B4-BE49-F238E27FC236}">
                <a16:creationId xmlns:a16="http://schemas.microsoft.com/office/drawing/2014/main" id="{4352BEC8-D1EF-4E10-B850-2EB6AF6199CA}"/>
              </a:ext>
            </a:extLst>
          </p:cNvPr>
          <p:cNvGrpSpPr/>
          <p:nvPr/>
        </p:nvGrpSpPr>
        <p:grpSpPr>
          <a:xfrm>
            <a:off x="271716" y="1721733"/>
            <a:ext cx="6644758" cy="4401375"/>
            <a:chOff x="126587" y="1619913"/>
            <a:chExt cx="6644758" cy="4401375"/>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126587" y="1619913"/>
              <a:ext cx="6473470" cy="4401375"/>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30F15A0-6F67-49D6-A7D4-DC19A00F264E}"/>
                </a:ext>
              </a:extLst>
            </p:cNvPr>
            <p:cNvSpPr txBox="1"/>
            <p:nvPr/>
          </p:nvSpPr>
          <p:spPr>
            <a:xfrm>
              <a:off x="313000" y="1619913"/>
              <a:ext cx="6160613" cy="646331"/>
            </a:xfrm>
            <a:prstGeom prst="rect">
              <a:avLst/>
            </a:prstGeom>
            <a:noFill/>
          </p:spPr>
          <p:txBody>
            <a:bodyPr wrap="square">
              <a:spAutoFit/>
            </a:bodyPr>
            <a:lstStyle/>
            <a:p>
              <a:pPr>
                <a:buNone/>
              </a:pPr>
              <a:r>
                <a:rPr lang="en-GB" sz="1800" dirty="0"/>
                <a:t>A chocolate bar that usually weighs 48g is on special offer and now includes ‘15% extra free’.</a:t>
              </a:r>
            </a:p>
          </p:txBody>
        </p:sp>
        <p:pic>
          <p:nvPicPr>
            <p:cNvPr id="7" name="Picture 6">
              <a:extLst>
                <a:ext uri="{FF2B5EF4-FFF2-40B4-BE49-F238E27FC236}">
                  <a16:creationId xmlns:a16="http://schemas.microsoft.com/office/drawing/2014/main" id="{5A055A73-7785-47C6-9FAB-0F8EE428ED7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0936" y="2385985"/>
              <a:ext cx="5852677" cy="1530340"/>
            </a:xfrm>
            <a:prstGeom prst="rect">
              <a:avLst/>
            </a:prstGeom>
          </p:spPr>
        </p:pic>
        <p:sp>
          <p:nvSpPr>
            <p:cNvPr id="9" name="TextBox 8">
              <a:extLst>
                <a:ext uri="{FF2B5EF4-FFF2-40B4-BE49-F238E27FC236}">
                  <a16:creationId xmlns:a16="http://schemas.microsoft.com/office/drawing/2014/main" id="{A4F9D806-3EEC-4A0D-BB87-9313905F9FB9}"/>
                </a:ext>
              </a:extLst>
            </p:cNvPr>
            <p:cNvSpPr txBox="1"/>
            <p:nvPr/>
          </p:nvSpPr>
          <p:spPr>
            <a:xfrm>
              <a:off x="226511" y="3983231"/>
              <a:ext cx="6494871" cy="646331"/>
            </a:xfrm>
            <a:prstGeom prst="rect">
              <a:avLst/>
            </a:prstGeom>
            <a:noFill/>
          </p:spPr>
          <p:txBody>
            <a:bodyPr wrap="square">
              <a:spAutoFit/>
            </a:bodyPr>
            <a:lstStyle/>
            <a:p>
              <a:pPr>
                <a:buNone/>
              </a:pPr>
              <a:r>
                <a:rPr lang="en-GB" sz="1800" dirty="0"/>
                <a:t>The same percentage increase can be calculated using this ratio table.</a:t>
              </a:r>
            </a:p>
          </p:txBody>
        </p:sp>
        <p:sp>
          <p:nvSpPr>
            <p:cNvPr id="10" name="TextBox 9">
              <a:extLst>
                <a:ext uri="{FF2B5EF4-FFF2-40B4-BE49-F238E27FC236}">
                  <a16:creationId xmlns:a16="http://schemas.microsoft.com/office/drawing/2014/main" id="{BF20E05A-3DD7-449A-8041-11075605B64A}"/>
                </a:ext>
              </a:extLst>
            </p:cNvPr>
            <p:cNvSpPr txBox="1"/>
            <p:nvPr/>
          </p:nvSpPr>
          <p:spPr>
            <a:xfrm>
              <a:off x="1586769" y="4912214"/>
              <a:ext cx="5184576" cy="978729"/>
            </a:xfrm>
            <a:prstGeom prst="rect">
              <a:avLst/>
            </a:prstGeom>
            <a:noFill/>
          </p:spPr>
          <p:txBody>
            <a:bodyPr wrap="square">
              <a:spAutoFit/>
            </a:bodyPr>
            <a:lstStyle/>
            <a:p>
              <a:pPr marL="514350" indent="-514350">
                <a:buFont typeface="+mj-lt"/>
                <a:buAutoNum type="alphaLcParenR" startAt="3"/>
              </a:pPr>
              <a:r>
                <a:rPr lang="en-GB" sz="1800" dirty="0"/>
                <a:t>Mark the multipliers on the ratio table.</a:t>
              </a:r>
            </a:p>
            <a:p>
              <a:pPr marL="514350" indent="-514350">
                <a:buFont typeface="+mj-lt"/>
                <a:buAutoNum type="alphaLcParenR" startAt="3"/>
              </a:pPr>
              <a:r>
                <a:rPr lang="en-GB" sz="1800" dirty="0"/>
                <a:t>Use the ratio table to calculate the new weight.</a:t>
              </a:r>
            </a:p>
          </p:txBody>
        </p:sp>
        <p:pic>
          <p:nvPicPr>
            <p:cNvPr id="11" name="Picture 10">
              <a:extLst>
                <a:ext uri="{FF2B5EF4-FFF2-40B4-BE49-F238E27FC236}">
                  <a16:creationId xmlns:a16="http://schemas.microsoft.com/office/drawing/2014/main" id="{EF55C66E-F958-469E-955A-664B8ED3610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5539" y="4781223"/>
              <a:ext cx="1061267" cy="1094284"/>
            </a:xfrm>
            <a:prstGeom prst="rect">
              <a:avLst/>
            </a:prstGeom>
            <a:noFill/>
            <a:ln>
              <a:noFill/>
            </a:ln>
          </p:spPr>
        </p:pic>
      </p:grpSp>
    </p:spTree>
    <p:custDataLst>
      <p:tags r:id="rId1"/>
    </p:custDataLst>
    <p:extLst>
      <p:ext uri="{BB962C8B-B14F-4D97-AF65-F5344CB8AC3E}">
        <p14:creationId xmlns:p14="http://schemas.microsoft.com/office/powerpoint/2010/main" val="2544601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familiar and unfamiliar problems, including real-life applications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5" name="TextBox 4">
            <a:extLst>
              <a:ext uri="{FF2B5EF4-FFF2-40B4-BE49-F238E27FC236}">
                <a16:creationId xmlns:a16="http://schemas.microsoft.com/office/drawing/2014/main" id="{E9B85DF9-929C-483A-A14F-9D27A1798E9B}"/>
              </a:ext>
            </a:extLst>
          </p:cNvPr>
          <p:cNvSpPr txBox="1"/>
          <p:nvPr/>
        </p:nvSpPr>
        <p:spPr>
          <a:xfrm>
            <a:off x="515380" y="1763790"/>
            <a:ext cx="11161240" cy="3564053"/>
          </a:xfrm>
          <a:prstGeom prst="rect">
            <a:avLst/>
          </a:prstGeom>
          <a:noFill/>
        </p:spPr>
        <p:txBody>
          <a:bodyPr wrap="square">
            <a:spAutoFit/>
          </a:bodyPr>
          <a:lstStyle/>
          <a:p>
            <a:pPr marL="514350" indent="-514350">
              <a:buFont typeface="+mj-lt"/>
              <a:buAutoNum type="alphaLcParenR"/>
            </a:pPr>
            <a:r>
              <a:rPr lang="en-GB" sz="2400" dirty="0"/>
              <a:t>A ball is dropped from a height of 200m. </a:t>
            </a:r>
          </a:p>
          <a:p>
            <a:pPr marL="452438">
              <a:buNone/>
            </a:pPr>
            <a:r>
              <a:rPr lang="en-GB" sz="2400" dirty="0"/>
              <a:t>After each bounce, the ball reaches 10% of its previous height. </a:t>
            </a:r>
          </a:p>
          <a:p>
            <a:pPr marL="452438">
              <a:buNone/>
            </a:pPr>
            <a:r>
              <a:rPr lang="en-GB" sz="2400" dirty="0"/>
              <a:t>How high does it reach after the third bounce? </a:t>
            </a:r>
          </a:p>
          <a:p>
            <a:pPr marL="514350" indent="-514350">
              <a:buFont typeface="+mj-lt"/>
              <a:buAutoNum type="alphaLcParenR"/>
            </a:pPr>
            <a:endParaRPr lang="en-GB" sz="2400" dirty="0"/>
          </a:p>
          <a:p>
            <a:pPr marL="514350" indent="-514350">
              <a:buFont typeface="+mj-lt"/>
              <a:buAutoNum type="alphaLcParenR" startAt="2"/>
            </a:pPr>
            <a:r>
              <a:rPr lang="en-GB" sz="2400" dirty="0"/>
              <a:t>A shop is offering 25% off items in a summer sale. </a:t>
            </a:r>
          </a:p>
          <a:p>
            <a:pPr marL="452438">
              <a:buNone/>
            </a:pPr>
            <a:r>
              <a:rPr lang="en-GB" sz="2400" dirty="0"/>
              <a:t>On the final day of the sale, all prices are reduced by 10%. </a:t>
            </a:r>
          </a:p>
          <a:p>
            <a:pPr marL="452438">
              <a:buNone/>
            </a:pPr>
            <a:r>
              <a:rPr lang="en-GB" sz="2400" dirty="0"/>
              <a:t>Debbie buys a shirt on the final day. </a:t>
            </a:r>
          </a:p>
          <a:p>
            <a:pPr marL="452438">
              <a:buNone/>
            </a:pPr>
            <a:r>
              <a:rPr lang="en-GB" sz="2400" dirty="0"/>
              <a:t>Work out the overall percentage reduction on the price of the shirt.</a:t>
            </a:r>
          </a:p>
        </p:txBody>
      </p:sp>
    </p:spTree>
    <p:extLst>
      <p:ext uri="{BB962C8B-B14F-4D97-AF65-F5344CB8AC3E}">
        <p14:creationId xmlns:p14="http://schemas.microsoft.com/office/powerpoint/2010/main" val="3960461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Solve familiar and unfamiliar problems, including real-life applications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What incorrect answers are students likely to give here? What misconceptions might have caused them?</a:t>
            </a:r>
          </a:p>
          <a:p>
            <a:pPr marL="360000" lvl="1" fontAlgn="auto">
              <a:lnSpc>
                <a:spcPct val="100000"/>
              </a:lnSpc>
              <a:spcBef>
                <a:spcPts val="0"/>
              </a:spcBef>
              <a:spcAft>
                <a:spcPts val="1200"/>
              </a:spcAft>
              <a:buClrTx/>
            </a:pPr>
            <a:r>
              <a:rPr lang="en-GB" sz="2400" dirty="0"/>
              <a:t>How will you explain these questions to students? What representations will you use? What will your workings look like?</a:t>
            </a:r>
          </a:p>
        </p:txBody>
      </p:sp>
      <p:grpSp>
        <p:nvGrpSpPr>
          <p:cNvPr id="2" name="Group 1">
            <a:extLst>
              <a:ext uri="{FF2B5EF4-FFF2-40B4-BE49-F238E27FC236}">
                <a16:creationId xmlns:a16="http://schemas.microsoft.com/office/drawing/2014/main" id="{A612DD50-EAEB-49D9-9110-5290324B8881}"/>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58A13E0-6151-46EA-BF63-05D97757DE5E}"/>
                </a:ext>
              </a:extLst>
            </p:cNvPr>
            <p:cNvSpPr txBox="1"/>
            <p:nvPr/>
          </p:nvSpPr>
          <p:spPr>
            <a:xfrm>
              <a:off x="812750" y="1901825"/>
              <a:ext cx="5787306" cy="3527119"/>
            </a:xfrm>
            <a:prstGeom prst="rect">
              <a:avLst/>
            </a:prstGeom>
            <a:noFill/>
          </p:spPr>
          <p:txBody>
            <a:bodyPr wrap="square">
              <a:spAutoFit/>
            </a:bodyPr>
            <a:lstStyle/>
            <a:p>
              <a:pPr marL="514350" indent="-514350">
                <a:buFont typeface="+mj-lt"/>
                <a:buAutoNum type="alphaLcParenR"/>
              </a:pPr>
              <a:r>
                <a:rPr lang="en-GB" sz="1800" dirty="0"/>
                <a:t>A ball is dropped from a height of 200m. </a:t>
              </a:r>
            </a:p>
            <a:p>
              <a:pPr marL="452438">
                <a:buNone/>
              </a:pPr>
              <a:r>
                <a:rPr lang="en-GB" sz="1800" dirty="0"/>
                <a:t>After each bounce, the ball reaches 10% of its previous height. </a:t>
              </a:r>
            </a:p>
            <a:p>
              <a:pPr marL="452438">
                <a:buNone/>
              </a:pPr>
              <a:r>
                <a:rPr lang="en-GB" sz="1800" dirty="0"/>
                <a:t>How high does it reach after the third bounce? </a:t>
              </a:r>
            </a:p>
            <a:p>
              <a:pPr marL="514350" indent="-514350">
                <a:buFont typeface="+mj-lt"/>
                <a:buAutoNum type="alphaLcParenR"/>
              </a:pPr>
              <a:endParaRPr lang="en-GB" sz="1800" dirty="0"/>
            </a:p>
            <a:p>
              <a:pPr marL="514350" indent="-514350">
                <a:buFont typeface="+mj-lt"/>
                <a:buAutoNum type="alphaLcParenR" startAt="2"/>
              </a:pPr>
              <a:r>
                <a:rPr lang="en-GB" sz="1800" dirty="0"/>
                <a:t>A shop is offering 25% off items in a summer sale. </a:t>
              </a:r>
            </a:p>
            <a:p>
              <a:pPr marL="452438">
                <a:buNone/>
              </a:pPr>
              <a:r>
                <a:rPr lang="en-GB" sz="1800" dirty="0"/>
                <a:t>On the final day of the sale, all prices are reduced by 10%. </a:t>
              </a:r>
            </a:p>
            <a:p>
              <a:pPr marL="452438">
                <a:buNone/>
              </a:pPr>
              <a:r>
                <a:rPr lang="en-GB" sz="1800" dirty="0"/>
                <a:t>Debbie buys a shirt on the final day. </a:t>
              </a:r>
            </a:p>
            <a:p>
              <a:pPr marL="452438">
                <a:buNone/>
              </a:pPr>
              <a:r>
                <a:rPr lang="en-GB" sz="1800" dirty="0"/>
                <a:t>Work out the overall percentage reduction on the price of the shirt.</a:t>
              </a:r>
            </a:p>
          </p:txBody>
        </p:sp>
      </p:grpSp>
    </p:spTree>
    <p:custDataLst>
      <p:tags r:id="rId1"/>
    </p:custDataLst>
    <p:extLst>
      <p:ext uri="{BB962C8B-B14F-4D97-AF65-F5344CB8AC3E}">
        <p14:creationId xmlns:p14="http://schemas.microsoft.com/office/powerpoint/2010/main" val="1127990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familiar and unfamiliar problems, including real-life applications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7" name="TextBox 6">
            <a:extLst>
              <a:ext uri="{FF2B5EF4-FFF2-40B4-BE49-F238E27FC236}">
                <a16:creationId xmlns:a16="http://schemas.microsoft.com/office/drawing/2014/main" id="{A64A0E85-28EA-4AAD-96A0-EB26B3949544}"/>
              </a:ext>
            </a:extLst>
          </p:cNvPr>
          <p:cNvSpPr txBox="1"/>
          <p:nvPr/>
        </p:nvSpPr>
        <p:spPr>
          <a:xfrm>
            <a:off x="263352" y="1916832"/>
            <a:ext cx="9654560" cy="2000548"/>
          </a:xfrm>
          <a:prstGeom prst="rect">
            <a:avLst/>
          </a:prstGeom>
          <a:noFill/>
        </p:spPr>
        <p:txBody>
          <a:bodyPr wrap="square">
            <a:spAutoFit/>
          </a:bodyPr>
          <a:lstStyle/>
          <a:p>
            <a:pPr>
              <a:spcBef>
                <a:spcPts val="1200"/>
              </a:spcBef>
              <a:spcAft>
                <a:spcPts val="1200"/>
              </a:spcAft>
              <a:buNone/>
            </a:pPr>
            <a:r>
              <a:rPr lang="en-GB" dirty="0"/>
              <a:t>Complete the statements in several different ways:  </a:t>
            </a:r>
          </a:p>
          <a:p>
            <a:pPr marL="971550" lvl="1" indent="-514350">
              <a:spcBef>
                <a:spcPts val="1200"/>
              </a:spcBef>
              <a:spcAft>
                <a:spcPts val="1200"/>
              </a:spcAft>
              <a:buFont typeface="+mj-lt"/>
              <a:buAutoNum type="alphaLcParenR"/>
            </a:pPr>
            <a:r>
              <a:rPr lang="en-GB" dirty="0"/>
              <a:t>Increase £__ by __% = £80</a:t>
            </a:r>
          </a:p>
          <a:p>
            <a:pPr marL="971550" lvl="1" indent="-514350">
              <a:spcBef>
                <a:spcPts val="1200"/>
              </a:spcBef>
              <a:spcAft>
                <a:spcPts val="1200"/>
              </a:spcAft>
              <a:buFont typeface="+mj-lt"/>
              <a:buAutoNum type="alphaLcParenR"/>
            </a:pPr>
            <a:r>
              <a:rPr lang="en-GB" dirty="0"/>
              <a:t>Decrease £__ by __% = £80</a:t>
            </a:r>
          </a:p>
        </p:txBody>
      </p:sp>
    </p:spTree>
    <p:extLst>
      <p:ext uri="{BB962C8B-B14F-4D97-AF65-F5344CB8AC3E}">
        <p14:creationId xmlns:p14="http://schemas.microsoft.com/office/powerpoint/2010/main" val="3793271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Solve familiar and unfamiliar problems, including real-life applications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268760"/>
            <a:ext cx="4891318" cy="4464495"/>
          </a:xfrm>
          <a:prstGeom prst="rect">
            <a:avLst/>
          </a:prstGeom>
        </p:spPr>
        <p:txBody>
          <a:bodyPr anchor="ctr">
            <a:normAutofit fontScale="925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 you manage questions like this with your classes? </a:t>
            </a:r>
          </a:p>
          <a:p>
            <a:pPr marL="360000" lvl="1" fontAlgn="auto">
              <a:lnSpc>
                <a:spcPct val="100000"/>
              </a:lnSpc>
              <a:spcBef>
                <a:spcPts val="0"/>
              </a:spcBef>
              <a:spcAft>
                <a:spcPts val="1200"/>
              </a:spcAft>
              <a:buClrTx/>
            </a:pPr>
            <a:r>
              <a:rPr lang="en-GB" sz="2400" dirty="0"/>
              <a:t>How long would you give them before you intervene and support? </a:t>
            </a:r>
          </a:p>
          <a:p>
            <a:pPr marL="360000" lvl="1" fontAlgn="auto">
              <a:lnSpc>
                <a:spcPct val="100000"/>
              </a:lnSpc>
              <a:spcBef>
                <a:spcPts val="0"/>
              </a:spcBef>
              <a:spcAft>
                <a:spcPts val="1200"/>
              </a:spcAft>
              <a:buClrTx/>
            </a:pPr>
            <a:r>
              <a:rPr lang="en-GB" sz="2400" dirty="0"/>
              <a:t>What prompts could you give to students who were struggling to get started?</a:t>
            </a:r>
          </a:p>
          <a:p>
            <a:pPr marL="360000" lvl="1" fontAlgn="auto">
              <a:lnSpc>
                <a:spcPct val="100000"/>
              </a:lnSpc>
              <a:spcBef>
                <a:spcPts val="0"/>
              </a:spcBef>
              <a:spcAft>
                <a:spcPts val="1200"/>
              </a:spcAft>
              <a:buClrTx/>
            </a:pPr>
            <a:r>
              <a:rPr lang="en-GB" sz="2400" dirty="0"/>
              <a:t>Once students had successfully found some examples, what further prompts could you use encourage deeper thinking?</a:t>
            </a:r>
          </a:p>
        </p:txBody>
      </p:sp>
      <p:grpSp>
        <p:nvGrpSpPr>
          <p:cNvPr id="2" name="Group 1">
            <a:extLst>
              <a:ext uri="{FF2B5EF4-FFF2-40B4-BE49-F238E27FC236}">
                <a16:creationId xmlns:a16="http://schemas.microsoft.com/office/drawing/2014/main" id="{2C2DDAA7-1553-4749-BD52-6263C0307C51}"/>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7E25337-8E4E-412A-906D-4778ECD57AF6}"/>
                </a:ext>
              </a:extLst>
            </p:cNvPr>
            <p:cNvSpPr txBox="1"/>
            <p:nvPr/>
          </p:nvSpPr>
          <p:spPr>
            <a:xfrm>
              <a:off x="728941" y="2276872"/>
              <a:ext cx="5996299" cy="2431435"/>
            </a:xfrm>
            <a:prstGeom prst="rect">
              <a:avLst/>
            </a:prstGeom>
            <a:noFill/>
          </p:spPr>
          <p:txBody>
            <a:bodyPr wrap="square">
              <a:spAutoFit/>
            </a:bodyPr>
            <a:lstStyle/>
            <a:p>
              <a:pPr>
                <a:spcBef>
                  <a:spcPts val="1200"/>
                </a:spcBef>
                <a:spcAft>
                  <a:spcPts val="1200"/>
                </a:spcAft>
                <a:buNone/>
              </a:pPr>
              <a:r>
                <a:rPr lang="en-GB" dirty="0"/>
                <a:t>Complete the statements in several different ways:  </a:t>
              </a:r>
            </a:p>
            <a:p>
              <a:pPr marL="971550" lvl="1" indent="-514350">
                <a:spcBef>
                  <a:spcPts val="1200"/>
                </a:spcBef>
                <a:spcAft>
                  <a:spcPts val="1200"/>
                </a:spcAft>
                <a:buFont typeface="+mj-lt"/>
                <a:buAutoNum type="alphaLcParenR"/>
              </a:pPr>
              <a:r>
                <a:rPr lang="en-GB" dirty="0"/>
                <a:t>Increase £__ by __% = £80</a:t>
              </a:r>
            </a:p>
            <a:p>
              <a:pPr marL="971550" lvl="1" indent="-514350">
                <a:spcBef>
                  <a:spcPts val="1200"/>
                </a:spcBef>
                <a:spcAft>
                  <a:spcPts val="1200"/>
                </a:spcAft>
                <a:buFont typeface="+mj-lt"/>
                <a:buAutoNum type="alphaLcParenR"/>
              </a:pPr>
              <a:r>
                <a:rPr lang="en-GB" dirty="0"/>
                <a:t>Decrease £__ by __% = £80</a:t>
              </a:r>
            </a:p>
          </p:txBody>
        </p:sp>
      </p:grpSp>
    </p:spTree>
    <p:custDataLst>
      <p:tags r:id="rId1"/>
    </p:custDataLst>
    <p:extLst>
      <p:ext uri="{BB962C8B-B14F-4D97-AF65-F5344CB8AC3E}">
        <p14:creationId xmlns:p14="http://schemas.microsoft.com/office/powerpoint/2010/main" val="3354359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268760"/>
            <a:ext cx="10972800" cy="3888432"/>
          </a:xfrm>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99831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Solve familiar and unfamiliar problems, including real-life applications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5" name="TextBox 4">
            <a:extLst>
              <a:ext uri="{FF2B5EF4-FFF2-40B4-BE49-F238E27FC236}">
                <a16:creationId xmlns:a16="http://schemas.microsoft.com/office/drawing/2014/main" id="{06862AF6-D9D3-4B0A-A232-D0F4EDB58392}"/>
              </a:ext>
            </a:extLst>
          </p:cNvPr>
          <p:cNvSpPr txBox="1"/>
          <p:nvPr/>
        </p:nvSpPr>
        <p:spPr>
          <a:xfrm>
            <a:off x="875420" y="1781834"/>
            <a:ext cx="10441160" cy="830997"/>
          </a:xfrm>
          <a:prstGeom prst="rect">
            <a:avLst/>
          </a:prstGeom>
          <a:noFill/>
        </p:spPr>
        <p:txBody>
          <a:bodyPr wrap="square">
            <a:spAutoFit/>
          </a:bodyPr>
          <a:lstStyle/>
          <a:p>
            <a:pPr algn="ctr">
              <a:buNone/>
            </a:pPr>
            <a:r>
              <a:rPr lang="en-GB" sz="2400" dirty="0"/>
              <a:t>Is the following statement </a:t>
            </a:r>
            <a:r>
              <a:rPr lang="en-GB" sz="2400" b="1" dirty="0"/>
              <a:t>always</a:t>
            </a:r>
            <a:r>
              <a:rPr lang="en-GB" sz="2400" dirty="0"/>
              <a:t> true, </a:t>
            </a:r>
            <a:r>
              <a:rPr lang="en-GB" sz="2400" b="1" dirty="0"/>
              <a:t>sometimes</a:t>
            </a:r>
            <a:r>
              <a:rPr lang="en-GB" sz="2400" dirty="0"/>
              <a:t> true or </a:t>
            </a:r>
            <a:r>
              <a:rPr lang="en-GB" sz="2400" b="1" dirty="0"/>
              <a:t>never</a:t>
            </a:r>
            <a:r>
              <a:rPr lang="en-GB" sz="2400" dirty="0"/>
              <a:t> true? Explain your thinking. </a:t>
            </a:r>
          </a:p>
        </p:txBody>
      </p:sp>
      <p:sp>
        <p:nvSpPr>
          <p:cNvPr id="9" name="TextBox 8">
            <a:extLst>
              <a:ext uri="{FF2B5EF4-FFF2-40B4-BE49-F238E27FC236}">
                <a16:creationId xmlns:a16="http://schemas.microsoft.com/office/drawing/2014/main" id="{1F143498-E02E-480E-93F4-25BF88E62005}"/>
              </a:ext>
            </a:extLst>
          </p:cNvPr>
          <p:cNvSpPr txBox="1"/>
          <p:nvPr/>
        </p:nvSpPr>
        <p:spPr>
          <a:xfrm>
            <a:off x="1883532" y="3068960"/>
            <a:ext cx="8424936" cy="1328023"/>
          </a:xfrm>
          <a:prstGeom prst="roundRect">
            <a:avLst/>
          </a:prstGeom>
          <a:solidFill>
            <a:schemeClr val="accent6">
              <a:lumMod val="20000"/>
              <a:lumOff val="80000"/>
            </a:schemeClr>
          </a:solidFill>
        </p:spPr>
        <p:txBody>
          <a:bodyPr wrap="square">
            <a:spAutoFit/>
          </a:bodyPr>
          <a:lstStyle/>
          <a:p>
            <a:pPr algn="ctr">
              <a:buNone/>
            </a:pPr>
            <a:r>
              <a:rPr lang="en-GB" sz="2400" dirty="0"/>
              <a:t>‘Increasing a quantity by </a:t>
            </a:r>
            <a:r>
              <a:rPr lang="en-GB" sz="2400" i="1" dirty="0">
                <a:latin typeface="Times New Roman" panose="02020603050405020304" pitchFamily="18" charset="0"/>
                <a:cs typeface="Times New Roman" panose="02020603050405020304" pitchFamily="18" charset="0"/>
              </a:rPr>
              <a:t>x</a:t>
            </a:r>
            <a:r>
              <a:rPr lang="en-GB" sz="2400" dirty="0"/>
              <a:t>% and then reducing the new quantity by </a:t>
            </a:r>
            <a:r>
              <a:rPr lang="en-GB" sz="2400" i="1" dirty="0">
                <a:latin typeface="Times New Roman" panose="02020603050405020304" pitchFamily="18" charset="0"/>
                <a:cs typeface="Times New Roman" panose="02020603050405020304" pitchFamily="18" charset="0"/>
              </a:rPr>
              <a:t>x </a:t>
            </a:r>
            <a:r>
              <a:rPr lang="en-GB" sz="2400" dirty="0"/>
              <a:t>% will give an answer that is the same value as the original quantity.’</a:t>
            </a:r>
          </a:p>
        </p:txBody>
      </p:sp>
    </p:spTree>
    <p:extLst>
      <p:ext uri="{BB962C8B-B14F-4D97-AF65-F5344CB8AC3E}">
        <p14:creationId xmlns:p14="http://schemas.microsoft.com/office/powerpoint/2010/main" val="697070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b="1" dirty="0"/>
              <a:t>Solve familiar and unfamiliar problems, including real-life applications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Is this a misconception you have encountered before?</a:t>
            </a:r>
          </a:p>
          <a:p>
            <a:pPr marL="360000" lvl="1" fontAlgn="auto">
              <a:lnSpc>
                <a:spcPct val="100000"/>
              </a:lnSpc>
              <a:spcBef>
                <a:spcPts val="0"/>
              </a:spcBef>
              <a:spcAft>
                <a:spcPts val="1200"/>
              </a:spcAft>
              <a:buClrTx/>
            </a:pPr>
            <a:r>
              <a:rPr lang="en-GB" sz="2400" dirty="0"/>
              <a:t>What representations might you use to model this example? </a:t>
            </a:r>
          </a:p>
          <a:p>
            <a:pPr marL="360000" lvl="1" fontAlgn="auto">
              <a:lnSpc>
                <a:spcPct val="100000"/>
              </a:lnSpc>
              <a:spcBef>
                <a:spcPts val="0"/>
              </a:spcBef>
              <a:spcAft>
                <a:spcPts val="1200"/>
              </a:spcAft>
              <a:buClrTx/>
            </a:pPr>
            <a:r>
              <a:rPr lang="en-GB" sz="2400" dirty="0"/>
              <a:t>Would you use numerical examples? Why or why not?</a:t>
            </a:r>
          </a:p>
        </p:txBody>
      </p:sp>
      <p:grpSp>
        <p:nvGrpSpPr>
          <p:cNvPr id="2" name="Group 1">
            <a:extLst>
              <a:ext uri="{FF2B5EF4-FFF2-40B4-BE49-F238E27FC236}">
                <a16:creationId xmlns:a16="http://schemas.microsoft.com/office/drawing/2014/main" id="{0D6FE96D-8982-45B5-99B0-5AABD97F0FF1}"/>
              </a:ext>
            </a:extLst>
          </p:cNvPr>
          <p:cNvGrpSpPr/>
          <p:nvPr/>
        </p:nvGrpSpPr>
        <p:grpSpPr>
          <a:xfrm>
            <a:off x="660695" y="1741532"/>
            <a:ext cx="6160612" cy="4021341"/>
            <a:chOff x="660695" y="1741532"/>
            <a:chExt cx="6160612" cy="380059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0059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600"/>
                </a:spcBef>
                <a:spcAft>
                  <a:spcPts val="600"/>
                </a:spcAft>
                <a:buClrTx/>
              </a:pPr>
              <a:endParaRPr lang="en-GB" dirty="0">
                <a:latin typeface="+mj-lt"/>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E2A49ED8-7E07-4A57-A229-CAF990973D83}"/>
                </a:ext>
              </a:extLst>
            </p:cNvPr>
            <p:cNvSpPr txBox="1"/>
            <p:nvPr/>
          </p:nvSpPr>
          <p:spPr>
            <a:xfrm>
              <a:off x="849248" y="2050762"/>
              <a:ext cx="5688632" cy="1274195"/>
            </a:xfrm>
            <a:prstGeom prst="rect">
              <a:avLst/>
            </a:prstGeom>
            <a:noFill/>
          </p:spPr>
          <p:txBody>
            <a:bodyPr wrap="square">
              <a:spAutoFit/>
            </a:bodyPr>
            <a:lstStyle/>
            <a:p>
              <a:pPr algn="ctr">
                <a:buNone/>
              </a:pPr>
              <a:r>
                <a:rPr lang="en-GB" sz="2400" dirty="0"/>
                <a:t>Is the following statement </a:t>
              </a:r>
              <a:r>
                <a:rPr lang="en-GB" sz="2400" b="1" dirty="0"/>
                <a:t>always</a:t>
              </a:r>
              <a:r>
                <a:rPr lang="en-GB" sz="2400" dirty="0"/>
                <a:t> true, </a:t>
              </a:r>
              <a:r>
                <a:rPr lang="en-GB" sz="2400" b="1" dirty="0"/>
                <a:t>sometimes</a:t>
              </a:r>
              <a:r>
                <a:rPr lang="en-GB" sz="2400" dirty="0"/>
                <a:t> true or </a:t>
              </a:r>
              <a:r>
                <a:rPr lang="en-GB" sz="2400" b="1" dirty="0"/>
                <a:t>never</a:t>
              </a:r>
              <a:r>
                <a:rPr lang="en-GB" sz="2400" dirty="0"/>
                <a:t> true? </a:t>
              </a:r>
            </a:p>
            <a:p>
              <a:pPr algn="ctr">
                <a:buNone/>
              </a:pPr>
              <a:r>
                <a:rPr lang="en-GB" sz="2400" dirty="0"/>
                <a:t>Explain your thinking. </a:t>
              </a:r>
            </a:p>
          </p:txBody>
        </p:sp>
        <p:sp>
          <p:nvSpPr>
            <p:cNvPr id="7" name="TextBox 6">
              <a:extLst>
                <a:ext uri="{FF2B5EF4-FFF2-40B4-BE49-F238E27FC236}">
                  <a16:creationId xmlns:a16="http://schemas.microsoft.com/office/drawing/2014/main" id="{D176C409-351B-473C-9EEA-5B33163BEF05}"/>
                </a:ext>
              </a:extLst>
            </p:cNvPr>
            <p:cNvSpPr txBox="1"/>
            <p:nvPr/>
          </p:nvSpPr>
          <p:spPr>
            <a:xfrm>
              <a:off x="896685" y="3437209"/>
              <a:ext cx="5688632" cy="1641313"/>
            </a:xfrm>
            <a:prstGeom prst="roundRect">
              <a:avLst/>
            </a:prstGeom>
            <a:solidFill>
              <a:schemeClr val="accent6">
                <a:lumMod val="40000"/>
                <a:lumOff val="60000"/>
              </a:schemeClr>
            </a:solidFill>
          </p:spPr>
          <p:txBody>
            <a:bodyPr wrap="square">
              <a:spAutoFit/>
            </a:bodyPr>
            <a:lstStyle/>
            <a:p>
              <a:pPr algn="ctr">
                <a:buNone/>
              </a:pPr>
              <a:r>
                <a:rPr lang="en-GB" sz="2400" dirty="0"/>
                <a:t>‘Increasing a quantity by </a:t>
              </a:r>
              <a:r>
                <a:rPr lang="en-GB" sz="2400" i="1" dirty="0">
                  <a:latin typeface="Times New Roman" panose="02020603050405020304" pitchFamily="18" charset="0"/>
                  <a:cs typeface="Times New Roman" panose="02020603050405020304" pitchFamily="18" charset="0"/>
                </a:rPr>
                <a:t>x</a:t>
              </a:r>
              <a:r>
                <a:rPr lang="en-GB" sz="2400" dirty="0"/>
                <a:t>% and then reducing the new quantity by </a:t>
              </a:r>
              <a:r>
                <a:rPr lang="en-GB" sz="2400" i="1" dirty="0">
                  <a:latin typeface="Times New Roman" panose="02020603050405020304" pitchFamily="18" charset="0"/>
                  <a:cs typeface="Times New Roman" panose="02020603050405020304" pitchFamily="18" charset="0"/>
                </a:rPr>
                <a:t>x</a:t>
              </a:r>
              <a:r>
                <a:rPr lang="en-GB" sz="2400" dirty="0"/>
                <a:t>% will give an answer that is the same value as the original quantity.’</a:t>
              </a:r>
            </a:p>
          </p:txBody>
        </p:sp>
      </p:grpSp>
    </p:spTree>
    <p:custDataLst>
      <p:tags r:id="rId1"/>
    </p:custDataLst>
    <p:extLst>
      <p:ext uri="{BB962C8B-B14F-4D97-AF65-F5344CB8AC3E}">
        <p14:creationId xmlns:p14="http://schemas.microsoft.com/office/powerpoint/2010/main" val="3208618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pupils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a:t>Previous learning</a:t>
            </a:r>
          </a:p>
          <a:p>
            <a:pPr lvl="1"/>
            <a:r>
              <a:rPr lang="en-GB" sz="2400" i="1"/>
              <a:t>Future </a:t>
            </a:r>
            <a:r>
              <a:rPr lang="en-GB" sz="2400" i="1" dirty="0"/>
              <a:t>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mc:AlternateContent xmlns:mc="http://schemas.openxmlformats.org/markup-compatibility/2006" xmlns:a14="http://schemas.microsoft.com/office/drawing/2010/main">
        <mc:Choice Requires="a14">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836495429"/>
                  </p:ext>
                </p:extLst>
              </p:nvPr>
            </p:nvGraphicFramePr>
            <p:xfrm>
              <a:off x="579413" y="1401995"/>
              <a:ext cx="11011552" cy="4050538"/>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proportion</a:t>
                          </a:r>
                        </a:p>
                      </a:txBody>
                      <a:tcPr marL="68580" marR="68580" marT="0" marB="0"/>
                    </a:tc>
                    <a:tc>
                      <a:txBody>
                        <a:bodyPr/>
                        <a:lstStyle/>
                        <a:p>
                          <a:pPr marL="228600" lvl="0" indent="-228600">
                            <a:spcBef>
                              <a:spcPts val="400"/>
                            </a:spcBef>
                            <a:spcAft>
                              <a:spcPts val="400"/>
                            </a:spcAft>
                            <a:buFont typeface="+mj-lt"/>
                            <a:buAutoNum type="arabicPeriod"/>
                          </a:pPr>
                          <a:r>
                            <a:rPr lang="en-GB" sz="1600" dirty="0">
                              <a:solidFill>
                                <a:srgbClr val="585858"/>
                              </a:solidFill>
                              <a:effectLst/>
                              <a:latin typeface="+mj-lt"/>
                              <a:ea typeface="Calibri" panose="020F0502020204030204" pitchFamily="34" charset="0"/>
                              <a:cs typeface="Times New Roman" panose="02020603050405020304" pitchFamily="18" charset="0"/>
                            </a:rPr>
                            <a:t>A part-to-whole comparison.</a:t>
                          </a:r>
                        </a:p>
                        <a:p>
                          <a:pPr marL="216000" lvl="1" indent="0">
                            <a:spcBef>
                              <a:spcPts val="400"/>
                            </a:spcBef>
                            <a:spcAft>
                              <a:spcPts val="400"/>
                            </a:spcAft>
                            <a:buFont typeface="+mj-lt"/>
                            <a:buNone/>
                          </a:pPr>
                          <a:r>
                            <a:rPr lang="en-GB" sz="1600" dirty="0">
                              <a:solidFill>
                                <a:srgbClr val="585858"/>
                              </a:solidFill>
                              <a:effectLst/>
                              <a:latin typeface="+mj-lt"/>
                              <a:ea typeface="Calibri" panose="020F0502020204030204" pitchFamily="34" charset="0"/>
                              <a:cs typeface="Times New Roman" panose="02020603050405020304" pitchFamily="18" charset="0"/>
                            </a:rPr>
                            <a:t>Example: Where £20 is shared between two people in the ratio 3</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5, the first receives £7.50, which is </a:t>
                          </a:r>
                          <a14:m>
                            <m:oMath xmlns:m="http://schemas.openxmlformats.org/officeDocument/2006/math">
                              <m:f>
                                <m:fPr>
                                  <m:ctrlPr>
                                    <a:rPr lang="en-GB" sz="1600" i="1" smtClean="0">
                                      <a:solidFill>
                                        <a:srgbClr val="585858"/>
                                      </a:solidFill>
                                      <a:effectLst/>
                                      <a:latin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cs typeface="Times New Roman" panose="02020603050405020304" pitchFamily="18" charset="0"/>
                                    </a:rPr>
                                    <m:t>3</m:t>
                                  </m:r>
                                </m:num>
                                <m:den>
                                  <m:r>
                                    <a:rPr lang="en-GB" sz="1600" b="0" i="1" smtClean="0">
                                      <a:solidFill>
                                        <a:srgbClr val="585858"/>
                                      </a:solidFill>
                                      <a:effectLst/>
                                      <a:latin typeface="Cambria Math" panose="02040503050406030204" pitchFamily="18" charset="0"/>
                                      <a:cs typeface="Times New Roman" panose="02020603050405020304" pitchFamily="18" charset="0"/>
                                    </a:rPr>
                                    <m:t>8</m:t>
                                  </m:r>
                                </m:den>
                              </m:f>
                            </m:oMath>
                          </a14:m>
                          <a:r>
                            <a:rPr lang="en-GB" sz="1600" dirty="0">
                              <a:solidFill>
                                <a:srgbClr val="585858"/>
                              </a:solidFill>
                              <a:effectLst/>
                              <a:latin typeface="+mj-lt"/>
                              <a:ea typeface="Calibri" panose="020F0502020204030204" pitchFamily="34" charset="0"/>
                              <a:cs typeface="Times New Roman" panose="02020603050405020304" pitchFamily="18" charset="0"/>
                            </a:rPr>
                            <a:t> of the whole £20. This is the first person’s proportion of the whole.</a:t>
                          </a:r>
                        </a:p>
                        <a:p>
                          <a:pPr marL="228600" lvl="0" indent="-228600">
                            <a:spcBef>
                              <a:spcPts val="400"/>
                            </a:spcBef>
                            <a:spcAft>
                              <a:spcPts val="400"/>
                            </a:spcAft>
                            <a:buFont typeface="+mj-lt"/>
                            <a:buAutoNum type="arabicPeriod"/>
                          </a:pPr>
                          <a:r>
                            <a:rPr lang="en-GB" sz="1600" dirty="0">
                              <a:solidFill>
                                <a:srgbClr val="585858"/>
                              </a:solidFill>
                              <a:effectLst/>
                              <a:latin typeface="+mj-lt"/>
                              <a:ea typeface="Calibri" panose="020F0502020204030204" pitchFamily="34" charset="0"/>
                              <a:cs typeface="Times New Roman" panose="02020603050405020304" pitchFamily="18" charset="0"/>
                            </a:rPr>
                            <a:t>If two variables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are related by an equation of the form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a:t>
                          </a:r>
                          <a:r>
                            <a:rPr lang="en-GB" sz="1600" i="1" dirty="0" err="1">
                              <a:solidFill>
                                <a:srgbClr val="585858"/>
                              </a:solidFill>
                              <a:effectLst/>
                              <a:latin typeface="+mj-lt"/>
                              <a:ea typeface="Calibri" panose="020F0502020204030204" pitchFamily="34" charset="0"/>
                              <a:cs typeface="Times New Roman" panose="02020603050405020304" pitchFamily="18" charset="0"/>
                            </a:rPr>
                            <a:t>kx</a:t>
                          </a:r>
                          <a:r>
                            <a:rPr lang="en-GB" sz="1600" dirty="0">
                              <a:solidFill>
                                <a:srgbClr val="585858"/>
                              </a:solidFill>
                              <a:effectLst/>
                              <a:latin typeface="+mj-lt"/>
                              <a:ea typeface="Calibri" panose="020F0502020204030204" pitchFamily="34" charset="0"/>
                              <a:cs typeface="Times New Roman" panose="02020603050405020304" pitchFamily="18" charset="0"/>
                            </a:rPr>
                            <a:t>, then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is directly proportional to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it may also be said that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varies directly as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When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is plotted against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this produces a straight line graph through the origin.</a:t>
                          </a:r>
                        </a:p>
                        <a:p>
                          <a:pPr marL="228600" marR="0" lvl="0" indent="-228600" algn="l" defTabSz="914400" rtl="0" eaLnBrk="1" fontAlgn="auto" latinLnBrk="0" hangingPunct="1">
                            <a:lnSpc>
                              <a:spcPct val="100000"/>
                            </a:lnSpc>
                            <a:spcBef>
                              <a:spcPts val="400"/>
                            </a:spcBef>
                            <a:spcAft>
                              <a:spcPts val="400"/>
                            </a:spcAft>
                            <a:buClrTx/>
                            <a:buSzTx/>
                            <a:buFont typeface="+mj-lt"/>
                            <a:buAutoNum type="arabicPeriod"/>
                            <a:tabLst/>
                            <a:defRPr/>
                          </a:pPr>
                          <a:r>
                            <a:rPr lang="en-GB" sz="1600" dirty="0">
                              <a:solidFill>
                                <a:srgbClr val="585858"/>
                              </a:solidFill>
                              <a:effectLst/>
                              <a:latin typeface="+mj-lt"/>
                              <a:ea typeface="Calibri" panose="020F0502020204030204" pitchFamily="34" charset="0"/>
                              <a:cs typeface="Times New Roman" panose="02020603050405020304" pitchFamily="18" charset="0"/>
                            </a:rPr>
                            <a:t>If two variables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and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are related by an equation of the form </a:t>
                          </a:r>
                          <a:r>
                            <a:rPr lang="en-GB" sz="1600" i="1" dirty="0" err="1">
                              <a:solidFill>
                                <a:srgbClr val="585858"/>
                              </a:solidFill>
                              <a:effectLst/>
                              <a:latin typeface="+mj-lt"/>
                              <a:ea typeface="Calibri" panose="020F0502020204030204" pitchFamily="34" charset="0"/>
                              <a:cs typeface="Times New Roman" panose="02020603050405020304" pitchFamily="18" charset="0"/>
                            </a:rPr>
                            <a:t>xy</a:t>
                          </a:r>
                          <a:r>
                            <a:rPr lang="en-GB" sz="1600" dirty="0">
                              <a:solidFill>
                                <a:srgbClr val="585858"/>
                              </a:solidFill>
                              <a:effectLst/>
                              <a:latin typeface="+mj-lt"/>
                              <a:ea typeface="Calibri" panose="020F0502020204030204" pitchFamily="34" charset="0"/>
                              <a:cs typeface="Times New Roman" panose="02020603050405020304" pitchFamily="18" charset="0"/>
                            </a:rPr>
                            <a:t> = </a:t>
                          </a:r>
                          <a:r>
                            <a:rPr lang="en-GB" sz="1600" i="1" dirty="0">
                              <a:solidFill>
                                <a:srgbClr val="585858"/>
                              </a:solidFill>
                              <a:effectLst/>
                              <a:latin typeface="+mj-lt"/>
                              <a:ea typeface="Calibri" panose="020F0502020204030204" pitchFamily="34" charset="0"/>
                              <a:cs typeface="Times New Roman" panose="02020603050405020304" pitchFamily="18" charset="0"/>
                            </a:rPr>
                            <a:t>k</a:t>
                          </a:r>
                          <a:r>
                            <a:rPr lang="en-GB" sz="1600" dirty="0">
                              <a:solidFill>
                                <a:srgbClr val="585858"/>
                              </a:solidFill>
                              <a:effectLst/>
                              <a:latin typeface="+mj-lt"/>
                              <a:ea typeface="Calibri" panose="020F0502020204030204" pitchFamily="34" charset="0"/>
                              <a:cs typeface="Times New Roman" panose="02020603050405020304" pitchFamily="18" charset="0"/>
                            </a:rPr>
                            <a:t>, or equivalently </a:t>
                          </a:r>
                          <a14:m>
                            <m:oMath xmlns:m="http://schemas.openxmlformats.org/officeDocument/2006/math">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𝑦</m:t>
                              </m:r>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GB" sz="1600" b="0" i="1" dirty="0" smtClean="0">
                                      <a:solidFill>
                                        <a:srgbClr val="585858"/>
                                      </a:solidFill>
                                      <a:effectLst/>
                                      <a:latin typeface="Cambria Math" panose="02040503050406030204" pitchFamily="18" charset="0"/>
                                      <a:cs typeface="Times New Roman" panose="02020603050405020304" pitchFamily="18" charset="0"/>
                                    </a:rPr>
                                  </m:ctrlPr>
                                </m:fPr>
                                <m:num>
                                  <m:r>
                                    <a:rPr lang="en-GB" sz="1600" b="0" i="1" dirty="0" smtClean="0">
                                      <a:solidFill>
                                        <a:srgbClr val="585858"/>
                                      </a:solidFill>
                                      <a:effectLst/>
                                      <a:latin typeface="Cambria Math" panose="02040503050406030204" pitchFamily="18" charset="0"/>
                                      <a:cs typeface="Times New Roman" panose="02020603050405020304" pitchFamily="18" charset="0"/>
                                    </a:rPr>
                                    <m:t>𝑘</m:t>
                                  </m:r>
                                </m:num>
                                <m:den>
                                  <m:r>
                                    <a:rPr lang="en-GB" sz="1600" b="0" i="1" dirty="0" smtClean="0">
                                      <a:solidFill>
                                        <a:srgbClr val="585858"/>
                                      </a:solidFill>
                                      <a:effectLst/>
                                      <a:latin typeface="Cambria Math" panose="02040503050406030204" pitchFamily="18" charset="0"/>
                                      <a:cs typeface="Times New Roman" panose="02020603050405020304" pitchFamily="18" charset="0"/>
                                    </a:rPr>
                                    <m:t>𝑥</m:t>
                                  </m:r>
                                </m:den>
                              </m:f>
                              <m:r>
                                <a:rPr lang="en-GB" sz="1600" i="1" dirty="0" smtClean="0">
                                  <a:solidFill>
                                    <a:srgbClr val="585858"/>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GB" sz="1600" dirty="0">
                              <a:solidFill>
                                <a:srgbClr val="585858"/>
                              </a:solidFill>
                              <a:effectLst/>
                              <a:latin typeface="+mj-lt"/>
                              <a:ea typeface="Calibri" panose="020F0502020204030204" pitchFamily="34" charset="0"/>
                              <a:cs typeface="Times New Roman" panose="02020603050405020304" pitchFamily="18" charset="0"/>
                            </a:rPr>
                            <a:t>, where </a:t>
                          </a:r>
                          <a:r>
                            <a:rPr lang="en-GB" sz="1600" i="1" dirty="0">
                              <a:solidFill>
                                <a:srgbClr val="585858"/>
                              </a:solidFill>
                              <a:effectLst/>
                              <a:latin typeface="+mj-lt"/>
                              <a:ea typeface="Calibri" panose="020F0502020204030204" pitchFamily="34" charset="0"/>
                              <a:cs typeface="Times New Roman" panose="02020603050405020304" pitchFamily="18" charset="0"/>
                            </a:rPr>
                            <a:t>k</a:t>
                          </a:r>
                          <a:r>
                            <a:rPr lang="en-GB" sz="1600" dirty="0">
                              <a:solidFill>
                                <a:srgbClr val="585858"/>
                              </a:solidFill>
                              <a:effectLst/>
                              <a:latin typeface="+mj-lt"/>
                              <a:ea typeface="Calibri" panose="020F0502020204030204" pitchFamily="34" charset="0"/>
                              <a:cs typeface="Times New Roman" panose="02020603050405020304" pitchFamily="18" charset="0"/>
                            </a:rPr>
                            <a:t> is a constant and </a:t>
                          </a:r>
                          <a:r>
                            <a:rPr lang="en-GB" sz="1600" i="1" dirty="0">
                              <a:solidFill>
                                <a:srgbClr val="585858"/>
                              </a:solidFill>
                              <a:effectLst/>
                              <a:latin typeface="+mj-lt"/>
                              <a:ea typeface="Calibri" panose="020F0502020204030204" pitchFamily="34" charset="0"/>
                              <a:cs typeface="Times New Roman" panose="02020603050405020304" pitchFamily="18" charset="0"/>
                            </a:rPr>
                            <a:t>x</a:t>
                          </a:r>
                          <a:r>
                            <a:rPr lang="en-GB" sz="1600" dirty="0">
                              <a:solidFill>
                                <a:srgbClr val="585858"/>
                              </a:solidFill>
                              <a:effectLst/>
                              <a:latin typeface="+mj-lt"/>
                              <a:ea typeface="Calibri" panose="020F0502020204030204" pitchFamily="34" charset="0"/>
                              <a:cs typeface="Times New Roman" panose="02020603050405020304" pitchFamily="18" charset="0"/>
                            </a:rPr>
                            <a:t> ≠ 0, </a:t>
                          </a:r>
                          <a:r>
                            <a:rPr lang="en-GB" sz="1600" i="1" dirty="0">
                              <a:solidFill>
                                <a:srgbClr val="585858"/>
                              </a:solidFill>
                              <a:effectLst/>
                              <a:latin typeface="+mj-lt"/>
                              <a:ea typeface="Calibri" panose="020F0502020204030204" pitchFamily="34" charset="0"/>
                              <a:cs typeface="Times New Roman" panose="02020603050405020304" pitchFamily="18" charset="0"/>
                            </a:rPr>
                            <a:t>y</a:t>
                          </a:r>
                          <a:r>
                            <a:rPr lang="en-GB" sz="1600" dirty="0">
                              <a:solidFill>
                                <a:srgbClr val="585858"/>
                              </a:solidFill>
                              <a:effectLst/>
                              <a:latin typeface="+mj-lt"/>
                              <a:ea typeface="Calibri" panose="020F0502020204030204" pitchFamily="34" charset="0"/>
                              <a:cs typeface="Times New Roman" panose="02020603050405020304" pitchFamily="18" charset="0"/>
                            </a:rPr>
                            <a:t> ≠ 0, they vary in inverse proportion to each other.</a:t>
                          </a:r>
                        </a:p>
                      </a:txBody>
                      <a:tcPr marL="68580" marR="68580" marT="0" marB="0"/>
                    </a:tc>
                    <a:extLst>
                      <a:ext uri="{0D108BD9-81ED-4DB2-BD59-A6C34878D82A}">
                        <a16:rowId xmlns:a16="http://schemas.microsoft.com/office/drawing/2014/main" val="2719448778"/>
                      </a:ext>
                    </a:extLst>
                  </a:tr>
                  <a:tr h="370840">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ratio</a:t>
                          </a:r>
                        </a:p>
                      </a:txBody>
                      <a:tcPr marL="68580" marR="68580" marT="0" marB="0"/>
                    </a:tc>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A part-to-part comparison. The ratio of </a:t>
                          </a:r>
                          <a:r>
                            <a:rPr lang="en-GB" sz="1600" i="1" dirty="0">
                              <a:solidFill>
                                <a:srgbClr val="585858"/>
                              </a:solidFill>
                              <a:effectLst/>
                              <a:latin typeface="+mj-lt"/>
                              <a:ea typeface="Calibri" panose="020F0502020204030204" pitchFamily="34" charset="0"/>
                              <a:cs typeface="Times New Roman" panose="02020603050405020304" pitchFamily="18" charset="0"/>
                            </a:rPr>
                            <a:t>a</a:t>
                          </a:r>
                          <a:r>
                            <a:rPr lang="en-GB" sz="1600" dirty="0">
                              <a:solidFill>
                                <a:srgbClr val="585858"/>
                              </a:solidFill>
                              <a:effectLst/>
                              <a:latin typeface="+mj-lt"/>
                              <a:ea typeface="Calibri" panose="020F0502020204030204" pitchFamily="34" charset="0"/>
                              <a:cs typeface="Times New Roman" panose="02020603050405020304" pitchFamily="18" charset="0"/>
                            </a:rPr>
                            <a:t> to </a:t>
                          </a:r>
                          <a:r>
                            <a:rPr lang="en-GB" sz="1600" i="1" dirty="0">
                              <a:solidFill>
                                <a:srgbClr val="585858"/>
                              </a:solidFill>
                              <a:effectLst/>
                              <a:latin typeface="+mj-lt"/>
                              <a:ea typeface="Calibri" panose="020F0502020204030204" pitchFamily="34" charset="0"/>
                              <a:cs typeface="Times New Roman" panose="02020603050405020304" pitchFamily="18" charset="0"/>
                            </a:rPr>
                            <a:t>b</a:t>
                          </a:r>
                          <a:r>
                            <a:rPr lang="en-GB" sz="1600" dirty="0">
                              <a:solidFill>
                                <a:srgbClr val="585858"/>
                              </a:solidFill>
                              <a:effectLst/>
                              <a:latin typeface="+mj-lt"/>
                              <a:ea typeface="Calibri" panose="020F0502020204030204" pitchFamily="34" charset="0"/>
                              <a:cs typeface="Times New Roman" panose="02020603050405020304" pitchFamily="18" charset="0"/>
                            </a:rPr>
                            <a:t> is usually written </a:t>
                          </a:r>
                          <a:r>
                            <a:rPr lang="en-GB" sz="1600" i="1" dirty="0">
                              <a:solidFill>
                                <a:srgbClr val="585858"/>
                              </a:solidFill>
                              <a:effectLst/>
                              <a:latin typeface="+mj-lt"/>
                              <a:ea typeface="Calibri" panose="020F0502020204030204" pitchFamily="34" charset="0"/>
                              <a:cs typeface="Times New Roman" panose="02020603050405020304" pitchFamily="18" charset="0"/>
                            </a:rPr>
                            <a:t>a</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i="1" dirty="0">
                              <a:solidFill>
                                <a:srgbClr val="585858"/>
                              </a:solidFill>
                              <a:effectLst/>
                              <a:latin typeface="+mj-lt"/>
                              <a:ea typeface="Calibri" panose="020F0502020204030204" pitchFamily="34" charset="0"/>
                              <a:cs typeface="Times New Roman" panose="02020603050405020304" pitchFamily="18" charset="0"/>
                            </a:rPr>
                            <a:t>b</a:t>
                          </a:r>
                          <a:r>
                            <a:rPr lang="en-GB" sz="1600" dirty="0">
                              <a:solidFill>
                                <a:srgbClr val="585858"/>
                              </a:solidFill>
                              <a:effectLst/>
                              <a:latin typeface="+mj-lt"/>
                              <a:ea typeface="Calibri" panose="020F0502020204030204" pitchFamily="34" charset="0"/>
                              <a:cs typeface="Times New Roman" panose="02020603050405020304" pitchFamily="18" charset="0"/>
                            </a:rPr>
                            <a:t>.</a:t>
                          </a:r>
                        </a:p>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Example: In a recipe for pastry, fat and flour are mixed in the ratio 1</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a:t>
                          </a:r>
                          <a:r>
                            <a:rPr lang="en-GB" sz="1600" baseline="30000" dirty="0">
                              <a:solidFill>
                                <a:srgbClr val="585858"/>
                              </a:solidFill>
                              <a:effectLst/>
                              <a:latin typeface="+mj-lt"/>
                              <a:ea typeface="Calibri" panose="020F0502020204030204" pitchFamily="34" charset="0"/>
                              <a:cs typeface="Times New Roman" panose="02020603050405020304" pitchFamily="18" charset="0"/>
                            </a:rPr>
                            <a:t> </a:t>
                          </a:r>
                          <a:r>
                            <a:rPr lang="en-GB" sz="1600" dirty="0">
                              <a:solidFill>
                                <a:srgbClr val="585858"/>
                              </a:solidFill>
                              <a:effectLst/>
                              <a:latin typeface="+mj-lt"/>
                              <a:ea typeface="Calibri" panose="020F0502020204030204" pitchFamily="34" charset="0"/>
                              <a:cs typeface="Times New Roman" panose="02020603050405020304" pitchFamily="18" charset="0"/>
                            </a:rPr>
                            <a:t>2, which means that the fat used has half the mass of the flour. That is, </a:t>
                          </a:r>
                          <a14:m>
                            <m:oMath xmlns:m="http://schemas.openxmlformats.org/officeDocument/2006/math">
                              <m:f>
                                <m:fPr>
                                  <m:ctrlPr>
                                    <a:rPr lang="en-GB" sz="1600" i="1" smtClean="0">
                                      <a:solidFill>
                                        <a:srgbClr val="585858"/>
                                      </a:solidFill>
                                      <a:effectLst/>
                                      <a:latin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cs typeface="Times New Roman" panose="02020603050405020304" pitchFamily="18" charset="0"/>
                                    </a:rPr>
                                    <m:t>𝑎𝑚𝑜𝑢𝑛𝑡</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𝑜𝑓</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𝑓𝑎𝑡</m:t>
                                  </m:r>
                                </m:num>
                                <m:den>
                                  <m:r>
                                    <a:rPr lang="en-GB" sz="1600" b="0" i="1" smtClean="0">
                                      <a:solidFill>
                                        <a:srgbClr val="585858"/>
                                      </a:solidFill>
                                      <a:effectLst/>
                                      <a:latin typeface="Cambria Math" panose="02040503050406030204" pitchFamily="18" charset="0"/>
                                      <a:cs typeface="Times New Roman" panose="02020603050405020304" pitchFamily="18" charset="0"/>
                                    </a:rPr>
                                    <m:t>𝑎𝑚𝑜𝑢𝑛𝑡</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𝑜𝑓</m:t>
                                  </m:r>
                                  <m:r>
                                    <a:rPr lang="en-GB" sz="1600" b="0" i="1" smtClean="0">
                                      <a:solidFill>
                                        <a:srgbClr val="585858"/>
                                      </a:solidFill>
                                      <a:effectLst/>
                                      <a:latin typeface="Cambria Math" panose="02040503050406030204" pitchFamily="18" charset="0"/>
                                      <a:cs typeface="Times New Roman" panose="02020603050405020304" pitchFamily="18" charset="0"/>
                                    </a:rPr>
                                    <m:t> </m:t>
                                  </m:r>
                                  <m:r>
                                    <a:rPr lang="en-GB" sz="1600" b="0" i="1" smtClean="0">
                                      <a:solidFill>
                                        <a:srgbClr val="585858"/>
                                      </a:solidFill>
                                      <a:effectLst/>
                                      <a:latin typeface="Cambria Math" panose="02040503050406030204" pitchFamily="18" charset="0"/>
                                      <a:cs typeface="Times New Roman" panose="02020603050405020304" pitchFamily="18" charset="0"/>
                                    </a:rPr>
                                    <m:t>𝑓𝑙𝑜𝑢𝑟</m:t>
                                  </m:r>
                                </m:den>
                              </m:f>
                              <m:r>
                                <a:rPr lang="en-GB" sz="16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m:t>
                              </m:r>
                              <m:f>
                                <m:fPr>
                                  <m:ctrlPr>
                                    <a:rPr lang="en-GB" sz="160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GB" sz="16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1</m:t>
                                  </m:r>
                                </m:num>
                                <m:den>
                                  <m:r>
                                    <a:rPr lang="en-GB" sz="1600" b="0" i="1" smtClean="0">
                                      <a:solidFill>
                                        <a:srgbClr val="585858"/>
                                      </a:solidFill>
                                      <a:effectLst/>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GB" sz="1600" dirty="0">
                              <a:solidFill>
                                <a:srgbClr val="585858"/>
                              </a:solidFill>
                              <a:effectLst/>
                              <a:latin typeface="+mj-lt"/>
                              <a:ea typeface="Calibri" panose="020F0502020204030204" pitchFamily="34" charset="0"/>
                              <a:cs typeface="Times New Roman" panose="02020603050405020304" pitchFamily="18" charset="0"/>
                            </a:rPr>
                            <a:t> . Thus, ratios are equivalent to particular fractional parts.</a:t>
                          </a:r>
                        </a:p>
                      </a:txBody>
                      <a:tcPr marL="68580" marR="68580" marT="0" marB="0"/>
                    </a:tc>
                    <a:extLst>
                      <a:ext uri="{0D108BD9-81ED-4DB2-BD59-A6C34878D82A}">
                        <a16:rowId xmlns:a16="http://schemas.microsoft.com/office/drawing/2014/main" val="78949882"/>
                      </a:ext>
                    </a:extLst>
                  </a:tr>
                </a:tbl>
              </a:graphicData>
            </a:graphic>
          </p:graphicFrame>
        </mc:Choice>
        <mc:Fallback xmlns="">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836495429"/>
                  </p:ext>
                </p:extLst>
              </p:nvPr>
            </p:nvGraphicFramePr>
            <p:xfrm>
              <a:off x="579413" y="1401995"/>
              <a:ext cx="11011552" cy="4050538"/>
            </p:xfrm>
            <a:graphic>
              <a:graphicData uri="http://schemas.openxmlformats.org/drawingml/2006/table">
                <a:tbl>
                  <a:tblPr firstRow="1" bandRow="1">
                    <a:tableStyleId>{E8B1032C-EA38-4F05-BA0D-38AFFFC7BED3}</a:tableStyleId>
                  </a:tblPr>
                  <a:tblGrid>
                    <a:gridCol w="1412131">
                      <a:extLst>
                        <a:ext uri="{9D8B030D-6E8A-4147-A177-3AD203B41FA5}">
                          <a16:colId xmlns:a16="http://schemas.microsoft.com/office/drawing/2014/main" val="2438572298"/>
                        </a:ext>
                      </a:extLst>
                    </a:gridCol>
                    <a:gridCol w="9599421">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2465451">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proportion</a:t>
                          </a:r>
                        </a:p>
                      </a:txBody>
                      <a:tcPr marL="68580" marR="68580" marT="0" marB="0"/>
                    </a:tc>
                    <a:tc>
                      <a:txBody>
                        <a:bodyPr/>
                        <a:lstStyle/>
                        <a:p>
                          <a:endParaRPr lang="en-US"/>
                        </a:p>
                      </a:txBody>
                      <a:tcPr marL="68580" marR="68580" marT="0" marB="0">
                        <a:blipFill>
                          <a:blip r:embed="rId2"/>
                          <a:stretch>
                            <a:fillRect l="-14663" t="-15897" r="-264" b="-54359"/>
                          </a:stretch>
                        </a:blipFill>
                      </a:tcPr>
                    </a:tc>
                    <a:extLst>
                      <a:ext uri="{0D108BD9-81ED-4DB2-BD59-A6C34878D82A}">
                        <a16:rowId xmlns:a16="http://schemas.microsoft.com/office/drawing/2014/main" val="2719448778"/>
                      </a:ext>
                    </a:extLst>
                  </a:tr>
                  <a:tr h="1214247">
                    <a:tc>
                      <a:txBody>
                        <a:bodyPr/>
                        <a:lstStyle/>
                        <a:p>
                          <a:pPr>
                            <a:spcBef>
                              <a:spcPts val="400"/>
                            </a:spcBef>
                            <a:spcAft>
                              <a:spcPts val="400"/>
                            </a:spcAft>
                          </a:pPr>
                          <a:r>
                            <a:rPr lang="en-GB" sz="1600" dirty="0">
                              <a:solidFill>
                                <a:srgbClr val="585858"/>
                              </a:solidFill>
                              <a:effectLst/>
                              <a:latin typeface="+mj-lt"/>
                              <a:ea typeface="Calibri" panose="020F0502020204030204" pitchFamily="34" charset="0"/>
                              <a:cs typeface="Times New Roman" panose="02020603050405020304" pitchFamily="18" charset="0"/>
                            </a:rPr>
                            <a:t>ratio</a:t>
                          </a:r>
                        </a:p>
                      </a:txBody>
                      <a:tcPr marL="68580" marR="68580" marT="0" marB="0"/>
                    </a:tc>
                    <a:tc>
                      <a:txBody>
                        <a:bodyPr/>
                        <a:lstStyle/>
                        <a:p>
                          <a:endParaRPr lang="en-US"/>
                        </a:p>
                      </a:txBody>
                      <a:tcPr marL="68580" marR="68580" marT="0" marB="0">
                        <a:blipFill>
                          <a:blip r:embed="rId2"/>
                          <a:stretch>
                            <a:fillRect l="-14663" t="-235417" r="-264" b="-10417"/>
                          </a:stretch>
                        </a:blipFill>
                      </a:tcPr>
                    </a:tc>
                    <a:extLst>
                      <a:ext uri="{0D108BD9-81ED-4DB2-BD59-A6C34878D82A}">
                        <a16:rowId xmlns:a16="http://schemas.microsoft.com/office/drawing/2014/main" val="78949882"/>
                      </a:ext>
                    </a:extLst>
                  </a:tr>
                </a:tbl>
              </a:graphicData>
            </a:graphic>
          </p:graphicFrame>
        </mc:Fallback>
      </mc:AlternateContent>
    </p:spTree>
    <p:extLst>
      <p:ext uri="{BB962C8B-B14F-4D97-AF65-F5344CB8AC3E}">
        <p14:creationId xmlns:p14="http://schemas.microsoft.com/office/powerpoint/2010/main" val="2348100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(1) </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p:txBody>
      </p:sp>
      <p:sp>
        <p:nvSpPr>
          <p:cNvPr id="5" name="TextBox 4">
            <a:extLst>
              <a:ext uri="{FF2B5EF4-FFF2-40B4-BE49-F238E27FC236}">
                <a16:creationId xmlns:a16="http://schemas.microsoft.com/office/drawing/2014/main" id="{AB2D9AA6-44E7-4D32-970F-3CFE8C2762CD}"/>
              </a:ext>
            </a:extLst>
          </p:cNvPr>
          <p:cNvSpPr txBox="1"/>
          <p:nvPr/>
        </p:nvSpPr>
        <p:spPr>
          <a:xfrm>
            <a:off x="609600" y="2132856"/>
            <a:ext cx="7286600" cy="3120854"/>
          </a:xfrm>
          <a:prstGeom prst="rect">
            <a:avLst/>
          </a:prstGeom>
          <a:noFill/>
        </p:spPr>
        <p:txBody>
          <a:bodyPr wrap="square">
            <a:spAutoFit/>
          </a:bodyPr>
          <a:lstStyle/>
          <a:p>
            <a:pPr marL="342900" indent="-342900">
              <a:buClr>
                <a:srgbClr val="585858"/>
              </a:buClr>
              <a:buFont typeface="Arial" panose="020B0604020202020204" pitchFamily="34" charset="0"/>
              <a:buChar char="•"/>
            </a:pPr>
            <a:r>
              <a:rPr lang="en-GB" sz="2400" b="1" dirty="0"/>
              <a:t>Bar models</a:t>
            </a:r>
          </a:p>
          <a:p>
            <a:pPr marL="800100" lvl="1" indent="-342900">
              <a:buClr>
                <a:srgbClr val="585858"/>
              </a:buClr>
              <a:buFont typeface="Arial" panose="020B0604020202020204" pitchFamily="34" charset="0"/>
              <a:buChar char="•"/>
            </a:pPr>
            <a:r>
              <a:rPr lang="en-GB" sz="2000" dirty="0"/>
              <a:t>Bar models can be very useful to support students in representing (literally, re-presenting) problems in order to reveal multiplicative structures (as appropriate) and thus become aware of how to proceed to a solution. In the case of percentage increase, they can help students work ‘beyond 100%’ and identify the both the whole, and the multiplier linked to the percentage.</a:t>
            </a:r>
          </a:p>
          <a:p>
            <a:pPr marL="342900" indent="-342900">
              <a:buClr>
                <a:srgbClr val="585858"/>
              </a:buClr>
              <a:buFont typeface="Arial" panose="020B0604020202020204" pitchFamily="34" charset="0"/>
              <a:buChar char="•"/>
            </a:pPr>
            <a:endParaRPr lang="en-GB" sz="2400" dirty="0"/>
          </a:p>
        </p:txBody>
      </p:sp>
      <p:pic>
        <p:nvPicPr>
          <p:cNvPr id="7" name="Picture 33" descr="Bar model, top bar £20, bottom bar split unequally into two parts, 85%, and 15%.">
            <a:extLst>
              <a:ext uri="{FF2B5EF4-FFF2-40B4-BE49-F238E27FC236}">
                <a16:creationId xmlns:a16="http://schemas.microsoft.com/office/drawing/2014/main" id="{E76B4B5B-8210-7F40-80A8-6EE97BBD66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316" y="4009110"/>
            <a:ext cx="2400300" cy="1244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2" descr="Bar model, top bar £20, bottom bar 100%, extra 15% added outside bottom bar, bracket indicating total width 115.">
            <a:extLst>
              <a:ext uri="{FF2B5EF4-FFF2-40B4-BE49-F238E27FC236}">
                <a16:creationId xmlns:a16="http://schemas.microsoft.com/office/drawing/2014/main" id="{D309AA79-E589-A846-9A2B-27BD1268E1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09"/>
          <a:stretch>
            <a:fillRect/>
          </a:stretch>
        </p:blipFill>
        <p:spPr bwMode="auto">
          <a:xfrm>
            <a:off x="8572316" y="2338066"/>
            <a:ext cx="27686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290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 (2) </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lstStyle/>
          <a:p>
            <a:r>
              <a:rPr lang="en-GB" dirty="0"/>
              <a:t>There are a number of different representations that you may wish to use to support students’ understanding of this key idea. These might include:</a:t>
            </a:r>
          </a:p>
          <a:p>
            <a:endParaRPr lang="en-GB" dirty="0"/>
          </a:p>
        </p:txBody>
      </p:sp>
      <p:sp>
        <p:nvSpPr>
          <p:cNvPr id="6" name="TextBox 5">
            <a:extLst>
              <a:ext uri="{FF2B5EF4-FFF2-40B4-BE49-F238E27FC236}">
                <a16:creationId xmlns:a16="http://schemas.microsoft.com/office/drawing/2014/main" id="{3416A3F3-74EA-4584-BE42-7BBFF070D4E9}"/>
              </a:ext>
            </a:extLst>
          </p:cNvPr>
          <p:cNvSpPr txBox="1"/>
          <p:nvPr/>
        </p:nvSpPr>
        <p:spPr>
          <a:xfrm>
            <a:off x="601034" y="2255152"/>
            <a:ext cx="10981365" cy="2123658"/>
          </a:xfrm>
          <a:prstGeom prst="rect">
            <a:avLst/>
          </a:prstGeom>
          <a:noFill/>
        </p:spPr>
        <p:txBody>
          <a:bodyPr wrap="square">
            <a:spAutoFit/>
          </a:bodyPr>
          <a:lstStyle/>
          <a:p>
            <a:pPr marL="342900" indent="-342900">
              <a:buClr>
                <a:srgbClr val="585858"/>
              </a:buClr>
              <a:buFont typeface="Arial" panose="020B0604020202020204" pitchFamily="34" charset="0"/>
              <a:buChar char="•"/>
            </a:pPr>
            <a:r>
              <a:rPr lang="en-GB" sz="2400" b="1" dirty="0"/>
              <a:t>Ratio tables and double number lines (also known as ‘stacked number lines’)</a:t>
            </a:r>
          </a:p>
          <a:p>
            <a:pPr marL="800100" lvl="1" indent="-342900">
              <a:buClr>
                <a:srgbClr val="585858"/>
              </a:buClr>
              <a:buFont typeface="Arial" panose="020B0604020202020204" pitchFamily="34" charset="0"/>
              <a:buChar char="•"/>
            </a:pPr>
            <a:r>
              <a:rPr lang="en-GB" sz="2000" dirty="0"/>
              <a:t>The comparison of corresponding entries in two different sets of multiples, such as from a multiplication table, can be a useful context in which to explore multiplicative relationships. The ratio table is an abstraction of the double number line, with the same information represented but without the scale.</a:t>
            </a:r>
          </a:p>
        </p:txBody>
      </p:sp>
      <p:pic>
        <p:nvPicPr>
          <p:cNvPr id="2052" name="Picture 2" descr="Double number line, top £s, bottom %s, 0s align, £20 aligns with 100%, ? aligns with 115%, arrows times 1.15.">
            <a:extLst>
              <a:ext uri="{FF2B5EF4-FFF2-40B4-BE49-F238E27FC236}">
                <a16:creationId xmlns:a16="http://schemas.microsoft.com/office/drawing/2014/main" id="{E9668678-325C-474B-829B-54833C2E9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37" y="4533859"/>
            <a:ext cx="2654300" cy="13589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1" descr="Double number line, top £s, bottom %s, 0s align, ? aligns with 85%, £20 aligns with 100%, arrows times 0.85.">
            <a:extLst>
              <a:ext uri="{FF2B5EF4-FFF2-40B4-BE49-F238E27FC236}">
                <a16:creationId xmlns:a16="http://schemas.microsoft.com/office/drawing/2014/main" id="{7324CD2D-5144-6846-8C9C-2E2085A7A1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5574" y="4521159"/>
            <a:ext cx="2387600" cy="1384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6" descr="Ratio table, left column £s, right column %s. Top L box=20, top R box=100, bottom L box=?, bottom R box=115.">
            <a:extLst>
              <a:ext uri="{FF2B5EF4-FFF2-40B4-BE49-F238E27FC236}">
                <a16:creationId xmlns:a16="http://schemas.microsoft.com/office/drawing/2014/main" id="{72288071-EC57-8D41-9BEB-4BE728011F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1548" y="4052540"/>
            <a:ext cx="11176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36" descr="Ratio table, left column £s, right column %s. Top L box=20, top R box=100, bottom L box=?, bottom R box=85.">
            <a:extLst>
              <a:ext uri="{FF2B5EF4-FFF2-40B4-BE49-F238E27FC236}">
                <a16:creationId xmlns:a16="http://schemas.microsoft.com/office/drawing/2014/main" id="{CAF0FBDF-05F6-1F47-A187-59E6BBC5D2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56365" y="4051015"/>
            <a:ext cx="1155700" cy="153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654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09600" y="1052736"/>
            <a:ext cx="10972800" cy="3888432"/>
          </a:xfrm>
        </p:spPr>
        <p:txBody>
          <a:bodyPr>
            <a:noAutofit/>
          </a:bodyPr>
          <a:lstStyle/>
          <a:p>
            <a:pPr marL="0" indent="0">
              <a:buNone/>
            </a:pPr>
            <a:r>
              <a:rPr lang="en-GB" sz="2000" dirty="0"/>
              <a:t>From Upper Key Stage 2, students will bring experience of:</a:t>
            </a:r>
          </a:p>
          <a:p>
            <a:pPr>
              <a:spcBef>
                <a:spcPts val="400"/>
              </a:spcBef>
            </a:pPr>
            <a:r>
              <a:rPr lang="en-GB" sz="1800" dirty="0">
                <a:effectLst/>
                <a:latin typeface="+mn-lt"/>
                <a:ea typeface="Calibri" panose="020F0502020204030204" pitchFamily="34" charset="0"/>
                <a:cs typeface="Times New Roman" panose="02020603050405020304" pitchFamily="18" charset="0"/>
              </a:rPr>
              <a:t>multiplying proper fractions and mixed numbers by whole numbers, supported by materials and diagrams </a:t>
            </a:r>
          </a:p>
          <a:p>
            <a:r>
              <a:rPr lang="en-GB" sz="1800" dirty="0">
                <a:effectLst/>
                <a:latin typeface="+mn-lt"/>
                <a:ea typeface="Calibri" panose="020F0502020204030204" pitchFamily="34" charset="0"/>
                <a:cs typeface="Times New Roman" panose="02020603050405020304" pitchFamily="18" charset="0"/>
              </a:rPr>
              <a:t>recognising the per cent symbol (%) and understanding that per cent relates to ‘number of parts per hundred’, and writing percentages as a fraction with denominator 100, and as a decimal </a:t>
            </a:r>
          </a:p>
          <a:p>
            <a:r>
              <a:rPr lang="en-GB" sz="1800" dirty="0">
                <a:effectLst/>
                <a:latin typeface="+mn-lt"/>
                <a:ea typeface="Calibri" panose="020F0502020204030204" pitchFamily="34" charset="0"/>
                <a:cs typeface="Times New Roman" panose="02020603050405020304" pitchFamily="18" charset="0"/>
              </a:rPr>
              <a:t>using all four operations to solve problems involving measure (for example, length, mass, volume, money) using decimal notation, including scaling </a:t>
            </a:r>
          </a:p>
          <a:p>
            <a:r>
              <a:rPr lang="en-GB" sz="1800" dirty="0">
                <a:effectLst/>
                <a:latin typeface="+mn-lt"/>
                <a:ea typeface="Calibri" panose="020F0502020204030204" pitchFamily="34" charset="0"/>
                <a:cs typeface="Times New Roman" panose="02020603050405020304" pitchFamily="18" charset="0"/>
              </a:rPr>
              <a:t>solving problems involving the relative sizes of two quantities where missing values can be found by using integer multiplication and division facts </a:t>
            </a:r>
          </a:p>
          <a:p>
            <a:r>
              <a:rPr lang="en-GB" sz="1800" dirty="0">
                <a:effectLst/>
                <a:latin typeface="+mn-lt"/>
                <a:ea typeface="Calibri" panose="020F0502020204030204" pitchFamily="34" charset="0"/>
                <a:cs typeface="Times New Roman" panose="02020603050405020304" pitchFamily="18" charset="0"/>
              </a:rPr>
              <a:t>solving problems involving the calculation of percentages (for example, of measures, and such as 15% of 360) and the use of percentages for comparison </a:t>
            </a:r>
          </a:p>
          <a:p>
            <a:r>
              <a:rPr lang="en-GB" sz="1800" dirty="0">
                <a:effectLst/>
                <a:latin typeface="+mn-lt"/>
                <a:ea typeface="Calibri" panose="020F0502020204030204" pitchFamily="34" charset="0"/>
                <a:cs typeface="Times New Roman" panose="02020603050405020304" pitchFamily="18" charset="0"/>
              </a:rPr>
              <a:t>solving problems involving similar shapes where the scale factor is known or can be found</a:t>
            </a:r>
          </a:p>
          <a:p>
            <a:pPr>
              <a:spcAft>
                <a:spcPts val="400"/>
              </a:spcAft>
            </a:pPr>
            <a:r>
              <a:rPr lang="en-GB" sz="1800" dirty="0">
                <a:effectLst/>
                <a:latin typeface="+mn-lt"/>
                <a:ea typeface="Calibri" panose="020F0502020204030204" pitchFamily="34" charset="0"/>
                <a:cs typeface="Times New Roman" panose="02020603050405020304" pitchFamily="18" charset="0"/>
              </a:rPr>
              <a:t>solving problems involving unequal sharing and grouping, using knowledge of fractions and multiples.</a:t>
            </a:r>
          </a:p>
          <a:p>
            <a:endParaRPr lang="en-GB" dirty="0"/>
          </a:p>
        </p:txBody>
      </p:sp>
    </p:spTree>
    <p:extLst>
      <p:ext uri="{BB962C8B-B14F-4D97-AF65-F5344CB8AC3E}">
        <p14:creationId xmlns:p14="http://schemas.microsoft.com/office/powerpoint/2010/main" val="29529359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585483" y="1124744"/>
                <a:ext cx="10972800" cy="3888432"/>
              </a:xfrm>
            </p:spPr>
            <p:txBody>
              <a:bodyPr>
                <a:noAutofit/>
              </a:bodyPr>
              <a:lstStyle/>
              <a:p>
                <a:pPr marL="0" indent="0">
                  <a:buNone/>
                </a:pPr>
                <a:r>
                  <a:rPr lang="en-GB" sz="2000" dirty="0"/>
                  <a:t>In KS4, students will build on the core concepts in this mathematical theme to:</a:t>
                </a:r>
              </a:p>
              <a:p>
                <a:r>
                  <a:rPr lang="en-GB" sz="1800" dirty="0"/>
                  <a:t>compare lengths, areas and volumes using ratio notation and/or scale factors; make links to similarity (including trigonometric ratios)</a:t>
                </a:r>
              </a:p>
              <a:p>
                <a:r>
                  <a:rPr lang="en-GB" sz="1800" dirty="0"/>
                  <a:t>convert between related compound units (speed, rates of pay, prices, density, pressure) in numerical and algebraic contexts</a:t>
                </a:r>
              </a:p>
              <a:p>
                <a:r>
                  <a:rPr lang="en-GB" sz="1800" dirty="0"/>
                  <a:t>understand that </a:t>
                </a:r>
                <a14:m>
                  <m:oMath xmlns:m="http://schemas.openxmlformats.org/officeDocument/2006/math">
                    <m:r>
                      <a:rPr lang="en-GB" sz="1800" i="1" dirty="0" smtClean="0">
                        <a:latin typeface="Cambria Math" panose="02040503050406030204" pitchFamily="18" charset="0"/>
                      </a:rPr>
                      <m:t>𝑋</m:t>
                    </m:r>
                  </m:oMath>
                </a14:m>
                <a:r>
                  <a:rPr lang="en-GB" sz="1800" dirty="0"/>
                  <a:t> is inversely proportional to </a:t>
                </a:r>
                <a14:m>
                  <m:oMath xmlns:m="http://schemas.openxmlformats.org/officeDocument/2006/math">
                    <m:r>
                      <a:rPr lang="en-GB" sz="1800" i="1" dirty="0" smtClean="0">
                        <a:latin typeface="Cambria Math" panose="02040503050406030204" pitchFamily="18" charset="0"/>
                      </a:rPr>
                      <m:t>𝑌</m:t>
                    </m:r>
                  </m:oMath>
                </a14:m>
                <a:r>
                  <a:rPr lang="en-GB" sz="1800" dirty="0"/>
                  <a:t> is equivalent to </a:t>
                </a:r>
                <a14:m>
                  <m:oMath xmlns:m="http://schemas.openxmlformats.org/officeDocument/2006/math">
                    <m:r>
                      <a:rPr lang="en-GB" sz="1800" i="1" dirty="0" smtClean="0">
                        <a:latin typeface="Cambria Math" panose="02040503050406030204" pitchFamily="18" charset="0"/>
                      </a:rPr>
                      <m:t>𝑋</m:t>
                    </m:r>
                  </m:oMath>
                </a14:m>
                <a:r>
                  <a:rPr lang="en-GB" sz="1800" dirty="0"/>
                  <a:t> is proportional to  </a:t>
                </a:r>
                <a14:m>
                  <m:oMath xmlns:m="http://schemas.openxmlformats.org/officeDocument/2006/math">
                    <m:f>
                      <m:fPr>
                        <m:ctrlPr>
                          <a:rPr lang="en-GB" sz="1800" i="1" smtClean="0">
                            <a:latin typeface="Cambria Math" panose="02040503050406030204" pitchFamily="18" charset="0"/>
                          </a:rPr>
                        </m:ctrlPr>
                      </m:fPr>
                      <m:num>
                        <m:r>
                          <a:rPr lang="en-GB" sz="1800" b="0" i="1" smtClean="0">
                            <a:latin typeface="Cambria Math" panose="02040503050406030204" pitchFamily="18" charset="0"/>
                          </a:rPr>
                          <m:t>1</m:t>
                        </m:r>
                      </m:num>
                      <m:den>
                        <m:r>
                          <a:rPr lang="en-GB" sz="1800" b="0" i="1" smtClean="0">
                            <a:latin typeface="Cambria Math" panose="02040503050406030204" pitchFamily="18" charset="0"/>
                          </a:rPr>
                          <m:t>𝑌</m:t>
                        </m:r>
                      </m:den>
                    </m:f>
                  </m:oMath>
                </a14:m>
                <a:endParaRPr lang="en-GB" sz="1800" dirty="0"/>
              </a:p>
              <a:p>
                <a:r>
                  <a:rPr lang="en-GB" sz="1800" dirty="0"/>
                  <a:t>{construct and} interpret equations that describe direct and inverse proportion</a:t>
                </a:r>
              </a:p>
              <a:p>
                <a:r>
                  <a:rPr lang="en-GB" sz="1800" dirty="0"/>
                  <a:t>interpret the gradient of a straight-line graph as a rate of change; recognise and interpret graphs that illustrate direct and inverse proportion</a:t>
                </a:r>
              </a:p>
              <a:p>
                <a:r>
                  <a:rPr lang="en-GB" sz="1800" dirty="0"/>
                  <a:t>{interpret the gradient at a point on a curve as the instantaneous rate of change; apply the concepts of instantaneous and average rate of change (gradients of tangents and chords) in numerical, algebraic and graphical contexts}</a:t>
                </a:r>
              </a:p>
              <a:p>
                <a:r>
                  <a:rPr lang="en-GB" sz="1800" dirty="0"/>
                  <a:t>set up, solve and interpret the answers in growth and decay problems, including compound interest {and work with general iterative processes}. </a:t>
                </a:r>
              </a:p>
              <a:p>
                <a:endParaRPr lang="en-GB" sz="1800"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585483" y="1124744"/>
                <a:ext cx="10972800" cy="3888432"/>
              </a:xfrm>
              <a:blipFill>
                <a:blip r:embed="rId3"/>
                <a:stretch>
                  <a:fillRect l="-556" t="-1570" b="-20094"/>
                </a:stretch>
              </a:blipFill>
            </p:spPr>
            <p:txBody>
              <a:bodyPr/>
              <a:lstStyle/>
              <a:p>
                <a:r>
                  <a:rPr lang="en-GB">
                    <a:noFill/>
                  </a:rPr>
                  <a:t> </a:t>
                </a:r>
              </a:p>
            </p:txBody>
          </p:sp>
        </mc:Fallback>
      </mc:AlternateContent>
      <p:sp>
        <p:nvSpPr>
          <p:cNvPr id="5" name="TextBox 4">
            <a:extLst>
              <a:ext uri="{FF2B5EF4-FFF2-40B4-BE49-F238E27FC236}">
                <a16:creationId xmlns:a16="http://schemas.microsoft.com/office/drawing/2014/main" id="{7B8CED6F-4114-49A2-813B-803638FBB5BC}"/>
              </a:ext>
            </a:extLst>
          </p:cNvPr>
          <p:cNvSpPr txBox="1"/>
          <p:nvPr/>
        </p:nvSpPr>
        <p:spPr>
          <a:xfrm>
            <a:off x="585482" y="5781009"/>
            <a:ext cx="8606861" cy="646331"/>
          </a:xfrm>
          <a:prstGeom prst="rect">
            <a:avLst/>
          </a:prstGeom>
          <a:noFill/>
        </p:spPr>
        <p:txBody>
          <a:bodyPr wrap="square">
            <a:spAutoFit/>
          </a:bodyPr>
          <a:lstStyle/>
          <a:p>
            <a:pPr marL="57150" indent="0">
              <a:buNone/>
            </a:pPr>
            <a:r>
              <a:rPr lang="en-GB" sz="1800" dirty="0"/>
              <a:t>Please note: Braces { } indicate additional mathematical content to be taught to more highly attaining students.</a:t>
            </a:r>
          </a:p>
        </p:txBody>
      </p:sp>
    </p:spTree>
    <p:extLst>
      <p:ext uri="{BB962C8B-B14F-4D97-AF65-F5344CB8AC3E}">
        <p14:creationId xmlns:p14="http://schemas.microsoft.com/office/powerpoint/2010/main" val="184026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third of these themes is </a:t>
            </a:r>
            <a:r>
              <a:rPr lang="en-GB" dirty="0">
                <a:hlinkClick r:id="rId3"/>
              </a:rPr>
              <a:t>Multiplicative reasoning</a:t>
            </a:r>
            <a:r>
              <a:rPr lang="en-GB" dirty="0"/>
              <a:t>, which covers the following interconnected core concepts:</a:t>
            </a:r>
          </a:p>
          <a:p>
            <a:pPr marL="800100" lvl="2" indent="0">
              <a:buNone/>
            </a:pPr>
            <a:r>
              <a:rPr lang="en-GB" sz="2400" i="1" dirty="0"/>
              <a:t>3.1	Understanding multiplicative relationships</a:t>
            </a:r>
          </a:p>
          <a:p>
            <a:pPr marL="800100" lvl="2" indent="0">
              <a:buNone/>
            </a:pPr>
            <a:r>
              <a:rPr lang="en-GB" sz="2400" i="1" dirty="0"/>
              <a:t>3.2	Trigonometry</a:t>
            </a:r>
          </a:p>
          <a:p>
            <a:endParaRPr lang="en-GB" dirty="0"/>
          </a:p>
        </p:txBody>
      </p:sp>
    </p:spTree>
    <p:extLst>
      <p:ext uri="{BB962C8B-B14F-4D97-AF65-F5344CB8AC3E}">
        <p14:creationId xmlns:p14="http://schemas.microsoft.com/office/powerpoint/2010/main" val="2251224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a:t>
            </a:r>
            <a:r>
              <a:rPr lang="en-GB"/>
              <a:t>of links</a:t>
            </a:r>
            <a:endParaRPr lang="en-GB" dirty="0"/>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a:xfrm>
            <a:off x="618165" y="1268760"/>
            <a:ext cx="10972800" cy="4320480"/>
          </a:xfrm>
        </p:spPr>
        <p:txBody>
          <a:bodyPr>
            <a:normAutofit/>
          </a:bodyPr>
          <a:lstStyle/>
          <a:p>
            <a:pPr>
              <a:lnSpc>
                <a:spcPct val="100000"/>
              </a:lnSpc>
            </a:pPr>
            <a:r>
              <a:rPr lang="en-GB" dirty="0"/>
              <a:t>The following resources from the NCETM website have been referred to within this slide deck:</a:t>
            </a:r>
          </a:p>
          <a:p>
            <a:pPr lvl="1">
              <a:lnSpc>
                <a:spcPct val="100000"/>
              </a:lnSpc>
            </a:pPr>
            <a:r>
              <a:rPr lang="en-GB" b="0" i="0" u="sng" dirty="0">
                <a:solidFill>
                  <a:srgbClr val="1B6AC9"/>
                </a:solidFill>
                <a:effectLst/>
                <a:hlinkClick r:id="rId2"/>
              </a:rPr>
              <a:t>NCETM Secondary Mastery Professional Development</a:t>
            </a:r>
            <a:endParaRPr lang="en-GB" dirty="0">
              <a:hlinkClick r:id="rId3"/>
            </a:endParaRPr>
          </a:p>
          <a:p>
            <a:pPr lvl="2">
              <a:lnSpc>
                <a:spcPct val="100000"/>
              </a:lnSpc>
            </a:pPr>
            <a:r>
              <a:rPr lang="en-GB" sz="1800" dirty="0">
                <a:solidFill>
                  <a:srgbClr val="008080"/>
                </a:solidFill>
                <a:latin typeface="+mj-lt"/>
                <a:hlinkClick r:id="rId4"/>
              </a:rPr>
              <a:t>3 Multiplicative Reasoning </a:t>
            </a:r>
            <a:r>
              <a:rPr lang="en-GB" dirty="0">
                <a:hlinkClick r:id="rId4"/>
              </a:rPr>
              <a:t>Theme Overview Document</a:t>
            </a:r>
            <a:endParaRPr lang="en-GB" dirty="0"/>
          </a:p>
          <a:p>
            <a:pPr lvl="2">
              <a:lnSpc>
                <a:spcPct val="100000"/>
              </a:lnSpc>
            </a:pPr>
            <a:r>
              <a:rPr lang="en-GB" sz="1800" dirty="0">
                <a:solidFill>
                  <a:srgbClr val="008080"/>
                </a:solidFill>
                <a:latin typeface="+mj-lt"/>
                <a:hlinkClick r:id="rId5"/>
              </a:rPr>
              <a:t>3.1 Understanding Multiplicative Relationships </a:t>
            </a:r>
            <a:r>
              <a:rPr lang="en-GB" dirty="0">
                <a:hlinkClick r:id="rId5"/>
              </a:rPr>
              <a:t>Core Concept Document</a:t>
            </a:r>
            <a:endParaRPr lang="en-GB" dirty="0"/>
          </a:p>
          <a:p>
            <a:pPr lvl="1">
              <a:lnSpc>
                <a:spcPct val="100000"/>
              </a:lnSpc>
            </a:pPr>
            <a:r>
              <a:rPr lang="en-GB" dirty="0">
                <a:hlinkClick r:id="rId6"/>
              </a:rPr>
              <a:t>Using mathematical representations at KS3 | NCETM</a:t>
            </a:r>
            <a:endParaRPr lang="en-GB" dirty="0"/>
          </a:p>
          <a:p>
            <a:pPr lvl="1">
              <a:lnSpc>
                <a:spcPct val="100000"/>
              </a:lnSpc>
            </a:pPr>
            <a:r>
              <a:rPr lang="en-GB" dirty="0">
                <a:hlinkClick r:id="rId7"/>
              </a:rPr>
              <a:t>Insights from experienced teachers | NCETM</a:t>
            </a:r>
            <a:r>
              <a:rPr lang="en-GB" dirty="0"/>
              <a:t> </a:t>
            </a:r>
          </a:p>
          <a:p>
            <a:pPr lvl="1">
              <a:lnSpc>
                <a:spcPct val="100000"/>
              </a:lnSpc>
            </a:pPr>
            <a:r>
              <a:rPr lang="en-GB" dirty="0">
                <a:hlinkClick r:id="rId8"/>
              </a:rPr>
              <a:t>NCETM primary mastery professional development materials</a:t>
            </a:r>
            <a:endParaRPr lang="en-GB" dirty="0"/>
          </a:p>
          <a:p>
            <a:pPr lvl="1">
              <a:lnSpc>
                <a:spcPct val="100000"/>
              </a:lnSpc>
            </a:pPr>
            <a:r>
              <a:rPr lang="en-GB" dirty="0">
                <a:hlinkClick r:id="rId9"/>
              </a:rPr>
              <a:t>NCETM primary assessment materials</a:t>
            </a:r>
            <a:endParaRPr lang="en-GB" dirty="0"/>
          </a:p>
          <a:p>
            <a:pPr>
              <a:lnSpc>
                <a:spcPct val="100000"/>
              </a:lnSpc>
            </a:pPr>
            <a:r>
              <a:rPr lang="en-GB" dirty="0"/>
              <a:t>There are also references to: </a:t>
            </a:r>
          </a:p>
          <a:p>
            <a:pPr lvl="1">
              <a:lnSpc>
                <a:spcPct val="100000"/>
              </a:lnSpc>
            </a:pPr>
            <a:r>
              <a:rPr lang="en-GB" dirty="0">
                <a:hlinkClick r:id="rId10"/>
              </a:rPr>
              <a:t>Standards &amp; Testing Agency’s past mathematics papers</a:t>
            </a:r>
            <a:endParaRPr lang="en-GB" dirty="0"/>
          </a:p>
          <a:p>
            <a:pPr>
              <a:lnSpc>
                <a:spcPct val="100000"/>
              </a:lnSpc>
            </a:pPr>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FFB52D-71CC-495C-94C7-A0E5C8CDE3DB}"/>
              </a:ext>
            </a:extLst>
          </p:cNvPr>
          <p:cNvPicPr>
            <a:picLocks noChangeAspect="1"/>
          </p:cNvPicPr>
          <p:nvPr/>
        </p:nvPicPr>
        <p:blipFill>
          <a:blip r:embed="rId3"/>
          <a:stretch>
            <a:fillRect/>
          </a:stretch>
        </p:blipFill>
        <p:spPr>
          <a:xfrm>
            <a:off x="255526" y="188521"/>
            <a:ext cx="11680948" cy="4968671"/>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595808" y="5235078"/>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53080" y="5661248"/>
            <a:ext cx="8611272" cy="864096"/>
          </a:xfrm>
        </p:spPr>
        <p:txBody>
          <a:bodyPr>
            <a:normAutofit fontScale="92500" lnSpcReduction="10000"/>
          </a:bodyPr>
          <a:lstStyle/>
          <a:p>
            <a:pPr>
              <a:spcBef>
                <a:spcPts val="600"/>
              </a:spcBef>
            </a:pPr>
            <a:r>
              <a:rPr lang="en-GB" sz="1500" dirty="0"/>
              <a:t>Within this core concept, </a:t>
            </a:r>
            <a:r>
              <a:rPr lang="en-GB" sz="1500" dirty="0">
                <a:hlinkClick r:id="rId4"/>
              </a:rPr>
              <a:t>3.1 Understanding multiplicative relationships</a:t>
            </a:r>
            <a:r>
              <a:rPr lang="en-GB" sz="1500" dirty="0"/>
              <a:t>, there are six statements of knowledge, skills and understanding. </a:t>
            </a:r>
          </a:p>
          <a:p>
            <a:pPr>
              <a:spcBef>
                <a:spcPts val="600"/>
              </a:spcBef>
            </a:pPr>
            <a:r>
              <a:rPr lang="en-GB" sz="1500" dirty="0"/>
              <a:t>These, in turn, are broken down into twenty three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3965736"/>
            <a:ext cx="3888432" cy="235688"/>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3565445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b="1" dirty="0">
                <a:latin typeface="+mj-lt"/>
                <a:ea typeface="Calibri" panose="020F0502020204030204" pitchFamily="34" charset="0"/>
                <a:cs typeface="Times New Roman" panose="02020603050405020304" pitchFamily="18" charset="0"/>
              </a:rPr>
              <a:t>3.1.5.3 Calculate percentage changes (increases and decreases)</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Find a percentage increase or decrease using an additive method.</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Use multipliers to calculate percentage increase or decrease.</a:t>
            </a:r>
          </a:p>
          <a:p>
            <a:pPr fontAlgn="auto">
              <a:lnSpc>
                <a:spcPct val="100000"/>
              </a:lnSpc>
              <a:spcBef>
                <a:spcPts val="600"/>
              </a:spcBef>
              <a:spcAft>
                <a:spcPts val="600"/>
              </a:spcAft>
              <a:buClrTx/>
            </a:pPr>
            <a:r>
              <a:rPr lang="en-GB" dirty="0">
                <a:latin typeface="+mj-lt"/>
                <a:ea typeface="Calibri" panose="020F0502020204030204" pitchFamily="34" charset="0"/>
                <a:cs typeface="Times New Roman" panose="02020603050405020304" pitchFamily="18" charset="0"/>
              </a:rPr>
              <a:t>Solve familiar and unfamiliar problems, including real-life applications.</a:t>
            </a: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268760"/>
            <a:ext cx="10972800" cy="4680520"/>
          </a:xfrm>
        </p:spPr>
        <p:txBody>
          <a:bodyPr>
            <a:normAutofit lnSpcReduction="10000"/>
          </a:bodyPr>
          <a:lstStyle/>
          <a:p>
            <a:r>
              <a:rPr lang="en-GB" dirty="0"/>
              <a:t>Multiplicative relationships underpin many aspects of mathematics at Key Stage 3, but students often experience them as distinct topics with no obvious connections. Percentages, fractions, proportionality and ratio, for example, can all be considered as contexts in which multiplicative relationships are used and explored. </a:t>
            </a:r>
          </a:p>
          <a:p>
            <a:r>
              <a:rPr lang="en-GB" dirty="0"/>
              <a:t>It is, therefore, important that the vocabulary and imagery used in all contexts is consistent in order to support students in their understanding that the same mathematical principles are involved. </a:t>
            </a:r>
          </a:p>
          <a:p>
            <a:r>
              <a:rPr lang="en-GB" dirty="0"/>
              <a:t>Students will have met fractions and percentages at Key Stage 2, while proportionality and ratio may be new to them. A key idea in Key Stage 3 will be to connect fractions, percentages, proportionality and ratio together through the overarching idea of multiplicative relationships.</a:t>
            </a:r>
          </a:p>
          <a:p>
            <a:r>
              <a:rPr lang="en-GB" dirty="0"/>
              <a:t>This is one of a set of key ideas, where the use of percentages to represent multiplicative relationships is explored.</a:t>
            </a:r>
          </a:p>
          <a:p>
            <a:endParaRPr lang="en-GB" dirty="0"/>
          </a:p>
        </p:txBody>
      </p:sp>
    </p:spTree>
    <p:extLst>
      <p:ext uri="{BB962C8B-B14F-4D97-AF65-F5344CB8AC3E}">
        <p14:creationId xmlns:p14="http://schemas.microsoft.com/office/powerpoint/2010/main" val="278393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268760"/>
            <a:ext cx="10972800" cy="4680520"/>
          </a:xfrm>
        </p:spPr>
        <p:txBody>
          <a:bodyPr>
            <a:normAutofit lnSpcReduction="10000"/>
          </a:bodyPr>
          <a:lstStyle/>
          <a:p>
            <a:r>
              <a:rPr lang="en-GB" dirty="0"/>
              <a:t>Students may use informal additive methods to calculate percentages. For example, to find 16% of a total they will find 10%, find 5%, find 1% and add these together. While it is important for students to know this, and to be able to work flexibly with percentages, it is also important for efficiency and depth of understanding that they recognise them as multiplicative relationships and understand that there exists a single multiplier linked to any percentage. </a:t>
            </a:r>
          </a:p>
          <a:p>
            <a:r>
              <a:rPr lang="en-GB" dirty="0"/>
              <a:t>As with ratio, the double number line and ratio table representations are useful in supporting students in identifying and working with the multiplier, and consistent use of these representations through ratio, percentages and proportion may make the connections between these apparently different topics more obvious for students.</a:t>
            </a:r>
          </a:p>
          <a:p>
            <a:r>
              <a:rPr lang="en-GB" dirty="0"/>
              <a:t>Throughout 3.1.5 students are again working on the relationship </a:t>
            </a:r>
            <a:r>
              <a:rPr lang="en-GB" i="1" dirty="0"/>
              <a:t>ab</a:t>
            </a:r>
            <a:r>
              <a:rPr lang="en-GB" dirty="0"/>
              <a:t> = </a:t>
            </a:r>
            <a:r>
              <a:rPr lang="en-GB" i="1" dirty="0"/>
              <a:t>c</a:t>
            </a:r>
            <a:r>
              <a:rPr lang="en-GB" dirty="0"/>
              <a:t>, where </a:t>
            </a:r>
            <a:r>
              <a:rPr lang="en-GB" i="1" dirty="0"/>
              <a:t>a</a:t>
            </a:r>
            <a:r>
              <a:rPr lang="en-GB" dirty="0"/>
              <a:t> or </a:t>
            </a:r>
            <a:r>
              <a:rPr lang="en-GB" i="1" dirty="0"/>
              <a:t>b</a:t>
            </a:r>
            <a:r>
              <a:rPr lang="en-GB" dirty="0"/>
              <a:t> is written as, or interpreted as, a percentage, and are exploring this in different contexts and with different representations.</a:t>
            </a:r>
          </a:p>
          <a:p>
            <a:endParaRPr lang="en-GB" dirty="0"/>
          </a:p>
        </p:txBody>
      </p:sp>
    </p:spTree>
    <p:extLst>
      <p:ext uri="{BB962C8B-B14F-4D97-AF65-F5344CB8AC3E}">
        <p14:creationId xmlns:p14="http://schemas.microsoft.com/office/powerpoint/2010/main" val="2596691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5" name="Table 6">
            <a:extLst>
              <a:ext uri="{FF2B5EF4-FFF2-40B4-BE49-F238E27FC236}">
                <a16:creationId xmlns:a16="http://schemas.microsoft.com/office/drawing/2014/main" id="{00BC9520-76A7-40B2-A177-89418DA4A33F}"/>
              </a:ext>
            </a:extLst>
          </p:cNvPr>
          <p:cNvGraphicFramePr>
            <a:graphicFrameLocks noGrp="1"/>
          </p:cNvGraphicFramePr>
          <p:nvPr>
            <p:extLst>
              <p:ext uri="{D42A27DB-BD31-4B8C-83A1-F6EECF244321}">
                <p14:modId xmlns:p14="http://schemas.microsoft.com/office/powerpoint/2010/main" val="3857455113"/>
              </p:ext>
            </p:extLst>
          </p:nvPr>
        </p:nvGraphicFramePr>
        <p:xfrm>
          <a:off x="612618" y="980728"/>
          <a:ext cx="6485947" cy="5550428"/>
        </p:xfrm>
        <a:graphic>
          <a:graphicData uri="http://schemas.openxmlformats.org/drawingml/2006/table">
            <a:tbl>
              <a:tblPr firstRow="1" bandRow="1">
                <a:tableStyleId>{E8B1032C-EA38-4F05-BA0D-38AFFFC7BED3}</a:tableStyleId>
              </a:tblPr>
              <a:tblGrid>
                <a:gridCol w="6485947">
                  <a:extLst>
                    <a:ext uri="{9D8B030D-6E8A-4147-A177-3AD203B41FA5}">
                      <a16:colId xmlns:a16="http://schemas.microsoft.com/office/drawing/2014/main" val="590117535"/>
                    </a:ext>
                  </a:extLst>
                </a:gridCol>
              </a:tblGrid>
              <a:tr h="204344">
                <a:tc>
                  <a:txBody>
                    <a:bodyPr/>
                    <a:lstStyle/>
                    <a:p>
                      <a:r>
                        <a:rPr lang="en-GB" sz="1600" dirty="0"/>
                        <a:t>Upper Key Stage 2 Learning Outcome</a:t>
                      </a:r>
                    </a:p>
                  </a:txBody>
                  <a:tcPr/>
                </a:tc>
                <a:extLst>
                  <a:ext uri="{0D108BD9-81ED-4DB2-BD59-A6C34878D82A}">
                    <a16:rowId xmlns:a16="http://schemas.microsoft.com/office/drawing/2014/main" val="1564221312"/>
                  </a:ext>
                </a:extLst>
              </a:tr>
              <a:tr h="643748">
                <a:tc>
                  <a:txBody>
                    <a:bodyPr/>
                    <a:lstStyle/>
                    <a:p>
                      <a:pPr marL="285750" indent="-285750">
                        <a:buFont typeface="Arial" panose="020B0604020202020204" pitchFamily="34" charset="0"/>
                        <a:buChar char="•"/>
                      </a:pPr>
                      <a:r>
                        <a:rPr lang="en-GB" sz="1600" dirty="0"/>
                        <a:t>Multiply proper fractions and mixed numbers by whole numbers, supported by materials and diagrams</a:t>
                      </a:r>
                    </a:p>
                  </a:txBody>
                  <a:tcPr/>
                </a:tc>
                <a:extLst>
                  <a:ext uri="{0D108BD9-81ED-4DB2-BD59-A6C34878D82A}">
                    <a16:rowId xmlns:a16="http://schemas.microsoft.com/office/drawing/2014/main" val="1387505252"/>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kern="1200" dirty="0">
                          <a:solidFill>
                            <a:schemeClr val="tx1"/>
                          </a:solidFill>
                          <a:effectLst/>
                          <a:latin typeface="+mn-lt"/>
                          <a:ea typeface="+mn-ea"/>
                          <a:cs typeface="+mn-cs"/>
                        </a:rPr>
                        <a:t>Recognise the per cent symbol (%) and understand that per cent relates to ‘number of parts per hundred’, and write percentages as a fraction with denominator 100, and as a decimal</a:t>
                      </a:r>
                    </a:p>
                  </a:txBody>
                  <a:tcPr/>
                </a:tc>
                <a:extLst>
                  <a:ext uri="{0D108BD9-81ED-4DB2-BD59-A6C34878D82A}">
                    <a16:rowId xmlns:a16="http://schemas.microsoft.com/office/drawing/2014/main" val="552793048"/>
                  </a:ext>
                </a:extLst>
              </a:tr>
              <a:tr h="777773">
                <a:tc>
                  <a:txBody>
                    <a:bodyPr/>
                    <a:lstStyle/>
                    <a:p>
                      <a:pPr marL="285750" indent="-285750">
                        <a:buFont typeface="Arial" panose="020B0604020202020204" pitchFamily="34" charset="0"/>
                        <a:buChar char="•"/>
                      </a:pPr>
                      <a:r>
                        <a:rPr lang="en-GB" sz="1600" dirty="0"/>
                        <a:t>Use all four operations to solve problems involving measure (for example, length, mass, volume, money) using decimal notation, including scaling</a:t>
                      </a:r>
                    </a:p>
                  </a:txBody>
                  <a:tcP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sz="1600" dirty="0"/>
                        <a:t>Solve problems involving the relative sizes of two quantities where missing values can be found by using integer multiplication and division facts</a:t>
                      </a:r>
                    </a:p>
                  </a:txBody>
                  <a:tcPr/>
                </a:tc>
                <a:extLst>
                  <a:ext uri="{0D108BD9-81ED-4DB2-BD59-A6C34878D82A}">
                    <a16:rowId xmlns:a16="http://schemas.microsoft.com/office/drawing/2014/main" val="2537917201"/>
                  </a:ext>
                </a:extLst>
              </a:tr>
              <a:tr h="777773">
                <a:tc>
                  <a:txBody>
                    <a:bodyPr/>
                    <a:lstStyle/>
                    <a:p>
                      <a:pPr marL="285750" indent="-285750">
                        <a:buFont typeface="Arial" panose="020B0604020202020204" pitchFamily="34" charset="0"/>
                        <a:buChar char="•"/>
                      </a:pPr>
                      <a:r>
                        <a:rPr lang="en-GB" sz="1600" dirty="0"/>
                        <a:t>Solve problems involving the calculation of percentages (for example, of measures, and such as 15% of 360) and the use of percentages for comparison</a:t>
                      </a:r>
                    </a:p>
                  </a:txBody>
                  <a:tcPr/>
                </a:tc>
                <a:extLst>
                  <a:ext uri="{0D108BD9-81ED-4DB2-BD59-A6C34878D82A}">
                    <a16:rowId xmlns:a16="http://schemas.microsoft.com/office/drawing/2014/main" val="4192537400"/>
                  </a:ext>
                </a:extLst>
              </a:tr>
              <a:tr h="6397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Solve problems involving similar shapes where the scale factor is known or can be found</a:t>
                      </a:r>
                    </a:p>
                  </a:txBody>
                  <a:tcPr/>
                </a:tc>
                <a:extLst>
                  <a:ext uri="{0D108BD9-81ED-4DB2-BD59-A6C34878D82A}">
                    <a16:rowId xmlns:a16="http://schemas.microsoft.com/office/drawing/2014/main" val="1032467388"/>
                  </a:ext>
                </a:extLst>
              </a:tr>
              <a:tr h="63978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Solve problems involving unequal sharing and grouping, using knowledge of fractions and multiples</a:t>
                      </a:r>
                    </a:p>
                  </a:txBody>
                  <a:tcPr/>
                </a:tc>
                <a:extLst>
                  <a:ext uri="{0D108BD9-81ED-4DB2-BD59-A6C34878D82A}">
                    <a16:rowId xmlns:a16="http://schemas.microsoft.com/office/drawing/2014/main" val="1210797644"/>
                  </a:ext>
                </a:extLst>
              </a:tr>
            </a:tbl>
          </a:graphicData>
        </a:graphic>
      </p:graphicFrame>
    </p:spTree>
    <p:extLst>
      <p:ext uri="{BB962C8B-B14F-4D97-AF65-F5344CB8AC3E}">
        <p14:creationId xmlns:p14="http://schemas.microsoft.com/office/powerpoint/2010/main" val="3984150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5E706623-5CD2-43A2-9910-F56537093936}" vid="{67B58508-6D15-44AE-A52D-14A8FAA89E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3.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247</TotalTime>
  <Words>5678</Words>
  <Application>Microsoft Macintosh PowerPoint</Application>
  <PresentationFormat>Widescreen</PresentationFormat>
  <Paragraphs>478</Paragraphs>
  <Slides>40</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Cambria Math</vt:lpstr>
      <vt:lpstr>Myriad Pro</vt:lpstr>
      <vt:lpstr>Symbol</vt:lpstr>
      <vt:lpstr>Times New Roman</vt:lpstr>
      <vt:lpstr>Custom Design</vt:lpstr>
      <vt:lpstr>Calculating percentage changes </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Checking prior learning</vt:lpstr>
      <vt:lpstr>Checking prior learning</vt:lpstr>
      <vt:lpstr>Checking prior learning</vt:lpstr>
      <vt:lpstr>Common difficulties and misconceptions</vt:lpstr>
      <vt:lpstr>Common difficulties and misconceptions (1)</vt:lpstr>
      <vt:lpstr>Common difficulties and misconceptions (2)</vt:lpstr>
      <vt:lpstr>Find a percentage increase or decrease using an additive method</vt:lpstr>
      <vt:lpstr>PowerPoint Presentation</vt:lpstr>
      <vt:lpstr>Find a percentage increase or decrease using an additive method</vt:lpstr>
      <vt:lpstr>PowerPoint Presentation</vt:lpstr>
      <vt:lpstr>Use multipliers to calculate percentage increase or decrease</vt:lpstr>
      <vt:lpstr>PowerPoint Presentation</vt:lpstr>
      <vt:lpstr>Use multipliers to calculate percentage increase or decrease</vt:lpstr>
      <vt:lpstr>PowerPoint Presentation</vt:lpstr>
      <vt:lpstr>Use multipliers to calculate percentage increase or decrease</vt:lpstr>
      <vt:lpstr>PowerPoint Presentation</vt:lpstr>
      <vt:lpstr>Solve familiar and unfamiliar problems, including real-life applications</vt:lpstr>
      <vt:lpstr>PowerPoint Presentation</vt:lpstr>
      <vt:lpstr>Solve familiar and unfamiliar problems, including real-life applications</vt:lpstr>
      <vt:lpstr>PowerPoint Presentation</vt:lpstr>
      <vt:lpstr>Solve familiar and unfamiliar problems, including real-life applications</vt:lpstr>
      <vt:lpstr>PowerPoint Presentation</vt:lpstr>
      <vt:lpstr>Reflection questions</vt:lpstr>
      <vt:lpstr>PowerPoint Presentation</vt:lpstr>
      <vt:lpstr>Appendices</vt:lpstr>
      <vt:lpstr>Key vocabulary </vt:lpstr>
      <vt:lpstr>Representations and structure (1) </vt:lpstr>
      <vt:lpstr>Representations and structure (2) </vt:lpstr>
      <vt:lpstr>Previous learning</vt:lpstr>
      <vt:lpstr>Future learning</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Calculating percentage changes </dc:title>
  <dc:creator>Rebecca Donaldson</dc:creator>
  <cp:lastModifiedBy>Simon Hawkins</cp:lastModifiedBy>
  <cp:revision>5</cp:revision>
  <dcterms:created xsi:type="dcterms:W3CDTF">2021-08-19T08:58:47Z</dcterms:created>
  <dcterms:modified xsi:type="dcterms:W3CDTF">2021-09-21T19:04:15Z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