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3"/>
  </p:notesMasterIdLst>
  <p:sldIdLst>
    <p:sldId id="263" r:id="rId6"/>
    <p:sldId id="633" r:id="rId7"/>
    <p:sldId id="588" r:id="rId8"/>
    <p:sldId id="271" r:id="rId9"/>
    <p:sldId id="299" r:id="rId10"/>
    <p:sldId id="269" r:id="rId11"/>
    <p:sldId id="276" r:id="rId12"/>
    <p:sldId id="660" r:id="rId13"/>
    <p:sldId id="634" r:id="rId14"/>
    <p:sldId id="279" r:id="rId15"/>
    <p:sldId id="280" r:id="rId16"/>
    <p:sldId id="281" r:id="rId17"/>
    <p:sldId id="282" r:id="rId18"/>
    <p:sldId id="635" r:id="rId19"/>
    <p:sldId id="659" r:id="rId20"/>
    <p:sldId id="580" r:id="rId21"/>
    <p:sldId id="579" r:id="rId22"/>
    <p:sldId id="636" r:id="rId23"/>
    <p:sldId id="637" r:id="rId24"/>
    <p:sldId id="661" r:id="rId25"/>
    <p:sldId id="638" r:id="rId26"/>
    <p:sldId id="639" r:id="rId27"/>
    <p:sldId id="640" r:id="rId28"/>
    <p:sldId id="641" r:id="rId29"/>
    <p:sldId id="642" r:id="rId30"/>
    <p:sldId id="643" r:id="rId31"/>
    <p:sldId id="644" r:id="rId32"/>
    <p:sldId id="645" r:id="rId33"/>
    <p:sldId id="646" r:id="rId34"/>
    <p:sldId id="647" r:id="rId35"/>
    <p:sldId id="648" r:id="rId36"/>
    <p:sldId id="649" r:id="rId37"/>
    <p:sldId id="650" r:id="rId38"/>
    <p:sldId id="651" r:id="rId39"/>
    <p:sldId id="652" r:id="rId40"/>
    <p:sldId id="653" r:id="rId41"/>
    <p:sldId id="654" r:id="rId42"/>
    <p:sldId id="655" r:id="rId43"/>
    <p:sldId id="286" r:id="rId44"/>
    <p:sldId id="265" r:id="rId45"/>
    <p:sldId id="287" r:id="rId46"/>
    <p:sldId id="656" r:id="rId47"/>
    <p:sldId id="657" r:id="rId48"/>
    <p:sldId id="658" r:id="rId49"/>
    <p:sldId id="606" r:id="rId50"/>
    <p:sldId id="613" r:id="rId51"/>
    <p:sldId id="291" r:id="rId52"/>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481"/>
  </p:normalViewPr>
  <p:slideViewPr>
    <p:cSldViewPr snapToGrid="0">
      <p:cViewPr varScale="1">
        <p:scale>
          <a:sx n="55" d="100"/>
          <a:sy n="55" d="100"/>
        </p:scale>
        <p:origin x="13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F8574A2A-13AC-4933-9A21-E1FB7B21F572}"/>
    <pc:docChg chg="custSel modSld">
      <pc:chgData name="Steve McCormack" userId="a36034f6-e157-44c0-92e0-583c4185333c" providerId="ADAL" clId="{F8574A2A-13AC-4933-9A21-E1FB7B21F572}" dt="2021-09-20T10:30:40.679" v="34" actId="6549"/>
      <pc:docMkLst>
        <pc:docMk/>
      </pc:docMkLst>
      <pc:sldChg chg="modSp mod">
        <pc:chgData name="Steve McCormack" userId="a36034f6-e157-44c0-92e0-583c4185333c" providerId="ADAL" clId="{F8574A2A-13AC-4933-9A21-E1FB7B21F572}" dt="2021-09-20T10:30:40.679" v="34" actId="6549"/>
        <pc:sldMkLst>
          <pc:docMk/>
          <pc:sldMk cId="309275939" sldId="291"/>
        </pc:sldMkLst>
        <pc:spChg chg="mod">
          <ac:chgData name="Steve McCormack" userId="a36034f6-e157-44c0-92e0-583c4185333c" providerId="ADAL" clId="{F8574A2A-13AC-4933-9A21-E1FB7B21F572}" dt="2021-09-20T10:30:40.679" v="34" actId="6549"/>
          <ac:spMkLst>
            <pc:docMk/>
            <pc:sldMk cId="309275939" sldId="291"/>
            <ac:spMk id="2" creationId="{2FC8153A-3089-4481-8DDB-FCA2DBF5BD26}"/>
          </ac:spMkLst>
        </pc:spChg>
      </pc:sldChg>
      <pc:sldChg chg="modSp mod">
        <pc:chgData name="Steve McCormack" userId="a36034f6-e157-44c0-92e0-583c4185333c" providerId="ADAL" clId="{F8574A2A-13AC-4933-9A21-E1FB7B21F572}" dt="2021-09-20T10:27:37.585" v="4" actId="6549"/>
        <pc:sldMkLst>
          <pc:docMk/>
          <pc:sldMk cId="1972075379" sldId="579"/>
        </pc:sldMkLst>
        <pc:spChg chg="mod">
          <ac:chgData name="Steve McCormack" userId="a36034f6-e157-44c0-92e0-583c4185333c" providerId="ADAL" clId="{F8574A2A-13AC-4933-9A21-E1FB7B21F572}" dt="2021-09-20T10:27:37.585" v="4" actId="6549"/>
          <ac:spMkLst>
            <pc:docMk/>
            <pc:sldMk cId="1972075379" sldId="579"/>
            <ac:spMk id="7" creationId="{016C1E4E-C9AE-4AB0-92CD-4D8FE6B77016}"/>
          </ac:spMkLst>
        </pc:spChg>
      </pc:sldChg>
      <pc:sldChg chg="modSp mod">
        <pc:chgData name="Steve McCormack" userId="a36034f6-e157-44c0-92e0-583c4185333c" providerId="ADAL" clId="{F8574A2A-13AC-4933-9A21-E1FB7B21F572}" dt="2021-09-20T10:27:31.776" v="3" actId="20577"/>
        <pc:sldMkLst>
          <pc:docMk/>
          <pc:sldMk cId="717258061" sldId="580"/>
        </pc:sldMkLst>
        <pc:spChg chg="mod">
          <ac:chgData name="Steve McCormack" userId="a36034f6-e157-44c0-92e0-583c4185333c" providerId="ADAL" clId="{F8574A2A-13AC-4933-9A21-E1FB7B21F572}" dt="2021-09-20T10:27:31.776" v="3" actId="20577"/>
          <ac:spMkLst>
            <pc:docMk/>
            <pc:sldMk cId="717258061" sldId="580"/>
            <ac:spMk id="2" creationId="{23A84928-1FCA-4634-9C2E-8162352F2955}"/>
          </ac:spMkLst>
        </pc:spChg>
      </pc:sldChg>
      <pc:sldChg chg="modSp mod">
        <pc:chgData name="Steve McCormack" userId="a36034f6-e157-44c0-92e0-583c4185333c" providerId="ADAL" clId="{F8574A2A-13AC-4933-9A21-E1FB7B21F572}" dt="2021-09-20T10:30:30.726" v="30" actId="6549"/>
        <pc:sldMkLst>
          <pc:docMk/>
          <pc:sldMk cId="2341685758" sldId="606"/>
        </pc:sldMkLst>
        <pc:spChg chg="mod">
          <ac:chgData name="Steve McCormack" userId="a36034f6-e157-44c0-92e0-583c4185333c" providerId="ADAL" clId="{F8574A2A-13AC-4933-9A21-E1FB7B21F572}" dt="2021-09-20T10:30:30.726" v="30" actId="6549"/>
          <ac:spMkLst>
            <pc:docMk/>
            <pc:sldMk cId="2341685758" sldId="606"/>
            <ac:spMk id="2" creationId="{468AD34D-48AC-4C34-99A5-DF560A5DFC10}"/>
          </ac:spMkLst>
        </pc:spChg>
      </pc:sldChg>
      <pc:sldChg chg="modSp mod">
        <pc:chgData name="Steve McCormack" userId="a36034f6-e157-44c0-92e0-583c4185333c" providerId="ADAL" clId="{F8574A2A-13AC-4933-9A21-E1FB7B21F572}" dt="2021-09-20T10:30:35.207" v="32" actId="6549"/>
        <pc:sldMkLst>
          <pc:docMk/>
          <pc:sldMk cId="1852153207" sldId="613"/>
        </pc:sldMkLst>
        <pc:spChg chg="mod">
          <ac:chgData name="Steve McCormack" userId="a36034f6-e157-44c0-92e0-583c4185333c" providerId="ADAL" clId="{F8574A2A-13AC-4933-9A21-E1FB7B21F572}" dt="2021-09-20T10:30:35.207" v="32" actId="6549"/>
          <ac:spMkLst>
            <pc:docMk/>
            <pc:sldMk cId="1852153207" sldId="613"/>
            <ac:spMk id="2" creationId="{468AD34D-48AC-4C34-99A5-DF560A5DFC10}"/>
          </ac:spMkLst>
        </pc:spChg>
      </pc:sldChg>
      <pc:sldChg chg="modSp mod">
        <pc:chgData name="Steve McCormack" userId="a36034f6-e157-44c0-92e0-583c4185333c" providerId="ADAL" clId="{F8574A2A-13AC-4933-9A21-E1FB7B21F572}" dt="2021-09-20T10:27:49.585" v="5" actId="6549"/>
        <pc:sldMkLst>
          <pc:docMk/>
          <pc:sldMk cId="2202019811" sldId="636"/>
        </pc:sldMkLst>
        <pc:spChg chg="mod">
          <ac:chgData name="Steve McCormack" userId="a36034f6-e157-44c0-92e0-583c4185333c" providerId="ADAL" clId="{F8574A2A-13AC-4933-9A21-E1FB7B21F572}" dt="2021-09-20T10:27:49.585" v="5" actId="6549"/>
          <ac:spMkLst>
            <pc:docMk/>
            <pc:sldMk cId="2202019811" sldId="636"/>
            <ac:spMk id="2" creationId="{23A84928-1FCA-4634-9C2E-8162352F2955}"/>
          </ac:spMkLst>
        </pc:spChg>
      </pc:sldChg>
      <pc:sldChg chg="modSp mod">
        <pc:chgData name="Steve McCormack" userId="a36034f6-e157-44c0-92e0-583c4185333c" providerId="ADAL" clId="{F8574A2A-13AC-4933-9A21-E1FB7B21F572}" dt="2021-09-20T10:27:56.560" v="6" actId="6549"/>
        <pc:sldMkLst>
          <pc:docMk/>
          <pc:sldMk cId="3404373528" sldId="637"/>
        </pc:sldMkLst>
        <pc:spChg chg="mod">
          <ac:chgData name="Steve McCormack" userId="a36034f6-e157-44c0-92e0-583c4185333c" providerId="ADAL" clId="{F8574A2A-13AC-4933-9A21-E1FB7B21F572}" dt="2021-09-20T10:27:56.560" v="6" actId="6549"/>
          <ac:spMkLst>
            <pc:docMk/>
            <pc:sldMk cId="3404373528" sldId="637"/>
            <ac:spMk id="7" creationId="{016C1E4E-C9AE-4AB0-92CD-4D8FE6B77016}"/>
          </ac:spMkLst>
        </pc:spChg>
      </pc:sldChg>
      <pc:sldChg chg="modSp mod">
        <pc:chgData name="Steve McCormack" userId="a36034f6-e157-44c0-92e0-583c4185333c" providerId="ADAL" clId="{F8574A2A-13AC-4933-9A21-E1FB7B21F572}" dt="2021-09-20T10:28:08.775" v="8" actId="20577"/>
        <pc:sldMkLst>
          <pc:docMk/>
          <pc:sldMk cId="1098283039" sldId="638"/>
        </pc:sldMkLst>
        <pc:spChg chg="mod">
          <ac:chgData name="Steve McCormack" userId="a36034f6-e157-44c0-92e0-583c4185333c" providerId="ADAL" clId="{F8574A2A-13AC-4933-9A21-E1FB7B21F572}" dt="2021-09-20T10:28:08.775" v="8" actId="20577"/>
          <ac:spMkLst>
            <pc:docMk/>
            <pc:sldMk cId="1098283039" sldId="638"/>
            <ac:spMk id="2" creationId="{23A84928-1FCA-4634-9C2E-8162352F2955}"/>
          </ac:spMkLst>
        </pc:spChg>
      </pc:sldChg>
      <pc:sldChg chg="modSp mod">
        <pc:chgData name="Steve McCormack" userId="a36034f6-e157-44c0-92e0-583c4185333c" providerId="ADAL" clId="{F8574A2A-13AC-4933-9A21-E1FB7B21F572}" dt="2021-09-20T10:28:12.692" v="9" actId="6549"/>
        <pc:sldMkLst>
          <pc:docMk/>
          <pc:sldMk cId="1944445640" sldId="639"/>
        </pc:sldMkLst>
        <pc:spChg chg="mod">
          <ac:chgData name="Steve McCormack" userId="a36034f6-e157-44c0-92e0-583c4185333c" providerId="ADAL" clId="{F8574A2A-13AC-4933-9A21-E1FB7B21F572}" dt="2021-09-20T10:28:12.692" v="9" actId="6549"/>
          <ac:spMkLst>
            <pc:docMk/>
            <pc:sldMk cId="1944445640" sldId="639"/>
            <ac:spMk id="7" creationId="{016C1E4E-C9AE-4AB0-92CD-4D8FE6B77016}"/>
          </ac:spMkLst>
        </pc:spChg>
      </pc:sldChg>
      <pc:sldChg chg="modSp mod">
        <pc:chgData name="Steve McCormack" userId="a36034f6-e157-44c0-92e0-583c4185333c" providerId="ADAL" clId="{F8574A2A-13AC-4933-9A21-E1FB7B21F572}" dt="2021-09-20T10:28:19.157" v="10" actId="6549"/>
        <pc:sldMkLst>
          <pc:docMk/>
          <pc:sldMk cId="2313502770" sldId="640"/>
        </pc:sldMkLst>
        <pc:spChg chg="mod">
          <ac:chgData name="Steve McCormack" userId="a36034f6-e157-44c0-92e0-583c4185333c" providerId="ADAL" clId="{F8574A2A-13AC-4933-9A21-E1FB7B21F572}" dt="2021-09-20T10:28:19.157" v="10" actId="6549"/>
          <ac:spMkLst>
            <pc:docMk/>
            <pc:sldMk cId="2313502770" sldId="640"/>
            <ac:spMk id="2" creationId="{23A84928-1FCA-4634-9C2E-8162352F2955}"/>
          </ac:spMkLst>
        </pc:spChg>
      </pc:sldChg>
      <pc:sldChg chg="modSp mod">
        <pc:chgData name="Steve McCormack" userId="a36034f6-e157-44c0-92e0-583c4185333c" providerId="ADAL" clId="{F8574A2A-13AC-4933-9A21-E1FB7B21F572}" dt="2021-09-20T10:28:26.117" v="11" actId="6549"/>
        <pc:sldMkLst>
          <pc:docMk/>
          <pc:sldMk cId="1707011739" sldId="641"/>
        </pc:sldMkLst>
        <pc:spChg chg="mod">
          <ac:chgData name="Steve McCormack" userId="a36034f6-e157-44c0-92e0-583c4185333c" providerId="ADAL" clId="{F8574A2A-13AC-4933-9A21-E1FB7B21F572}" dt="2021-09-20T10:28:26.117" v="11" actId="6549"/>
          <ac:spMkLst>
            <pc:docMk/>
            <pc:sldMk cId="1707011739" sldId="641"/>
            <ac:spMk id="7" creationId="{016C1E4E-C9AE-4AB0-92CD-4D8FE6B77016}"/>
          </ac:spMkLst>
        </pc:spChg>
      </pc:sldChg>
      <pc:sldChg chg="modSp mod">
        <pc:chgData name="Steve McCormack" userId="a36034f6-e157-44c0-92e0-583c4185333c" providerId="ADAL" clId="{F8574A2A-13AC-4933-9A21-E1FB7B21F572}" dt="2021-09-20T10:28:31.706" v="12" actId="20577"/>
        <pc:sldMkLst>
          <pc:docMk/>
          <pc:sldMk cId="1467250141" sldId="642"/>
        </pc:sldMkLst>
        <pc:spChg chg="mod">
          <ac:chgData name="Steve McCormack" userId="a36034f6-e157-44c0-92e0-583c4185333c" providerId="ADAL" clId="{F8574A2A-13AC-4933-9A21-E1FB7B21F572}" dt="2021-09-20T10:28:31.706" v="12" actId="20577"/>
          <ac:spMkLst>
            <pc:docMk/>
            <pc:sldMk cId="1467250141" sldId="642"/>
            <ac:spMk id="2" creationId="{23A84928-1FCA-4634-9C2E-8162352F2955}"/>
          </ac:spMkLst>
        </pc:spChg>
      </pc:sldChg>
      <pc:sldChg chg="modSp mod">
        <pc:chgData name="Steve McCormack" userId="a36034f6-e157-44c0-92e0-583c4185333c" providerId="ADAL" clId="{F8574A2A-13AC-4933-9A21-E1FB7B21F572}" dt="2021-09-20T10:28:39.315" v="13" actId="20577"/>
        <pc:sldMkLst>
          <pc:docMk/>
          <pc:sldMk cId="1478116828" sldId="643"/>
        </pc:sldMkLst>
        <pc:spChg chg="mod">
          <ac:chgData name="Steve McCormack" userId="a36034f6-e157-44c0-92e0-583c4185333c" providerId="ADAL" clId="{F8574A2A-13AC-4933-9A21-E1FB7B21F572}" dt="2021-09-20T10:28:39.315" v="13" actId="20577"/>
          <ac:spMkLst>
            <pc:docMk/>
            <pc:sldMk cId="1478116828" sldId="643"/>
            <ac:spMk id="7" creationId="{016C1E4E-C9AE-4AB0-92CD-4D8FE6B77016}"/>
          </ac:spMkLst>
        </pc:spChg>
      </pc:sldChg>
      <pc:sldChg chg="modSp mod">
        <pc:chgData name="Steve McCormack" userId="a36034f6-e157-44c0-92e0-583c4185333c" providerId="ADAL" clId="{F8574A2A-13AC-4933-9A21-E1FB7B21F572}" dt="2021-09-20T10:28:43.511" v="14" actId="20577"/>
        <pc:sldMkLst>
          <pc:docMk/>
          <pc:sldMk cId="1341045898" sldId="644"/>
        </pc:sldMkLst>
        <pc:spChg chg="mod">
          <ac:chgData name="Steve McCormack" userId="a36034f6-e157-44c0-92e0-583c4185333c" providerId="ADAL" clId="{F8574A2A-13AC-4933-9A21-E1FB7B21F572}" dt="2021-09-20T10:28:43.511" v="14" actId="20577"/>
          <ac:spMkLst>
            <pc:docMk/>
            <pc:sldMk cId="1341045898" sldId="644"/>
            <ac:spMk id="2" creationId="{23A84928-1FCA-4634-9C2E-8162352F2955}"/>
          </ac:spMkLst>
        </pc:spChg>
      </pc:sldChg>
      <pc:sldChg chg="modSp mod">
        <pc:chgData name="Steve McCormack" userId="a36034f6-e157-44c0-92e0-583c4185333c" providerId="ADAL" clId="{F8574A2A-13AC-4933-9A21-E1FB7B21F572}" dt="2021-09-20T10:28:46.807" v="15" actId="20577"/>
        <pc:sldMkLst>
          <pc:docMk/>
          <pc:sldMk cId="1870329211" sldId="645"/>
        </pc:sldMkLst>
        <pc:spChg chg="mod">
          <ac:chgData name="Steve McCormack" userId="a36034f6-e157-44c0-92e0-583c4185333c" providerId="ADAL" clId="{F8574A2A-13AC-4933-9A21-E1FB7B21F572}" dt="2021-09-20T10:28:46.807" v="15" actId="20577"/>
          <ac:spMkLst>
            <pc:docMk/>
            <pc:sldMk cId="1870329211" sldId="645"/>
            <ac:spMk id="7" creationId="{016C1E4E-C9AE-4AB0-92CD-4D8FE6B77016}"/>
          </ac:spMkLst>
        </pc:spChg>
      </pc:sldChg>
      <pc:sldChg chg="modSp mod">
        <pc:chgData name="Steve McCormack" userId="a36034f6-e157-44c0-92e0-583c4185333c" providerId="ADAL" clId="{F8574A2A-13AC-4933-9A21-E1FB7B21F572}" dt="2021-09-20T10:28:51.817" v="16" actId="20577"/>
        <pc:sldMkLst>
          <pc:docMk/>
          <pc:sldMk cId="1130457695" sldId="646"/>
        </pc:sldMkLst>
        <pc:spChg chg="mod">
          <ac:chgData name="Steve McCormack" userId="a36034f6-e157-44c0-92e0-583c4185333c" providerId="ADAL" clId="{F8574A2A-13AC-4933-9A21-E1FB7B21F572}" dt="2021-09-20T10:28:51.817" v="16" actId="20577"/>
          <ac:spMkLst>
            <pc:docMk/>
            <pc:sldMk cId="1130457695" sldId="646"/>
            <ac:spMk id="2" creationId="{23A84928-1FCA-4634-9C2E-8162352F2955}"/>
          </ac:spMkLst>
        </pc:spChg>
      </pc:sldChg>
      <pc:sldChg chg="modSp mod">
        <pc:chgData name="Steve McCormack" userId="a36034f6-e157-44c0-92e0-583c4185333c" providerId="ADAL" clId="{F8574A2A-13AC-4933-9A21-E1FB7B21F572}" dt="2021-09-20T10:28:55.832" v="17" actId="20577"/>
        <pc:sldMkLst>
          <pc:docMk/>
          <pc:sldMk cId="1279362267" sldId="647"/>
        </pc:sldMkLst>
        <pc:spChg chg="mod">
          <ac:chgData name="Steve McCormack" userId="a36034f6-e157-44c0-92e0-583c4185333c" providerId="ADAL" clId="{F8574A2A-13AC-4933-9A21-E1FB7B21F572}" dt="2021-09-20T10:28:55.832" v="17" actId="20577"/>
          <ac:spMkLst>
            <pc:docMk/>
            <pc:sldMk cId="1279362267" sldId="647"/>
            <ac:spMk id="7" creationId="{016C1E4E-C9AE-4AB0-92CD-4D8FE6B77016}"/>
          </ac:spMkLst>
        </pc:spChg>
      </pc:sldChg>
      <pc:sldChg chg="modSp mod">
        <pc:chgData name="Steve McCormack" userId="a36034f6-e157-44c0-92e0-583c4185333c" providerId="ADAL" clId="{F8574A2A-13AC-4933-9A21-E1FB7B21F572}" dt="2021-09-20T10:29:02.214" v="18" actId="6549"/>
        <pc:sldMkLst>
          <pc:docMk/>
          <pc:sldMk cId="3937617831" sldId="648"/>
        </pc:sldMkLst>
        <pc:spChg chg="mod">
          <ac:chgData name="Steve McCormack" userId="a36034f6-e157-44c0-92e0-583c4185333c" providerId="ADAL" clId="{F8574A2A-13AC-4933-9A21-E1FB7B21F572}" dt="2021-09-20T10:29:02.214" v="18" actId="6549"/>
          <ac:spMkLst>
            <pc:docMk/>
            <pc:sldMk cId="3937617831" sldId="648"/>
            <ac:spMk id="2" creationId="{23A84928-1FCA-4634-9C2E-8162352F2955}"/>
          </ac:spMkLst>
        </pc:spChg>
      </pc:sldChg>
      <pc:sldChg chg="modSp mod">
        <pc:chgData name="Steve McCormack" userId="a36034f6-e157-44c0-92e0-583c4185333c" providerId="ADAL" clId="{F8574A2A-13AC-4933-9A21-E1FB7B21F572}" dt="2021-09-20T10:29:08.201" v="19" actId="20577"/>
        <pc:sldMkLst>
          <pc:docMk/>
          <pc:sldMk cId="171687026" sldId="650"/>
        </pc:sldMkLst>
        <pc:spChg chg="mod">
          <ac:chgData name="Steve McCormack" userId="a36034f6-e157-44c0-92e0-583c4185333c" providerId="ADAL" clId="{F8574A2A-13AC-4933-9A21-E1FB7B21F572}" dt="2021-09-20T10:29:08.201" v="19" actId="20577"/>
          <ac:spMkLst>
            <pc:docMk/>
            <pc:sldMk cId="171687026" sldId="650"/>
            <ac:spMk id="2" creationId="{23A84928-1FCA-4634-9C2E-8162352F2955}"/>
          </ac:spMkLst>
        </pc:spChg>
      </pc:sldChg>
      <pc:sldChg chg="modSp mod">
        <pc:chgData name="Steve McCormack" userId="a36034f6-e157-44c0-92e0-583c4185333c" providerId="ADAL" clId="{F8574A2A-13AC-4933-9A21-E1FB7B21F572}" dt="2021-09-20T10:29:21.227" v="20" actId="20577"/>
        <pc:sldMkLst>
          <pc:docMk/>
          <pc:sldMk cId="1473832632" sldId="651"/>
        </pc:sldMkLst>
        <pc:spChg chg="mod">
          <ac:chgData name="Steve McCormack" userId="a36034f6-e157-44c0-92e0-583c4185333c" providerId="ADAL" clId="{F8574A2A-13AC-4933-9A21-E1FB7B21F572}" dt="2021-09-20T10:29:21.227" v="20" actId="20577"/>
          <ac:spMkLst>
            <pc:docMk/>
            <pc:sldMk cId="1473832632" sldId="651"/>
            <ac:spMk id="7" creationId="{016C1E4E-C9AE-4AB0-92CD-4D8FE6B77016}"/>
          </ac:spMkLst>
        </pc:spChg>
      </pc:sldChg>
      <pc:sldChg chg="modSp mod">
        <pc:chgData name="Steve McCormack" userId="a36034f6-e157-44c0-92e0-583c4185333c" providerId="ADAL" clId="{F8574A2A-13AC-4933-9A21-E1FB7B21F572}" dt="2021-09-20T10:29:25.301" v="21" actId="20577"/>
        <pc:sldMkLst>
          <pc:docMk/>
          <pc:sldMk cId="348412904" sldId="652"/>
        </pc:sldMkLst>
        <pc:spChg chg="mod">
          <ac:chgData name="Steve McCormack" userId="a36034f6-e157-44c0-92e0-583c4185333c" providerId="ADAL" clId="{F8574A2A-13AC-4933-9A21-E1FB7B21F572}" dt="2021-09-20T10:29:25.301" v="21" actId="20577"/>
          <ac:spMkLst>
            <pc:docMk/>
            <pc:sldMk cId="348412904" sldId="652"/>
            <ac:spMk id="2" creationId="{23A84928-1FCA-4634-9C2E-8162352F2955}"/>
          </ac:spMkLst>
        </pc:spChg>
      </pc:sldChg>
      <pc:sldChg chg="modSp mod">
        <pc:chgData name="Steve McCormack" userId="a36034f6-e157-44c0-92e0-583c4185333c" providerId="ADAL" clId="{F8574A2A-13AC-4933-9A21-E1FB7B21F572}" dt="2021-09-20T10:29:29.112" v="22" actId="6549"/>
        <pc:sldMkLst>
          <pc:docMk/>
          <pc:sldMk cId="53617351" sldId="653"/>
        </pc:sldMkLst>
        <pc:spChg chg="mod">
          <ac:chgData name="Steve McCormack" userId="a36034f6-e157-44c0-92e0-583c4185333c" providerId="ADAL" clId="{F8574A2A-13AC-4933-9A21-E1FB7B21F572}" dt="2021-09-20T10:29:29.112" v="22" actId="6549"/>
          <ac:spMkLst>
            <pc:docMk/>
            <pc:sldMk cId="53617351" sldId="653"/>
            <ac:spMk id="7" creationId="{016C1E4E-C9AE-4AB0-92CD-4D8FE6B77016}"/>
          </ac:spMkLst>
        </pc:spChg>
      </pc:sldChg>
      <pc:sldChg chg="modSp mod">
        <pc:chgData name="Steve McCormack" userId="a36034f6-e157-44c0-92e0-583c4185333c" providerId="ADAL" clId="{F8574A2A-13AC-4933-9A21-E1FB7B21F572}" dt="2021-09-20T10:29:35.607" v="23" actId="20577"/>
        <pc:sldMkLst>
          <pc:docMk/>
          <pc:sldMk cId="1072608217" sldId="654"/>
        </pc:sldMkLst>
        <pc:spChg chg="mod">
          <ac:chgData name="Steve McCormack" userId="a36034f6-e157-44c0-92e0-583c4185333c" providerId="ADAL" clId="{F8574A2A-13AC-4933-9A21-E1FB7B21F572}" dt="2021-09-20T10:29:35.607" v="23" actId="20577"/>
          <ac:spMkLst>
            <pc:docMk/>
            <pc:sldMk cId="1072608217" sldId="654"/>
            <ac:spMk id="2" creationId="{23A84928-1FCA-4634-9C2E-8162352F2955}"/>
          </ac:spMkLst>
        </pc:spChg>
      </pc:sldChg>
      <pc:sldChg chg="modSp mod">
        <pc:chgData name="Steve McCormack" userId="a36034f6-e157-44c0-92e0-583c4185333c" providerId="ADAL" clId="{F8574A2A-13AC-4933-9A21-E1FB7B21F572}" dt="2021-09-20T10:29:39.464" v="24" actId="20577"/>
        <pc:sldMkLst>
          <pc:docMk/>
          <pc:sldMk cId="1591520431" sldId="655"/>
        </pc:sldMkLst>
        <pc:spChg chg="mod">
          <ac:chgData name="Steve McCormack" userId="a36034f6-e157-44c0-92e0-583c4185333c" providerId="ADAL" clId="{F8574A2A-13AC-4933-9A21-E1FB7B21F572}" dt="2021-09-20T10:29:39.464" v="24" actId="20577"/>
          <ac:spMkLst>
            <pc:docMk/>
            <pc:sldMk cId="1591520431" sldId="655"/>
            <ac:spMk id="7" creationId="{016C1E4E-C9AE-4AB0-92CD-4D8FE6B77016}"/>
          </ac:spMkLst>
        </pc:spChg>
      </pc:sldChg>
      <pc:sldChg chg="modSp mod">
        <pc:chgData name="Steve McCormack" userId="a36034f6-e157-44c0-92e0-583c4185333c" providerId="ADAL" clId="{F8574A2A-13AC-4933-9A21-E1FB7B21F572}" dt="2021-09-20T10:30:12.692" v="26" actId="6549"/>
        <pc:sldMkLst>
          <pc:docMk/>
          <pc:sldMk cId="1459283757" sldId="656"/>
        </pc:sldMkLst>
        <pc:spChg chg="mod">
          <ac:chgData name="Steve McCormack" userId="a36034f6-e157-44c0-92e0-583c4185333c" providerId="ADAL" clId="{F8574A2A-13AC-4933-9A21-E1FB7B21F572}" dt="2021-09-20T10:30:12.692" v="26" actId="6549"/>
          <ac:spMkLst>
            <pc:docMk/>
            <pc:sldMk cId="1459283757" sldId="656"/>
            <ac:spMk id="2" creationId="{3D3B0D61-9420-4B06-8555-667429430C87}"/>
          </ac:spMkLst>
        </pc:spChg>
      </pc:sldChg>
      <pc:sldChg chg="modSp mod">
        <pc:chgData name="Steve McCormack" userId="a36034f6-e157-44c0-92e0-583c4185333c" providerId="ADAL" clId="{F8574A2A-13AC-4933-9A21-E1FB7B21F572}" dt="2021-09-20T10:30:22.279" v="28" actId="20577"/>
        <pc:sldMkLst>
          <pc:docMk/>
          <pc:sldMk cId="393580831" sldId="657"/>
        </pc:sldMkLst>
        <pc:spChg chg="mod">
          <ac:chgData name="Steve McCormack" userId="a36034f6-e157-44c0-92e0-583c4185333c" providerId="ADAL" clId="{F8574A2A-13AC-4933-9A21-E1FB7B21F572}" dt="2021-09-20T10:30:22.279" v="28" actId="20577"/>
          <ac:spMkLst>
            <pc:docMk/>
            <pc:sldMk cId="393580831" sldId="657"/>
            <ac:spMk id="2" creationId="{3D3B0D61-9420-4B06-8555-667429430C87}"/>
          </ac:spMkLst>
        </pc:spChg>
      </pc:sldChg>
      <pc:sldChg chg="modSp mod">
        <pc:chgData name="Steve McCormack" userId="a36034f6-e157-44c0-92e0-583c4185333c" providerId="ADAL" clId="{F8574A2A-13AC-4933-9A21-E1FB7B21F572}" dt="2021-09-20T10:28:02.657" v="7" actId="20577"/>
        <pc:sldMkLst>
          <pc:docMk/>
          <pc:sldMk cId="1497037873" sldId="661"/>
        </pc:sldMkLst>
        <pc:spChg chg="mod">
          <ac:chgData name="Steve McCormack" userId="a36034f6-e157-44c0-92e0-583c4185333c" providerId="ADAL" clId="{F8574A2A-13AC-4933-9A21-E1FB7B21F572}" dt="2021-09-20T10:28:02.657" v="7" actId="20577"/>
          <ac:spMkLst>
            <pc:docMk/>
            <pc:sldMk cId="1497037873" sldId="661"/>
            <ac:spMk id="7" creationId="{016C1E4E-C9AE-4AB0-92CD-4D8FE6B77016}"/>
          </ac:spMkLst>
        </pc:spChg>
        <pc:spChg chg="mod">
          <ac:chgData name="Steve McCormack" userId="a36034f6-e157-44c0-92e0-583c4185333c" providerId="ADAL" clId="{F8574A2A-13AC-4933-9A21-E1FB7B21F572}" dt="2021-09-20T10:26:38.625" v="2" actId="20577"/>
          <ac:spMkLst>
            <pc:docMk/>
            <pc:sldMk cId="1497037873" sldId="661"/>
            <ac:spMk id="47" creationId="{B2B6868B-315C-4B5D-8054-AC593F7846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18 of the 1.4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18 of the 1.4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119789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a:solidFill>
                  <a:srgbClr val="008080"/>
                </a:solidFill>
                <a:latin typeface="Myriad Pro"/>
              </a:rPr>
              <a:t>Suggested questioning:</a:t>
            </a:r>
          </a:p>
          <a:p>
            <a:r>
              <a:rPr lang="en-GB" sz="2000" b="0">
                <a:solidFill>
                  <a:srgbClr val="008080"/>
                </a:solidFill>
                <a:latin typeface="Myriad Pro"/>
              </a:rPr>
              <a:t>What do you notice about each question? How can you calculate it most efficiently?</a:t>
            </a:r>
          </a:p>
          <a:p>
            <a:r>
              <a:rPr lang="en-GB" sz="2000" b="0">
                <a:solidFill>
                  <a:srgbClr val="008080"/>
                </a:solidFill>
                <a:latin typeface="Myriad Pro"/>
              </a:rPr>
              <a:t>What property/rule are you using here? How could you write out what you have done?</a:t>
            </a:r>
          </a:p>
          <a:p>
            <a:r>
              <a:rPr lang="en-GB" sz="2000" b="0">
                <a:solidFill>
                  <a:srgbClr val="008080"/>
                </a:solidFill>
                <a:latin typeface="Myriad Pro"/>
              </a:rPr>
              <a:t>Can you write another question that can be solved in a similar way? </a:t>
            </a:r>
          </a:p>
          <a:p>
            <a:pPr>
              <a:spcBef>
                <a:spcPts val="400"/>
              </a:spcBef>
              <a:spcAft>
                <a:spcPts val="400"/>
              </a:spcAft>
            </a:pPr>
            <a:endParaRPr lang="en-GB" sz="1200">
              <a:solidFill>
                <a:srgbClr val="008080"/>
              </a:solidFill>
              <a:latin typeface="Myriad Pro"/>
            </a:endParaRPr>
          </a:p>
          <a:p>
            <a:pPr>
              <a:spcBef>
                <a:spcPts val="400"/>
              </a:spcBef>
              <a:spcAft>
                <a:spcPts val="400"/>
              </a:spcAft>
            </a:pPr>
            <a:r>
              <a:rPr lang="en-GB" sz="1200" b="1">
                <a:solidFill>
                  <a:srgbClr val="008080"/>
                </a:solidFill>
                <a:latin typeface="Myriad Pro"/>
              </a:rPr>
              <a:t>Things for you to think about:</a:t>
            </a:r>
          </a:p>
          <a:p>
            <a:r>
              <a:rPr lang="en-GB" sz="1800">
                <a:effectLst/>
                <a:latin typeface="Myriad Pro"/>
                <a:ea typeface="Calibri" panose="020F0502020204030204" pitchFamily="34" charset="0"/>
                <a:cs typeface="Times New Roman" panose="02020603050405020304" pitchFamily="18" charset="0"/>
              </a:rPr>
              <a:t>In </a:t>
            </a:r>
            <a:r>
              <a:rPr lang="en-GB" sz="1800" i="1">
                <a:effectLst/>
                <a:latin typeface="Myriad Pro"/>
                <a:ea typeface="Calibri" panose="020F0502020204030204" pitchFamily="34" charset="0"/>
                <a:cs typeface="Times New Roman" panose="02020603050405020304" pitchFamily="18" charset="0"/>
              </a:rPr>
              <a:t>Example 1</a:t>
            </a:r>
            <a:r>
              <a:rPr lang="en-GB" sz="1800">
                <a:effectLst/>
                <a:latin typeface="Myriad Pro"/>
                <a:ea typeface="Calibri" panose="020F0502020204030204" pitchFamily="34" charset="0"/>
                <a:cs typeface="Times New Roman" panose="02020603050405020304" pitchFamily="18" charset="0"/>
              </a:rPr>
              <a:t>, students could simply answer the questions mechanistically. However, students should be encouraged to notice the additions inherent in the multipliers 101 (100 + 1), 10</a:t>
            </a:r>
            <a:r>
              <a:rPr lang="en-GB" sz="1800" baseline="30000">
                <a:effectLst/>
                <a:latin typeface="Myriad Pro"/>
                <a:ea typeface="Calibri" panose="020F0502020204030204" pitchFamily="34" charset="0"/>
                <a:cs typeface="Times New Roman" panose="02020603050405020304" pitchFamily="18" charset="0"/>
              </a:rPr>
              <a:t> </a:t>
            </a:r>
            <a:r>
              <a:rPr lang="en-GB" sz="1800">
                <a:effectLst/>
                <a:latin typeface="Myriad Pro"/>
                <a:ea typeface="Calibri" panose="020F0502020204030204" pitchFamily="34" charset="0"/>
                <a:cs typeface="Times New Roman" panose="02020603050405020304" pitchFamily="18" charset="0"/>
              </a:rPr>
              <a:t>010 (10</a:t>
            </a:r>
            <a:r>
              <a:rPr lang="en-GB" sz="1800" baseline="30000">
                <a:effectLst/>
                <a:latin typeface="Myriad Pro"/>
                <a:ea typeface="Calibri" panose="020F0502020204030204" pitchFamily="34" charset="0"/>
                <a:cs typeface="Times New Roman" panose="02020603050405020304" pitchFamily="18" charset="0"/>
              </a:rPr>
              <a:t> </a:t>
            </a:r>
            <a:r>
              <a:rPr lang="en-GB" sz="1800">
                <a:effectLst/>
                <a:latin typeface="Myriad Pro"/>
                <a:ea typeface="Calibri" panose="020F0502020204030204" pitchFamily="34" charset="0"/>
                <a:cs typeface="Times New Roman" panose="02020603050405020304" pitchFamily="18" charset="0"/>
              </a:rPr>
              <a:t>000 + 10) and 100</a:t>
            </a:r>
            <a:r>
              <a:rPr lang="en-GB" sz="1800" baseline="30000">
                <a:effectLst/>
                <a:latin typeface="Myriad Pro"/>
                <a:ea typeface="Calibri" panose="020F0502020204030204" pitchFamily="34" charset="0"/>
                <a:cs typeface="Times New Roman" panose="02020603050405020304" pitchFamily="18" charset="0"/>
              </a:rPr>
              <a:t> </a:t>
            </a:r>
            <a:r>
              <a:rPr lang="en-GB" sz="1800">
                <a:effectLst/>
                <a:latin typeface="Myriad Pro"/>
                <a:ea typeface="Calibri" panose="020F0502020204030204" pitchFamily="34" charset="0"/>
                <a:cs typeface="Times New Roman" panose="02020603050405020304" pitchFamily="18" charset="0"/>
              </a:rPr>
              <a:t>001 (100</a:t>
            </a:r>
            <a:r>
              <a:rPr lang="en-GB" sz="1800" baseline="30000">
                <a:effectLst/>
                <a:latin typeface="Myriad Pro"/>
                <a:ea typeface="Calibri" panose="020F0502020204030204" pitchFamily="34" charset="0"/>
                <a:cs typeface="Times New Roman" panose="02020603050405020304" pitchFamily="18" charset="0"/>
              </a:rPr>
              <a:t> </a:t>
            </a:r>
            <a:r>
              <a:rPr lang="en-GB" sz="1800">
                <a:effectLst/>
                <a:latin typeface="Myriad Pro"/>
                <a:ea typeface="Calibri" panose="020F0502020204030204" pitchFamily="34" charset="0"/>
                <a:cs typeface="Times New Roman" panose="02020603050405020304" pitchFamily="18" charset="0"/>
              </a:rPr>
              <a:t>000 + 1), and use these to calculate an answer efficiently. You could ask students to create their own examples and set them for a partner.</a:t>
            </a:r>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18 and 19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Could you use a visual representation to show how your expressions have a different appearance but the same value?</a:t>
            </a:r>
          </a:p>
          <a:p>
            <a:pPr>
              <a:spcBef>
                <a:spcPts val="400"/>
              </a:spcBef>
              <a:spcAft>
                <a:spcPts val="400"/>
              </a:spcAft>
            </a:pPr>
            <a:r>
              <a:rPr lang="en-GB" sz="1200" dirty="0">
                <a:solidFill>
                  <a:srgbClr val="008080"/>
                </a:solidFill>
                <a:latin typeface="Myriad Pro"/>
              </a:rPr>
              <a:t>What do you notice about your answers to a), b) and c)?</a:t>
            </a:r>
          </a:p>
          <a:p>
            <a:pPr>
              <a:spcBef>
                <a:spcPts val="400"/>
              </a:spcBef>
              <a:spcAft>
                <a:spcPts val="400"/>
              </a:spcAft>
            </a:pPr>
            <a:r>
              <a:rPr lang="en-GB" sz="1200" dirty="0">
                <a:solidFill>
                  <a:srgbClr val="008080"/>
                </a:solidFill>
                <a:latin typeface="Myriad Pro"/>
              </a:rPr>
              <a:t>What factor is shared by all of the expressions?</a:t>
            </a:r>
          </a:p>
          <a:p>
            <a:pPr>
              <a:spcBef>
                <a:spcPts val="400"/>
              </a:spcBef>
              <a:spcAft>
                <a:spcPts val="400"/>
              </a:spcAft>
            </a:pPr>
            <a:r>
              <a:rPr lang="en-GB" sz="1200" dirty="0">
                <a:solidFill>
                  <a:srgbClr val="008080"/>
                </a:solidFill>
                <a:latin typeface="Myriad Pro"/>
              </a:rPr>
              <a:t>Can you see the ‘3a + 5’ in all of your expressions?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Students may find it useful to consider a visual representation for each expression. For example, part b) could be represented as a bar model and part d) could be represented using an area model (see slide 20). </a:t>
            </a:r>
          </a:p>
          <a:p>
            <a:r>
              <a:rPr lang="en-GB" dirty="0"/>
              <a:t>The questions in Example 2 have been chosen to allow students to notice the impact that the multiplier has on both terms inside the brackets.</a:t>
            </a:r>
          </a:p>
          <a:p>
            <a:r>
              <a:rPr lang="en-GB" dirty="0"/>
              <a:t>Students may begin answering parts a), b), and c) by using repeated addition instead of multiplication. It will be important to prompt students to see that multiplication can also be used and to realise that this is a more efficient method, particularly in part d).</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388895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19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1345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19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144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a:solidFill>
                  <a:srgbClr val="008080"/>
                </a:solidFill>
                <a:latin typeface="Myriad Pro"/>
              </a:rPr>
              <a:t>Suggested questioning:</a:t>
            </a:r>
          </a:p>
          <a:p>
            <a:pPr>
              <a:spcBef>
                <a:spcPts val="400"/>
              </a:spcBef>
              <a:spcAft>
                <a:spcPts val="400"/>
              </a:spcAft>
            </a:pPr>
            <a:r>
              <a:rPr lang="en-GB" sz="1200">
                <a:solidFill>
                  <a:srgbClr val="008080"/>
                </a:solidFill>
                <a:latin typeface="Myriad Pro"/>
              </a:rPr>
              <a:t>What is the same about all of your expressions? What is different? </a:t>
            </a:r>
          </a:p>
          <a:p>
            <a:pPr>
              <a:spcBef>
                <a:spcPts val="400"/>
              </a:spcBef>
              <a:spcAft>
                <a:spcPts val="400"/>
              </a:spcAft>
            </a:pPr>
            <a:r>
              <a:rPr lang="en-GB" sz="1200">
                <a:solidFill>
                  <a:srgbClr val="008080"/>
                </a:solidFill>
                <a:latin typeface="Myriad Pro"/>
              </a:rPr>
              <a:t>What factor do all your terms share?</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a:solidFill>
                  <a:srgbClr val="008080"/>
                </a:solidFill>
                <a:latin typeface="Myriad Pro"/>
              </a:rPr>
              <a:t>Could you use a visual representation to show how your expressions have a different appearance but the same value?</a:t>
            </a:r>
          </a:p>
          <a:p>
            <a:pPr>
              <a:spcBef>
                <a:spcPts val="400"/>
              </a:spcBef>
              <a:spcAft>
                <a:spcPts val="400"/>
              </a:spcAft>
            </a:pPr>
            <a:endParaRPr lang="en-GB" sz="1200">
              <a:solidFill>
                <a:srgbClr val="008080"/>
              </a:solidFill>
              <a:latin typeface="Myriad Pro"/>
            </a:endParaRPr>
          </a:p>
          <a:p>
            <a:pPr>
              <a:spcBef>
                <a:spcPts val="400"/>
              </a:spcBef>
              <a:spcAft>
                <a:spcPts val="400"/>
              </a:spcAft>
            </a:pPr>
            <a:r>
              <a:rPr lang="en-GB" sz="1200" b="1">
                <a:solidFill>
                  <a:srgbClr val="008080"/>
                </a:solidFill>
                <a:latin typeface="Myriad Pro"/>
              </a:rPr>
              <a:t>Things for you to think about:</a:t>
            </a:r>
          </a:p>
          <a:p>
            <a:r>
              <a:rPr lang="en-GB"/>
              <a:t>In Example 3, students may notice that every term in the equivalent expression is a multiple of ten. Their attention should be drawn to this is to help reinforce the idea that every term inside the brackets is multiplied by the factor.</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267070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19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3180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dirty="0"/>
              <a:t>In discussing these questions as a class, it will be helpful to ask students, ‘</a:t>
            </a:r>
            <a:r>
              <a:rPr lang="en-GB" i="0" dirty="0"/>
              <a:t>Can you “see” the </a:t>
            </a:r>
            <a:r>
              <a:rPr lang="en-GB" sz="1200" i="0" dirty="0">
                <a:solidFill>
                  <a:srgbClr val="000000"/>
                </a:solidFill>
                <a:effectLst/>
                <a:latin typeface="Myriad Pro"/>
                <a:ea typeface="Calibri" panose="020F0502020204030204" pitchFamily="34" charset="0"/>
                <a:cs typeface="Arial" panose="020B0604020202020204" pitchFamily="34" charset="0"/>
              </a:rPr>
              <a:t>b + 7 in each answer?’ </a:t>
            </a:r>
            <a:r>
              <a:rPr lang="en-GB" sz="1200" dirty="0">
                <a:solidFill>
                  <a:srgbClr val="000000"/>
                </a:solidFill>
                <a:effectLst/>
                <a:latin typeface="Myriad Pro"/>
                <a:ea typeface="Calibri" panose="020F0502020204030204" pitchFamily="34" charset="0"/>
                <a:cs typeface="Arial" panose="020B0604020202020204" pitchFamily="34" charset="0"/>
              </a:rPr>
              <a:t>You could ask, for example:</a:t>
            </a:r>
          </a:p>
          <a:p>
            <a:pPr marL="342900" lvl="0" indent="-342900">
              <a:spcBef>
                <a:spcPts val="400"/>
              </a:spcBef>
              <a:buClr>
                <a:srgbClr val="82CBDD"/>
              </a:buClr>
              <a:buFont typeface="Symbol" panose="05050102010706020507" pitchFamily="18" charset="2"/>
              <a:buChar char=""/>
            </a:pPr>
            <a:r>
              <a:rPr lang="en-GB" sz="1200" i="0" dirty="0">
                <a:effectLst/>
                <a:latin typeface="Myriad Pro"/>
                <a:ea typeface="Calibri" panose="020F0502020204030204" pitchFamily="34" charset="0"/>
                <a:cs typeface="Arial" panose="020B0604020202020204" pitchFamily="34" charset="0"/>
              </a:rPr>
              <a:t>‘Can you see the b + 7 in 2b + 14?’ </a:t>
            </a:r>
          </a:p>
          <a:p>
            <a:pPr marL="342900" lvl="0" indent="-342900">
              <a:spcAft>
                <a:spcPts val="400"/>
              </a:spcAft>
              <a:buClr>
                <a:srgbClr val="82CBDD"/>
              </a:buClr>
              <a:buFont typeface="Symbol" panose="05050102010706020507" pitchFamily="18" charset="2"/>
              <a:buChar char=""/>
            </a:pPr>
            <a:r>
              <a:rPr lang="en-GB" sz="1200" i="0" dirty="0">
                <a:effectLst/>
                <a:latin typeface="Myriad Pro"/>
                <a:ea typeface="Calibri" panose="020F0502020204030204" pitchFamily="34" charset="0"/>
                <a:cs typeface="Arial" panose="020B0604020202020204" pitchFamily="34" charset="0"/>
              </a:rPr>
              <a:t>‘Can you see the b + 7 in 2a</a:t>
            </a:r>
            <a:r>
              <a:rPr lang="en-GB" sz="1200" i="0" baseline="30000" dirty="0">
                <a:effectLst/>
                <a:latin typeface="Myriad Pro"/>
                <a:ea typeface="Calibri" panose="020F0502020204030204" pitchFamily="34" charset="0"/>
                <a:cs typeface="Arial" panose="020B0604020202020204" pitchFamily="34" charset="0"/>
              </a:rPr>
              <a:t>2</a:t>
            </a:r>
            <a:r>
              <a:rPr lang="en-GB" sz="1200" i="0" dirty="0">
                <a:effectLst/>
                <a:latin typeface="Myriad Pro"/>
                <a:ea typeface="Calibri" panose="020F0502020204030204" pitchFamily="34" charset="0"/>
                <a:cs typeface="Arial" panose="020B0604020202020204" pitchFamily="34" charset="0"/>
              </a:rPr>
              <a:t>b + 14a</a:t>
            </a:r>
            <a:r>
              <a:rPr lang="en-GB" sz="1200" i="0" baseline="30000" dirty="0">
                <a:effectLst/>
                <a:latin typeface="Myriad Pro"/>
                <a:ea typeface="Calibri" panose="020F0502020204030204" pitchFamily="34" charset="0"/>
                <a:cs typeface="Arial" panose="020B0604020202020204" pitchFamily="34" charset="0"/>
              </a:rPr>
              <a:t>2</a:t>
            </a:r>
            <a:r>
              <a:rPr lang="en-GB" sz="1200" i="0" dirty="0">
                <a:effectLst/>
                <a:latin typeface="Myriad Pro"/>
                <a:ea typeface="Calibri" panose="020F0502020204030204" pitchFamily="34" charset="0"/>
                <a:cs typeface="Arial" panose="020B0604020202020204" pitchFamily="34" charset="0"/>
              </a:rPr>
              <a: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choice of what to keep the same and what to vary in Example 4 can help students to spot patterns and consider the mathematical structures behind the calculations.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You could encourage students to draw diagrams (a bar model or an area model) to justify their answers and to critique the answers of other students where they feel there are mistakes.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Students could be presented with possible answers and be challenged to find the question, e.g. 2</a:t>
            </a:r>
            <a:r>
              <a:rPr lang="en-GB" sz="1800" i="1" dirty="0">
                <a:solidFill>
                  <a:srgbClr val="000000"/>
                </a:solidFill>
                <a:effectLst/>
                <a:latin typeface="Myriad Pro"/>
                <a:ea typeface="Calibri" panose="020F0502020204030204" pitchFamily="34" charset="0"/>
                <a:cs typeface="Arial" panose="020B0604020202020204" pitchFamily="34" charset="0"/>
              </a:rPr>
              <a:t>a</a:t>
            </a:r>
            <a:r>
              <a:rPr lang="en-GB" sz="1800" baseline="30000" dirty="0">
                <a:solidFill>
                  <a:srgbClr val="000000"/>
                </a:solidFill>
                <a:effectLst/>
                <a:latin typeface="Myriad Pro"/>
                <a:ea typeface="Calibri" panose="020F0502020204030204" pitchFamily="34" charset="0"/>
                <a:cs typeface="Arial" panose="020B0604020202020204" pitchFamily="34" charset="0"/>
              </a:rPr>
              <a:t>2</a:t>
            </a:r>
            <a:r>
              <a:rPr lang="en-GB" sz="1800" i="1" dirty="0">
                <a:solidFill>
                  <a:srgbClr val="000000"/>
                </a:solidFill>
                <a:effectLst/>
                <a:latin typeface="Myriad Pro"/>
                <a:ea typeface="Calibri" panose="020F0502020204030204" pitchFamily="34" charset="0"/>
                <a:cs typeface="Arial" panose="020B0604020202020204" pitchFamily="34" charset="0"/>
              </a:rPr>
              <a:t>bc</a:t>
            </a:r>
            <a:r>
              <a:rPr lang="en-GB" sz="1800" dirty="0">
                <a:solidFill>
                  <a:srgbClr val="000000"/>
                </a:solidFill>
                <a:effectLst/>
                <a:latin typeface="Myriad Pro"/>
                <a:ea typeface="Calibri" panose="020F0502020204030204" pitchFamily="34" charset="0"/>
                <a:cs typeface="Arial" panose="020B0604020202020204" pitchFamily="34" charset="0"/>
              </a:rPr>
              <a:t> + 14</a:t>
            </a:r>
            <a:r>
              <a:rPr lang="en-GB" sz="1800" i="1" dirty="0">
                <a:solidFill>
                  <a:srgbClr val="000000"/>
                </a:solidFill>
                <a:effectLst/>
                <a:latin typeface="Myriad Pro"/>
                <a:ea typeface="Calibri" panose="020F0502020204030204" pitchFamily="34" charset="0"/>
                <a:cs typeface="Arial" panose="020B0604020202020204" pitchFamily="34" charset="0"/>
              </a:rPr>
              <a:t>a</a:t>
            </a:r>
            <a:r>
              <a:rPr lang="en-GB" sz="1800" baseline="30000" dirty="0">
                <a:solidFill>
                  <a:srgbClr val="000000"/>
                </a:solidFill>
                <a:effectLst/>
                <a:latin typeface="Myriad Pro"/>
                <a:ea typeface="Calibri" panose="020F0502020204030204" pitchFamily="34" charset="0"/>
                <a:cs typeface="Arial" panose="020B0604020202020204" pitchFamily="34" charset="0"/>
              </a:rPr>
              <a:t>2</a:t>
            </a:r>
            <a:r>
              <a:rPr lang="en-GB" sz="1800" i="1" dirty="0">
                <a:solidFill>
                  <a:srgbClr val="000000"/>
                </a:solidFill>
                <a:effectLst/>
                <a:latin typeface="Myriad Pro"/>
                <a:ea typeface="Calibri" panose="020F0502020204030204" pitchFamily="34" charset="0"/>
                <a:cs typeface="Arial" panose="020B0604020202020204" pitchFamily="34" charset="0"/>
              </a:rPr>
              <a:t>c</a:t>
            </a:r>
            <a:r>
              <a:rPr lang="en-GB" sz="1800" dirty="0">
                <a:solidFill>
                  <a:srgbClr val="000000"/>
                </a:solidFill>
                <a:effectLst/>
                <a:latin typeface="Myriad Pro"/>
                <a:ea typeface="Calibri" panose="020F0502020204030204" pitchFamily="34" charset="0"/>
                <a:cs typeface="Arial" panose="020B0604020202020204" pitchFamily="34" charset="0"/>
              </a:rPr>
              <a:t>. Note, it will be important for students to see factorising as the inverse process of multiplying two expressions together.</a:t>
            </a:r>
          </a:p>
          <a:p>
            <a:r>
              <a:rPr lang="en-GB" sz="1800" dirty="0">
                <a:effectLst/>
                <a:latin typeface="Myriad Pro"/>
                <a:ea typeface="Calibri" panose="020F0502020204030204" pitchFamily="34" charset="0"/>
                <a:cs typeface="Times New Roman" panose="02020603050405020304" pitchFamily="18" charset="0"/>
              </a:rPr>
              <a:t>Ensure students can verbalise their method accurately, using key mathematical terms. For example, </a:t>
            </a:r>
            <a:r>
              <a:rPr lang="en-GB" sz="1800" i="1" dirty="0">
                <a:effectLst/>
                <a:latin typeface="Myriad Pro"/>
                <a:ea typeface="Calibri" panose="020F0502020204030204" pitchFamily="34" charset="0"/>
                <a:cs typeface="Times New Roman" panose="02020603050405020304" pitchFamily="18" charset="0"/>
              </a:rPr>
              <a:t>‘</a:t>
            </a:r>
            <a:r>
              <a:rPr lang="en-GB" sz="1800" b="1" i="1" dirty="0">
                <a:effectLst/>
                <a:latin typeface="Myriad Pro"/>
                <a:ea typeface="Calibri" panose="020F0502020204030204" pitchFamily="34" charset="0"/>
                <a:cs typeface="Times New Roman" panose="02020603050405020304" pitchFamily="18" charset="0"/>
              </a:rPr>
              <a:t>Every</a:t>
            </a:r>
            <a:r>
              <a:rPr lang="en-GB" sz="1800" i="1" dirty="0">
                <a:effectLst/>
                <a:latin typeface="Myriad Pro"/>
                <a:ea typeface="Calibri" panose="020F0502020204030204" pitchFamily="34" charset="0"/>
                <a:cs typeface="Times New Roman" panose="02020603050405020304" pitchFamily="18" charset="0"/>
              </a:rPr>
              <a:t> term inside the brackets is multiplied by the term outside’</a:t>
            </a:r>
            <a:r>
              <a:rPr lang="en-GB" sz="1800" dirty="0">
                <a:effectLst/>
                <a:latin typeface="Myriad Pro"/>
                <a:ea typeface="Calibri" panose="020F0502020204030204" pitchFamily="34" charset="0"/>
                <a:cs typeface="Times New Roman" panose="02020603050405020304" pitchFamily="18" charset="0"/>
              </a:rPr>
              <a:t>.</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169369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a:p>
        </p:txBody>
      </p:sp>
    </p:spTree>
    <p:extLst>
      <p:ext uri="{BB962C8B-B14F-4D97-AF65-F5344CB8AC3E}">
        <p14:creationId xmlns:p14="http://schemas.microsoft.com/office/powerpoint/2010/main" val="3901006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19 and 20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6011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what is different each time? </a:t>
            </a:r>
          </a:p>
          <a:p>
            <a:pPr>
              <a:spcBef>
                <a:spcPts val="400"/>
              </a:spcBef>
              <a:spcAft>
                <a:spcPts val="400"/>
              </a:spcAft>
            </a:pPr>
            <a:r>
              <a:rPr lang="en-GB" sz="1200" dirty="0">
                <a:solidFill>
                  <a:srgbClr val="008080"/>
                </a:solidFill>
                <a:latin typeface="Myriad Pro"/>
              </a:rPr>
              <a:t>How could you represent each of these examples?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Myriad Pro"/>
                <a:ea typeface="Calibri" panose="020F0502020204030204" pitchFamily="34" charset="0"/>
                <a:cs typeface="Arial" panose="020B0604020202020204" pitchFamily="34" charset="0"/>
              </a:rPr>
              <a:t>The use of variation in </a:t>
            </a:r>
            <a:r>
              <a:rPr lang="en-GB" sz="1200" i="1" dirty="0">
                <a:solidFill>
                  <a:srgbClr val="000000"/>
                </a:solidFill>
                <a:effectLst/>
                <a:latin typeface="Myriad Pro"/>
                <a:ea typeface="Calibri" panose="020F0502020204030204" pitchFamily="34" charset="0"/>
                <a:cs typeface="Arial" panose="020B0604020202020204" pitchFamily="34" charset="0"/>
              </a:rPr>
              <a:t>Example 5</a:t>
            </a:r>
            <a:r>
              <a:rPr lang="en-GB" sz="1200" dirty="0">
                <a:solidFill>
                  <a:srgbClr val="000000"/>
                </a:solidFill>
                <a:effectLst/>
                <a:latin typeface="Myriad Pro"/>
                <a:ea typeface="Calibri" panose="020F0502020204030204" pitchFamily="34" charset="0"/>
                <a:cs typeface="Arial" panose="020B0604020202020204" pitchFamily="34" charset="0"/>
              </a:rPr>
              <a:t> is to draw students’ attention to the signs of each term in the expression. You could draw attention to when answers are the same and when they are not by asking, for example, </a:t>
            </a:r>
            <a:r>
              <a:rPr lang="en-GB" sz="1200" i="1" dirty="0">
                <a:solidFill>
                  <a:srgbClr val="000000"/>
                </a:solidFill>
                <a:effectLst/>
                <a:latin typeface="Myriad Pro"/>
                <a:ea typeface="Calibri" panose="020F0502020204030204" pitchFamily="34" charset="0"/>
                <a:cs typeface="Arial" panose="020B0604020202020204" pitchFamily="34" charset="0"/>
              </a:rPr>
              <a:t>‘Why is </a:t>
            </a:r>
            <a:br>
              <a:rPr lang="en-GB" sz="1200" i="1" dirty="0">
                <a:solidFill>
                  <a:srgbClr val="000000"/>
                </a:solidFill>
                <a:effectLst/>
                <a:latin typeface="Myriad Pro"/>
                <a:ea typeface="Calibri" panose="020F0502020204030204" pitchFamily="34" charset="0"/>
                <a:cs typeface="Arial" panose="020B0604020202020204" pitchFamily="34" charset="0"/>
              </a:rPr>
            </a:br>
            <a:r>
              <a:rPr lang="en-GB" sz="1200" i="1" dirty="0">
                <a:solidFill>
                  <a:srgbClr val="000000"/>
                </a:solidFill>
                <a:effectLst/>
                <a:latin typeface="Myriad Pro"/>
                <a:ea typeface="Calibri" panose="020F0502020204030204" pitchFamily="34" charset="0"/>
                <a:cs typeface="Arial" panose="020B0604020202020204" pitchFamily="34" charset="0"/>
              </a:rPr>
              <a:t>2a(5b − 5c) not the same as 2a(5c − 5b) but is the same as 2a(−5c + 5b)?’</a:t>
            </a:r>
            <a:endParaRPr lang="en-GB" sz="1200" dirty="0">
              <a:solidFill>
                <a:srgbClr val="000000"/>
              </a:solidFill>
              <a:effectLst/>
              <a:latin typeface="Myriad Pro"/>
              <a:ea typeface="Calibri" panose="020F0502020204030204" pitchFamily="34" charset="0"/>
              <a:cs typeface="Arial" panose="020B0604020202020204" pitchFamily="34" charset="0"/>
            </a:endParaRPr>
          </a:p>
          <a:p>
            <a:r>
              <a:rPr lang="en-GB" sz="1200" dirty="0">
                <a:effectLst/>
                <a:latin typeface="Myriad Pro"/>
                <a:ea typeface="Calibri" panose="020F0502020204030204" pitchFamily="34" charset="0"/>
                <a:cs typeface="Times New Roman" panose="02020603050405020304" pitchFamily="18" charset="0"/>
              </a:rPr>
              <a:t>The use of an area model diagram (as in </a:t>
            </a:r>
            <a:r>
              <a:rPr lang="en-GB" sz="1200" i="1" dirty="0">
                <a:effectLst/>
                <a:latin typeface="Myriad Pro"/>
                <a:ea typeface="Calibri" panose="020F0502020204030204" pitchFamily="34" charset="0"/>
                <a:cs typeface="Times New Roman" panose="02020603050405020304" pitchFamily="18" charset="0"/>
              </a:rPr>
              <a:t>Example 2</a:t>
            </a:r>
            <a:r>
              <a:rPr lang="en-GB" sz="1200" dirty="0">
                <a:effectLst/>
                <a:latin typeface="Myriad Pro"/>
                <a:ea typeface="Calibri" panose="020F0502020204030204" pitchFamily="34" charset="0"/>
                <a:cs typeface="Times New Roman" panose="02020603050405020304" pitchFamily="18" charset="0"/>
              </a:rPr>
              <a:t>) alongside the purely symbolic form will support students’ understanding here.</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2978885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20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0000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might someone have done wrong in the incorrect answers? Why might they have thought this? What advice would you give to these students?</a:t>
            </a:r>
          </a:p>
          <a:p>
            <a:pPr>
              <a:spcBef>
                <a:spcPts val="400"/>
              </a:spcBef>
              <a:spcAft>
                <a:spcPts val="400"/>
              </a:spcAft>
            </a:pPr>
            <a:r>
              <a:rPr lang="en-GB" sz="1200" dirty="0">
                <a:solidFill>
                  <a:srgbClr val="008080"/>
                </a:solidFill>
                <a:latin typeface="Myriad Pro"/>
              </a:rPr>
              <a:t>Can you write an expression with brackets that is equivalent to each of the incorrect answers?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6 has been designed to help students clarify the concept by testing ‘what it is’ as well as ‘what it’s not’. The options are carefully chosen to address various misconceptions.</a:t>
            </a:r>
          </a:p>
          <a:p>
            <a:pPr marL="171450" indent="-171450">
              <a:buFont typeface="Arial" panose="020B0604020202020204" pitchFamily="34" charset="0"/>
              <a:buChar char="•"/>
            </a:pPr>
            <a:r>
              <a:rPr lang="en-GB" dirty="0"/>
              <a:t>In choosing part a) students may have incorrectly added the multiplier to the final term and performed 8 + (−3) instead of multiplying them.</a:t>
            </a:r>
          </a:p>
          <a:p>
            <a:pPr marL="171450" indent="-171450">
              <a:buFont typeface="Arial" panose="020B0604020202020204" pitchFamily="34" charset="0"/>
              <a:buChar char="•"/>
            </a:pPr>
            <a:r>
              <a:rPr lang="en-GB" dirty="0"/>
              <a:t>The answer in part b) has been reached by adding eight to each number seen rather than multiplying.</a:t>
            </a:r>
          </a:p>
          <a:p>
            <a:pPr marL="171450" indent="-171450">
              <a:buFont typeface="Arial" panose="020B0604020202020204" pitchFamily="34" charset="0"/>
              <a:buChar char="•"/>
            </a:pPr>
            <a:r>
              <a:rPr lang="en-GB" dirty="0"/>
              <a:t>Part c) is the correct expansion and in part d) students may have ignored the negative sign in the brackets. Asking students to explain why options are incorrect will help them develop their reasoning skills.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2825797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20 and 21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1248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a:solidFill>
                  <a:srgbClr val="008080"/>
                </a:solidFill>
                <a:latin typeface="Myriad Pro"/>
              </a:rPr>
              <a:t>Suggested questioning:</a:t>
            </a:r>
          </a:p>
          <a:p>
            <a:pPr>
              <a:spcBef>
                <a:spcPts val="400"/>
              </a:spcBef>
              <a:spcAft>
                <a:spcPts val="400"/>
              </a:spcAft>
            </a:pPr>
            <a:r>
              <a:rPr lang="en-GB" sz="1200">
                <a:solidFill>
                  <a:srgbClr val="008080"/>
                </a:solidFill>
                <a:latin typeface="Myriad Pro"/>
              </a:rPr>
              <a:t>What have these students done right? What have they done wrong?</a:t>
            </a:r>
          </a:p>
          <a:p>
            <a:pPr>
              <a:spcBef>
                <a:spcPts val="400"/>
              </a:spcBef>
              <a:spcAft>
                <a:spcPts val="400"/>
              </a:spcAft>
            </a:pPr>
            <a:r>
              <a:rPr lang="en-GB" sz="1200">
                <a:solidFill>
                  <a:srgbClr val="008080"/>
                </a:solidFill>
                <a:latin typeface="Myriad Pro"/>
              </a:rPr>
              <a:t>How would you explain this?</a:t>
            </a:r>
          </a:p>
          <a:p>
            <a:pPr>
              <a:spcBef>
                <a:spcPts val="400"/>
              </a:spcBef>
              <a:spcAft>
                <a:spcPts val="400"/>
              </a:spcAft>
            </a:pPr>
            <a:r>
              <a:rPr lang="en-GB" sz="1200">
                <a:solidFill>
                  <a:srgbClr val="008080"/>
                </a:solidFill>
                <a:latin typeface="Myriad Pro"/>
              </a:rPr>
              <a:t>What is the same and different about each expression? What should be the same and different about the equivalent expressions without brackets?</a:t>
            </a:r>
          </a:p>
          <a:p>
            <a:pPr>
              <a:spcBef>
                <a:spcPts val="400"/>
              </a:spcBef>
              <a:spcAft>
                <a:spcPts val="400"/>
              </a:spcAft>
            </a:pPr>
            <a:endParaRPr lang="en-GB" sz="1200">
              <a:solidFill>
                <a:srgbClr val="008080"/>
              </a:solidFill>
              <a:latin typeface="Myriad Pro"/>
            </a:endParaRPr>
          </a:p>
          <a:p>
            <a:pPr>
              <a:spcBef>
                <a:spcPts val="400"/>
              </a:spcBef>
              <a:spcAft>
                <a:spcPts val="400"/>
              </a:spcAft>
            </a:pPr>
            <a:r>
              <a:rPr lang="en-GB" sz="1200" b="1">
                <a:solidFill>
                  <a:srgbClr val="008080"/>
                </a:solidFill>
                <a:latin typeface="Myriad Pro"/>
              </a:rPr>
              <a:t>Things for you to think about:</a:t>
            </a:r>
          </a:p>
          <a:p>
            <a:pPr>
              <a:spcBef>
                <a:spcPts val="400"/>
              </a:spcBef>
              <a:spcAft>
                <a:spcPts val="400"/>
              </a:spcAft>
            </a:pPr>
            <a:r>
              <a:rPr lang="en-GB" sz="1200" b="0">
                <a:solidFill>
                  <a:srgbClr val="008080"/>
                </a:solidFill>
                <a:latin typeface="Myriad Pro"/>
              </a:rPr>
              <a:t>Example 7 has been chosen to test students’ understanding of the concept and addresses misconceptions that can arise when students learn a procedure (multiply the terms in the brackets with the term at the front and put the same sign in the middle). While that method might work for part a) it does not work for part b). Showing students examples of both ‘what it is’ and ‘what it’s not’ will help develop a deeper understanding of the concept.</a:t>
            </a:r>
          </a:p>
          <a:p>
            <a:pPr>
              <a:spcBef>
                <a:spcPts val="400"/>
              </a:spcBef>
              <a:spcAft>
                <a:spcPts val="400"/>
              </a:spcAft>
            </a:pPr>
            <a:r>
              <a:rPr lang="en-GB" sz="1200" b="0">
                <a:solidFill>
                  <a:srgbClr val="008080"/>
                </a:solidFill>
                <a:latin typeface="Myriad Pro"/>
              </a:rPr>
              <a:t>This example also encourages students to verbalise their methods clearly. Part a) would lead to the correct answer if Samira went on to put a negative sign between </a:t>
            </a:r>
            <a:r>
              <a:rPr lang="en-GB" sz="1800">
                <a:effectLst/>
                <a:latin typeface="Myriad Pro"/>
                <a:ea typeface="Calibri" panose="020F0502020204030204" pitchFamily="34" charset="0"/>
                <a:cs typeface="Times New Roman" panose="02020603050405020304" pitchFamily="18" charset="0"/>
              </a:rPr>
              <a:t>the terms, but would be improved upon if she had considered she was really multiplying the 5</a:t>
            </a:r>
            <a:r>
              <a:rPr lang="en-GB" sz="1800" i="1">
                <a:effectLst/>
                <a:latin typeface="Myriad Pro"/>
                <a:ea typeface="Calibri" panose="020F0502020204030204" pitchFamily="34" charset="0"/>
                <a:cs typeface="Times New Roman" panose="02020603050405020304" pitchFamily="18" charset="0"/>
              </a:rPr>
              <a:t>e</a:t>
            </a:r>
            <a:r>
              <a:rPr lang="en-GB" sz="1800" baseline="30000">
                <a:effectLst/>
                <a:latin typeface="Myriad Pro"/>
                <a:ea typeface="Calibri" panose="020F0502020204030204" pitchFamily="34" charset="0"/>
                <a:cs typeface="Times New Roman" panose="02020603050405020304" pitchFamily="18" charset="0"/>
              </a:rPr>
              <a:t>2</a:t>
            </a:r>
            <a:r>
              <a:rPr lang="en-GB" sz="1800" i="1">
                <a:effectLst/>
                <a:latin typeface="Myriad Pro"/>
                <a:ea typeface="Calibri" panose="020F0502020204030204" pitchFamily="34" charset="0"/>
                <a:cs typeface="Times New Roman" panose="02020603050405020304" pitchFamily="18" charset="0"/>
              </a:rPr>
              <a:t>f</a:t>
            </a:r>
            <a:r>
              <a:rPr lang="en-GB" sz="1800">
                <a:effectLst/>
                <a:latin typeface="Myriad Pro"/>
                <a:ea typeface="Calibri" panose="020F0502020204030204" pitchFamily="34" charset="0"/>
                <a:cs typeface="Times New Roman" panose="02020603050405020304" pitchFamily="18" charset="0"/>
              </a:rPr>
              <a:t> by negative three.</a:t>
            </a:r>
            <a:endParaRPr lang="en-GB" sz="1200" b="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2185207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21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3237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a:solidFill>
                  <a:srgbClr val="008080"/>
                </a:solidFill>
                <a:latin typeface="Myriad Pro"/>
              </a:rPr>
              <a:t>Suggested questioning:</a:t>
            </a:r>
          </a:p>
          <a:p>
            <a:pPr>
              <a:spcBef>
                <a:spcPts val="400"/>
              </a:spcBef>
              <a:spcAft>
                <a:spcPts val="400"/>
              </a:spcAft>
            </a:pPr>
            <a:r>
              <a:rPr lang="en-GB" sz="1200">
                <a:solidFill>
                  <a:srgbClr val="008080"/>
                </a:solidFill>
                <a:latin typeface="Myriad Pro"/>
              </a:rPr>
              <a:t>What is the same/different between a) and b)? And how about c) and d)?</a:t>
            </a:r>
          </a:p>
          <a:p>
            <a:pPr>
              <a:spcBef>
                <a:spcPts val="400"/>
              </a:spcBef>
              <a:spcAft>
                <a:spcPts val="400"/>
              </a:spcAft>
            </a:pPr>
            <a:r>
              <a:rPr lang="en-GB" sz="1200">
                <a:solidFill>
                  <a:srgbClr val="008080"/>
                </a:solidFill>
                <a:latin typeface="Myriad Pro"/>
              </a:rPr>
              <a:t>What is the same/different about part e)?</a:t>
            </a:r>
          </a:p>
          <a:p>
            <a:pPr>
              <a:spcBef>
                <a:spcPts val="400"/>
              </a:spcBef>
              <a:spcAft>
                <a:spcPts val="400"/>
              </a:spcAft>
            </a:pPr>
            <a:endParaRPr lang="en-GB" sz="1200">
              <a:solidFill>
                <a:srgbClr val="008080"/>
              </a:solidFill>
              <a:latin typeface="Myriad Pro"/>
            </a:endParaRPr>
          </a:p>
          <a:p>
            <a:pPr>
              <a:spcBef>
                <a:spcPts val="400"/>
              </a:spcBef>
              <a:spcAft>
                <a:spcPts val="400"/>
              </a:spcAft>
            </a:pPr>
            <a:r>
              <a:rPr lang="en-GB" sz="1200" b="1">
                <a:solidFill>
                  <a:srgbClr val="008080"/>
                </a:solidFill>
                <a:latin typeface="Myriad Pro"/>
              </a:rPr>
              <a:t>Things for you to think about:</a:t>
            </a:r>
          </a:p>
          <a:p>
            <a:pPr marL="0" indent="0">
              <a:spcBef>
                <a:spcPts val="400"/>
              </a:spcBef>
              <a:spcAft>
                <a:spcPts val="400"/>
              </a:spcAft>
            </a:pPr>
            <a:r>
              <a:rPr lang="en-GB" sz="1800" i="1">
                <a:solidFill>
                  <a:srgbClr val="000000"/>
                </a:solidFill>
                <a:effectLst/>
                <a:latin typeface="Myriad Pro"/>
                <a:ea typeface="Calibri" panose="020F0502020204030204" pitchFamily="34" charset="0"/>
                <a:cs typeface="Arial" panose="020B0604020202020204" pitchFamily="34" charset="0"/>
              </a:rPr>
              <a:t>Example 8</a:t>
            </a:r>
            <a:r>
              <a:rPr lang="en-GB" sz="1800">
                <a:solidFill>
                  <a:srgbClr val="000000"/>
                </a:solidFill>
                <a:effectLst/>
                <a:latin typeface="Myriad Pro"/>
                <a:ea typeface="Calibri" panose="020F0502020204030204" pitchFamily="34" charset="0"/>
                <a:cs typeface="Arial" panose="020B0604020202020204" pitchFamily="34" charset="0"/>
              </a:rPr>
              <a:t> provides an opportunity to assess students’ understanding when dealing with negative numbers. Parts a) and b) and parts c) and d) are paired so students notice what happens to the final term when multiplied by a negative number. Students should notice the difference in how the multiplier is written for part e) compared with part d) and understand what this means. Part e) also has a different order of terms within the brackets. Small changes like this are important to encourage students to stop and think deeply about what they are doing. </a:t>
            </a:r>
            <a:r>
              <a:rPr lang="en-GB" sz="1800">
                <a:effectLst/>
                <a:latin typeface="Myriad Pro"/>
                <a:ea typeface="Calibri" panose="020F0502020204030204" pitchFamily="34" charset="0"/>
                <a:cs typeface="Times New Roman" panose="02020603050405020304" pitchFamily="18" charset="0"/>
              </a:rPr>
              <a:t>Again, using the same numbers throughout will help students to focus on what is varying in each question.</a:t>
            </a:r>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2163707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21 and 22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7373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same about all of these questions? What is different?</a:t>
            </a:r>
          </a:p>
          <a:p>
            <a:r>
              <a:rPr lang="en-GB" sz="2000" b="0" dirty="0">
                <a:solidFill>
                  <a:srgbClr val="008080"/>
                </a:solidFill>
                <a:latin typeface="Myriad Pro"/>
              </a:rPr>
              <a:t>Could you write another expression that is equivalent?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All parts of Example 9 have the same answer. By doing these questions, students should appreciate that different expansions (with different multipliers, different terms inside the brackets, different order of terms, different signs) can result in the same expression. Students should be given opportunities to verbalise their mathematical thinking, and questions that do not have an obvious correct answer are good ways to challenge their understanding.</a:t>
            </a:r>
          </a:p>
          <a:p>
            <a:r>
              <a:rPr lang="en-GB" dirty="0"/>
              <a:t>This example could prompt conversations about common factors – parts a) and c) could have a factor of three taken out of the brackets, part d) could have a factor of negative six taken out of the brackets. This links to future work on factorising, so be mindful not to progress students onto a new topic. Part d) would normally not be written in this way, so discussions about standard notation may also develop.</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74666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Linked on this slide is the Theme Overview document of </a:t>
            </a:r>
            <a:r>
              <a:rPr lang="en-GB" i="1"/>
              <a:t>The structure of the number system. </a:t>
            </a:r>
            <a:r>
              <a:rPr lang="en-GB" i="0"/>
              <a:t>This document includes</a:t>
            </a:r>
            <a:r>
              <a:rPr lang="en-GB"/>
              <a:t> why it is important, the key underpinning knowledge and links to prior and future learning. There is also guidance about how the five big ideas of Teaching for Mastery relate specifically to this theme.</a:t>
            </a:r>
          </a:p>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789390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22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7766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of these questions do you think looks the most challenging? Why?</a:t>
            </a:r>
          </a:p>
          <a:p>
            <a:pPr>
              <a:spcBef>
                <a:spcPts val="400"/>
              </a:spcBef>
              <a:spcAft>
                <a:spcPts val="400"/>
              </a:spcAft>
            </a:pPr>
            <a:r>
              <a:rPr lang="en-GB" sz="1200" dirty="0">
                <a:solidFill>
                  <a:srgbClr val="008080"/>
                </a:solidFill>
                <a:latin typeface="Myriad Pro"/>
              </a:rPr>
              <a:t>What is the same about each question?</a:t>
            </a:r>
          </a:p>
          <a:p>
            <a:pPr>
              <a:spcBef>
                <a:spcPts val="400"/>
              </a:spcBef>
              <a:spcAft>
                <a:spcPts val="400"/>
              </a:spcAft>
            </a:pPr>
            <a:r>
              <a:rPr lang="en-GB" sz="1200" dirty="0">
                <a:solidFill>
                  <a:srgbClr val="008080"/>
                </a:solidFill>
                <a:latin typeface="Myriad Pro"/>
              </a:rPr>
              <a:t>Can you simplify your terms?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10 provides an opportunity to make connections with work on decimals and fractions. It allows students to see that the concept of expanding brackets can be applied to seemingly more complicated numbers, but the structure remains the same.</a:t>
            </a:r>
          </a:p>
          <a:p>
            <a:r>
              <a:rPr lang="en-GB" dirty="0"/>
              <a:t>It could be a good strategy for challenging students while still keeping them working on the same topic. Asking students to develop their own questions and answers is another way of promoting deeper thinking.</a:t>
            </a:r>
          </a:p>
          <a:p>
            <a:pPr marL="171450" indent="-171450">
              <a:buFont typeface="Arial" panose="020B0604020202020204" pitchFamily="34" charset="0"/>
              <a:buChar char="•"/>
            </a:pPr>
            <a:r>
              <a:rPr lang="en-GB" dirty="0"/>
              <a:t>In part a) the multiplier is a decimal, but the terms inside the brackets have been carefully chosen so that students can perform the multiplications easily and the answers are integers. </a:t>
            </a:r>
          </a:p>
          <a:p>
            <a:pPr marL="171450" indent="-171450">
              <a:buFont typeface="Arial" panose="020B0604020202020204" pitchFamily="34" charset="0"/>
              <a:buChar char="•"/>
            </a:pPr>
            <a:r>
              <a:rPr lang="en-GB" dirty="0"/>
              <a:t>In part b) the multiplier is again a decimal, but the linear coefficient is the final term and the numbers are more complicated, so students will need to think carefully about how they express their answer. </a:t>
            </a:r>
          </a:p>
          <a:p>
            <a:pPr marL="171450" indent="-171450">
              <a:buFont typeface="Arial" panose="020B0604020202020204" pitchFamily="34" charset="0"/>
              <a:buChar char="•"/>
            </a:pPr>
            <a:r>
              <a:rPr lang="en-GB" dirty="0"/>
              <a:t>Part c) has a fractional multiplier, so students will need to be comfortable with multiplying fractions by integers and other fractions. </a:t>
            </a:r>
          </a:p>
          <a:p>
            <a:pPr marL="171450" indent="-171450">
              <a:buFont typeface="Arial" panose="020B0604020202020204" pitchFamily="34" charset="0"/>
              <a:buChar char="•"/>
            </a:pPr>
            <a:r>
              <a:rPr lang="en-GB" dirty="0"/>
              <a:t>In part d) the fractional multiplier is not a unit fraction and terms can be simplified after multiplying. The terms are also not in the ‘standard’ format. </a:t>
            </a:r>
          </a:p>
          <a:p>
            <a:pPr marL="171450" indent="-171450">
              <a:buFont typeface="Arial" panose="020B0604020202020204" pitchFamily="34" charset="0"/>
              <a:buChar char="•"/>
            </a:pPr>
            <a:r>
              <a:rPr lang="en-GB" dirty="0"/>
              <a:t>In part e) the multiplier is a negative mixed number and terms can again be simplified. </a:t>
            </a:r>
          </a:p>
          <a:p>
            <a:pPr marL="0" indent="0">
              <a:buFont typeface="Arial" panose="020B0604020202020204" pitchFamily="34" charset="0"/>
              <a:buNone/>
            </a:pPr>
            <a:r>
              <a:rPr lang="en-GB" dirty="0"/>
              <a:t>In all questions, a range of letters has been used for the linear unknown so that students become familiar at dealing with letters other than a or x.</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3748123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22 and 23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8734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create an example like this for other shapes?</a:t>
            </a:r>
          </a:p>
          <a:p>
            <a:pPr>
              <a:spcBef>
                <a:spcPts val="400"/>
              </a:spcBef>
              <a:spcAft>
                <a:spcPts val="400"/>
              </a:spcAft>
            </a:pPr>
            <a:r>
              <a:rPr lang="en-GB" sz="1200" dirty="0">
                <a:solidFill>
                  <a:srgbClr val="008080"/>
                </a:solidFill>
                <a:latin typeface="Myriad Pro"/>
              </a:rPr>
              <a:t>What are the two factors in each example? Can you write the expression with and without brackets?</a:t>
            </a:r>
          </a:p>
          <a:p>
            <a:pPr>
              <a:spcBef>
                <a:spcPts val="400"/>
              </a:spcBef>
              <a:spcAft>
                <a:spcPts val="400"/>
              </a:spcAft>
            </a:pPr>
            <a:r>
              <a:rPr lang="en-GB" sz="1200" dirty="0">
                <a:solidFill>
                  <a:srgbClr val="008080"/>
                </a:solidFill>
                <a:latin typeface="Myriad Pro"/>
              </a:rPr>
              <a:t>What polygon do you imagine?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11 is designed to allow students to see how algebra could be applied in different contexts. Students may recognise that there is more than one method for finding the perimeter or area, and discussions could then focus on whether using brackets might provide a more efficient method. Applying algebra to other topics, such as perimeter and area, will help students realise that algebra is not a standalone concept but permeates many other areas of mathematics.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2735355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008080"/>
                </a:solidFill>
                <a:latin typeface="Myriad Pro"/>
              </a:rPr>
              <a:t>This example can be found on page 23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8369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85858"/>
                </a:solidFill>
                <a:effectLst/>
                <a:uLnTx/>
                <a:uFillTx/>
                <a:latin typeface="Arial" panose="020B0604020202020204" pitchFamily="34" charset="0"/>
                <a:ea typeface="Calibri" panose="020F0502020204030204" pitchFamily="34" charset="0"/>
                <a:cs typeface="+mn-cs"/>
              </a:rPr>
              <a:t>On page 8 of the </a:t>
            </a:r>
            <a:r>
              <a:rPr kumimoji="0" lang="en-GB" sz="1200" b="0" i="1" u="none" strike="noStrike" kern="1200" cap="none" spc="0" normalizeH="0" baseline="0" noProof="0" err="1">
                <a:ln>
                  <a:noFill/>
                </a:ln>
                <a:solidFill>
                  <a:srgbClr val="585858"/>
                </a:solidFill>
                <a:effectLst/>
                <a:uLnTx/>
                <a:uFillTx/>
                <a:latin typeface="Arial" panose="020B0604020202020204" pitchFamily="34" charset="0"/>
                <a:ea typeface="Calibri" panose="020F0502020204030204" pitchFamily="34" charset="0"/>
                <a:cs typeface="+mn-cs"/>
              </a:rPr>
              <a:t>The</a:t>
            </a:r>
            <a:r>
              <a:rPr kumimoji="0" lang="en-GB" sz="1200" b="0" i="1" u="none" strike="noStrike" kern="1200" cap="none" spc="0" normalizeH="0" baseline="0" noProof="0">
                <a:ln>
                  <a:noFill/>
                </a:ln>
                <a:solidFill>
                  <a:srgbClr val="585858"/>
                </a:solidFill>
                <a:effectLst/>
                <a:uLnTx/>
                <a:uFillTx/>
                <a:latin typeface="Arial" panose="020B0604020202020204" pitchFamily="34" charset="0"/>
                <a:ea typeface="Calibri" panose="020F0502020204030204" pitchFamily="34" charset="0"/>
                <a:cs typeface="+mn-cs"/>
              </a:rPr>
              <a:t> Structure of the number system </a:t>
            </a:r>
            <a:r>
              <a:rPr kumimoji="0" lang="en-GB" sz="1200" b="0" i="0" u="none" strike="noStrike" kern="1200" cap="none" spc="0" normalizeH="0" baseline="0" noProof="0">
                <a:ln>
                  <a:noFill/>
                </a:ln>
                <a:solidFill>
                  <a:srgbClr val="008080"/>
                </a:solidFill>
                <a:effectLst/>
                <a:uLnTx/>
                <a:uFillTx/>
                <a:latin typeface="Arial" panose="020B0604020202020204" pitchFamily="34" charset="0"/>
                <a:ea typeface="Calibri" panose="020F0502020204030204" pitchFamily="34" charset="0"/>
                <a:cs typeface="+mn-cs"/>
              </a:rPr>
              <a:t>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8080"/>
                </a:solidFill>
                <a:effectLst/>
                <a:uLnTx/>
                <a:uFillTx/>
                <a:latin typeface="Arial" panose="020B0604020202020204" pitchFamily="34" charset="0"/>
                <a:ea typeface="Calibri" panose="020F0502020204030204" pitchFamily="34" charset="0"/>
                <a:cs typeface="+mn-cs"/>
              </a:rPr>
              <a:t>Within the NCETM’s Using Mathematical Representations at KS3 documents</a:t>
            </a:r>
            <a:endParaRPr kumimoji="0" lang="en-GB" sz="1200" b="0" i="0" u="none" strike="noStrike" kern="1200" cap="none" spc="0" normalizeH="0" baseline="0" noProof="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a:p>
          <a:p>
            <a:r>
              <a:rPr lang="en-GB"/>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a:p>
        </p:txBody>
      </p:sp>
    </p:spTree>
    <p:extLst>
      <p:ext uri="{BB962C8B-B14F-4D97-AF65-F5344CB8AC3E}">
        <p14:creationId xmlns:p14="http://schemas.microsoft.com/office/powerpoint/2010/main" val="1912426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a:p>
        </p:txBody>
      </p:sp>
    </p:spTree>
    <p:extLst>
      <p:ext uri="{BB962C8B-B14F-4D97-AF65-F5344CB8AC3E}">
        <p14:creationId xmlns:p14="http://schemas.microsoft.com/office/powerpoint/2010/main" val="51539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400458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Simplifying and manipulating expressions, equations and formulae can be found on page 2 of the 1.4 Core Concept document. </a:t>
            </a:r>
          </a:p>
          <a:p>
            <a:endParaRPr lang="en-GB" dirty="0"/>
          </a:p>
          <a:p>
            <a:r>
              <a:rPr lang="en-GB" dirty="0"/>
              <a:t>The background to each key idea is also explored in more detail on the following pages:</a:t>
            </a:r>
          </a:p>
          <a:p>
            <a:r>
              <a:rPr lang="en-GB" dirty="0"/>
              <a:t>1.4.1 Understand and use the conventions and vocabulary of algebra, including forming and interpreting algebraic expressions and equations – page 5</a:t>
            </a:r>
          </a:p>
          <a:p>
            <a:r>
              <a:rPr lang="en-GB" dirty="0"/>
              <a:t>1.4.2 Simplify algebraic expressions by collecting like terms to maintain equivalence – pages 5 and 6</a:t>
            </a:r>
          </a:p>
          <a:p>
            <a:r>
              <a:rPr lang="en-GB" dirty="0"/>
              <a:t>1.4.3 Manipulate algebraic expressions using the distributive law to maintain equivalence – pages 6 and 7</a:t>
            </a:r>
          </a:p>
          <a:p>
            <a:r>
              <a:rPr lang="en-GB" dirty="0"/>
              <a:t>1.4.4 Find products of binomials – pages 7 and 8</a:t>
            </a:r>
          </a:p>
          <a:p>
            <a:r>
              <a:rPr lang="en-GB" dirty="0"/>
              <a:t>1.4.5 Rearrange formulae to change the subject – pages 8 and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Simplifying and manipulating expressions, equations and formulae can be found on page 2 of the 1.4 Core Concept document. </a:t>
            </a:r>
          </a:p>
          <a:p>
            <a:endParaRPr lang="en-GB" dirty="0"/>
          </a:p>
          <a:p>
            <a:r>
              <a:rPr lang="en-GB" dirty="0"/>
              <a:t>The background to each key idea is also explored in more detail on the following pages:</a:t>
            </a:r>
          </a:p>
          <a:p>
            <a:r>
              <a:rPr lang="en-GB" dirty="0"/>
              <a:t>1.4.1 Understand and use the conventions and vocabulary of algebra, including forming and interpreting algebraic expressions and equations – page 5</a:t>
            </a:r>
          </a:p>
          <a:p>
            <a:r>
              <a:rPr lang="en-GB" dirty="0"/>
              <a:t>1.4.2 Simplify algebraic expressions by collecting like terms to maintain equivalence – pages 5 and 6</a:t>
            </a:r>
          </a:p>
          <a:p>
            <a:r>
              <a:rPr lang="en-GB" dirty="0"/>
              <a:t>1.4.3 Manipulate algebraic expressions using the distributive law to maintain equivalence – pages 6 and 7</a:t>
            </a:r>
          </a:p>
          <a:p>
            <a:r>
              <a:rPr lang="en-GB" dirty="0"/>
              <a:t>1.4.4 Find products of binomials – pages 7 and 8</a:t>
            </a:r>
          </a:p>
          <a:p>
            <a:r>
              <a:rPr lang="en-GB" dirty="0"/>
              <a:t>1.4.5 Rearrange formulae to change the subject – pages 8 and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73673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a:p>
          <a:p>
            <a:r>
              <a:rPr lang="en-GB"/>
              <a:t>You can find further details regarding prior learning in the following segments of the NCETM primary mastery professional development materials (linked on final slide):</a:t>
            </a:r>
          </a:p>
          <a:p>
            <a:pPr marL="285750" lvl="0" indent="-285750">
              <a:spcBef>
                <a:spcPts val="400"/>
              </a:spcBef>
              <a:spcAft>
                <a:spcPts val="400"/>
              </a:spcAft>
              <a:buClr>
                <a:srgbClr val="82CBDD"/>
              </a:buClr>
              <a:buFont typeface="Arial" panose="020B0604020202020204" pitchFamily="34" charset="0"/>
              <a:buChar char="•"/>
            </a:pPr>
            <a:r>
              <a:rPr lang="en-GB" sz="1800">
                <a:effectLst/>
                <a:latin typeface="Myriad Pro"/>
                <a:ea typeface="Calibri" panose="020F0502020204030204" pitchFamily="34" charset="0"/>
                <a:cs typeface="Times New Roman" panose="02020603050405020304" pitchFamily="18" charset="0"/>
              </a:rPr>
              <a:t>Year 5: 1.28 Common structures and the part–part–whole relationship </a:t>
            </a:r>
          </a:p>
          <a:p>
            <a:pPr marL="285750" indent="-285750">
              <a:buFont typeface="Arial" panose="020B0604020202020204" pitchFamily="34" charset="0"/>
              <a:buChar char="•"/>
            </a:pPr>
            <a:r>
              <a:rPr lang="en-GB" sz="1800">
                <a:effectLst/>
                <a:latin typeface="Myriad Pro"/>
                <a:ea typeface="Calibri" panose="020F0502020204030204" pitchFamily="34" charset="0"/>
                <a:cs typeface="Times New Roman" panose="02020603050405020304" pitchFamily="18" charset="0"/>
              </a:rPr>
              <a:t>Year 6: 1.31 Problems with two unknowns</a:t>
            </a:r>
          </a:p>
          <a:p>
            <a:pPr marL="285750" indent="-285750">
              <a:buFont typeface="Arial" panose="020B0604020202020204" pitchFamily="34" charset="0"/>
              <a:buChar cha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Within the </a:t>
            </a:r>
            <a:r>
              <a:rPr lang="en-GB" i="1"/>
              <a:t>1 The structure of the number system </a:t>
            </a:r>
            <a:r>
              <a:rPr lang="en-GB"/>
              <a:t>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References to the questions (links on final slide):</a:t>
            </a:r>
          </a:p>
          <a:p>
            <a:pPr marL="228600" indent="-228600">
              <a:buAutoNum type="alphaLcParenR"/>
            </a:pPr>
            <a:r>
              <a:rPr lang="en-GB"/>
              <a:t>NCETM primary assessment materials: Year 6, page 13</a:t>
            </a:r>
          </a:p>
          <a:p>
            <a:pPr marL="228600" indent="-228600">
              <a:buAutoNum type="alphaLcParenR"/>
            </a:pPr>
            <a:r>
              <a:rPr lang="en-GB"/>
              <a:t>NCETM secondary assessment materials, page 11</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a:solidFill>
                  <a:srgbClr val="FBF5D4"/>
                </a:solidFill>
              </a:rPr>
              <a:t>KS3 Mastery PD Materials: Exemplified Key Ideas</a:t>
            </a:r>
          </a:p>
          <a:p>
            <a:pPr fontAlgn="auto">
              <a:lnSpc>
                <a:spcPct val="100000"/>
              </a:lnSpc>
              <a:spcBef>
                <a:spcPts val="0"/>
              </a:spcBef>
              <a:spcAft>
                <a:spcPts val="0"/>
              </a:spcAft>
              <a:buClrTx/>
            </a:pPr>
            <a:r>
              <a:rPr lang="en-GB" sz="110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a:solidFill>
                  <a:schemeClr val="bg1"/>
                </a:solidFill>
              </a:rPr>
              <a:t>Thank you</a:t>
            </a:r>
            <a:endParaRPr lang="en-GB" sz="3600" b="1">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20/09/2021</a:t>
            </a:fld>
            <a:endParaRPr lang="en-GB"/>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cetm.org.uk/classroom-resources/insights-from-experienced-teachers/"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zeeniedj/ncetm_ks3_cc_1_4.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media/oconaxqx/ncetm_ks3_theme_1.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10.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zeeniedj/ncetm_ks3_cc_1_4.pdf" TargetMode="External"/><Relationship Id="rId10" Type="http://schemas.openxmlformats.org/officeDocument/2006/relationships/hyperlink" Target="https://www.ncetm.org.uk/media/qgjdx5fo/secondary_assessment_materials_november_2017.pdf" TargetMode="External"/><Relationship Id="rId4" Type="http://schemas.openxmlformats.org/officeDocument/2006/relationships/hyperlink" Target="https://www.ncetm.org.uk/media/oconaxqx/ncetm_ks3_theme_1.pdf" TargetMode="External"/><Relationship Id="rId9" Type="http://schemas.openxmlformats.org/officeDocument/2006/relationships/hyperlink" Target="https://www.ncetm.org.uk/resources/4668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ncetm.org.uk/media/zeeniedj/ncetm_ks3_cc_1_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a:t>Multiplying expressions by terms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a:t>(From 1.4 Simplifying and manipulating expressions, equations and formulae)</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a:solidFill>
                  <a:srgbClr val="FBF5D4"/>
                </a:solidFill>
              </a:rPr>
              <a:t>KS3 Mastery PD Materials: Exemplified Key Ideas</a:t>
            </a:r>
          </a:p>
          <a:p>
            <a:pPr fontAlgn="auto">
              <a:lnSpc>
                <a:spcPct val="100000"/>
              </a:lnSpc>
              <a:spcBef>
                <a:spcPts val="0"/>
              </a:spcBef>
              <a:spcAft>
                <a:spcPts val="0"/>
              </a:spcAft>
              <a:buClrTx/>
            </a:pPr>
            <a:r>
              <a:rPr lang="en-GB" sz="110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a:t>The following slides contain questions for checking prior learning. </a:t>
            </a:r>
          </a:p>
          <a:p>
            <a:pPr lvl="1"/>
            <a:r>
              <a:rPr lang="en-GB" sz="2400"/>
              <a:t>What representations might students use to support their understanding of these questions?</a:t>
            </a:r>
          </a:p>
          <a:p>
            <a:pPr lvl="1"/>
            <a:r>
              <a:rPr lang="en-GB" sz="2400"/>
              <a:t>What variation might you put in place for these questions to fully assess students’ understanding of the concept?</a:t>
            </a:r>
          </a:p>
          <a:p>
            <a:pPr lvl="1"/>
            <a:r>
              <a:rPr lang="en-GB" sz="2400"/>
              <a:t>How might changing the language of each question change the difficulty?</a:t>
            </a:r>
          </a:p>
          <a:p>
            <a:pPr lvl="1"/>
            <a:r>
              <a:rPr lang="en-GB" sz="2400"/>
              <a:t>Why are these such crucial pre-requisites for this key idea? </a:t>
            </a:r>
          </a:p>
          <a:p>
            <a:endParaRPr lang="en-GB" sz="280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a:t>Checking prior learning</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6888088" y="1482232"/>
            <a:ext cx="4694312" cy="3888432"/>
          </a:xfrm>
        </p:spPr>
        <p:txBody>
          <a:bodyPr>
            <a:normAutofit/>
          </a:bodyPr>
          <a:lstStyle/>
          <a:p>
            <a:pPr marL="0" indent="0">
              <a:buNone/>
            </a:pPr>
            <a:r>
              <a:rPr lang="en-GB" sz="2800" dirty="0"/>
              <a:t>Calculate: </a:t>
            </a:r>
          </a:p>
          <a:p>
            <a:pPr marL="514350" indent="-514350">
              <a:buClr>
                <a:srgbClr val="00628C"/>
              </a:buClr>
              <a:buFont typeface="+mj-lt"/>
              <a:buAutoNum type="romanLcPeriod"/>
            </a:pPr>
            <a:r>
              <a:rPr lang="en-GB" sz="2800" dirty="0"/>
              <a:t>3.2 </a:t>
            </a:r>
            <a:r>
              <a:rPr lang="en-GB" sz="3200" dirty="0"/>
              <a:t>× </a:t>
            </a:r>
            <a:r>
              <a:rPr lang="en-GB" sz="2800" dirty="0"/>
              <a:t>(8.6 + 4.4) </a:t>
            </a:r>
          </a:p>
          <a:p>
            <a:pPr marL="514350" indent="-514350">
              <a:buClr>
                <a:srgbClr val="00628C"/>
              </a:buClr>
              <a:buFont typeface="+mj-lt"/>
              <a:buAutoNum type="romanLcPeriod"/>
            </a:pPr>
            <a:r>
              <a:rPr lang="en-GB" sz="2800" dirty="0"/>
              <a:t>3.2 </a:t>
            </a:r>
            <a:r>
              <a:rPr lang="en-GB" sz="3200" dirty="0"/>
              <a:t>×</a:t>
            </a:r>
            <a:r>
              <a:rPr lang="en-GB" sz="2800" dirty="0"/>
              <a:t> 8.6 + 4.4 </a:t>
            </a:r>
          </a:p>
          <a:p>
            <a:pPr marL="514350" indent="-514350">
              <a:buClr>
                <a:srgbClr val="00628C"/>
              </a:buClr>
              <a:buFont typeface="+mj-lt"/>
              <a:buAutoNum type="romanLcPeriod"/>
            </a:pPr>
            <a:r>
              <a:rPr lang="en-GB" sz="2800" dirty="0"/>
              <a:t>3.2 + 8.6 </a:t>
            </a:r>
            <a:r>
              <a:rPr lang="en-GB" sz="3200" dirty="0"/>
              <a:t>×</a:t>
            </a:r>
            <a:r>
              <a:rPr lang="en-GB" sz="2800" dirty="0"/>
              <a:t> 4.4 </a:t>
            </a:r>
          </a:p>
          <a:p>
            <a:pPr marL="514350" indent="-514350">
              <a:buClr>
                <a:srgbClr val="00628C"/>
              </a:buClr>
              <a:buFont typeface="+mj-lt"/>
              <a:buAutoNum type="romanLcPeriod"/>
            </a:pPr>
            <a:r>
              <a:rPr lang="en-GB" sz="2800" dirty="0"/>
              <a:t>(3.2 + 8.6) </a:t>
            </a:r>
            <a:r>
              <a:rPr lang="en-GB" sz="3200" dirty="0"/>
              <a:t>×</a:t>
            </a:r>
            <a:r>
              <a:rPr lang="en-GB" sz="2800" dirty="0"/>
              <a:t> 4.4 </a:t>
            </a:r>
          </a:p>
          <a:p>
            <a:pPr marL="0" indent="0">
              <a:buNone/>
            </a:pPr>
            <a:r>
              <a:rPr lang="en-GB" sz="2800" dirty="0"/>
              <a:t>Explain your methods</a:t>
            </a:r>
          </a:p>
        </p:txBody>
      </p:sp>
      <p:sp>
        <p:nvSpPr>
          <p:cNvPr id="7" name="TextBox 6">
            <a:extLst>
              <a:ext uri="{FF2B5EF4-FFF2-40B4-BE49-F238E27FC236}">
                <a16:creationId xmlns:a16="http://schemas.microsoft.com/office/drawing/2014/main" id="{58D23EDC-CFF9-471F-A37E-855520648917}"/>
              </a:ext>
            </a:extLst>
          </p:cNvPr>
          <p:cNvSpPr txBox="1"/>
          <p:nvPr/>
        </p:nvSpPr>
        <p:spPr>
          <a:xfrm>
            <a:off x="767408" y="1482232"/>
            <a:ext cx="4168055" cy="3108543"/>
          </a:xfrm>
          <a:prstGeom prst="rect">
            <a:avLst/>
          </a:prstGeom>
          <a:noFill/>
        </p:spPr>
        <p:txBody>
          <a:bodyPr wrap="square">
            <a:spAutoFit/>
          </a:bodyPr>
          <a:lstStyle/>
          <a:p>
            <a:pPr algn="ctr">
              <a:buNone/>
            </a:pPr>
            <a:r>
              <a:rPr lang="en-GB" dirty="0"/>
              <a:t>Compare </a:t>
            </a:r>
          </a:p>
          <a:p>
            <a:pPr algn="ctr">
              <a:buNone/>
            </a:pPr>
            <a:r>
              <a:rPr lang="en-GB" dirty="0"/>
              <a:t>31 + 9 × 7 </a:t>
            </a:r>
          </a:p>
          <a:p>
            <a:pPr algn="ctr">
              <a:buNone/>
            </a:pPr>
            <a:r>
              <a:rPr lang="en-GB" dirty="0"/>
              <a:t>and </a:t>
            </a:r>
          </a:p>
          <a:p>
            <a:pPr algn="ctr">
              <a:buNone/>
            </a:pPr>
            <a:r>
              <a:rPr lang="en-GB" dirty="0"/>
              <a:t>(31 + 9) ×  7 </a:t>
            </a:r>
          </a:p>
          <a:p>
            <a:pPr algn="ctr">
              <a:buNone/>
            </a:pPr>
            <a:r>
              <a:rPr lang="en-GB" dirty="0"/>
              <a:t>What’s the same? </a:t>
            </a:r>
          </a:p>
          <a:p>
            <a:pPr algn="ctr">
              <a:buNone/>
            </a:pPr>
            <a:r>
              <a:rPr lang="en-GB" dirty="0"/>
              <a:t>What’s different?</a:t>
            </a:r>
          </a:p>
        </p:txBody>
      </p:sp>
      <p:sp>
        <p:nvSpPr>
          <p:cNvPr id="5" name="TextBox 4">
            <a:extLst>
              <a:ext uri="{FF2B5EF4-FFF2-40B4-BE49-F238E27FC236}">
                <a16:creationId xmlns:a16="http://schemas.microsoft.com/office/drawing/2014/main" id="{91027899-2EE9-4F6E-A6AF-A993BB530D00}"/>
              </a:ext>
            </a:extLst>
          </p:cNvPr>
          <p:cNvSpPr txBox="1"/>
          <p:nvPr/>
        </p:nvSpPr>
        <p:spPr>
          <a:xfrm>
            <a:off x="609600" y="1482232"/>
            <a:ext cx="505267" cy="523220"/>
          </a:xfrm>
          <a:prstGeom prst="rect">
            <a:avLst/>
          </a:prstGeom>
          <a:noFill/>
        </p:spPr>
        <p:txBody>
          <a:bodyPr wrap="none" rtlCol="0">
            <a:spAutoFit/>
          </a:bodyPr>
          <a:lstStyle/>
          <a:p>
            <a:pPr>
              <a:buNone/>
            </a:pPr>
            <a:r>
              <a:rPr lang="en-GB">
                <a:solidFill>
                  <a:srgbClr val="00628C"/>
                </a:solidFill>
              </a:rPr>
              <a:t>a)</a:t>
            </a:r>
          </a:p>
        </p:txBody>
      </p:sp>
      <p:sp>
        <p:nvSpPr>
          <p:cNvPr id="8" name="TextBox 7">
            <a:extLst>
              <a:ext uri="{FF2B5EF4-FFF2-40B4-BE49-F238E27FC236}">
                <a16:creationId xmlns:a16="http://schemas.microsoft.com/office/drawing/2014/main" id="{BA5BEF4B-6085-438E-8D17-C8BD5021396E}"/>
              </a:ext>
            </a:extLst>
          </p:cNvPr>
          <p:cNvSpPr txBox="1"/>
          <p:nvPr/>
        </p:nvSpPr>
        <p:spPr>
          <a:xfrm>
            <a:off x="6302079" y="1482232"/>
            <a:ext cx="505267" cy="523220"/>
          </a:xfrm>
          <a:prstGeom prst="rect">
            <a:avLst/>
          </a:prstGeom>
          <a:noFill/>
        </p:spPr>
        <p:txBody>
          <a:bodyPr wrap="none" rtlCol="0">
            <a:spAutoFit/>
          </a:bodyPr>
          <a:lstStyle/>
          <a:p>
            <a:pPr>
              <a:buNone/>
            </a:pPr>
            <a:r>
              <a:rPr lang="en-GB">
                <a:solidFill>
                  <a:srgbClr val="00628C"/>
                </a:solidFill>
              </a:rPr>
              <a:t>b)</a:t>
            </a:r>
          </a:p>
        </p:txBody>
      </p:sp>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a:t>What aspects of this key idea might pupils find challenging?</a:t>
            </a:r>
          </a:p>
          <a:p>
            <a:r>
              <a:rPr lang="en-GB"/>
              <a:t>What misconceptions might pupils have? </a:t>
            </a:r>
          </a:p>
          <a:p>
            <a:endParaRPr lang="en-GB"/>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Seeing 3(a + 4b) = 3a + 12b as a process rather than being an example of the distributive law</a:t>
            </a:r>
          </a:p>
          <a:p>
            <a:pPr marL="457200" indent="-457200" fontAlgn="auto">
              <a:spcAft>
                <a:spcPts val="0"/>
              </a:spcAft>
              <a:buClrTx/>
              <a:buFont typeface="+mj-lt"/>
              <a:buAutoNum type="arabicParenR"/>
            </a:pPr>
            <a:r>
              <a:rPr lang="en-GB" dirty="0"/>
              <a:t>Not seeing the structure behind the procedure</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18165" y="1196752"/>
            <a:ext cx="10972800" cy="4608512"/>
          </a:xfrm>
        </p:spPr>
        <p:txBody>
          <a:bodyPr>
            <a:normAutofit lnSpcReduction="10000"/>
          </a:bodyPr>
          <a:lstStyle/>
          <a:p>
            <a:r>
              <a:rPr lang="en-GB" dirty="0"/>
              <a:t>Students may see processes such as 3(a + 4b) = 3a + 12b as purely symbolic exercises with no relationship to a fundamental law (the distributive law) that they are very likely to have experienced and understood at Key Stage 2 in the context of number.</a:t>
            </a:r>
          </a:p>
          <a:p>
            <a:r>
              <a:rPr lang="en-GB" dirty="0"/>
              <a:t>Avoid mechanical practice of exclusively standard questions (see Example 1 on slide 16), where the same letter is used for the unknown and the terms are written in the same order throughout, as this can result in students instinctively following a procedure instead of thinking deeply about the mathematical concepts involved. </a:t>
            </a:r>
          </a:p>
          <a:p>
            <a:r>
              <a:rPr lang="en-GB" dirty="0"/>
              <a:t>Also, it is useful to use examples of errors or non-examples (see Examples 4 and 5 on slides 23 and 25) for students to critique and reason about, as well as asking them to apply skills in different contexts to support the development of deep and sustainable understanding.</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5184576"/>
          </a:xfrm>
        </p:spPr>
        <p:txBody>
          <a:bodyPr>
            <a:normAutofit/>
          </a:bodyPr>
          <a:lstStyle/>
          <a:p>
            <a:endParaRPr lang="en-GB" sz="2200" dirty="0">
              <a:highlight>
                <a:srgbClr val="FFFF00"/>
              </a:highlight>
            </a:endParaRPr>
          </a:p>
          <a:p>
            <a:endParaRPr lang="en-GB" sz="2200" dirty="0">
              <a:effectLst/>
              <a:latin typeface="+mj-lt"/>
              <a:ea typeface="Calibri" panose="020F0502020204030204" pitchFamily="34" charset="0"/>
              <a:cs typeface="Arial" panose="020B0604020202020204" pitchFamily="34" charset="0"/>
            </a:endParaRPr>
          </a:p>
          <a:p>
            <a:endParaRPr lang="en-GB" sz="2200" dirty="0">
              <a:effectLst/>
              <a:latin typeface="+mj-lt"/>
              <a:ea typeface="Calibri" panose="020F0502020204030204" pitchFamily="34" charset="0"/>
              <a:cs typeface="Arial" panose="020B0604020202020204" pitchFamily="34" charset="0"/>
            </a:endParaRPr>
          </a:p>
          <a:p>
            <a:r>
              <a:rPr lang="en-GB" sz="2200" dirty="0">
                <a:effectLst/>
                <a:latin typeface="+mj-lt"/>
                <a:ea typeface="Calibri" panose="020F0502020204030204" pitchFamily="34" charset="0"/>
                <a:cs typeface="Arial" panose="020B0604020202020204" pitchFamily="34" charset="0"/>
              </a:rPr>
              <a:t>Similarly, 3</a:t>
            </a:r>
            <a:r>
              <a:rPr lang="en-GB" sz="2200" i="1" dirty="0">
                <a:effectLst/>
                <a:latin typeface="+mj-lt"/>
                <a:ea typeface="Calibri" panose="020F0502020204030204" pitchFamily="34" charset="0"/>
                <a:cs typeface="Arial" panose="020B0604020202020204" pitchFamily="34" charset="0"/>
              </a:rPr>
              <a:t>p</a:t>
            </a:r>
            <a:r>
              <a:rPr lang="en-GB" sz="2200" baseline="30000" dirty="0">
                <a:effectLst/>
                <a:latin typeface="+mj-lt"/>
                <a:ea typeface="Calibri" panose="020F0502020204030204" pitchFamily="34" charset="0"/>
                <a:cs typeface="Arial" panose="020B0604020202020204" pitchFamily="34" charset="0"/>
              </a:rPr>
              <a:t>2</a:t>
            </a:r>
            <a:r>
              <a:rPr lang="en-GB" sz="2200" dirty="0">
                <a:effectLst/>
                <a:latin typeface="+mj-lt"/>
                <a:ea typeface="Calibri" panose="020F0502020204030204" pitchFamily="34" charset="0"/>
                <a:cs typeface="Arial" panose="020B0604020202020204" pitchFamily="34" charset="0"/>
              </a:rPr>
              <a:t>(2</a:t>
            </a:r>
            <a:r>
              <a:rPr lang="en-GB" sz="2200" i="1" dirty="0">
                <a:effectLst/>
                <a:latin typeface="+mj-lt"/>
                <a:ea typeface="Calibri" panose="020F0502020204030204" pitchFamily="34" charset="0"/>
                <a:cs typeface="Arial" panose="020B0604020202020204" pitchFamily="34" charset="0"/>
              </a:rPr>
              <a:t>p</a:t>
            </a:r>
            <a:r>
              <a:rPr lang="en-GB" sz="2200" dirty="0">
                <a:effectLst/>
                <a:latin typeface="+mj-lt"/>
                <a:ea typeface="Calibri" panose="020F0502020204030204" pitchFamily="34" charset="0"/>
                <a:cs typeface="Arial" panose="020B0604020202020204" pitchFamily="34" charset="0"/>
              </a:rPr>
              <a:t> + 3</a:t>
            </a:r>
            <a:r>
              <a:rPr lang="en-GB" sz="2200" i="1" dirty="0">
                <a:effectLst/>
                <a:latin typeface="+mj-lt"/>
                <a:ea typeface="Calibri" panose="020F0502020204030204" pitchFamily="34" charset="0"/>
                <a:cs typeface="Arial" panose="020B0604020202020204" pitchFamily="34" charset="0"/>
              </a:rPr>
              <a:t>b</a:t>
            </a:r>
            <a:r>
              <a:rPr lang="en-GB" sz="2200" dirty="0">
                <a:effectLst/>
                <a:latin typeface="+mj-lt"/>
                <a:ea typeface="Calibri" panose="020F0502020204030204" pitchFamily="34" charset="0"/>
                <a:cs typeface="Arial" panose="020B0604020202020204" pitchFamily="34" charset="0"/>
              </a:rPr>
              <a:t>) can be represented as an area model:</a:t>
            </a:r>
          </a:p>
          <a:p>
            <a:r>
              <a:rPr lang="en-GB" sz="2200" dirty="0">
                <a:effectLst/>
                <a:latin typeface="+mj-lt"/>
                <a:ea typeface="Calibri" panose="020F0502020204030204" pitchFamily="34" charset="0"/>
                <a:cs typeface="Arial" panose="020B0604020202020204" pitchFamily="34" charset="0"/>
              </a:rPr>
              <a:t>Students’ confidence in using these representations can be developed by asking them to both draw diagrams for given expressions and write expressions for given diagrams. These activities will also support students in seeing the structure behind the mathematical procedure. It is important that the symbolic representation is used alongside any diagrams to support students to understand how the symbols represent what they know and understand from the diagrams. </a:t>
            </a:r>
          </a:p>
          <a:p>
            <a:r>
              <a:rPr lang="en-GB" sz="2200" dirty="0">
                <a:effectLst/>
                <a:latin typeface="+mj-lt"/>
                <a:ea typeface="Calibri" panose="020F0502020204030204" pitchFamily="34" charset="0"/>
                <a:cs typeface="Arial" panose="020B0604020202020204" pitchFamily="34" charset="0"/>
              </a:rPr>
              <a:t>Once students are familiar with this, you may wish to provide questions for which the use of diagrams is not efficient or appropriate (for example, where negative terms are used). This will encourage students to generalise and not become reliant on the representation.</a:t>
            </a:r>
          </a:p>
          <a:p>
            <a:endParaRPr lang="en-GB" dirty="0">
              <a:highlight>
                <a:srgbClr val="FFFF00"/>
              </a:highlight>
            </a:endParaRPr>
          </a:p>
        </p:txBody>
      </p:sp>
      <p:pic>
        <p:nvPicPr>
          <p:cNvPr id="5" name="Picture 4">
            <a:extLst>
              <a:ext uri="{FF2B5EF4-FFF2-40B4-BE49-F238E27FC236}">
                <a16:creationId xmlns:a16="http://schemas.microsoft.com/office/drawing/2014/main" id="{D922CFEB-6F5B-4B69-9D61-12B3BE7A356E}"/>
              </a:ext>
            </a:extLst>
          </p:cNvPr>
          <p:cNvPicPr>
            <a:picLocks noChangeAspect="1"/>
          </p:cNvPicPr>
          <p:nvPr/>
        </p:nvPicPr>
        <p:blipFill>
          <a:blip r:embed="rId3"/>
          <a:stretch>
            <a:fillRect/>
          </a:stretch>
        </p:blipFill>
        <p:spPr>
          <a:xfrm>
            <a:off x="7353513" y="1147064"/>
            <a:ext cx="6194073" cy="780356"/>
          </a:xfrm>
          <a:prstGeom prst="rect">
            <a:avLst/>
          </a:prstGeom>
        </p:spPr>
      </p:pic>
      <p:pic>
        <p:nvPicPr>
          <p:cNvPr id="6" name="Picture 5">
            <a:extLst>
              <a:ext uri="{FF2B5EF4-FFF2-40B4-BE49-F238E27FC236}">
                <a16:creationId xmlns:a16="http://schemas.microsoft.com/office/drawing/2014/main" id="{70DA4254-1DD4-476D-80B3-A5016EC68A02}"/>
              </a:ext>
            </a:extLst>
          </p:cNvPr>
          <p:cNvPicPr>
            <a:picLocks noChangeAspect="1"/>
          </p:cNvPicPr>
          <p:nvPr/>
        </p:nvPicPr>
        <p:blipFill>
          <a:blip r:embed="rId4"/>
          <a:stretch>
            <a:fillRect/>
          </a:stretch>
        </p:blipFill>
        <p:spPr>
          <a:xfrm>
            <a:off x="7353513" y="1846107"/>
            <a:ext cx="6194073" cy="1085182"/>
          </a:xfrm>
          <a:prstGeom prst="rect">
            <a:avLst/>
          </a:prstGeom>
        </p:spPr>
      </p:pic>
      <p:sp>
        <p:nvSpPr>
          <p:cNvPr id="7" name="TextBox 6">
            <a:extLst>
              <a:ext uri="{FF2B5EF4-FFF2-40B4-BE49-F238E27FC236}">
                <a16:creationId xmlns:a16="http://schemas.microsoft.com/office/drawing/2014/main" id="{B9A05554-5F1F-48A6-92F6-B67DFBC4F72C}"/>
              </a:ext>
            </a:extLst>
          </p:cNvPr>
          <p:cNvSpPr txBox="1"/>
          <p:nvPr/>
        </p:nvSpPr>
        <p:spPr>
          <a:xfrm>
            <a:off x="601034" y="1124744"/>
            <a:ext cx="9023357" cy="1107996"/>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200">
                <a:solidFill>
                  <a:srgbClr val="585858"/>
                </a:solidFill>
                <a:latin typeface="+mj-lt"/>
                <a:cs typeface="Arial" panose="020B0604020202020204" pitchFamily="34" charset="0"/>
              </a:rPr>
              <a:t>Bar models and diagrams based on an area model can support students’ understanding and help link number and algebra. For example, 2(3b + a) can be represented as a bar model:</a:t>
            </a:r>
          </a:p>
        </p:txBody>
      </p:sp>
    </p:spTree>
    <p:extLst>
      <p:ext uri="{BB962C8B-B14F-4D97-AF65-F5344CB8AC3E}">
        <p14:creationId xmlns:p14="http://schemas.microsoft.com/office/powerpoint/2010/main" val="354265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63B-4724-40D2-AC76-0F58E4E47E1C}"/>
              </a:ext>
            </a:extLst>
          </p:cNvPr>
          <p:cNvSpPr>
            <a:spLocks noGrp="1"/>
          </p:cNvSpPr>
          <p:nvPr>
            <p:ph type="title"/>
          </p:nvPr>
        </p:nvSpPr>
        <p:spPr/>
        <p:txBody>
          <a:bodyPr>
            <a:normAutofit fontScale="90000"/>
          </a:bodyPr>
          <a:lstStyle/>
          <a:p>
            <a:r>
              <a:rPr lang="en-GB" b="1"/>
              <a:t>1.4.3.1 Understand how to use the distributive law to multiply an expression by a term such as 3(a + 4b) and 3p</a:t>
            </a:r>
            <a:r>
              <a:rPr lang="en-GB" b="1" baseline="30000"/>
              <a:t>2</a:t>
            </a:r>
            <a:r>
              <a:rPr lang="en-GB" b="1"/>
              <a:t>(2p + 3b)</a:t>
            </a:r>
          </a:p>
        </p:txBody>
      </p:sp>
      <p:sp>
        <p:nvSpPr>
          <p:cNvPr id="3" name="Content Placeholder 2">
            <a:extLst>
              <a:ext uri="{FF2B5EF4-FFF2-40B4-BE49-F238E27FC236}">
                <a16:creationId xmlns:a16="http://schemas.microsoft.com/office/drawing/2014/main" id="{3ACD91B6-0B82-4838-953A-7DEA32F2E5A3}"/>
              </a:ext>
            </a:extLst>
          </p:cNvPr>
          <p:cNvSpPr txBox="1">
            <a:spLocks/>
          </p:cNvSpPr>
          <p:nvPr/>
        </p:nvSpPr>
        <p:spPr>
          <a:xfrm>
            <a:off x="479376" y="1340768"/>
            <a:ext cx="5112567" cy="468052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F3C7A6-7E51-47DD-B114-61E0C61E6FAE}"/>
              </a:ext>
            </a:extLst>
          </p:cNvPr>
          <p:cNvSpPr txBox="1"/>
          <p:nvPr/>
        </p:nvSpPr>
        <p:spPr>
          <a:xfrm>
            <a:off x="6023992" y="1234204"/>
            <a:ext cx="5976664" cy="4893647"/>
          </a:xfrm>
          <a:prstGeom prst="rect">
            <a:avLst/>
          </a:prstGeom>
          <a:noFill/>
        </p:spPr>
        <p:txBody>
          <a:bodyPr wrap="square" rtlCol="0">
            <a:spAutoFit/>
          </a:bodyPr>
          <a:lstStyle/>
          <a:p>
            <a:pPr>
              <a:buNone/>
            </a:pPr>
            <a:r>
              <a:rPr lang="en-GB" sz="2400" dirty="0"/>
              <a:t>Watch video one of </a:t>
            </a:r>
            <a:r>
              <a:rPr lang="en-GB" sz="2400" dirty="0">
                <a:hlinkClick r:id="rId2"/>
              </a:rPr>
              <a:t>Insights from experienced teachers | NCETM</a:t>
            </a:r>
            <a:r>
              <a:rPr lang="en-GB" sz="2400" dirty="0"/>
              <a:t>. Reflect upon their discussion – how does it compare to your experience of teaching this key idea? </a:t>
            </a:r>
          </a:p>
          <a:p>
            <a:pPr>
              <a:buNone/>
            </a:pPr>
            <a:r>
              <a:rPr lang="en-GB" sz="2400" dirty="0"/>
              <a:t>You might want to particularly think about:</a:t>
            </a:r>
          </a:p>
          <a:p>
            <a:pPr marL="457200" indent="-457200">
              <a:buClr>
                <a:srgbClr val="585858"/>
              </a:buClr>
              <a:buFont typeface="Arial" panose="020B0604020202020204" pitchFamily="34" charset="0"/>
              <a:buChar char="•"/>
            </a:pPr>
            <a:r>
              <a:rPr lang="en-GB" sz="2400" dirty="0"/>
              <a:t>The use of the phrase ‘same value, different appearance’</a:t>
            </a:r>
          </a:p>
          <a:p>
            <a:pPr marL="457200" indent="-457200">
              <a:buClr>
                <a:srgbClr val="585858"/>
              </a:buClr>
              <a:buFont typeface="Arial" panose="020B0604020202020204" pitchFamily="34" charset="0"/>
              <a:buChar char="•"/>
            </a:pPr>
            <a:r>
              <a:rPr lang="en-GB" sz="2400" dirty="0"/>
              <a:t>Precision of language</a:t>
            </a:r>
          </a:p>
          <a:p>
            <a:pPr marL="457200" indent="-457200">
              <a:buClr>
                <a:srgbClr val="585858"/>
              </a:buClr>
              <a:buFont typeface="Arial" panose="020B0604020202020204" pitchFamily="34" charset="0"/>
              <a:buChar char="•"/>
            </a:pPr>
            <a:r>
              <a:rPr lang="en-GB" sz="2400" dirty="0"/>
              <a:t>Curriculum coherence</a:t>
            </a:r>
          </a:p>
          <a:p>
            <a:pPr marL="457200" indent="-457200">
              <a:buClr>
                <a:srgbClr val="585858"/>
              </a:buClr>
              <a:buFont typeface="Arial" panose="020B0604020202020204" pitchFamily="34" charset="0"/>
              <a:buChar char="•"/>
            </a:pPr>
            <a:r>
              <a:rPr lang="en-GB" sz="2400" dirty="0"/>
              <a:t>Using numerical examples as ‘scaffolds’</a:t>
            </a:r>
          </a:p>
        </p:txBody>
      </p:sp>
      <p:pic>
        <p:nvPicPr>
          <p:cNvPr id="6" name="Picture 5">
            <a:extLst>
              <a:ext uri="{FF2B5EF4-FFF2-40B4-BE49-F238E27FC236}">
                <a16:creationId xmlns:a16="http://schemas.microsoft.com/office/drawing/2014/main" id="{9A0327B5-3809-4973-A219-AA69F89BF4AF}"/>
              </a:ext>
            </a:extLst>
          </p:cNvPr>
          <p:cNvPicPr>
            <a:picLocks noChangeAspect="1"/>
          </p:cNvPicPr>
          <p:nvPr/>
        </p:nvPicPr>
        <p:blipFill rotWithShape="1">
          <a:blip r:embed="rId3"/>
          <a:srcRect t="893"/>
          <a:stretch/>
        </p:blipFill>
        <p:spPr>
          <a:xfrm>
            <a:off x="760352" y="1589333"/>
            <a:ext cx="4550615" cy="4183390"/>
          </a:xfrm>
          <a:prstGeom prst="rect">
            <a:avLst/>
          </a:prstGeom>
        </p:spPr>
      </p:pic>
    </p:spTree>
    <p:extLst>
      <p:ext uri="{BB962C8B-B14F-4D97-AF65-F5344CB8AC3E}">
        <p14:creationId xmlns:p14="http://schemas.microsoft.com/office/powerpoint/2010/main" val="277093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structure of the distributive law</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a:p>
        </p:txBody>
      </p:sp>
      <p:sp>
        <p:nvSpPr>
          <p:cNvPr id="7" name="TextBox 6">
            <a:extLst>
              <a:ext uri="{FF2B5EF4-FFF2-40B4-BE49-F238E27FC236}">
                <a16:creationId xmlns:a16="http://schemas.microsoft.com/office/drawing/2014/main" id="{A52048EF-B270-4777-8395-3BAC280F031A}"/>
              </a:ext>
            </a:extLst>
          </p:cNvPr>
          <p:cNvSpPr txBox="1"/>
          <p:nvPr/>
        </p:nvSpPr>
        <p:spPr>
          <a:xfrm>
            <a:off x="1271464" y="2247138"/>
            <a:ext cx="6093618" cy="2363724"/>
          </a:xfrm>
          <a:prstGeom prst="rect">
            <a:avLst/>
          </a:prstGeom>
          <a:noFill/>
        </p:spPr>
        <p:txBody>
          <a:bodyPr wrap="square">
            <a:spAutoFit/>
          </a:bodyPr>
          <a:lstStyle/>
          <a:p>
            <a:pPr>
              <a:spcBef>
                <a:spcPts val="400"/>
              </a:spcBef>
              <a:spcAft>
                <a:spcPts val="400"/>
              </a:spcAft>
              <a:buNone/>
            </a:pPr>
            <a:r>
              <a:rPr lang="en-GB" sz="2800" dirty="0">
                <a:effectLst/>
                <a:latin typeface="+mj-lt"/>
                <a:ea typeface="Calibri" panose="020F0502020204030204" pitchFamily="34" charset="0"/>
                <a:cs typeface="Times New Roman" panose="02020603050405020304" pitchFamily="18" charset="0"/>
              </a:rPr>
              <a:t>Calculate as efficiently as possible:</a:t>
            </a:r>
          </a:p>
          <a:p>
            <a:pPr marL="514350" indent="-51435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16 </a:t>
            </a:r>
            <a:r>
              <a:rPr lang="en-GB" dirty="0"/>
              <a:t>× </a:t>
            </a:r>
            <a:r>
              <a:rPr lang="en-GB" sz="2800" dirty="0">
                <a:effectLst/>
                <a:latin typeface="+mj-lt"/>
                <a:ea typeface="Calibri" panose="020F0502020204030204" pitchFamily="34" charset="0"/>
                <a:cs typeface="Times New Roman" panose="02020603050405020304" pitchFamily="18" charset="0"/>
              </a:rPr>
              <a:t>101</a:t>
            </a:r>
          </a:p>
          <a:p>
            <a:pPr marL="514350" indent="-51435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25 </a:t>
            </a:r>
            <a:r>
              <a:rPr lang="en-GB" dirty="0"/>
              <a:t>× </a:t>
            </a:r>
            <a:r>
              <a:rPr lang="en-GB" sz="2800" dirty="0">
                <a:effectLst/>
                <a:latin typeface="+mj-lt"/>
                <a:ea typeface="Calibri" panose="020F0502020204030204" pitchFamily="34" charset="0"/>
                <a:cs typeface="Times New Roman" panose="02020603050405020304" pitchFamily="18" charset="0"/>
              </a:rPr>
              <a:t>10</a:t>
            </a:r>
            <a:r>
              <a:rPr lang="en-GB" sz="2800" baseline="30000" dirty="0">
                <a:effectLst/>
                <a:latin typeface="+mj-lt"/>
                <a:ea typeface="Calibri" panose="020F0502020204030204" pitchFamily="34" charset="0"/>
                <a:cs typeface="Times New Roman" panose="02020603050405020304" pitchFamily="18" charset="0"/>
              </a:rPr>
              <a:t> </a:t>
            </a:r>
            <a:r>
              <a:rPr lang="en-GB" sz="2800" dirty="0">
                <a:effectLst/>
                <a:latin typeface="+mj-lt"/>
                <a:ea typeface="Calibri" panose="020F0502020204030204" pitchFamily="34" charset="0"/>
                <a:cs typeface="Times New Roman" panose="02020603050405020304" pitchFamily="18" charset="0"/>
              </a:rPr>
              <a:t>010</a:t>
            </a:r>
          </a:p>
          <a:p>
            <a:pPr marL="514350" indent="-514350">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143 </a:t>
            </a:r>
            <a:r>
              <a:rPr lang="en-GB" dirty="0"/>
              <a:t>× </a:t>
            </a:r>
            <a:r>
              <a:rPr lang="en-GB" sz="2800" dirty="0">
                <a:effectLst/>
                <a:latin typeface="+mj-lt"/>
                <a:ea typeface="Calibri" panose="020F0502020204030204" pitchFamily="34" charset="0"/>
                <a:cs typeface="Times New Roman" panose="02020603050405020304" pitchFamily="18" charset="0"/>
              </a:rPr>
              <a:t>100</a:t>
            </a:r>
            <a:r>
              <a:rPr lang="en-GB" sz="2800" baseline="30000" dirty="0">
                <a:effectLst/>
                <a:latin typeface="+mj-lt"/>
                <a:ea typeface="Calibri" panose="020F0502020204030204" pitchFamily="34" charset="0"/>
                <a:cs typeface="Times New Roman" panose="02020603050405020304" pitchFamily="18" charset="0"/>
              </a:rPr>
              <a:t> </a:t>
            </a:r>
            <a:r>
              <a:rPr lang="en-GB" sz="2800" dirty="0">
                <a:effectLst/>
                <a:latin typeface="+mj-lt"/>
                <a:ea typeface="Calibri" panose="020F0502020204030204" pitchFamily="34" charset="0"/>
                <a:cs typeface="Times New Roman" panose="02020603050405020304" pitchFamily="18" charset="0"/>
              </a:rPr>
              <a:t>001</a:t>
            </a:r>
            <a:endParaRPr lang="en-GB" dirty="0">
              <a:latin typeface="+mj-lt"/>
            </a:endParaRPr>
          </a:p>
        </p:txBody>
      </p:sp>
    </p:spTree>
    <p:extLst>
      <p:ext uri="{BB962C8B-B14F-4D97-AF65-F5344CB8AC3E}">
        <p14:creationId xmlns:p14="http://schemas.microsoft.com/office/powerpoint/2010/main" val="71725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a:solidFill>
                  <a:srgbClr val="585858"/>
                </a:solidFill>
                <a:ea typeface="+mj-ea"/>
                <a:cs typeface="Arial" panose="020B0604020202020204" pitchFamily="34" charset="0"/>
              </a:rPr>
              <a:t>1</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are your students likely to approach this problem? </a:t>
            </a:r>
          </a:p>
          <a:p>
            <a:pPr marL="360000" lvl="1" fontAlgn="auto">
              <a:lnSpc>
                <a:spcPct val="100000"/>
              </a:lnSpc>
              <a:spcBef>
                <a:spcPts val="0"/>
              </a:spcBef>
              <a:spcAft>
                <a:spcPts val="1200"/>
              </a:spcAft>
              <a:buClrTx/>
            </a:pPr>
            <a:r>
              <a:rPr lang="en-GB" sz="2400" dirty="0"/>
              <a:t>If they are likely to try and approach it mechanistically, how might you model a more efficient method to students? Will you make the link to the distributive law explicit? Why or why not?</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lstStyle/>
          <a:p>
            <a:r>
              <a:rPr lang="en-GB" sz="2000" b="1" dirty="0"/>
              <a:t>Understand the structure of the distributive law</a:t>
            </a:r>
            <a:endParaRPr lang="en-GB" b="1" dirty="0"/>
          </a:p>
        </p:txBody>
      </p:sp>
      <p:sp>
        <p:nvSpPr>
          <p:cNvPr id="9" name="TextBox 8">
            <a:extLst>
              <a:ext uri="{FF2B5EF4-FFF2-40B4-BE49-F238E27FC236}">
                <a16:creationId xmlns:a16="http://schemas.microsoft.com/office/drawing/2014/main" id="{E88D649D-B0B1-4EC3-842E-686A73EDBD65}"/>
              </a:ext>
            </a:extLst>
          </p:cNvPr>
          <p:cNvSpPr txBox="1"/>
          <p:nvPr/>
        </p:nvSpPr>
        <p:spPr>
          <a:xfrm>
            <a:off x="1197895" y="2376404"/>
            <a:ext cx="5086212" cy="2105192"/>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Calculate as efficiently as possible:</a:t>
            </a:r>
          </a:p>
          <a:p>
            <a:pPr marL="514350" indent="-51435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16 </a:t>
            </a:r>
            <a:r>
              <a:rPr lang="en-GB" sz="2400" dirty="0"/>
              <a:t>× </a:t>
            </a:r>
            <a:r>
              <a:rPr lang="en-GB" sz="2400" dirty="0">
                <a:effectLst/>
                <a:latin typeface="+mj-lt"/>
                <a:ea typeface="Calibri" panose="020F0502020204030204" pitchFamily="34" charset="0"/>
                <a:cs typeface="Times New Roman" panose="02020603050405020304" pitchFamily="18" charset="0"/>
              </a:rPr>
              <a:t>101</a:t>
            </a:r>
          </a:p>
          <a:p>
            <a:pPr marL="514350" indent="-51435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25 </a:t>
            </a:r>
            <a:r>
              <a:rPr lang="en-GB" sz="2400" dirty="0"/>
              <a:t>× </a:t>
            </a:r>
            <a:r>
              <a:rPr lang="en-GB" sz="2400" dirty="0">
                <a:effectLst/>
                <a:latin typeface="+mj-lt"/>
                <a:ea typeface="Calibri" panose="020F0502020204030204" pitchFamily="34" charset="0"/>
                <a:cs typeface="Times New Roman" panose="02020603050405020304" pitchFamily="18" charset="0"/>
              </a:rPr>
              <a:t>10</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010</a:t>
            </a:r>
          </a:p>
          <a:p>
            <a:pPr marL="514350" indent="-514350">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143 </a:t>
            </a:r>
            <a:r>
              <a:rPr lang="en-GB" sz="2400" dirty="0"/>
              <a:t>× </a:t>
            </a:r>
            <a:r>
              <a:rPr lang="en-GB" sz="2400" dirty="0">
                <a:effectLst/>
                <a:latin typeface="+mj-lt"/>
                <a:ea typeface="Calibri" panose="020F0502020204030204" pitchFamily="34" charset="0"/>
                <a:cs typeface="Times New Roman" panose="02020603050405020304" pitchFamily="18" charset="0"/>
              </a:rPr>
              <a:t>100</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001</a:t>
            </a:r>
            <a:endParaRPr lang="en-GB" sz="2400" dirty="0">
              <a:latin typeface="+mj-lt"/>
            </a:endParaRP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impact of the multiplier</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a:p>
        </p:txBody>
      </p:sp>
      <p:sp>
        <p:nvSpPr>
          <p:cNvPr id="5" name="TextBox 4">
            <a:extLst>
              <a:ext uri="{FF2B5EF4-FFF2-40B4-BE49-F238E27FC236}">
                <a16:creationId xmlns:a16="http://schemas.microsoft.com/office/drawing/2014/main" id="{3CC7AACF-5576-48E8-813F-446C076DAC36}"/>
              </a:ext>
            </a:extLst>
          </p:cNvPr>
          <p:cNvSpPr txBox="1"/>
          <p:nvPr/>
        </p:nvSpPr>
        <p:spPr>
          <a:xfrm>
            <a:off x="1307468" y="1916832"/>
            <a:ext cx="9577064" cy="3533275"/>
          </a:xfrm>
          <a:prstGeom prst="rect">
            <a:avLst/>
          </a:prstGeom>
          <a:noFill/>
        </p:spPr>
        <p:txBody>
          <a:bodyPr wrap="square">
            <a:spAutoFit/>
          </a:bodyPr>
          <a:lstStyle/>
          <a:p>
            <a:pPr>
              <a:spcBef>
                <a:spcPts val="400"/>
              </a:spcBef>
              <a:spcAft>
                <a:spcPts val="1200"/>
              </a:spcAft>
              <a:buNone/>
            </a:pPr>
            <a:r>
              <a:rPr lang="en-GB" sz="2800" dirty="0">
                <a:effectLst/>
                <a:latin typeface="+mj-lt"/>
                <a:ea typeface="Calibri" panose="020F0502020204030204" pitchFamily="34" charset="0"/>
                <a:cs typeface="Times New Roman" panose="02020603050405020304" pitchFamily="18" charset="0"/>
              </a:rPr>
              <a:t>For each of these expressions, write another expression without brackets that will always have the same value.</a:t>
            </a:r>
          </a:p>
          <a:p>
            <a:pPr marL="514350" lvl="0" indent="-51435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1(3</a:t>
            </a:r>
            <a:r>
              <a:rPr lang="en-GB" sz="2800" i="1" dirty="0">
                <a:effectLst/>
                <a:latin typeface="+mj-lt"/>
                <a:ea typeface="Calibri" panose="020F0502020204030204" pitchFamily="34" charset="0"/>
                <a:cs typeface="Times New Roman" panose="02020603050405020304" pitchFamily="18" charset="0"/>
              </a:rPr>
              <a:t>a</a:t>
            </a:r>
            <a:r>
              <a:rPr lang="en-GB" sz="2800" dirty="0">
                <a:effectLst/>
                <a:latin typeface="+mj-lt"/>
                <a:ea typeface="Calibri" panose="020F0502020204030204" pitchFamily="34" charset="0"/>
                <a:cs typeface="Times New Roman" panose="02020603050405020304" pitchFamily="18" charset="0"/>
              </a:rPr>
              <a:t> + 5)</a:t>
            </a:r>
          </a:p>
          <a:p>
            <a:pPr marL="514350" lvl="0" indent="-51435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2(3</a:t>
            </a:r>
            <a:r>
              <a:rPr lang="en-GB" sz="2800" i="1" dirty="0">
                <a:effectLst/>
                <a:latin typeface="+mj-lt"/>
                <a:ea typeface="Calibri" panose="020F0502020204030204" pitchFamily="34" charset="0"/>
                <a:cs typeface="Times New Roman" panose="02020603050405020304" pitchFamily="18" charset="0"/>
              </a:rPr>
              <a:t>a</a:t>
            </a:r>
            <a:r>
              <a:rPr lang="en-GB" sz="2800" dirty="0">
                <a:effectLst/>
                <a:latin typeface="+mj-lt"/>
                <a:ea typeface="Calibri" panose="020F0502020204030204" pitchFamily="34" charset="0"/>
                <a:cs typeface="Times New Roman" panose="02020603050405020304" pitchFamily="18" charset="0"/>
              </a:rPr>
              <a:t> + 5)</a:t>
            </a:r>
          </a:p>
          <a:p>
            <a:pPr marL="514350" lvl="0" indent="-51435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3(3</a:t>
            </a:r>
            <a:r>
              <a:rPr lang="en-GB" sz="2800" i="1" dirty="0">
                <a:effectLst/>
                <a:latin typeface="+mj-lt"/>
                <a:ea typeface="Calibri" panose="020F0502020204030204" pitchFamily="34" charset="0"/>
                <a:cs typeface="Times New Roman" panose="02020603050405020304" pitchFamily="18" charset="0"/>
              </a:rPr>
              <a:t>a</a:t>
            </a:r>
            <a:r>
              <a:rPr lang="en-GB" sz="2800" dirty="0">
                <a:effectLst/>
                <a:latin typeface="+mj-lt"/>
                <a:ea typeface="Calibri" panose="020F0502020204030204" pitchFamily="34" charset="0"/>
                <a:cs typeface="Times New Roman" panose="02020603050405020304" pitchFamily="18" charset="0"/>
              </a:rPr>
              <a:t> + 5)</a:t>
            </a:r>
          </a:p>
          <a:p>
            <a:pPr marL="514350" indent="-514350">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10(3</a:t>
            </a:r>
            <a:r>
              <a:rPr lang="en-GB" sz="2800" i="1" dirty="0">
                <a:effectLst/>
                <a:latin typeface="+mj-lt"/>
                <a:ea typeface="Calibri" panose="020F0502020204030204" pitchFamily="34" charset="0"/>
                <a:cs typeface="Times New Roman" panose="02020603050405020304" pitchFamily="18" charset="0"/>
              </a:rPr>
              <a:t>a</a:t>
            </a:r>
            <a:r>
              <a:rPr lang="en-GB" sz="2800" dirty="0">
                <a:effectLst/>
                <a:latin typeface="+mj-lt"/>
                <a:ea typeface="Calibri" panose="020F0502020204030204" pitchFamily="34" charset="0"/>
                <a:cs typeface="Times New Roman" panose="02020603050405020304" pitchFamily="18" charset="0"/>
              </a:rPr>
              <a:t> + 5)</a:t>
            </a:r>
            <a:endParaRPr lang="en-GB" dirty="0">
              <a:latin typeface="+mj-lt"/>
            </a:endParaRPr>
          </a:p>
        </p:txBody>
      </p:sp>
    </p:spTree>
    <p:extLst>
      <p:ext uri="{BB962C8B-B14F-4D97-AF65-F5344CB8AC3E}">
        <p14:creationId xmlns:p14="http://schemas.microsoft.com/office/powerpoint/2010/main" val="220201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a:t>Consider the variation in this example: what is the effect of keeping one factor the same each time? </a:t>
            </a:r>
          </a:p>
          <a:p>
            <a:pPr marL="360000" lvl="1" fontAlgn="auto">
              <a:lnSpc>
                <a:spcPct val="100000"/>
              </a:lnSpc>
              <a:spcBef>
                <a:spcPts val="0"/>
              </a:spcBef>
              <a:spcAft>
                <a:spcPts val="1200"/>
              </a:spcAft>
              <a:buClrTx/>
            </a:pPr>
            <a:r>
              <a:rPr lang="en-GB" sz="2400"/>
              <a:t>What discussions might arise from this example?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lstStyle/>
          <a:p>
            <a:r>
              <a:rPr lang="en-GB" sz="2000" b="1" dirty="0"/>
              <a:t>Understand the impact of the multiplier</a:t>
            </a:r>
            <a:endParaRPr lang="en-GB" b="1" dirty="0"/>
          </a:p>
        </p:txBody>
      </p:sp>
      <p:sp>
        <p:nvSpPr>
          <p:cNvPr id="8" name="TextBox 7">
            <a:extLst>
              <a:ext uri="{FF2B5EF4-FFF2-40B4-BE49-F238E27FC236}">
                <a16:creationId xmlns:a16="http://schemas.microsoft.com/office/drawing/2014/main" id="{0B174691-A97B-48B2-98B2-9820EC4A2A48}"/>
              </a:ext>
            </a:extLst>
          </p:cNvPr>
          <p:cNvSpPr txBox="1"/>
          <p:nvPr/>
        </p:nvSpPr>
        <p:spPr>
          <a:xfrm>
            <a:off x="910056" y="2126502"/>
            <a:ext cx="5795544" cy="3077766"/>
          </a:xfrm>
          <a:prstGeom prst="rect">
            <a:avLst/>
          </a:prstGeom>
          <a:noFill/>
        </p:spPr>
        <p:txBody>
          <a:bodyPr wrap="square">
            <a:spAutoFit/>
          </a:bodyPr>
          <a:lstStyle/>
          <a:p>
            <a:pPr>
              <a:spcBef>
                <a:spcPts val="400"/>
              </a:spcBef>
              <a:spcAft>
                <a:spcPts val="1200"/>
              </a:spcAft>
              <a:buNone/>
            </a:pPr>
            <a:r>
              <a:rPr lang="en-GB" sz="2000" dirty="0">
                <a:effectLst/>
                <a:latin typeface="+mj-lt"/>
                <a:ea typeface="Calibri" panose="020F0502020204030204" pitchFamily="34" charset="0"/>
                <a:cs typeface="Times New Roman" panose="02020603050405020304" pitchFamily="18" charset="0"/>
              </a:rPr>
              <a:t>For each of these expressions, write another expression without brackets that will always have the same value.</a:t>
            </a:r>
          </a:p>
          <a:p>
            <a:pPr marL="514350" lvl="0" indent="-51435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1(3</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+ 5)</a:t>
            </a:r>
          </a:p>
          <a:p>
            <a:pPr marL="514350" lvl="0" indent="-51435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2(3</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+ 5)</a:t>
            </a:r>
          </a:p>
          <a:p>
            <a:pPr marL="514350" lvl="0" indent="-51435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3(3</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+ 5)</a:t>
            </a:r>
          </a:p>
          <a:p>
            <a:pPr marL="514350" indent="-514350">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10(3</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+ 5)</a:t>
            </a:r>
            <a:endParaRPr lang="en-GB" sz="2000" dirty="0">
              <a:latin typeface="+mj-lt"/>
            </a:endParaRPr>
          </a:p>
        </p:txBody>
      </p:sp>
    </p:spTree>
    <p:custDataLst>
      <p:tags r:id="rId1"/>
    </p:custDataLst>
    <p:extLst>
      <p:ext uri="{BB962C8B-B14F-4D97-AF65-F5344CB8AC3E}">
        <p14:creationId xmlns:p14="http://schemas.microsoft.com/office/powerpoint/2010/main" val="3404373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96752"/>
            <a:ext cx="10972800" cy="3888432"/>
          </a:xfrm>
        </p:spPr>
        <p:txBody>
          <a:bodyPr>
            <a:noAutofit/>
          </a:bodyPr>
          <a:lstStyle/>
          <a:p>
            <a:r>
              <a:rPr lang="en-GB" sz="2200" dirty="0"/>
              <a:t>These slides are designed to complement the </a:t>
            </a:r>
            <a:r>
              <a:rPr lang="en-GB" sz="2200" dirty="0">
                <a:hlinkClick r:id="rId3"/>
              </a:rPr>
              <a:t>1.4 Simplifying and manipulating expressions, equations and formulae</a:t>
            </a:r>
            <a:r>
              <a:rPr lang="en-GB" sz="2200" dirty="0"/>
              <a:t> Core Concept document and its associated Theme Overview document </a:t>
            </a:r>
            <a:r>
              <a:rPr lang="en-GB" sz="2200" dirty="0">
                <a:hlinkClick r:id="rId4"/>
              </a:rPr>
              <a:t>1 The Structure of the number system</a:t>
            </a:r>
            <a:r>
              <a:rPr lang="en-GB" sz="2200" dirty="0"/>
              <a:t>, b</a:t>
            </a:r>
            <a:r>
              <a:rPr lang="en-GB" sz="2200" b="0" i="0" dirty="0">
                <a:effectLst/>
              </a:rPr>
              <a:t>oth found in the </a:t>
            </a:r>
            <a:r>
              <a:rPr lang="en-GB" sz="2200" b="0" i="0" u="sng" dirty="0">
                <a:solidFill>
                  <a:srgbClr val="1B6AC9"/>
                </a:solidFill>
                <a:effectLst/>
                <a:hlinkClick r:id="rId5"/>
              </a:rPr>
              <a:t>Secondary Mastery Professional Development</a:t>
            </a:r>
            <a:r>
              <a:rPr lang="en-GB" sz="2200" b="0" i="0" dirty="0">
                <a:solidFill>
                  <a:srgbClr val="283C46"/>
                </a:solidFill>
                <a:effectLst/>
              </a:rPr>
              <a:t> </a:t>
            </a:r>
            <a:r>
              <a:rPr lang="en-GB" sz="2200" b="0" i="0" dirty="0">
                <a:effectLst/>
              </a:rPr>
              <a:t>pages</a:t>
            </a:r>
            <a:r>
              <a:rPr lang="en-GB" sz="2200" dirty="0"/>
              <a:t>.</a:t>
            </a:r>
          </a:p>
          <a:p>
            <a:r>
              <a:rPr lang="en-GB" sz="2200"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sz="2200" dirty="0"/>
              <a:t>These slides do not fully replicate the Core Concept document, so should be used alongside it. Reference to specific page numbers, and to other useful NCETM resources, can be found in the notes for each slide.</a:t>
            </a:r>
          </a:p>
          <a:p>
            <a:r>
              <a:rPr lang="en-GB" sz="2200" dirty="0"/>
              <a:t>This slide deck is not designed to be a complete PD session, rather it is a selection of resources that you can adapt and use as needed when planning a session with a group of teachers.</a:t>
            </a:r>
          </a:p>
          <a:p>
            <a:endParaRPr lang="en-GB" sz="2200" dirty="0"/>
          </a:p>
          <a:p>
            <a:endParaRPr lang="en-GB" sz="2200" dirty="0"/>
          </a:p>
          <a:p>
            <a:endParaRPr lang="en-GB" sz="2200" dirty="0"/>
          </a:p>
        </p:txBody>
      </p:sp>
    </p:spTree>
    <p:extLst>
      <p:ext uri="{BB962C8B-B14F-4D97-AF65-F5344CB8AC3E}">
        <p14:creationId xmlns:p14="http://schemas.microsoft.com/office/powerpoint/2010/main" val="1884656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(cont’d)</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110820"/>
            <a:ext cx="4891318" cy="4680380"/>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This is a bar model for part b:</a:t>
            </a:r>
          </a:p>
          <a:p>
            <a:pPr marL="360000" lvl="1" fontAlgn="auto">
              <a:lnSpc>
                <a:spcPct val="100000"/>
              </a:lnSpc>
              <a:spcBef>
                <a:spcPts val="0"/>
              </a:spcBef>
              <a:spcAft>
                <a:spcPts val="1200"/>
              </a:spcAft>
              <a:buClrTx/>
            </a:pPr>
            <a:endParaRPr lang="en-GB" sz="2400" dirty="0"/>
          </a:p>
          <a:p>
            <a:pPr marL="360000" lvl="1" fontAlgn="auto">
              <a:lnSpc>
                <a:spcPct val="100000"/>
              </a:lnSpc>
              <a:spcBef>
                <a:spcPts val="0"/>
              </a:spcBef>
              <a:spcAft>
                <a:spcPts val="1200"/>
              </a:spcAft>
              <a:buClrTx/>
            </a:pPr>
            <a:endParaRPr lang="en-GB" sz="2400" dirty="0"/>
          </a:p>
          <a:p>
            <a:pPr marL="360000" lvl="1" fontAlgn="auto">
              <a:lnSpc>
                <a:spcPct val="100000"/>
              </a:lnSpc>
              <a:spcBef>
                <a:spcPts val="0"/>
              </a:spcBef>
              <a:spcAft>
                <a:spcPts val="1200"/>
              </a:spcAft>
              <a:buClrTx/>
            </a:pPr>
            <a:r>
              <a:rPr lang="en-GB" sz="2400" dirty="0"/>
              <a:t>This is an area model for part d:</a:t>
            </a:r>
          </a:p>
          <a:p>
            <a:pPr marL="360000" lvl="1" fontAlgn="auto">
              <a:lnSpc>
                <a:spcPct val="100000"/>
              </a:lnSpc>
              <a:spcBef>
                <a:spcPts val="0"/>
              </a:spcBef>
              <a:spcAft>
                <a:spcPts val="1200"/>
              </a:spcAft>
              <a:buClrTx/>
            </a:pPr>
            <a:endParaRPr lang="en-GB" sz="2400" dirty="0"/>
          </a:p>
          <a:p>
            <a:pPr marL="360000" lvl="1" fontAlgn="auto">
              <a:lnSpc>
                <a:spcPct val="100000"/>
              </a:lnSpc>
              <a:spcBef>
                <a:spcPts val="0"/>
              </a:spcBef>
              <a:spcAft>
                <a:spcPts val="1200"/>
              </a:spcAft>
              <a:buClrTx/>
            </a:pPr>
            <a:endParaRPr lang="en-GB" sz="2400" dirty="0"/>
          </a:p>
          <a:p>
            <a:pPr marL="360000" lvl="1" fontAlgn="auto">
              <a:lnSpc>
                <a:spcPct val="100000"/>
              </a:lnSpc>
              <a:spcBef>
                <a:spcPts val="0"/>
              </a:spcBef>
              <a:spcAft>
                <a:spcPts val="1200"/>
              </a:spcAft>
              <a:buClrTx/>
            </a:pPr>
            <a:endParaRPr lang="en-GB" sz="2400" dirty="0"/>
          </a:p>
          <a:p>
            <a:pPr marL="360000" lvl="1" fontAlgn="auto">
              <a:lnSpc>
                <a:spcPct val="100000"/>
              </a:lnSpc>
              <a:spcBef>
                <a:spcPts val="0"/>
              </a:spcBef>
              <a:spcAft>
                <a:spcPts val="1200"/>
              </a:spcAft>
              <a:buClrTx/>
            </a:pPr>
            <a:r>
              <a:rPr lang="en-GB" sz="2400" dirty="0"/>
              <a:t>How might you use visual representations such as these to support students’ understanding?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lstStyle/>
          <a:p>
            <a:r>
              <a:rPr lang="en-GB" sz="2000" b="1" dirty="0"/>
              <a:t>Understand the impact of the multiplier</a:t>
            </a:r>
            <a:endParaRPr lang="en-GB" b="1" dirty="0"/>
          </a:p>
        </p:txBody>
      </p:sp>
      <p:sp>
        <p:nvSpPr>
          <p:cNvPr id="8" name="TextBox 7">
            <a:extLst>
              <a:ext uri="{FF2B5EF4-FFF2-40B4-BE49-F238E27FC236}">
                <a16:creationId xmlns:a16="http://schemas.microsoft.com/office/drawing/2014/main" id="{0B174691-A97B-48B2-98B2-9820EC4A2A48}"/>
              </a:ext>
            </a:extLst>
          </p:cNvPr>
          <p:cNvSpPr txBox="1"/>
          <p:nvPr/>
        </p:nvSpPr>
        <p:spPr>
          <a:xfrm>
            <a:off x="910056" y="2126502"/>
            <a:ext cx="5795544" cy="3077766"/>
          </a:xfrm>
          <a:prstGeom prst="rect">
            <a:avLst/>
          </a:prstGeom>
          <a:noFill/>
        </p:spPr>
        <p:txBody>
          <a:bodyPr wrap="square">
            <a:spAutoFit/>
          </a:bodyPr>
          <a:lstStyle/>
          <a:p>
            <a:pPr>
              <a:spcBef>
                <a:spcPts val="400"/>
              </a:spcBef>
              <a:spcAft>
                <a:spcPts val="1200"/>
              </a:spcAft>
              <a:buNone/>
            </a:pPr>
            <a:r>
              <a:rPr lang="en-GB" sz="2000" dirty="0">
                <a:effectLst/>
                <a:latin typeface="+mj-lt"/>
                <a:ea typeface="Calibri" panose="020F0502020204030204" pitchFamily="34" charset="0"/>
                <a:cs typeface="Times New Roman" panose="02020603050405020304" pitchFamily="18" charset="0"/>
              </a:rPr>
              <a:t>For each of these expressions, write another expression without brackets that will always have the same value.</a:t>
            </a:r>
          </a:p>
          <a:p>
            <a:pPr marL="514350" lvl="0" indent="-51435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1(3</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+ 5)</a:t>
            </a:r>
          </a:p>
          <a:p>
            <a:pPr marL="514350" lvl="0" indent="-51435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2(3</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+ 5)</a:t>
            </a:r>
          </a:p>
          <a:p>
            <a:pPr marL="514350" lvl="0" indent="-51435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3(3</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+ 5)</a:t>
            </a:r>
          </a:p>
          <a:p>
            <a:pPr marL="514350" indent="-514350">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10(3</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+ 5)</a:t>
            </a:r>
            <a:endParaRPr lang="en-GB" sz="2000" dirty="0">
              <a:latin typeface="+mj-lt"/>
            </a:endParaRPr>
          </a:p>
        </p:txBody>
      </p:sp>
      <p:pic>
        <p:nvPicPr>
          <p:cNvPr id="2" name="Picture 1">
            <a:extLst>
              <a:ext uri="{FF2B5EF4-FFF2-40B4-BE49-F238E27FC236}">
                <a16:creationId xmlns:a16="http://schemas.microsoft.com/office/drawing/2014/main" id="{65BFC423-6C12-4C58-BE06-C074FDC79894}"/>
              </a:ext>
            </a:extLst>
          </p:cNvPr>
          <p:cNvPicPr>
            <a:picLocks noChangeAspect="1"/>
          </p:cNvPicPr>
          <p:nvPr/>
        </p:nvPicPr>
        <p:blipFill>
          <a:blip r:embed="rId4"/>
          <a:stretch>
            <a:fillRect/>
          </a:stretch>
        </p:blipFill>
        <p:spPr>
          <a:xfrm>
            <a:off x="7491232" y="1741532"/>
            <a:ext cx="3551467" cy="840939"/>
          </a:xfrm>
          <a:prstGeom prst="rect">
            <a:avLst/>
          </a:prstGeom>
        </p:spPr>
      </p:pic>
      <p:pic>
        <p:nvPicPr>
          <p:cNvPr id="3" name="Picture 2">
            <a:extLst>
              <a:ext uri="{FF2B5EF4-FFF2-40B4-BE49-F238E27FC236}">
                <a16:creationId xmlns:a16="http://schemas.microsoft.com/office/drawing/2014/main" id="{8364186F-B341-4CE5-827C-5F23C60198DE}"/>
              </a:ext>
            </a:extLst>
          </p:cNvPr>
          <p:cNvPicPr>
            <a:picLocks noChangeAspect="1"/>
          </p:cNvPicPr>
          <p:nvPr/>
        </p:nvPicPr>
        <p:blipFill>
          <a:blip r:embed="rId5"/>
          <a:stretch>
            <a:fillRect/>
          </a:stretch>
        </p:blipFill>
        <p:spPr>
          <a:xfrm>
            <a:off x="7491232" y="3037535"/>
            <a:ext cx="3551467" cy="1494169"/>
          </a:xfrm>
          <a:prstGeom prst="rect">
            <a:avLst/>
          </a:prstGeom>
        </p:spPr>
      </p:pic>
    </p:spTree>
    <p:custDataLst>
      <p:tags r:id="rId1"/>
    </p:custDataLst>
    <p:extLst>
      <p:ext uri="{BB962C8B-B14F-4D97-AF65-F5344CB8AC3E}">
        <p14:creationId xmlns:p14="http://schemas.microsoft.com/office/powerpoint/2010/main" val="149703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impact of the multiplier</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a:p>
        </p:txBody>
      </p:sp>
      <p:sp>
        <p:nvSpPr>
          <p:cNvPr id="5" name="TextBox 4">
            <a:extLst>
              <a:ext uri="{FF2B5EF4-FFF2-40B4-BE49-F238E27FC236}">
                <a16:creationId xmlns:a16="http://schemas.microsoft.com/office/drawing/2014/main" id="{B1CA1229-024C-4B78-8517-569BACE15048}"/>
              </a:ext>
            </a:extLst>
          </p:cNvPr>
          <p:cNvSpPr txBox="1"/>
          <p:nvPr/>
        </p:nvSpPr>
        <p:spPr>
          <a:xfrm>
            <a:off x="1199456" y="2132856"/>
            <a:ext cx="9793088" cy="3207032"/>
          </a:xfrm>
          <a:prstGeom prst="rect">
            <a:avLst/>
          </a:prstGeom>
          <a:noFill/>
        </p:spPr>
        <p:txBody>
          <a:bodyPr wrap="square">
            <a:spAutoFit/>
          </a:bodyPr>
          <a:lstStyle/>
          <a:p>
            <a:pPr>
              <a:spcAft>
                <a:spcPts val="1200"/>
              </a:spcAft>
              <a:buNone/>
            </a:pPr>
            <a:r>
              <a:rPr lang="en-GB" dirty="0"/>
              <a:t>Write an equivalent expression without brackets.</a:t>
            </a:r>
          </a:p>
          <a:p>
            <a:pPr marL="514350" indent="-514350">
              <a:spcAft>
                <a:spcPts val="1200"/>
              </a:spcAft>
              <a:buFont typeface="+mj-lt"/>
              <a:buAutoNum type="alphaLcParenR"/>
            </a:pPr>
            <a:r>
              <a:rPr lang="en-GB" dirty="0"/>
              <a:t>10(2</a:t>
            </a:r>
            <a:r>
              <a:rPr lang="en-GB" i="1" dirty="0">
                <a:latin typeface="Times New Roman" panose="02020603050405020304" pitchFamily="18" charset="0"/>
                <a:cs typeface="Times New Roman" panose="02020603050405020304" pitchFamily="18" charset="0"/>
              </a:rPr>
              <a:t>xy</a:t>
            </a:r>
            <a:r>
              <a:rPr lang="en-GB" dirty="0"/>
              <a:t> + </a:t>
            </a:r>
            <a:r>
              <a:rPr lang="en-GB" i="1" dirty="0">
                <a:latin typeface="Times New Roman" panose="02020603050405020304" pitchFamily="18" charset="0"/>
                <a:cs typeface="Times New Roman" panose="02020603050405020304" pitchFamily="18" charset="0"/>
              </a:rPr>
              <a:t>z</a:t>
            </a:r>
            <a:r>
              <a:rPr lang="en-GB" dirty="0"/>
              <a:t>)</a:t>
            </a:r>
          </a:p>
          <a:p>
            <a:pPr marL="514350" indent="-514350">
              <a:spcAft>
                <a:spcPts val="1200"/>
              </a:spcAft>
              <a:buFont typeface="+mj-lt"/>
              <a:buAutoNum type="alphaLcParenR"/>
            </a:pPr>
            <a:r>
              <a:rPr lang="pt-BR" dirty="0"/>
              <a:t>10(</a:t>
            </a:r>
            <a:r>
              <a:rPr lang="pt-BR" i="1" dirty="0"/>
              <a:t>a</a:t>
            </a:r>
            <a:r>
              <a:rPr lang="pt-BR" dirty="0"/>
              <a:t> + 2</a:t>
            </a:r>
            <a:r>
              <a:rPr lang="pt-BR" i="1" dirty="0"/>
              <a:t>b</a:t>
            </a:r>
            <a:r>
              <a:rPr lang="pt-BR" dirty="0"/>
              <a:t> + 4</a:t>
            </a:r>
            <a:r>
              <a:rPr lang="pt-BR" i="1" dirty="0"/>
              <a:t>c</a:t>
            </a:r>
            <a:r>
              <a:rPr lang="pt-BR" dirty="0"/>
              <a:t>)</a:t>
            </a:r>
          </a:p>
          <a:p>
            <a:pPr marL="514350" indent="-514350">
              <a:spcAft>
                <a:spcPts val="1200"/>
              </a:spcAft>
              <a:buFont typeface="+mj-lt"/>
              <a:buAutoNum type="alphaLcParenR"/>
            </a:pPr>
            <a:r>
              <a:rPr lang="pt-BR" dirty="0"/>
              <a:t>10(</a:t>
            </a:r>
            <a:r>
              <a:rPr lang="pt-BR" i="1" dirty="0"/>
              <a:t>p</a:t>
            </a:r>
            <a:r>
              <a:rPr lang="pt-BR" baseline="30000" dirty="0"/>
              <a:t>2</a:t>
            </a:r>
            <a:r>
              <a:rPr lang="pt-BR" dirty="0"/>
              <a:t> + 3</a:t>
            </a:r>
            <a:r>
              <a:rPr lang="pt-BR" i="1" dirty="0"/>
              <a:t>q</a:t>
            </a:r>
            <a:r>
              <a:rPr lang="pt-BR" dirty="0"/>
              <a:t>)</a:t>
            </a:r>
          </a:p>
          <a:p>
            <a:pPr>
              <a:spcAft>
                <a:spcPts val="1200"/>
              </a:spcAft>
              <a:buNone/>
            </a:pPr>
            <a:endParaRPr lang="en-GB" dirty="0"/>
          </a:p>
        </p:txBody>
      </p:sp>
    </p:spTree>
    <p:extLst>
      <p:ext uri="{BB962C8B-B14F-4D97-AF65-F5344CB8AC3E}">
        <p14:creationId xmlns:p14="http://schemas.microsoft.com/office/powerpoint/2010/main" val="1098283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a:t>Consider the variation in this example: what is the effect of keeping one factor the same each time? </a:t>
            </a:r>
          </a:p>
          <a:p>
            <a:pPr marL="360000" lvl="1" fontAlgn="auto">
              <a:lnSpc>
                <a:spcPct val="100000"/>
              </a:lnSpc>
              <a:spcBef>
                <a:spcPts val="0"/>
              </a:spcBef>
              <a:spcAft>
                <a:spcPts val="1200"/>
              </a:spcAft>
              <a:buClrTx/>
            </a:pPr>
            <a:r>
              <a:rPr lang="en-GB" sz="2400"/>
              <a:t>What discussions might arise from this example?</a:t>
            </a:r>
          </a:p>
          <a:p>
            <a:pPr marL="360000" lvl="1" fontAlgn="auto">
              <a:lnSpc>
                <a:spcPct val="100000"/>
              </a:lnSpc>
              <a:spcBef>
                <a:spcPts val="0"/>
              </a:spcBef>
              <a:spcAft>
                <a:spcPts val="1200"/>
              </a:spcAft>
              <a:buClrTx/>
            </a:pPr>
            <a:r>
              <a:rPr lang="en-GB" sz="2400"/>
              <a:t>How might these be the same or different to discussions arising from Example 2?</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lstStyle/>
          <a:p>
            <a:r>
              <a:rPr lang="en-GB" sz="2000" b="1" dirty="0"/>
              <a:t>Understand the impact of the multiplier</a:t>
            </a:r>
            <a:endParaRPr lang="en-GB" b="1" dirty="0"/>
          </a:p>
        </p:txBody>
      </p:sp>
      <p:sp>
        <p:nvSpPr>
          <p:cNvPr id="8" name="TextBox 7">
            <a:extLst>
              <a:ext uri="{FF2B5EF4-FFF2-40B4-BE49-F238E27FC236}">
                <a16:creationId xmlns:a16="http://schemas.microsoft.com/office/drawing/2014/main" id="{AF8C46CD-DEB1-4FF8-B308-628DE2B0C2EB}"/>
              </a:ext>
            </a:extLst>
          </p:cNvPr>
          <p:cNvSpPr txBox="1"/>
          <p:nvPr/>
        </p:nvSpPr>
        <p:spPr>
          <a:xfrm>
            <a:off x="898440" y="2418890"/>
            <a:ext cx="5696324" cy="2492990"/>
          </a:xfrm>
          <a:prstGeom prst="rect">
            <a:avLst/>
          </a:prstGeom>
          <a:noFill/>
        </p:spPr>
        <p:txBody>
          <a:bodyPr wrap="square">
            <a:spAutoFit/>
          </a:bodyPr>
          <a:lstStyle/>
          <a:p>
            <a:pPr>
              <a:spcAft>
                <a:spcPts val="1200"/>
              </a:spcAft>
              <a:buNone/>
            </a:pPr>
            <a:r>
              <a:rPr lang="en-GB" sz="2000" dirty="0"/>
              <a:t>Write an equivalent expression without brackets.</a:t>
            </a:r>
          </a:p>
          <a:p>
            <a:pPr marL="514350" indent="-514350">
              <a:spcAft>
                <a:spcPts val="1200"/>
              </a:spcAft>
              <a:buFont typeface="+mj-lt"/>
              <a:buAutoNum type="alphaLcParenR"/>
            </a:pPr>
            <a:r>
              <a:rPr lang="en-GB" sz="2000" dirty="0"/>
              <a:t>10(2</a:t>
            </a:r>
            <a:r>
              <a:rPr lang="en-GB" sz="2000" i="1" dirty="0">
                <a:latin typeface="Times New Roman" panose="02020603050405020304" pitchFamily="18" charset="0"/>
                <a:cs typeface="Times New Roman" panose="02020603050405020304" pitchFamily="18" charset="0"/>
              </a:rPr>
              <a:t>xy</a:t>
            </a:r>
            <a:r>
              <a:rPr lang="en-GB" sz="2000" dirty="0"/>
              <a:t> + </a:t>
            </a:r>
            <a:r>
              <a:rPr lang="en-GB" sz="2000" i="1" dirty="0">
                <a:latin typeface="Times New Roman" panose="02020603050405020304" pitchFamily="18" charset="0"/>
                <a:cs typeface="Times New Roman" panose="02020603050405020304" pitchFamily="18" charset="0"/>
              </a:rPr>
              <a:t>z</a:t>
            </a:r>
            <a:r>
              <a:rPr lang="en-GB" sz="2000" dirty="0"/>
              <a:t>)</a:t>
            </a:r>
          </a:p>
          <a:p>
            <a:pPr marL="514350" indent="-514350">
              <a:spcAft>
                <a:spcPts val="1200"/>
              </a:spcAft>
              <a:buFont typeface="+mj-lt"/>
              <a:buAutoNum type="alphaLcParenR"/>
            </a:pPr>
            <a:r>
              <a:rPr lang="pt-BR" sz="2000" dirty="0"/>
              <a:t>10(</a:t>
            </a:r>
            <a:r>
              <a:rPr lang="pt-BR" sz="2000" i="1" dirty="0"/>
              <a:t>a</a:t>
            </a:r>
            <a:r>
              <a:rPr lang="pt-BR" sz="2000" dirty="0"/>
              <a:t> + 2</a:t>
            </a:r>
            <a:r>
              <a:rPr lang="pt-BR" sz="2000" i="1" dirty="0"/>
              <a:t>b</a:t>
            </a:r>
            <a:r>
              <a:rPr lang="pt-BR" sz="2000" dirty="0"/>
              <a:t> + 4</a:t>
            </a:r>
            <a:r>
              <a:rPr lang="pt-BR" sz="2000" i="1" dirty="0"/>
              <a:t>c</a:t>
            </a:r>
            <a:r>
              <a:rPr lang="pt-BR" sz="2000" dirty="0"/>
              <a:t>)</a:t>
            </a:r>
          </a:p>
          <a:p>
            <a:pPr marL="514350" indent="-514350">
              <a:spcAft>
                <a:spcPts val="1200"/>
              </a:spcAft>
              <a:buFont typeface="+mj-lt"/>
              <a:buAutoNum type="alphaLcParenR"/>
            </a:pPr>
            <a:r>
              <a:rPr lang="pt-BR" sz="2000" dirty="0"/>
              <a:t>10(</a:t>
            </a:r>
            <a:r>
              <a:rPr lang="pt-BR" sz="2000" i="1" dirty="0"/>
              <a:t>p</a:t>
            </a:r>
            <a:r>
              <a:rPr lang="pt-BR" sz="2000" baseline="30000" dirty="0"/>
              <a:t>2</a:t>
            </a:r>
            <a:r>
              <a:rPr lang="pt-BR" sz="2000" dirty="0"/>
              <a:t> + 3</a:t>
            </a:r>
            <a:r>
              <a:rPr lang="pt-BR" sz="2000" i="1" dirty="0"/>
              <a:t>q</a:t>
            </a:r>
            <a:r>
              <a:rPr lang="pt-BR" sz="2000" dirty="0"/>
              <a:t>)</a:t>
            </a:r>
          </a:p>
          <a:p>
            <a:pPr>
              <a:spcAft>
                <a:spcPts val="1200"/>
              </a:spcAft>
              <a:buNone/>
            </a:pPr>
            <a:endParaRPr lang="en-GB" sz="2000" dirty="0"/>
          </a:p>
        </p:txBody>
      </p:sp>
    </p:spTree>
    <p:custDataLst>
      <p:tags r:id="rId1"/>
    </p:custDataLst>
    <p:extLst>
      <p:ext uri="{BB962C8B-B14F-4D97-AF65-F5344CB8AC3E}">
        <p14:creationId xmlns:p14="http://schemas.microsoft.com/office/powerpoint/2010/main" val="1944445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the multiplier can be a variable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a:p>
        </p:txBody>
      </p:sp>
      <p:sp>
        <p:nvSpPr>
          <p:cNvPr id="5" name="TextBox 4">
            <a:extLst>
              <a:ext uri="{FF2B5EF4-FFF2-40B4-BE49-F238E27FC236}">
                <a16:creationId xmlns:a16="http://schemas.microsoft.com/office/drawing/2014/main" id="{0FC97E7A-7F86-4212-8FA2-7636DF3E6161}"/>
              </a:ext>
            </a:extLst>
          </p:cNvPr>
          <p:cNvSpPr txBox="1"/>
          <p:nvPr/>
        </p:nvSpPr>
        <p:spPr>
          <a:xfrm>
            <a:off x="479376" y="1700808"/>
            <a:ext cx="11233248" cy="4308872"/>
          </a:xfrm>
          <a:prstGeom prst="rect">
            <a:avLst/>
          </a:prstGeom>
          <a:noFill/>
        </p:spPr>
        <p:txBody>
          <a:bodyPr wrap="square">
            <a:spAutoFit/>
          </a:bodyPr>
          <a:lstStyle/>
          <a:p>
            <a:pPr>
              <a:spcAft>
                <a:spcPts val="1200"/>
              </a:spcAft>
              <a:buNone/>
            </a:pPr>
            <a:r>
              <a:rPr lang="en-GB" dirty="0"/>
              <a:t>Use the distributive law to write equivalent expressions for these expressions.</a:t>
            </a:r>
          </a:p>
          <a:p>
            <a:pPr marL="1428750" lvl="2" indent="-514350">
              <a:spcAft>
                <a:spcPts val="1200"/>
              </a:spcAft>
              <a:buFont typeface="+mj-lt"/>
              <a:buAutoNum type="alphaLcParenR"/>
            </a:pPr>
            <a:r>
              <a:rPr lang="en-GB" dirty="0"/>
              <a:t>2(</a:t>
            </a:r>
            <a:r>
              <a:rPr lang="en-GB" i="1" dirty="0"/>
              <a:t>b</a:t>
            </a:r>
            <a:r>
              <a:rPr lang="en-GB" dirty="0"/>
              <a:t> + 7)</a:t>
            </a:r>
          </a:p>
          <a:p>
            <a:pPr marL="1428750" lvl="2" indent="-514350">
              <a:spcAft>
                <a:spcPts val="1200"/>
              </a:spcAft>
              <a:buFont typeface="+mj-lt"/>
              <a:buAutoNum type="alphaLcParenR"/>
            </a:pPr>
            <a:r>
              <a:rPr lang="en-GB" dirty="0"/>
              <a:t>200(</a:t>
            </a:r>
            <a:r>
              <a:rPr lang="en-GB" i="1" dirty="0"/>
              <a:t>b</a:t>
            </a:r>
            <a:r>
              <a:rPr lang="en-GB" dirty="0"/>
              <a:t> + 7)</a:t>
            </a:r>
          </a:p>
          <a:p>
            <a:pPr marL="1428750" lvl="2" indent="-514350">
              <a:spcAft>
                <a:spcPts val="1200"/>
              </a:spcAft>
              <a:buFont typeface="+mj-lt"/>
              <a:buAutoNum type="alphaLcParenR"/>
            </a:pPr>
            <a:r>
              <a:rPr lang="en-GB" dirty="0"/>
              <a:t>2</a:t>
            </a:r>
            <a:r>
              <a:rPr lang="en-GB" i="1" dirty="0"/>
              <a:t>a</a:t>
            </a:r>
            <a:r>
              <a:rPr lang="en-GB" dirty="0"/>
              <a:t>(</a:t>
            </a:r>
            <a:r>
              <a:rPr lang="en-GB" i="1" dirty="0"/>
              <a:t>b</a:t>
            </a:r>
            <a:r>
              <a:rPr lang="en-GB" dirty="0"/>
              <a:t> + 7)	</a:t>
            </a:r>
          </a:p>
          <a:p>
            <a:pPr marL="1428750" lvl="2" indent="-514350">
              <a:spcAft>
                <a:spcPts val="1200"/>
              </a:spcAft>
              <a:buFont typeface="+mj-lt"/>
              <a:buAutoNum type="alphaLcParenR"/>
            </a:pPr>
            <a:r>
              <a:rPr lang="en-GB" dirty="0"/>
              <a:t>2</a:t>
            </a:r>
            <a:r>
              <a:rPr lang="en-GB" i="1" dirty="0"/>
              <a:t>a</a:t>
            </a:r>
            <a:r>
              <a:rPr lang="en-GB" baseline="30000" dirty="0"/>
              <a:t>2</a:t>
            </a:r>
            <a:r>
              <a:rPr lang="en-GB" dirty="0"/>
              <a:t>(</a:t>
            </a:r>
            <a:r>
              <a:rPr lang="en-GB" i="1" dirty="0"/>
              <a:t>b</a:t>
            </a:r>
            <a:r>
              <a:rPr lang="en-GB" dirty="0"/>
              <a:t> + 7)</a:t>
            </a:r>
          </a:p>
          <a:p>
            <a:pPr marL="1428750" lvl="2" indent="-514350">
              <a:spcAft>
                <a:spcPts val="1200"/>
              </a:spcAft>
              <a:buFont typeface="+mj-lt"/>
              <a:buAutoNum type="alphaLcParenR"/>
            </a:pPr>
            <a:r>
              <a:rPr lang="en-GB" dirty="0"/>
              <a:t>2</a:t>
            </a:r>
            <a:r>
              <a:rPr lang="en-GB" i="1" dirty="0"/>
              <a:t>a</a:t>
            </a:r>
            <a:r>
              <a:rPr lang="en-GB" baseline="30000" dirty="0"/>
              <a:t>2</a:t>
            </a:r>
            <a:r>
              <a:rPr lang="en-GB" i="1" dirty="0"/>
              <a:t>b</a:t>
            </a:r>
            <a:r>
              <a:rPr lang="en-GB" dirty="0"/>
              <a:t>(</a:t>
            </a:r>
            <a:r>
              <a:rPr lang="en-GB" i="1" dirty="0"/>
              <a:t>b</a:t>
            </a:r>
            <a:r>
              <a:rPr lang="en-GB" dirty="0"/>
              <a:t> + 7)</a:t>
            </a:r>
          </a:p>
        </p:txBody>
      </p:sp>
    </p:spTree>
    <p:extLst>
      <p:ext uri="{BB962C8B-B14F-4D97-AF65-F5344CB8AC3E}">
        <p14:creationId xmlns:p14="http://schemas.microsoft.com/office/powerpoint/2010/main" val="2313502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a:solidFill>
                  <a:srgbClr val="585858"/>
                </a:solidFill>
                <a:ea typeface="+mj-ea"/>
                <a:cs typeface="Arial" panose="020B0604020202020204" pitchFamily="34" charset="0"/>
              </a:rPr>
              <a:t>4</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the variation in this example: what is the effect of keeping one factor the same each time? How does it differ from Examples 2 and 3?</a:t>
            </a:r>
          </a:p>
          <a:p>
            <a:pPr marL="360000" lvl="1" fontAlgn="auto">
              <a:lnSpc>
                <a:spcPct val="100000"/>
              </a:lnSpc>
              <a:spcBef>
                <a:spcPts val="0"/>
              </a:spcBef>
              <a:spcAft>
                <a:spcPts val="1200"/>
              </a:spcAft>
              <a:buClrTx/>
            </a:pPr>
            <a:r>
              <a:rPr lang="en-GB" sz="2400" dirty="0"/>
              <a:t>What might be the impact of asking students to ‘write equivalent expressions’ rather than ‘the answer’? Is this an important distinction to make?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lstStyle/>
          <a:p>
            <a:r>
              <a:rPr lang="en-GB" sz="2000" b="1" dirty="0"/>
              <a:t>Understand that the multiplier can be a variable</a:t>
            </a:r>
            <a:endParaRPr lang="en-GB" b="1" dirty="0"/>
          </a:p>
        </p:txBody>
      </p:sp>
      <p:sp>
        <p:nvSpPr>
          <p:cNvPr id="8" name="TextBox 7">
            <a:extLst>
              <a:ext uri="{FF2B5EF4-FFF2-40B4-BE49-F238E27FC236}">
                <a16:creationId xmlns:a16="http://schemas.microsoft.com/office/drawing/2014/main" id="{274C2C6A-C84E-4059-8E8A-78790A380A3A}"/>
              </a:ext>
            </a:extLst>
          </p:cNvPr>
          <p:cNvSpPr txBox="1"/>
          <p:nvPr/>
        </p:nvSpPr>
        <p:spPr>
          <a:xfrm>
            <a:off x="741052" y="2005608"/>
            <a:ext cx="5616624" cy="3323987"/>
          </a:xfrm>
          <a:prstGeom prst="rect">
            <a:avLst/>
          </a:prstGeom>
          <a:noFill/>
        </p:spPr>
        <p:txBody>
          <a:bodyPr wrap="square">
            <a:spAutoFit/>
          </a:bodyPr>
          <a:lstStyle/>
          <a:p>
            <a:pPr>
              <a:spcAft>
                <a:spcPts val="1200"/>
              </a:spcAft>
              <a:buNone/>
            </a:pPr>
            <a:r>
              <a:rPr lang="en-GB" sz="2000" dirty="0"/>
              <a:t>Use the distributive law to write equivalent expressions for these expressions.</a:t>
            </a:r>
          </a:p>
          <a:p>
            <a:pPr marL="1428750" lvl="2" indent="-514350">
              <a:spcAft>
                <a:spcPts val="1200"/>
              </a:spcAft>
              <a:buFont typeface="+mj-lt"/>
              <a:buAutoNum type="alphaLcParenR"/>
            </a:pPr>
            <a:r>
              <a:rPr lang="en-GB" sz="2000" dirty="0"/>
              <a:t>2(</a:t>
            </a:r>
            <a:r>
              <a:rPr lang="en-GB" sz="2000" i="1" dirty="0"/>
              <a:t>b</a:t>
            </a:r>
            <a:r>
              <a:rPr lang="en-GB" sz="2000" dirty="0"/>
              <a:t> + 7)</a:t>
            </a:r>
          </a:p>
          <a:p>
            <a:pPr marL="1428750" lvl="2" indent="-514350">
              <a:spcAft>
                <a:spcPts val="1200"/>
              </a:spcAft>
              <a:buFont typeface="+mj-lt"/>
              <a:buAutoNum type="alphaLcParenR"/>
            </a:pPr>
            <a:r>
              <a:rPr lang="en-GB" sz="2000" dirty="0"/>
              <a:t>200(</a:t>
            </a:r>
            <a:r>
              <a:rPr lang="en-GB" sz="2000" i="1" dirty="0"/>
              <a:t>b</a:t>
            </a:r>
            <a:r>
              <a:rPr lang="en-GB" sz="2000" dirty="0"/>
              <a:t> + 7)</a:t>
            </a:r>
          </a:p>
          <a:p>
            <a:pPr marL="1428750" lvl="2" indent="-514350">
              <a:spcAft>
                <a:spcPts val="1200"/>
              </a:spcAft>
              <a:buFont typeface="+mj-lt"/>
              <a:buAutoNum type="alphaLcParenR"/>
            </a:pPr>
            <a:r>
              <a:rPr lang="en-GB" sz="2000" dirty="0"/>
              <a:t>2</a:t>
            </a:r>
            <a:r>
              <a:rPr lang="en-GB" sz="2000" i="1" dirty="0"/>
              <a:t>a</a:t>
            </a:r>
            <a:r>
              <a:rPr lang="en-GB" sz="2000" dirty="0"/>
              <a:t>(</a:t>
            </a:r>
            <a:r>
              <a:rPr lang="en-GB" sz="2000" i="1" dirty="0"/>
              <a:t>b</a:t>
            </a:r>
            <a:r>
              <a:rPr lang="en-GB" sz="2000" dirty="0"/>
              <a:t> + 7)	</a:t>
            </a:r>
          </a:p>
          <a:p>
            <a:pPr marL="1428750" lvl="2" indent="-514350">
              <a:spcAft>
                <a:spcPts val="1200"/>
              </a:spcAft>
              <a:buFont typeface="+mj-lt"/>
              <a:buAutoNum type="alphaLcParenR"/>
            </a:pPr>
            <a:r>
              <a:rPr lang="en-GB" sz="2000" dirty="0"/>
              <a:t>2</a:t>
            </a:r>
            <a:r>
              <a:rPr lang="en-GB" sz="2000" i="1" dirty="0"/>
              <a:t>a</a:t>
            </a:r>
            <a:r>
              <a:rPr lang="en-GB" sz="2000" baseline="30000" dirty="0"/>
              <a:t>2</a:t>
            </a:r>
            <a:r>
              <a:rPr lang="en-GB" sz="2000" dirty="0"/>
              <a:t>(</a:t>
            </a:r>
            <a:r>
              <a:rPr lang="en-GB" sz="2000" i="1" dirty="0"/>
              <a:t>b</a:t>
            </a:r>
            <a:r>
              <a:rPr lang="en-GB" sz="2000" dirty="0"/>
              <a:t> + 7)</a:t>
            </a:r>
          </a:p>
          <a:p>
            <a:pPr marL="1428750" lvl="2" indent="-514350">
              <a:spcAft>
                <a:spcPts val="1200"/>
              </a:spcAft>
              <a:buFont typeface="+mj-lt"/>
              <a:buAutoNum type="alphaLcParenR"/>
            </a:pPr>
            <a:r>
              <a:rPr lang="en-GB" sz="2000" dirty="0"/>
              <a:t>2</a:t>
            </a:r>
            <a:r>
              <a:rPr lang="en-GB" sz="2000" i="1" dirty="0"/>
              <a:t>a</a:t>
            </a:r>
            <a:r>
              <a:rPr lang="en-GB" sz="2000" baseline="30000" dirty="0"/>
              <a:t>2</a:t>
            </a:r>
            <a:r>
              <a:rPr lang="en-GB" sz="2000" i="1" dirty="0"/>
              <a:t>b</a:t>
            </a:r>
            <a:r>
              <a:rPr lang="en-GB" sz="2000" dirty="0"/>
              <a:t>(</a:t>
            </a:r>
            <a:r>
              <a:rPr lang="en-GB" sz="2000" i="1" dirty="0"/>
              <a:t>b</a:t>
            </a:r>
            <a:r>
              <a:rPr lang="en-GB" sz="2000" dirty="0"/>
              <a:t> + 7)</a:t>
            </a:r>
          </a:p>
        </p:txBody>
      </p:sp>
    </p:spTree>
    <p:custDataLst>
      <p:tags r:id="rId1"/>
    </p:custDataLst>
    <p:extLst>
      <p:ext uri="{BB962C8B-B14F-4D97-AF65-F5344CB8AC3E}">
        <p14:creationId xmlns:p14="http://schemas.microsoft.com/office/powerpoint/2010/main" val="1707011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importance of the sign (positive or negative) of each term in an expression and how it affects the final result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a:p>
        </p:txBody>
      </p:sp>
      <p:sp>
        <p:nvSpPr>
          <p:cNvPr id="5" name="TextBox 4">
            <a:extLst>
              <a:ext uri="{FF2B5EF4-FFF2-40B4-BE49-F238E27FC236}">
                <a16:creationId xmlns:a16="http://schemas.microsoft.com/office/drawing/2014/main" id="{92B6DB27-B032-4AB7-B53B-6DFB0F3BD400}"/>
              </a:ext>
            </a:extLst>
          </p:cNvPr>
          <p:cNvSpPr txBox="1"/>
          <p:nvPr/>
        </p:nvSpPr>
        <p:spPr>
          <a:xfrm>
            <a:off x="347538" y="1664235"/>
            <a:ext cx="11581110" cy="1528624"/>
          </a:xfrm>
          <a:prstGeom prst="rect">
            <a:avLst/>
          </a:prstGeom>
          <a:noFill/>
        </p:spPr>
        <p:txBody>
          <a:bodyPr wrap="square">
            <a:spAutoFit/>
          </a:bodyPr>
          <a:lstStyle/>
          <a:p>
            <a:pPr>
              <a:spcBef>
                <a:spcPts val="400"/>
              </a:spcBef>
              <a:spcAft>
                <a:spcPts val="400"/>
              </a:spcAft>
              <a:buNone/>
            </a:pPr>
            <a:r>
              <a:rPr lang="en-GB" sz="2800" dirty="0">
                <a:effectLst/>
                <a:latin typeface="+mj-lt"/>
                <a:ea typeface="Calibri" panose="020F0502020204030204" pitchFamily="34" charset="0"/>
                <a:cs typeface="Times New Roman" panose="02020603050405020304" pitchFamily="18" charset="0"/>
              </a:rPr>
              <a:t>Write an equivalent expression without brackets.</a:t>
            </a:r>
          </a:p>
          <a:p>
            <a:pPr>
              <a:spcBef>
                <a:spcPts val="400"/>
              </a:spcBef>
              <a:spcAft>
                <a:spcPts val="400"/>
              </a:spcAft>
              <a:buNone/>
            </a:pPr>
            <a:r>
              <a:rPr lang="en-GB" sz="2400" dirty="0">
                <a:latin typeface="+mj-lt"/>
                <a:ea typeface="Calibri" panose="020F0502020204030204" pitchFamily="34" charset="0"/>
                <a:cs typeface="Times New Roman" panose="02020603050405020304" pitchFamily="18" charset="0"/>
              </a:rPr>
              <a:t>(The questions in this example are ordered vertically, down the page.)</a:t>
            </a:r>
            <a:endParaRPr lang="en-GB" sz="2400" dirty="0">
              <a:effectLst/>
              <a:latin typeface="+mj-lt"/>
              <a:ea typeface="Calibri" panose="020F0502020204030204" pitchFamily="34" charset="0"/>
              <a:cs typeface="Times New Roman" panose="02020603050405020304" pitchFamily="18" charset="0"/>
            </a:endParaRPr>
          </a:p>
          <a:p>
            <a:pPr marL="342900" lvl="0" indent="-342900">
              <a:spcBef>
                <a:spcPts val="400"/>
              </a:spcBef>
              <a:spcAft>
                <a:spcPts val="400"/>
              </a:spcAft>
              <a:buFont typeface="+mj-lt"/>
              <a:buAutoNum type="alphaLcParenR"/>
            </a:pPr>
            <a:endParaRPr lang="en-GB" sz="28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AEB3BEA-DBE0-421E-8A51-9C0697229A07}"/>
              </a:ext>
            </a:extLst>
          </p:cNvPr>
          <p:cNvSpPr txBox="1"/>
          <p:nvPr/>
        </p:nvSpPr>
        <p:spPr>
          <a:xfrm>
            <a:off x="6032751" y="2852936"/>
            <a:ext cx="3312368" cy="1795363"/>
          </a:xfrm>
          <a:prstGeom prst="rect">
            <a:avLst/>
          </a:prstGeom>
          <a:noFill/>
        </p:spPr>
        <p:txBody>
          <a:bodyPr wrap="square">
            <a:spAutoFit/>
          </a:bodyPr>
          <a:lstStyle/>
          <a:p>
            <a:pPr marL="514350" lvl="0" indent="-514350">
              <a:spcBef>
                <a:spcPts val="400"/>
              </a:spcBef>
              <a:spcAft>
                <a:spcPts val="1200"/>
              </a:spcAft>
              <a:buFont typeface="+mj-lt"/>
              <a:buAutoNum type="alphaLcParenR" startAt="5"/>
            </a:pPr>
            <a:r>
              <a:rPr lang="pt-BR" sz="2800" dirty="0">
                <a:effectLst/>
                <a:latin typeface="+mj-lt"/>
                <a:ea typeface="Calibri" panose="020F0502020204030204" pitchFamily="34" charset="0"/>
                <a:cs typeface="Times New Roman" panose="02020603050405020304" pitchFamily="18" charset="0"/>
              </a:rPr>
              <a:t>2</a:t>
            </a:r>
            <a:r>
              <a:rPr lang="pt-BR" sz="2800" i="1" dirty="0">
                <a:effectLst/>
                <a:latin typeface="+mj-lt"/>
                <a:ea typeface="Calibri" panose="020F0502020204030204" pitchFamily="34" charset="0"/>
                <a:cs typeface="Times New Roman" panose="02020603050405020304" pitchFamily="18" charset="0"/>
              </a:rPr>
              <a:t>a</a:t>
            </a:r>
            <a:r>
              <a:rPr lang="pt-BR" sz="2800" dirty="0">
                <a:effectLst/>
                <a:latin typeface="+mj-lt"/>
                <a:ea typeface="Calibri" panose="020F0502020204030204" pitchFamily="34" charset="0"/>
                <a:cs typeface="Times New Roman" panose="02020603050405020304" pitchFamily="18" charset="0"/>
              </a:rPr>
              <a:t>(–5</a:t>
            </a:r>
            <a:r>
              <a:rPr lang="pt-BR" sz="2800" i="1" dirty="0">
                <a:effectLst/>
                <a:latin typeface="+mj-lt"/>
                <a:ea typeface="Calibri" panose="020F0502020204030204" pitchFamily="34" charset="0"/>
                <a:cs typeface="Times New Roman" panose="02020603050405020304" pitchFamily="18" charset="0"/>
              </a:rPr>
              <a:t>b</a:t>
            </a:r>
            <a:r>
              <a:rPr lang="pt-BR" sz="2800" dirty="0">
                <a:effectLst/>
                <a:latin typeface="+mj-lt"/>
                <a:ea typeface="Calibri" panose="020F0502020204030204" pitchFamily="34" charset="0"/>
                <a:cs typeface="Times New Roman" panose="02020603050405020304" pitchFamily="18" charset="0"/>
              </a:rPr>
              <a:t> + 3</a:t>
            </a:r>
            <a:r>
              <a:rPr lang="pt-BR" sz="2800" i="1" dirty="0">
                <a:effectLst/>
                <a:latin typeface="+mj-lt"/>
                <a:ea typeface="Calibri" panose="020F0502020204030204" pitchFamily="34" charset="0"/>
                <a:cs typeface="Times New Roman" panose="02020603050405020304" pitchFamily="18" charset="0"/>
              </a:rPr>
              <a:t>c</a:t>
            </a:r>
            <a:r>
              <a:rPr lang="pt-BR" sz="2800" dirty="0">
                <a:effectLst/>
                <a:latin typeface="+mj-lt"/>
                <a:ea typeface="Calibri" panose="020F0502020204030204" pitchFamily="34" charset="0"/>
                <a:cs typeface="Times New Roman" panose="02020603050405020304" pitchFamily="18" charset="0"/>
              </a:rPr>
              <a:t>)</a:t>
            </a:r>
          </a:p>
          <a:p>
            <a:pPr marL="514350" lvl="0" indent="-514350">
              <a:spcBef>
                <a:spcPts val="400"/>
              </a:spcBef>
              <a:spcAft>
                <a:spcPts val="1200"/>
              </a:spcAft>
              <a:buFont typeface="+mj-lt"/>
              <a:buAutoNum type="alphaLcParenR" startAt="5"/>
            </a:pPr>
            <a:r>
              <a:rPr lang="pt-BR" sz="2800" dirty="0">
                <a:effectLst/>
                <a:latin typeface="+mj-lt"/>
                <a:ea typeface="Calibri" panose="020F0502020204030204" pitchFamily="34" charset="0"/>
                <a:cs typeface="Times New Roman" panose="02020603050405020304" pitchFamily="18" charset="0"/>
              </a:rPr>
              <a:t>–2</a:t>
            </a:r>
            <a:r>
              <a:rPr lang="pt-BR" sz="2800" i="1" dirty="0">
                <a:effectLst/>
                <a:latin typeface="+mj-lt"/>
                <a:ea typeface="Calibri" panose="020F0502020204030204" pitchFamily="34" charset="0"/>
                <a:cs typeface="Times New Roman" panose="02020603050405020304" pitchFamily="18" charset="0"/>
              </a:rPr>
              <a:t>a</a:t>
            </a:r>
            <a:r>
              <a:rPr lang="pt-BR" sz="2800" dirty="0">
                <a:effectLst/>
                <a:latin typeface="+mj-lt"/>
                <a:ea typeface="Calibri" panose="020F0502020204030204" pitchFamily="34" charset="0"/>
                <a:cs typeface="Times New Roman" panose="02020603050405020304" pitchFamily="18" charset="0"/>
              </a:rPr>
              <a:t>(5</a:t>
            </a:r>
            <a:r>
              <a:rPr lang="pt-BR" sz="2800" i="1" dirty="0">
                <a:effectLst/>
                <a:latin typeface="+mj-lt"/>
                <a:ea typeface="Calibri" panose="020F0502020204030204" pitchFamily="34" charset="0"/>
                <a:cs typeface="Times New Roman" panose="02020603050405020304" pitchFamily="18" charset="0"/>
              </a:rPr>
              <a:t>b</a:t>
            </a:r>
            <a:r>
              <a:rPr lang="pt-BR" sz="2800" dirty="0">
                <a:effectLst/>
                <a:latin typeface="+mj-lt"/>
                <a:ea typeface="Calibri" panose="020F0502020204030204" pitchFamily="34" charset="0"/>
                <a:cs typeface="Times New Roman" panose="02020603050405020304" pitchFamily="18" charset="0"/>
              </a:rPr>
              <a:t> − 3</a:t>
            </a:r>
            <a:r>
              <a:rPr lang="pt-BR" sz="2800" i="1" dirty="0">
                <a:effectLst/>
                <a:latin typeface="+mj-lt"/>
                <a:ea typeface="Calibri" panose="020F0502020204030204" pitchFamily="34" charset="0"/>
                <a:cs typeface="Times New Roman" panose="02020603050405020304" pitchFamily="18" charset="0"/>
              </a:rPr>
              <a:t>c</a:t>
            </a:r>
            <a:r>
              <a:rPr lang="pt-BR" sz="2800" dirty="0">
                <a:effectLst/>
                <a:latin typeface="+mj-lt"/>
                <a:ea typeface="Calibri" panose="020F0502020204030204" pitchFamily="34" charset="0"/>
                <a:cs typeface="Times New Roman" panose="02020603050405020304" pitchFamily="18" charset="0"/>
              </a:rPr>
              <a:t>)</a:t>
            </a:r>
          </a:p>
          <a:p>
            <a:pPr marL="514350" lvl="0" indent="-514350">
              <a:spcBef>
                <a:spcPts val="400"/>
              </a:spcBef>
              <a:spcAft>
                <a:spcPts val="1200"/>
              </a:spcAft>
              <a:buFont typeface="+mj-lt"/>
              <a:buAutoNum type="alphaLcParenR" startAt="5"/>
            </a:pPr>
            <a:r>
              <a:rPr lang="pt-BR" sz="2800" dirty="0">
                <a:effectLst/>
                <a:latin typeface="+mj-lt"/>
                <a:ea typeface="Calibri" panose="020F0502020204030204" pitchFamily="34" charset="0"/>
                <a:cs typeface="Times New Roman" panose="02020603050405020304" pitchFamily="18" charset="0"/>
              </a:rPr>
              <a:t>–2</a:t>
            </a:r>
            <a:r>
              <a:rPr lang="pt-BR" sz="2800" i="1" dirty="0">
                <a:effectLst/>
                <a:latin typeface="+mj-lt"/>
                <a:ea typeface="Calibri" panose="020F0502020204030204" pitchFamily="34" charset="0"/>
                <a:cs typeface="Times New Roman" panose="02020603050405020304" pitchFamily="18" charset="0"/>
              </a:rPr>
              <a:t>a</a:t>
            </a:r>
            <a:r>
              <a:rPr lang="pt-BR" sz="2800" dirty="0">
                <a:effectLst/>
                <a:latin typeface="+mj-lt"/>
                <a:ea typeface="Calibri" panose="020F0502020204030204" pitchFamily="34" charset="0"/>
                <a:cs typeface="Times New Roman" panose="02020603050405020304" pitchFamily="18" charset="0"/>
              </a:rPr>
              <a:t>(3</a:t>
            </a:r>
            <a:r>
              <a:rPr lang="pt-BR" sz="2800" i="1" dirty="0">
                <a:effectLst/>
                <a:latin typeface="+mj-lt"/>
                <a:ea typeface="Calibri" panose="020F0502020204030204" pitchFamily="34" charset="0"/>
                <a:cs typeface="Times New Roman" panose="02020603050405020304" pitchFamily="18" charset="0"/>
              </a:rPr>
              <a:t>c</a:t>
            </a:r>
            <a:r>
              <a:rPr lang="pt-BR" sz="2800" dirty="0">
                <a:effectLst/>
                <a:latin typeface="+mj-lt"/>
                <a:ea typeface="Calibri" panose="020F0502020204030204" pitchFamily="34" charset="0"/>
                <a:cs typeface="Times New Roman" panose="02020603050405020304" pitchFamily="18" charset="0"/>
              </a:rPr>
              <a:t> − 5</a:t>
            </a:r>
            <a:r>
              <a:rPr lang="pt-BR" sz="2800" i="1" dirty="0">
                <a:effectLst/>
                <a:latin typeface="+mj-lt"/>
                <a:ea typeface="Calibri" panose="020F0502020204030204" pitchFamily="34" charset="0"/>
                <a:cs typeface="Times New Roman" panose="02020603050405020304" pitchFamily="18" charset="0"/>
              </a:rPr>
              <a:t>b</a:t>
            </a:r>
            <a:r>
              <a:rPr lang="pt-BR" sz="2800" dirty="0">
                <a:effectLst/>
                <a:latin typeface="+mj-lt"/>
                <a:ea typeface="Calibri" panose="020F0502020204030204" pitchFamily="34" charset="0"/>
                <a:cs typeface="Times New Roman" panose="02020603050405020304" pitchFamily="18" charset="0"/>
              </a:rPr>
              <a:t>)</a:t>
            </a:r>
            <a:endParaRPr lang="en-GB" dirty="0"/>
          </a:p>
        </p:txBody>
      </p:sp>
      <p:sp>
        <p:nvSpPr>
          <p:cNvPr id="9" name="TextBox 8">
            <a:extLst>
              <a:ext uri="{FF2B5EF4-FFF2-40B4-BE49-F238E27FC236}">
                <a16:creationId xmlns:a16="http://schemas.microsoft.com/office/drawing/2014/main" id="{ABD0C2BE-59E5-43FB-B47B-A452B5CE894D}"/>
              </a:ext>
            </a:extLst>
          </p:cNvPr>
          <p:cNvSpPr txBox="1"/>
          <p:nvPr/>
        </p:nvSpPr>
        <p:spPr>
          <a:xfrm>
            <a:off x="2009062" y="2852936"/>
            <a:ext cx="2880320" cy="3067506"/>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a</a:t>
            </a:r>
            <a:r>
              <a:rPr lang="en-GB" sz="2800" dirty="0">
                <a:effectLst/>
                <a:latin typeface="+mj-lt"/>
                <a:ea typeface="Calibri" panose="020F0502020204030204" pitchFamily="34" charset="0"/>
                <a:cs typeface="Times New Roman" panose="02020603050405020304" pitchFamily="18" charset="0"/>
              </a:rPr>
              <a:t>(3</a:t>
            </a:r>
            <a:r>
              <a:rPr lang="en-GB" sz="2800" i="1" dirty="0">
                <a:effectLst/>
                <a:latin typeface="+mj-lt"/>
                <a:ea typeface="Calibri" panose="020F0502020204030204" pitchFamily="34" charset="0"/>
                <a:cs typeface="Times New Roman" panose="02020603050405020304" pitchFamily="18" charset="0"/>
              </a:rPr>
              <a:t>c</a:t>
            </a:r>
            <a:r>
              <a:rPr lang="en-GB" sz="2800" dirty="0">
                <a:effectLst/>
                <a:latin typeface="+mj-lt"/>
                <a:ea typeface="Calibri" panose="020F0502020204030204" pitchFamily="34" charset="0"/>
                <a:cs typeface="Times New Roman" panose="02020603050405020304" pitchFamily="18" charset="0"/>
              </a:rPr>
              <a:t> + 5</a:t>
            </a:r>
            <a:r>
              <a:rPr lang="en-GB" sz="2800" i="1" dirty="0">
                <a:effectLst/>
                <a:latin typeface="+mj-lt"/>
                <a:ea typeface="Calibri" panose="020F0502020204030204" pitchFamily="34" charset="0"/>
                <a:cs typeface="Times New Roman" panose="02020603050405020304" pitchFamily="18" charset="0"/>
              </a:rPr>
              <a:t>b</a:t>
            </a:r>
            <a:r>
              <a:rPr lang="en-GB" sz="2800" dirty="0">
                <a:effectLst/>
                <a:latin typeface="+mj-lt"/>
                <a:ea typeface="Calibri" panose="020F0502020204030204" pitchFamily="34" charset="0"/>
                <a:cs typeface="Times New Roman" panose="02020603050405020304" pitchFamily="18" charset="0"/>
              </a:rPr>
              <a:t>)</a:t>
            </a:r>
          </a:p>
          <a:p>
            <a:pPr marL="342900" lvl="0" indent="-3429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a</a:t>
            </a:r>
            <a:r>
              <a:rPr lang="en-GB" sz="2800" dirty="0">
                <a:effectLst/>
                <a:latin typeface="+mj-lt"/>
                <a:ea typeface="Calibri" panose="020F0502020204030204" pitchFamily="34" charset="0"/>
                <a:cs typeface="Times New Roman" panose="02020603050405020304" pitchFamily="18" charset="0"/>
              </a:rPr>
              <a:t>(5</a:t>
            </a:r>
            <a:r>
              <a:rPr lang="en-GB" sz="2800" i="1" dirty="0">
                <a:effectLst/>
                <a:latin typeface="+mj-lt"/>
                <a:ea typeface="Calibri" panose="020F0502020204030204" pitchFamily="34" charset="0"/>
                <a:cs typeface="Times New Roman" panose="02020603050405020304" pitchFamily="18" charset="0"/>
              </a:rPr>
              <a:t>b</a:t>
            </a:r>
            <a:r>
              <a:rPr lang="en-GB" sz="2800" dirty="0">
                <a:effectLst/>
                <a:latin typeface="+mj-lt"/>
                <a:ea typeface="Calibri" panose="020F0502020204030204" pitchFamily="34" charset="0"/>
                <a:cs typeface="Times New Roman" panose="02020603050405020304" pitchFamily="18" charset="0"/>
              </a:rPr>
              <a:t> + 3</a:t>
            </a:r>
            <a:r>
              <a:rPr lang="en-GB" sz="2800" i="1" dirty="0">
                <a:effectLst/>
                <a:latin typeface="+mj-lt"/>
                <a:ea typeface="Calibri" panose="020F0502020204030204" pitchFamily="34" charset="0"/>
                <a:cs typeface="Times New Roman" panose="02020603050405020304" pitchFamily="18" charset="0"/>
              </a:rPr>
              <a:t>c</a:t>
            </a:r>
            <a:r>
              <a:rPr lang="en-GB" sz="2800" dirty="0">
                <a:effectLst/>
                <a:latin typeface="+mj-lt"/>
                <a:ea typeface="Calibri" panose="020F0502020204030204" pitchFamily="34" charset="0"/>
                <a:cs typeface="Times New Roman" panose="02020603050405020304" pitchFamily="18" charset="0"/>
              </a:rPr>
              <a:t>)</a:t>
            </a:r>
          </a:p>
          <a:p>
            <a:pPr marL="342900" lvl="0" indent="-342900">
              <a:spcBef>
                <a:spcPts val="400"/>
              </a:spcBef>
              <a:spcAft>
                <a:spcPts val="1200"/>
              </a:spcAft>
              <a:buFont typeface="+mj-lt"/>
              <a:buAutoNum type="alphaLcParenR"/>
            </a:pPr>
            <a:r>
              <a:rPr lang="pt-BR" sz="2800" dirty="0">
                <a:effectLst/>
                <a:latin typeface="+mj-lt"/>
                <a:ea typeface="Calibri" panose="020F0502020204030204" pitchFamily="34" charset="0"/>
                <a:cs typeface="Times New Roman" panose="02020603050405020304" pitchFamily="18" charset="0"/>
              </a:rPr>
              <a:t>2</a:t>
            </a:r>
            <a:r>
              <a:rPr lang="pt-BR" sz="2800" i="1" dirty="0">
                <a:effectLst/>
                <a:latin typeface="+mj-lt"/>
                <a:ea typeface="Calibri" panose="020F0502020204030204" pitchFamily="34" charset="0"/>
                <a:cs typeface="Times New Roman" panose="02020603050405020304" pitchFamily="18" charset="0"/>
              </a:rPr>
              <a:t>a</a:t>
            </a:r>
            <a:r>
              <a:rPr lang="pt-BR" sz="2800" dirty="0">
                <a:effectLst/>
                <a:latin typeface="+mj-lt"/>
                <a:ea typeface="Calibri" panose="020F0502020204030204" pitchFamily="34" charset="0"/>
                <a:cs typeface="Times New Roman" panose="02020603050405020304" pitchFamily="18" charset="0"/>
              </a:rPr>
              <a:t>(3</a:t>
            </a:r>
            <a:r>
              <a:rPr lang="pt-BR" sz="2800" i="1" dirty="0">
                <a:effectLst/>
                <a:latin typeface="+mj-lt"/>
                <a:ea typeface="Calibri" panose="020F0502020204030204" pitchFamily="34" charset="0"/>
                <a:cs typeface="Times New Roman" panose="02020603050405020304" pitchFamily="18" charset="0"/>
              </a:rPr>
              <a:t>c</a:t>
            </a:r>
            <a:r>
              <a:rPr lang="pt-BR" sz="2800" dirty="0">
                <a:effectLst/>
                <a:latin typeface="+mj-lt"/>
                <a:ea typeface="Calibri" panose="020F0502020204030204" pitchFamily="34" charset="0"/>
                <a:cs typeface="Times New Roman" panose="02020603050405020304" pitchFamily="18" charset="0"/>
              </a:rPr>
              <a:t> − 5</a:t>
            </a:r>
            <a:r>
              <a:rPr lang="pt-BR" sz="2800" i="1" dirty="0">
                <a:effectLst/>
                <a:latin typeface="+mj-lt"/>
                <a:ea typeface="Calibri" panose="020F0502020204030204" pitchFamily="34" charset="0"/>
                <a:cs typeface="Times New Roman" panose="02020603050405020304" pitchFamily="18" charset="0"/>
              </a:rPr>
              <a:t>b</a:t>
            </a:r>
            <a:r>
              <a:rPr lang="pt-BR" sz="2800" dirty="0">
                <a:effectLst/>
                <a:latin typeface="+mj-lt"/>
                <a:ea typeface="Calibri" panose="020F0502020204030204" pitchFamily="34" charset="0"/>
                <a:cs typeface="Times New Roman" panose="02020603050405020304" pitchFamily="18" charset="0"/>
              </a:rPr>
              <a:t>)</a:t>
            </a:r>
          </a:p>
          <a:p>
            <a:pPr marL="342900" lvl="0" indent="-342900">
              <a:spcBef>
                <a:spcPts val="400"/>
              </a:spcBef>
              <a:spcAft>
                <a:spcPts val="1200"/>
              </a:spcAft>
              <a:buFont typeface="+mj-lt"/>
              <a:buAutoNum type="alphaLcParenR"/>
            </a:pPr>
            <a:r>
              <a:rPr lang="pt-BR" sz="2800" dirty="0">
                <a:effectLst/>
                <a:latin typeface="+mj-lt"/>
                <a:ea typeface="Calibri" panose="020F0502020204030204" pitchFamily="34" charset="0"/>
                <a:cs typeface="Times New Roman" panose="02020603050405020304" pitchFamily="18" charset="0"/>
              </a:rPr>
              <a:t>2</a:t>
            </a:r>
            <a:r>
              <a:rPr lang="pt-BR" sz="2800" i="1" dirty="0">
                <a:effectLst/>
                <a:latin typeface="+mj-lt"/>
                <a:ea typeface="Calibri" panose="020F0502020204030204" pitchFamily="34" charset="0"/>
                <a:cs typeface="Times New Roman" panose="02020603050405020304" pitchFamily="18" charset="0"/>
              </a:rPr>
              <a:t>a</a:t>
            </a:r>
            <a:r>
              <a:rPr lang="pt-BR" sz="2800" dirty="0">
                <a:effectLst/>
                <a:latin typeface="+mj-lt"/>
                <a:ea typeface="Calibri" panose="020F0502020204030204" pitchFamily="34" charset="0"/>
                <a:cs typeface="Times New Roman" panose="02020603050405020304" pitchFamily="18" charset="0"/>
              </a:rPr>
              <a:t>(5</a:t>
            </a:r>
            <a:r>
              <a:rPr lang="pt-BR" sz="2800" i="1" dirty="0">
                <a:effectLst/>
                <a:latin typeface="+mj-lt"/>
                <a:ea typeface="Calibri" panose="020F0502020204030204" pitchFamily="34" charset="0"/>
                <a:cs typeface="Times New Roman" panose="02020603050405020304" pitchFamily="18" charset="0"/>
              </a:rPr>
              <a:t>b</a:t>
            </a:r>
            <a:r>
              <a:rPr lang="pt-BR" sz="2800" dirty="0">
                <a:effectLst/>
                <a:latin typeface="+mj-lt"/>
                <a:ea typeface="Calibri" panose="020F0502020204030204" pitchFamily="34" charset="0"/>
                <a:cs typeface="Times New Roman" panose="02020603050405020304" pitchFamily="18" charset="0"/>
              </a:rPr>
              <a:t> − 3</a:t>
            </a:r>
            <a:r>
              <a:rPr lang="pt-BR" sz="2800" i="1" dirty="0">
                <a:effectLst/>
                <a:latin typeface="+mj-lt"/>
                <a:ea typeface="Calibri" panose="020F0502020204030204" pitchFamily="34" charset="0"/>
                <a:cs typeface="Times New Roman" panose="02020603050405020304" pitchFamily="18" charset="0"/>
              </a:rPr>
              <a:t>c</a:t>
            </a:r>
            <a:r>
              <a:rPr lang="pt-BR" sz="2800" dirty="0">
                <a:effectLst/>
                <a:latin typeface="+mj-lt"/>
                <a:ea typeface="Calibri" panose="020F0502020204030204" pitchFamily="34" charset="0"/>
                <a:cs typeface="Times New Roman" panose="02020603050405020304" pitchFamily="18" charset="0"/>
              </a:rPr>
              <a:t>)</a:t>
            </a:r>
          </a:p>
          <a:p>
            <a:pPr lvl="0">
              <a:spcBef>
                <a:spcPts val="400"/>
              </a:spcBef>
              <a:spcAft>
                <a:spcPts val="1200"/>
              </a:spcAft>
              <a:buNone/>
            </a:pPr>
            <a:endParaRPr lang="pt-BR" sz="2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7250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556793"/>
            <a:ext cx="4891318" cy="4032448"/>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a:t>How does this example compare to previous exercises you may have given your students to practise ‘expanding brackets’? </a:t>
            </a:r>
          </a:p>
          <a:p>
            <a:pPr marL="360000" lvl="1" fontAlgn="auto">
              <a:lnSpc>
                <a:spcPct val="100000"/>
              </a:lnSpc>
              <a:spcBef>
                <a:spcPts val="0"/>
              </a:spcBef>
              <a:spcAft>
                <a:spcPts val="1200"/>
              </a:spcAft>
              <a:buClrTx/>
            </a:pPr>
            <a:r>
              <a:rPr lang="en-GB" sz="2400"/>
              <a:t>What might you want to draw students’ attention to when discussing the expressions?</a:t>
            </a:r>
          </a:p>
          <a:p>
            <a:pPr marL="360000" lvl="1" fontAlgn="auto">
              <a:lnSpc>
                <a:spcPct val="100000"/>
              </a:lnSpc>
              <a:spcBef>
                <a:spcPts val="0"/>
              </a:spcBef>
              <a:spcAft>
                <a:spcPts val="1200"/>
              </a:spcAft>
              <a:buClrTx/>
            </a:pPr>
            <a:r>
              <a:rPr lang="en-GB" sz="2400"/>
              <a:t>Could you write your own similar set of questions?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normAutofit fontScale="90000"/>
          </a:bodyPr>
          <a:lstStyle/>
          <a:p>
            <a:r>
              <a:rPr lang="en-GB" sz="2000" b="1" dirty="0"/>
              <a:t>Understand the importance of the sign (positive or negative) of each term in an expression and how it affects the final result</a:t>
            </a:r>
            <a:endParaRPr lang="en-GB" b="1" dirty="0"/>
          </a:p>
        </p:txBody>
      </p:sp>
      <p:sp>
        <p:nvSpPr>
          <p:cNvPr id="10" name="TextBox 9">
            <a:extLst>
              <a:ext uri="{FF2B5EF4-FFF2-40B4-BE49-F238E27FC236}">
                <a16:creationId xmlns:a16="http://schemas.microsoft.com/office/drawing/2014/main" id="{149D8237-BFA6-4FFA-99B4-1C4C5136CF55}"/>
              </a:ext>
            </a:extLst>
          </p:cNvPr>
          <p:cNvSpPr txBox="1"/>
          <p:nvPr/>
        </p:nvSpPr>
        <p:spPr>
          <a:xfrm>
            <a:off x="772411" y="2151539"/>
            <a:ext cx="5942425" cy="810478"/>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Write an equivalent expression without brackets.</a:t>
            </a:r>
          </a:p>
          <a:p>
            <a:pPr marL="342900" lvl="0" indent="-342900">
              <a:spcBef>
                <a:spcPts val="400"/>
              </a:spcBef>
              <a:spcAft>
                <a:spcPts val="400"/>
              </a:spcAft>
              <a:buFont typeface="+mj-lt"/>
              <a:buAutoNum type="alphaLcParenR"/>
            </a:pPr>
            <a:endParaRPr lang="en-GB" sz="2000" dirty="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B7AB2ED-E865-4052-9CEA-E41500941AEA}"/>
              </a:ext>
            </a:extLst>
          </p:cNvPr>
          <p:cNvSpPr txBox="1"/>
          <p:nvPr/>
        </p:nvSpPr>
        <p:spPr>
          <a:xfrm>
            <a:off x="4013997" y="3157374"/>
            <a:ext cx="2700839" cy="1426031"/>
          </a:xfrm>
          <a:prstGeom prst="rect">
            <a:avLst/>
          </a:prstGeom>
          <a:noFill/>
        </p:spPr>
        <p:txBody>
          <a:bodyPr wrap="square">
            <a:spAutoFit/>
          </a:bodyPr>
          <a:lstStyle/>
          <a:p>
            <a:pPr marL="514350" lvl="0" indent="-514350">
              <a:spcBef>
                <a:spcPts val="400"/>
              </a:spcBef>
              <a:spcAft>
                <a:spcPts val="1200"/>
              </a:spcAft>
              <a:buFont typeface="+mj-lt"/>
              <a:buAutoNum type="alphaLcParenR" startAt="5"/>
            </a:pPr>
            <a:r>
              <a:rPr lang="pt-BR" sz="2000" dirty="0">
                <a:effectLst/>
                <a:latin typeface="+mj-lt"/>
                <a:ea typeface="Calibri" panose="020F0502020204030204" pitchFamily="34" charset="0"/>
                <a:cs typeface="Times New Roman" panose="02020603050405020304" pitchFamily="18" charset="0"/>
              </a:rPr>
              <a:t>2</a:t>
            </a:r>
            <a:r>
              <a:rPr lang="pt-BR" sz="2000" i="1" dirty="0">
                <a:effectLst/>
                <a:latin typeface="+mj-lt"/>
                <a:ea typeface="Calibri" panose="020F0502020204030204" pitchFamily="34" charset="0"/>
                <a:cs typeface="Times New Roman" panose="02020603050405020304" pitchFamily="18" charset="0"/>
              </a:rPr>
              <a:t>a</a:t>
            </a:r>
            <a:r>
              <a:rPr lang="pt-BR" sz="2000" dirty="0">
                <a:effectLst/>
                <a:latin typeface="+mj-lt"/>
                <a:ea typeface="Calibri" panose="020F0502020204030204" pitchFamily="34" charset="0"/>
                <a:cs typeface="Times New Roman" panose="02020603050405020304" pitchFamily="18" charset="0"/>
              </a:rPr>
              <a:t>(–5</a:t>
            </a:r>
            <a:r>
              <a:rPr lang="pt-BR" sz="2000" i="1" dirty="0">
                <a:effectLst/>
                <a:latin typeface="+mj-lt"/>
                <a:ea typeface="Calibri" panose="020F0502020204030204" pitchFamily="34" charset="0"/>
                <a:cs typeface="Times New Roman" panose="02020603050405020304" pitchFamily="18" charset="0"/>
              </a:rPr>
              <a:t>b</a:t>
            </a:r>
            <a:r>
              <a:rPr lang="pt-BR" sz="2000" dirty="0">
                <a:effectLst/>
                <a:latin typeface="+mj-lt"/>
                <a:ea typeface="Calibri" panose="020F0502020204030204" pitchFamily="34" charset="0"/>
                <a:cs typeface="Times New Roman" panose="02020603050405020304" pitchFamily="18" charset="0"/>
              </a:rPr>
              <a:t> + 3</a:t>
            </a:r>
            <a:r>
              <a:rPr lang="pt-BR" sz="2000" i="1" dirty="0">
                <a:effectLst/>
                <a:latin typeface="+mj-lt"/>
                <a:ea typeface="Calibri" panose="020F0502020204030204" pitchFamily="34" charset="0"/>
                <a:cs typeface="Times New Roman" panose="02020603050405020304" pitchFamily="18" charset="0"/>
              </a:rPr>
              <a:t>c</a:t>
            </a:r>
            <a:r>
              <a:rPr lang="pt-BR" sz="2000" dirty="0">
                <a:effectLst/>
                <a:latin typeface="+mj-lt"/>
                <a:ea typeface="Calibri" panose="020F0502020204030204" pitchFamily="34" charset="0"/>
                <a:cs typeface="Times New Roman" panose="02020603050405020304" pitchFamily="18" charset="0"/>
              </a:rPr>
              <a:t>)</a:t>
            </a:r>
          </a:p>
          <a:p>
            <a:pPr marL="514350" lvl="0" indent="-514350">
              <a:spcBef>
                <a:spcPts val="400"/>
              </a:spcBef>
              <a:spcAft>
                <a:spcPts val="1200"/>
              </a:spcAft>
              <a:buFont typeface="+mj-lt"/>
              <a:buAutoNum type="alphaLcParenR" startAt="5"/>
            </a:pPr>
            <a:r>
              <a:rPr lang="pt-BR" sz="2000" dirty="0">
                <a:effectLst/>
                <a:latin typeface="+mj-lt"/>
                <a:ea typeface="Calibri" panose="020F0502020204030204" pitchFamily="34" charset="0"/>
                <a:cs typeface="Times New Roman" panose="02020603050405020304" pitchFamily="18" charset="0"/>
              </a:rPr>
              <a:t>–2</a:t>
            </a:r>
            <a:r>
              <a:rPr lang="pt-BR" sz="2000" i="1" dirty="0">
                <a:effectLst/>
                <a:latin typeface="+mj-lt"/>
                <a:ea typeface="Calibri" panose="020F0502020204030204" pitchFamily="34" charset="0"/>
                <a:cs typeface="Times New Roman" panose="02020603050405020304" pitchFamily="18" charset="0"/>
              </a:rPr>
              <a:t>a</a:t>
            </a:r>
            <a:r>
              <a:rPr lang="pt-BR" sz="2000" dirty="0">
                <a:effectLst/>
                <a:latin typeface="+mj-lt"/>
                <a:ea typeface="Calibri" panose="020F0502020204030204" pitchFamily="34" charset="0"/>
                <a:cs typeface="Times New Roman" panose="02020603050405020304" pitchFamily="18" charset="0"/>
              </a:rPr>
              <a:t>(5</a:t>
            </a:r>
            <a:r>
              <a:rPr lang="pt-BR" sz="2000" i="1" dirty="0">
                <a:effectLst/>
                <a:latin typeface="+mj-lt"/>
                <a:ea typeface="Calibri" panose="020F0502020204030204" pitchFamily="34" charset="0"/>
                <a:cs typeface="Times New Roman" panose="02020603050405020304" pitchFamily="18" charset="0"/>
              </a:rPr>
              <a:t>b</a:t>
            </a:r>
            <a:r>
              <a:rPr lang="pt-BR" sz="2000" dirty="0">
                <a:effectLst/>
                <a:latin typeface="+mj-lt"/>
                <a:ea typeface="Calibri" panose="020F0502020204030204" pitchFamily="34" charset="0"/>
                <a:cs typeface="Times New Roman" panose="02020603050405020304" pitchFamily="18" charset="0"/>
              </a:rPr>
              <a:t> − 3</a:t>
            </a:r>
            <a:r>
              <a:rPr lang="pt-BR" sz="2000" i="1" dirty="0">
                <a:effectLst/>
                <a:latin typeface="+mj-lt"/>
                <a:ea typeface="Calibri" panose="020F0502020204030204" pitchFamily="34" charset="0"/>
                <a:cs typeface="Times New Roman" panose="02020603050405020304" pitchFamily="18" charset="0"/>
              </a:rPr>
              <a:t>c</a:t>
            </a:r>
            <a:r>
              <a:rPr lang="pt-BR" sz="2000" dirty="0">
                <a:effectLst/>
                <a:latin typeface="+mj-lt"/>
                <a:ea typeface="Calibri" panose="020F0502020204030204" pitchFamily="34" charset="0"/>
                <a:cs typeface="Times New Roman" panose="02020603050405020304" pitchFamily="18" charset="0"/>
              </a:rPr>
              <a:t>)</a:t>
            </a:r>
          </a:p>
          <a:p>
            <a:pPr marL="514350" lvl="0" indent="-514350">
              <a:spcBef>
                <a:spcPts val="400"/>
              </a:spcBef>
              <a:spcAft>
                <a:spcPts val="1200"/>
              </a:spcAft>
              <a:buFont typeface="+mj-lt"/>
              <a:buAutoNum type="alphaLcParenR" startAt="5"/>
            </a:pPr>
            <a:r>
              <a:rPr lang="pt-BR" sz="2000" dirty="0">
                <a:effectLst/>
                <a:latin typeface="+mj-lt"/>
                <a:ea typeface="Calibri" panose="020F0502020204030204" pitchFamily="34" charset="0"/>
                <a:cs typeface="Times New Roman" panose="02020603050405020304" pitchFamily="18" charset="0"/>
              </a:rPr>
              <a:t>–2</a:t>
            </a:r>
            <a:r>
              <a:rPr lang="pt-BR" sz="2000" i="1" dirty="0">
                <a:effectLst/>
                <a:latin typeface="+mj-lt"/>
                <a:ea typeface="Calibri" panose="020F0502020204030204" pitchFamily="34" charset="0"/>
                <a:cs typeface="Times New Roman" panose="02020603050405020304" pitchFamily="18" charset="0"/>
              </a:rPr>
              <a:t>a</a:t>
            </a:r>
            <a:r>
              <a:rPr lang="pt-BR" sz="2000" dirty="0">
                <a:effectLst/>
                <a:latin typeface="+mj-lt"/>
                <a:ea typeface="Calibri" panose="020F0502020204030204" pitchFamily="34" charset="0"/>
                <a:cs typeface="Times New Roman" panose="02020603050405020304" pitchFamily="18" charset="0"/>
              </a:rPr>
              <a:t>(3</a:t>
            </a:r>
            <a:r>
              <a:rPr lang="pt-BR" sz="2000" i="1" dirty="0">
                <a:effectLst/>
                <a:latin typeface="+mj-lt"/>
                <a:ea typeface="Calibri" panose="020F0502020204030204" pitchFamily="34" charset="0"/>
                <a:cs typeface="Times New Roman" panose="02020603050405020304" pitchFamily="18" charset="0"/>
              </a:rPr>
              <a:t>c</a:t>
            </a:r>
            <a:r>
              <a:rPr lang="pt-BR" sz="2000" dirty="0">
                <a:effectLst/>
                <a:latin typeface="+mj-lt"/>
                <a:ea typeface="Calibri" panose="020F0502020204030204" pitchFamily="34" charset="0"/>
                <a:cs typeface="Times New Roman" panose="02020603050405020304" pitchFamily="18" charset="0"/>
              </a:rPr>
              <a:t> − 5</a:t>
            </a:r>
            <a:r>
              <a:rPr lang="pt-BR" sz="2000" i="1" dirty="0">
                <a:effectLst/>
                <a:latin typeface="+mj-lt"/>
                <a:ea typeface="Calibri" panose="020F0502020204030204" pitchFamily="34" charset="0"/>
                <a:cs typeface="Times New Roman" panose="02020603050405020304" pitchFamily="18" charset="0"/>
              </a:rPr>
              <a:t>b</a:t>
            </a:r>
            <a:r>
              <a:rPr lang="pt-BR" sz="2000" dirty="0">
                <a:effectLst/>
                <a:latin typeface="+mj-lt"/>
                <a:ea typeface="Calibri" panose="020F0502020204030204" pitchFamily="34" charset="0"/>
                <a:cs typeface="Times New Roman" panose="02020603050405020304" pitchFamily="18" charset="0"/>
              </a:rPr>
              <a:t>)</a:t>
            </a:r>
            <a:endParaRPr lang="en-GB" sz="2000" dirty="0"/>
          </a:p>
        </p:txBody>
      </p:sp>
      <p:sp>
        <p:nvSpPr>
          <p:cNvPr id="12" name="TextBox 11">
            <a:extLst>
              <a:ext uri="{FF2B5EF4-FFF2-40B4-BE49-F238E27FC236}">
                <a16:creationId xmlns:a16="http://schemas.microsoft.com/office/drawing/2014/main" id="{634DAF6F-87A4-4EEE-9B04-8DA29A4F1006}"/>
              </a:ext>
            </a:extLst>
          </p:cNvPr>
          <p:cNvSpPr txBox="1"/>
          <p:nvPr/>
        </p:nvSpPr>
        <p:spPr>
          <a:xfrm>
            <a:off x="1131608" y="3157374"/>
            <a:ext cx="2348556" cy="2451953"/>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(3</a:t>
            </a:r>
            <a:r>
              <a:rPr lang="en-GB" sz="2000" i="1" dirty="0">
                <a:effectLst/>
                <a:latin typeface="+mj-lt"/>
                <a:ea typeface="Calibri" panose="020F0502020204030204" pitchFamily="34" charset="0"/>
                <a:cs typeface="Times New Roman" panose="02020603050405020304" pitchFamily="18" charset="0"/>
              </a:rPr>
              <a:t>c</a:t>
            </a:r>
            <a:r>
              <a:rPr lang="en-GB" sz="2000" dirty="0">
                <a:effectLst/>
                <a:latin typeface="+mj-lt"/>
                <a:ea typeface="Calibri" panose="020F0502020204030204" pitchFamily="34" charset="0"/>
                <a:cs typeface="Times New Roman" panose="02020603050405020304" pitchFamily="18" charset="0"/>
              </a:rPr>
              <a:t> + 5</a:t>
            </a:r>
            <a:r>
              <a:rPr lang="en-GB" sz="2000" i="1" dirty="0">
                <a:effectLst/>
                <a:latin typeface="+mj-lt"/>
                <a:ea typeface="Calibri" panose="020F0502020204030204" pitchFamily="34" charset="0"/>
                <a:cs typeface="Times New Roman" panose="02020603050405020304" pitchFamily="18" charset="0"/>
              </a:rPr>
              <a:t>b</a:t>
            </a:r>
            <a:r>
              <a:rPr lang="en-GB" sz="2000" dirty="0">
                <a:effectLst/>
                <a:latin typeface="+mj-lt"/>
                <a:ea typeface="Calibri" panose="020F0502020204030204" pitchFamily="34" charset="0"/>
                <a:cs typeface="Times New Roman" panose="02020603050405020304" pitchFamily="18" charset="0"/>
              </a:rPr>
              <a:t>)</a:t>
            </a:r>
          </a:p>
          <a:p>
            <a:pPr marL="342900" lvl="0" indent="-34290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(5</a:t>
            </a:r>
            <a:r>
              <a:rPr lang="en-GB" sz="2000" i="1" dirty="0">
                <a:effectLst/>
                <a:latin typeface="+mj-lt"/>
                <a:ea typeface="Calibri" panose="020F0502020204030204" pitchFamily="34" charset="0"/>
                <a:cs typeface="Times New Roman" panose="02020603050405020304" pitchFamily="18" charset="0"/>
              </a:rPr>
              <a:t>b</a:t>
            </a:r>
            <a:r>
              <a:rPr lang="en-GB" sz="2000" dirty="0">
                <a:effectLst/>
                <a:latin typeface="+mj-lt"/>
                <a:ea typeface="Calibri" panose="020F0502020204030204" pitchFamily="34" charset="0"/>
                <a:cs typeface="Times New Roman" panose="02020603050405020304" pitchFamily="18" charset="0"/>
              </a:rPr>
              <a:t> + 3</a:t>
            </a:r>
            <a:r>
              <a:rPr lang="en-GB" sz="2000" i="1" dirty="0">
                <a:effectLst/>
                <a:latin typeface="+mj-lt"/>
                <a:ea typeface="Calibri" panose="020F0502020204030204" pitchFamily="34" charset="0"/>
                <a:cs typeface="Times New Roman" panose="02020603050405020304" pitchFamily="18" charset="0"/>
              </a:rPr>
              <a:t>c</a:t>
            </a:r>
            <a:r>
              <a:rPr lang="en-GB" sz="2000" dirty="0">
                <a:effectLst/>
                <a:latin typeface="+mj-lt"/>
                <a:ea typeface="Calibri" panose="020F0502020204030204" pitchFamily="34" charset="0"/>
                <a:cs typeface="Times New Roman" panose="02020603050405020304" pitchFamily="18" charset="0"/>
              </a:rPr>
              <a:t>)</a:t>
            </a:r>
          </a:p>
          <a:p>
            <a:pPr marL="342900" lvl="0" indent="-342900">
              <a:spcBef>
                <a:spcPts val="400"/>
              </a:spcBef>
              <a:spcAft>
                <a:spcPts val="1200"/>
              </a:spcAft>
              <a:buFont typeface="+mj-lt"/>
              <a:buAutoNum type="alphaLcParenR"/>
            </a:pPr>
            <a:r>
              <a:rPr lang="pt-BR" sz="2000" dirty="0">
                <a:effectLst/>
                <a:latin typeface="+mj-lt"/>
                <a:ea typeface="Calibri" panose="020F0502020204030204" pitchFamily="34" charset="0"/>
                <a:cs typeface="Times New Roman" panose="02020603050405020304" pitchFamily="18" charset="0"/>
              </a:rPr>
              <a:t>2</a:t>
            </a:r>
            <a:r>
              <a:rPr lang="pt-BR" sz="2000" i="1" dirty="0">
                <a:effectLst/>
                <a:latin typeface="+mj-lt"/>
                <a:ea typeface="Calibri" panose="020F0502020204030204" pitchFamily="34" charset="0"/>
                <a:cs typeface="Times New Roman" panose="02020603050405020304" pitchFamily="18" charset="0"/>
              </a:rPr>
              <a:t>a</a:t>
            </a:r>
            <a:r>
              <a:rPr lang="pt-BR" sz="2000" dirty="0">
                <a:effectLst/>
                <a:latin typeface="+mj-lt"/>
                <a:ea typeface="Calibri" panose="020F0502020204030204" pitchFamily="34" charset="0"/>
                <a:cs typeface="Times New Roman" panose="02020603050405020304" pitchFamily="18" charset="0"/>
              </a:rPr>
              <a:t>(3</a:t>
            </a:r>
            <a:r>
              <a:rPr lang="pt-BR" sz="2000" i="1" dirty="0">
                <a:effectLst/>
                <a:latin typeface="+mj-lt"/>
                <a:ea typeface="Calibri" panose="020F0502020204030204" pitchFamily="34" charset="0"/>
                <a:cs typeface="Times New Roman" panose="02020603050405020304" pitchFamily="18" charset="0"/>
              </a:rPr>
              <a:t>c</a:t>
            </a:r>
            <a:r>
              <a:rPr lang="pt-BR" sz="2000" dirty="0">
                <a:effectLst/>
                <a:latin typeface="+mj-lt"/>
                <a:ea typeface="Calibri" panose="020F0502020204030204" pitchFamily="34" charset="0"/>
                <a:cs typeface="Times New Roman" panose="02020603050405020304" pitchFamily="18" charset="0"/>
              </a:rPr>
              <a:t> − 5</a:t>
            </a:r>
            <a:r>
              <a:rPr lang="pt-BR" sz="2000" i="1" dirty="0">
                <a:effectLst/>
                <a:latin typeface="+mj-lt"/>
                <a:ea typeface="Calibri" panose="020F0502020204030204" pitchFamily="34" charset="0"/>
                <a:cs typeface="Times New Roman" panose="02020603050405020304" pitchFamily="18" charset="0"/>
              </a:rPr>
              <a:t>b</a:t>
            </a:r>
            <a:r>
              <a:rPr lang="pt-BR" sz="2000" dirty="0">
                <a:effectLst/>
                <a:latin typeface="+mj-lt"/>
                <a:ea typeface="Calibri" panose="020F0502020204030204" pitchFamily="34" charset="0"/>
                <a:cs typeface="Times New Roman" panose="02020603050405020304" pitchFamily="18" charset="0"/>
              </a:rPr>
              <a:t>)</a:t>
            </a:r>
          </a:p>
          <a:p>
            <a:pPr marL="342900" lvl="0" indent="-342900">
              <a:spcBef>
                <a:spcPts val="400"/>
              </a:spcBef>
              <a:spcAft>
                <a:spcPts val="1200"/>
              </a:spcAft>
              <a:buFont typeface="+mj-lt"/>
              <a:buAutoNum type="alphaLcParenR"/>
            </a:pPr>
            <a:r>
              <a:rPr lang="pt-BR" sz="2000" dirty="0">
                <a:effectLst/>
                <a:latin typeface="+mj-lt"/>
                <a:ea typeface="Calibri" panose="020F0502020204030204" pitchFamily="34" charset="0"/>
                <a:cs typeface="Times New Roman" panose="02020603050405020304" pitchFamily="18" charset="0"/>
              </a:rPr>
              <a:t>2</a:t>
            </a:r>
            <a:r>
              <a:rPr lang="pt-BR" sz="2000" i="1" dirty="0">
                <a:effectLst/>
                <a:latin typeface="+mj-lt"/>
                <a:ea typeface="Calibri" panose="020F0502020204030204" pitchFamily="34" charset="0"/>
                <a:cs typeface="Times New Roman" panose="02020603050405020304" pitchFamily="18" charset="0"/>
              </a:rPr>
              <a:t>a</a:t>
            </a:r>
            <a:r>
              <a:rPr lang="pt-BR" sz="2000" dirty="0">
                <a:effectLst/>
                <a:latin typeface="+mj-lt"/>
                <a:ea typeface="Calibri" panose="020F0502020204030204" pitchFamily="34" charset="0"/>
                <a:cs typeface="Times New Roman" panose="02020603050405020304" pitchFamily="18" charset="0"/>
              </a:rPr>
              <a:t>(5</a:t>
            </a:r>
            <a:r>
              <a:rPr lang="pt-BR" sz="2000" i="1" dirty="0">
                <a:effectLst/>
                <a:latin typeface="+mj-lt"/>
                <a:ea typeface="Calibri" panose="020F0502020204030204" pitchFamily="34" charset="0"/>
                <a:cs typeface="Times New Roman" panose="02020603050405020304" pitchFamily="18" charset="0"/>
              </a:rPr>
              <a:t>b</a:t>
            </a:r>
            <a:r>
              <a:rPr lang="pt-BR" sz="2000" dirty="0">
                <a:effectLst/>
                <a:latin typeface="+mj-lt"/>
                <a:ea typeface="Calibri" panose="020F0502020204030204" pitchFamily="34" charset="0"/>
                <a:cs typeface="Times New Roman" panose="02020603050405020304" pitchFamily="18" charset="0"/>
              </a:rPr>
              <a:t> − 3</a:t>
            </a:r>
            <a:r>
              <a:rPr lang="pt-BR" sz="2000" i="1" dirty="0">
                <a:effectLst/>
                <a:latin typeface="+mj-lt"/>
                <a:ea typeface="Calibri" panose="020F0502020204030204" pitchFamily="34" charset="0"/>
                <a:cs typeface="Times New Roman" panose="02020603050405020304" pitchFamily="18" charset="0"/>
              </a:rPr>
              <a:t>c</a:t>
            </a:r>
            <a:r>
              <a:rPr lang="pt-BR" sz="2000" dirty="0">
                <a:effectLst/>
                <a:latin typeface="+mj-lt"/>
                <a:ea typeface="Calibri" panose="020F0502020204030204" pitchFamily="34" charset="0"/>
                <a:cs typeface="Times New Roman" panose="02020603050405020304" pitchFamily="18" charset="0"/>
              </a:rPr>
              <a:t>)</a:t>
            </a:r>
          </a:p>
          <a:p>
            <a:pPr lvl="0">
              <a:spcBef>
                <a:spcPts val="400"/>
              </a:spcBef>
              <a:spcAft>
                <a:spcPts val="1200"/>
              </a:spcAft>
              <a:buNone/>
            </a:pPr>
            <a:endParaRPr lang="pt-BR" sz="2000" dirty="0">
              <a:effectLst/>
              <a:latin typeface="+mj-l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78116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importance of the sign (positive or negative) of each term in an expression and how it affects the final result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a:p>
        </p:txBody>
      </p:sp>
      <p:sp>
        <p:nvSpPr>
          <p:cNvPr id="5" name="TextBox 4">
            <a:extLst>
              <a:ext uri="{FF2B5EF4-FFF2-40B4-BE49-F238E27FC236}">
                <a16:creationId xmlns:a16="http://schemas.microsoft.com/office/drawing/2014/main" id="{F8B0FAF0-B671-43D4-A5A0-B9B6EBA24688}"/>
              </a:ext>
            </a:extLst>
          </p:cNvPr>
          <p:cNvSpPr txBox="1"/>
          <p:nvPr/>
        </p:nvSpPr>
        <p:spPr>
          <a:xfrm>
            <a:off x="799425" y="1772816"/>
            <a:ext cx="10593150" cy="3738459"/>
          </a:xfrm>
          <a:prstGeom prst="rect">
            <a:avLst/>
          </a:prstGeom>
          <a:noFill/>
        </p:spPr>
        <p:txBody>
          <a:bodyPr wrap="square">
            <a:spAutoFit/>
          </a:bodyPr>
          <a:lstStyle/>
          <a:p>
            <a:pPr>
              <a:spcBef>
                <a:spcPts val="400"/>
              </a:spcBef>
              <a:spcAft>
                <a:spcPts val="1200"/>
              </a:spcAft>
              <a:buNone/>
            </a:pPr>
            <a:r>
              <a:rPr lang="en-GB" sz="2800" dirty="0">
                <a:effectLst/>
                <a:latin typeface="+mj-lt"/>
                <a:ea typeface="Calibri" panose="020F0502020204030204" pitchFamily="34" charset="0"/>
                <a:cs typeface="Times New Roman" panose="02020603050405020304" pitchFamily="18" charset="0"/>
              </a:rPr>
              <a:t>Which expression is correct? Justify your answer.</a:t>
            </a:r>
          </a:p>
          <a:p>
            <a:pPr>
              <a:spcBef>
                <a:spcPts val="400"/>
              </a:spcBef>
              <a:spcAft>
                <a:spcPts val="1200"/>
              </a:spcAft>
              <a:buNone/>
            </a:pPr>
            <a:r>
              <a:rPr lang="en-GB" sz="2800" dirty="0">
                <a:effectLst/>
                <a:latin typeface="+mj-lt"/>
                <a:ea typeface="Calibri" panose="020F0502020204030204" pitchFamily="34" charset="0"/>
                <a:cs typeface="Times New Roman" panose="02020603050405020304" pitchFamily="18" charset="0"/>
              </a:rPr>
              <a:t>Expand 8</a:t>
            </a:r>
            <a:r>
              <a:rPr lang="en-GB" sz="2800" i="1" dirty="0">
                <a:effectLst/>
                <a:latin typeface="+mj-lt"/>
                <a:ea typeface="Calibri" panose="020F0502020204030204" pitchFamily="34" charset="0"/>
                <a:cs typeface="Times New Roman" panose="02020603050405020304" pitchFamily="18" charset="0"/>
              </a:rPr>
              <a:t>p</a:t>
            </a:r>
            <a:r>
              <a:rPr lang="en-GB" sz="28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pq</a:t>
            </a:r>
            <a:r>
              <a:rPr lang="en-GB" sz="2800" dirty="0">
                <a:effectLst/>
                <a:latin typeface="+mj-lt"/>
                <a:ea typeface="Calibri" panose="020F0502020204030204" pitchFamily="34" charset="0"/>
                <a:cs typeface="Times New Roman" panose="02020603050405020304" pitchFamily="18" charset="0"/>
              </a:rPr>
              <a:t> − 3</a:t>
            </a:r>
            <a:r>
              <a:rPr lang="en-GB" sz="2800" i="1" dirty="0">
                <a:effectLst/>
                <a:latin typeface="+mj-lt"/>
                <a:ea typeface="Calibri" panose="020F0502020204030204" pitchFamily="34" charset="0"/>
                <a:cs typeface="Times New Roman" panose="02020603050405020304" pitchFamily="18" charset="0"/>
              </a:rPr>
              <a:t>p</a:t>
            </a:r>
            <a:r>
              <a:rPr lang="en-GB" sz="2800" dirty="0">
                <a:effectLst/>
                <a:latin typeface="+mj-lt"/>
                <a:ea typeface="Calibri" panose="020F0502020204030204" pitchFamily="34" charset="0"/>
                <a:cs typeface="Times New Roman" panose="02020603050405020304" pitchFamily="18" charset="0"/>
              </a:rPr>
              <a:t>).</a:t>
            </a:r>
          </a:p>
          <a:p>
            <a:pPr marL="514350" indent="-51435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16</a:t>
            </a:r>
            <a:r>
              <a:rPr lang="en-GB" sz="2800" i="1" dirty="0">
                <a:effectLst/>
                <a:latin typeface="+mj-lt"/>
                <a:ea typeface="Calibri" panose="020F0502020204030204" pitchFamily="34" charset="0"/>
                <a:cs typeface="Times New Roman" panose="02020603050405020304" pitchFamily="18" charset="0"/>
              </a:rPr>
              <a:t>p</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q</a:t>
            </a:r>
            <a:r>
              <a:rPr lang="en-GB" sz="2800" dirty="0">
                <a:effectLst/>
                <a:latin typeface="+mj-lt"/>
                <a:ea typeface="Calibri" panose="020F0502020204030204" pitchFamily="34" charset="0"/>
                <a:cs typeface="Times New Roman" panose="02020603050405020304" pitchFamily="18" charset="0"/>
              </a:rPr>
              <a:t> + 5</a:t>
            </a:r>
            <a:r>
              <a:rPr lang="en-GB" sz="2800" i="1" dirty="0">
                <a:effectLst/>
                <a:latin typeface="+mj-lt"/>
                <a:ea typeface="Calibri" panose="020F0502020204030204" pitchFamily="34" charset="0"/>
                <a:cs typeface="Times New Roman" panose="02020603050405020304" pitchFamily="18" charset="0"/>
              </a:rPr>
              <a:t>p</a:t>
            </a:r>
          </a:p>
          <a:p>
            <a:pPr marL="514350" indent="-51435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10</a:t>
            </a:r>
            <a:r>
              <a:rPr lang="en-GB" sz="2800" i="1" dirty="0">
                <a:effectLst/>
                <a:latin typeface="+mj-lt"/>
                <a:ea typeface="Calibri" panose="020F0502020204030204" pitchFamily="34" charset="0"/>
                <a:cs typeface="Times New Roman" panose="02020603050405020304" pitchFamily="18" charset="0"/>
              </a:rPr>
              <a:t>p</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q</a:t>
            </a:r>
            <a:r>
              <a:rPr lang="en-GB" sz="2800" dirty="0">
                <a:effectLst/>
                <a:latin typeface="+mj-lt"/>
                <a:ea typeface="Calibri" panose="020F0502020204030204" pitchFamily="34" charset="0"/>
                <a:cs typeface="Times New Roman" panose="02020603050405020304" pitchFamily="18" charset="0"/>
              </a:rPr>
              <a:t> + 5</a:t>
            </a:r>
          </a:p>
          <a:p>
            <a:pPr marL="514350" indent="-51435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16</a:t>
            </a:r>
            <a:r>
              <a:rPr lang="en-GB" sz="2800" i="1" dirty="0">
                <a:effectLst/>
                <a:latin typeface="+mj-lt"/>
                <a:ea typeface="Calibri" panose="020F0502020204030204" pitchFamily="34" charset="0"/>
                <a:cs typeface="Times New Roman" panose="02020603050405020304" pitchFamily="18" charset="0"/>
              </a:rPr>
              <a:t>p</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q</a:t>
            </a:r>
            <a:r>
              <a:rPr lang="en-GB" sz="2800" dirty="0">
                <a:effectLst/>
                <a:latin typeface="+mj-lt"/>
                <a:ea typeface="Calibri" panose="020F0502020204030204" pitchFamily="34" charset="0"/>
                <a:cs typeface="Times New Roman" panose="02020603050405020304" pitchFamily="18" charset="0"/>
              </a:rPr>
              <a:t> − 24</a:t>
            </a:r>
            <a:r>
              <a:rPr lang="en-GB" sz="2800" i="1" dirty="0">
                <a:effectLst/>
                <a:latin typeface="+mj-lt"/>
                <a:ea typeface="Calibri" panose="020F0502020204030204" pitchFamily="34" charset="0"/>
                <a:cs typeface="Times New Roman" panose="02020603050405020304" pitchFamily="18" charset="0"/>
              </a:rPr>
              <a:t>p</a:t>
            </a:r>
            <a:r>
              <a:rPr lang="en-GB" sz="2800" baseline="30000" dirty="0">
                <a:effectLst/>
                <a:latin typeface="+mj-lt"/>
                <a:ea typeface="Calibri" panose="020F0502020204030204" pitchFamily="34" charset="0"/>
                <a:cs typeface="Times New Roman" panose="02020603050405020304" pitchFamily="18" charset="0"/>
              </a:rPr>
              <a:t>2</a:t>
            </a:r>
            <a:endParaRPr lang="en-GB" sz="2800" dirty="0">
              <a:effectLst/>
              <a:latin typeface="+mj-lt"/>
              <a:ea typeface="Calibri" panose="020F0502020204030204" pitchFamily="34" charset="0"/>
              <a:cs typeface="Times New Roman" panose="02020603050405020304" pitchFamily="18" charset="0"/>
            </a:endParaRPr>
          </a:p>
          <a:p>
            <a:pPr marL="514350" indent="-514350">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16</a:t>
            </a:r>
            <a:r>
              <a:rPr lang="en-GB" sz="2800" i="1" dirty="0">
                <a:effectLst/>
                <a:latin typeface="+mj-lt"/>
                <a:ea typeface="Calibri" panose="020F0502020204030204" pitchFamily="34" charset="0"/>
                <a:cs typeface="Times New Roman" panose="02020603050405020304" pitchFamily="18" charset="0"/>
              </a:rPr>
              <a:t>p</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q</a:t>
            </a:r>
            <a:r>
              <a:rPr lang="en-GB" sz="2800" dirty="0">
                <a:effectLst/>
                <a:latin typeface="+mj-lt"/>
                <a:ea typeface="Calibri" panose="020F0502020204030204" pitchFamily="34" charset="0"/>
                <a:cs typeface="Times New Roman" panose="02020603050405020304" pitchFamily="18" charset="0"/>
              </a:rPr>
              <a:t> + 24</a:t>
            </a:r>
            <a:r>
              <a:rPr lang="en-GB" sz="2800" i="1" dirty="0">
                <a:effectLst/>
                <a:latin typeface="+mj-lt"/>
                <a:ea typeface="Calibri" panose="020F0502020204030204" pitchFamily="34" charset="0"/>
                <a:cs typeface="Times New Roman" panose="02020603050405020304" pitchFamily="18" charset="0"/>
              </a:rPr>
              <a:t>p</a:t>
            </a:r>
            <a:r>
              <a:rPr lang="en-GB" sz="2800" baseline="30000" dirty="0">
                <a:effectLst/>
                <a:latin typeface="+mj-lt"/>
                <a:ea typeface="Calibri" panose="020F0502020204030204" pitchFamily="34" charset="0"/>
                <a:cs typeface="Times New Roman" panose="02020603050405020304" pitchFamily="18" charset="0"/>
              </a:rPr>
              <a:t>2</a:t>
            </a:r>
            <a:endParaRPr lang="en-GB" dirty="0">
              <a:latin typeface="+mj-lt"/>
            </a:endParaRPr>
          </a:p>
        </p:txBody>
      </p:sp>
    </p:spTree>
    <p:extLst>
      <p:ext uri="{BB962C8B-B14F-4D97-AF65-F5344CB8AC3E}">
        <p14:creationId xmlns:p14="http://schemas.microsoft.com/office/powerpoint/2010/main" val="1341045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12777"/>
            <a:ext cx="4891318" cy="417646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a:t>What are the benefits of exposing students to non-examples generated from common misconceptions? Are there any potential drawbacks?</a:t>
            </a:r>
          </a:p>
          <a:p>
            <a:pPr marL="360000" lvl="1" fontAlgn="auto">
              <a:lnSpc>
                <a:spcPct val="100000"/>
              </a:lnSpc>
              <a:spcBef>
                <a:spcPts val="0"/>
              </a:spcBef>
              <a:spcAft>
                <a:spcPts val="1200"/>
              </a:spcAft>
              <a:buClrTx/>
            </a:pPr>
            <a:r>
              <a:rPr lang="en-GB" sz="2400"/>
              <a:t>Generate a set of examples and non-examples for another expression. What misconceptions are you challenging?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normAutofit fontScale="90000"/>
          </a:bodyPr>
          <a:lstStyle/>
          <a:p>
            <a:r>
              <a:rPr lang="en-GB" sz="2000" b="1" dirty="0"/>
              <a:t>Understand the importance of the sign (positive or negative) of each term in an expression and how it affects the final result</a:t>
            </a:r>
            <a:endParaRPr lang="en-GB" b="1" dirty="0"/>
          </a:p>
        </p:txBody>
      </p:sp>
      <p:sp>
        <p:nvSpPr>
          <p:cNvPr id="8" name="TextBox 7">
            <a:extLst>
              <a:ext uri="{FF2B5EF4-FFF2-40B4-BE49-F238E27FC236}">
                <a16:creationId xmlns:a16="http://schemas.microsoft.com/office/drawing/2014/main" id="{6D980849-2493-4599-A9EF-8ED378F05A3A}"/>
              </a:ext>
            </a:extLst>
          </p:cNvPr>
          <p:cNvSpPr txBox="1"/>
          <p:nvPr/>
        </p:nvSpPr>
        <p:spPr>
          <a:xfrm>
            <a:off x="849572" y="2013422"/>
            <a:ext cx="5739920" cy="2975173"/>
          </a:xfrm>
          <a:prstGeom prst="rect">
            <a:avLst/>
          </a:prstGeom>
          <a:noFill/>
        </p:spPr>
        <p:txBody>
          <a:bodyPr wrap="square">
            <a:spAutoFit/>
          </a:bodyPr>
          <a:lstStyle/>
          <a:p>
            <a:pPr>
              <a:spcBef>
                <a:spcPts val="400"/>
              </a:spcBef>
              <a:spcAft>
                <a:spcPts val="1200"/>
              </a:spcAft>
              <a:buNone/>
            </a:pPr>
            <a:r>
              <a:rPr lang="en-GB" sz="2000" dirty="0">
                <a:effectLst/>
                <a:latin typeface="+mj-lt"/>
                <a:ea typeface="Calibri" panose="020F0502020204030204" pitchFamily="34" charset="0"/>
                <a:cs typeface="Times New Roman" panose="02020603050405020304" pitchFamily="18" charset="0"/>
              </a:rPr>
              <a:t>Which expression is correct? Justify your answer.</a:t>
            </a:r>
          </a:p>
          <a:p>
            <a:pPr>
              <a:spcBef>
                <a:spcPts val="400"/>
              </a:spcBef>
              <a:spcAft>
                <a:spcPts val="1200"/>
              </a:spcAft>
              <a:buNone/>
            </a:pPr>
            <a:r>
              <a:rPr lang="en-GB" sz="2000" dirty="0">
                <a:effectLst/>
                <a:latin typeface="+mj-lt"/>
                <a:ea typeface="Calibri" panose="020F0502020204030204" pitchFamily="34" charset="0"/>
                <a:cs typeface="Times New Roman" panose="02020603050405020304" pitchFamily="18" charset="0"/>
              </a:rPr>
              <a:t>Expand 8</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pq</a:t>
            </a:r>
            <a:r>
              <a:rPr lang="en-GB" sz="2000" dirty="0">
                <a:effectLst/>
                <a:latin typeface="+mj-lt"/>
                <a:ea typeface="Calibri" panose="020F0502020204030204" pitchFamily="34" charset="0"/>
                <a:cs typeface="Times New Roman" panose="02020603050405020304" pitchFamily="18" charset="0"/>
              </a:rPr>
              <a:t> − 3</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a:t>
            </a:r>
          </a:p>
          <a:p>
            <a:pPr marL="514350" indent="-51435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16</a:t>
            </a:r>
            <a:r>
              <a:rPr lang="en-GB" sz="2000" i="1" dirty="0">
                <a:effectLst/>
                <a:latin typeface="+mj-lt"/>
                <a:ea typeface="Calibri" panose="020F0502020204030204" pitchFamily="34" charset="0"/>
                <a:cs typeface="Times New Roman" panose="02020603050405020304" pitchFamily="18" charset="0"/>
              </a:rPr>
              <a:t>p</a:t>
            </a:r>
            <a:r>
              <a:rPr lang="en-GB" sz="2000" baseline="30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q</a:t>
            </a:r>
            <a:r>
              <a:rPr lang="en-GB" sz="2000" dirty="0">
                <a:effectLst/>
                <a:latin typeface="+mj-lt"/>
                <a:ea typeface="Calibri" panose="020F0502020204030204" pitchFamily="34" charset="0"/>
                <a:cs typeface="Times New Roman" panose="02020603050405020304" pitchFamily="18" charset="0"/>
              </a:rPr>
              <a:t> + 5</a:t>
            </a:r>
            <a:r>
              <a:rPr lang="en-GB" sz="2000" i="1" dirty="0">
                <a:effectLst/>
                <a:latin typeface="+mj-lt"/>
                <a:ea typeface="Calibri" panose="020F0502020204030204" pitchFamily="34" charset="0"/>
                <a:cs typeface="Times New Roman" panose="02020603050405020304" pitchFamily="18" charset="0"/>
              </a:rPr>
              <a:t>p</a:t>
            </a:r>
          </a:p>
          <a:p>
            <a:pPr marL="514350" indent="-51435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10</a:t>
            </a:r>
            <a:r>
              <a:rPr lang="en-GB" sz="2000" i="1" dirty="0">
                <a:effectLst/>
                <a:latin typeface="+mj-lt"/>
                <a:ea typeface="Calibri" panose="020F0502020204030204" pitchFamily="34" charset="0"/>
                <a:cs typeface="Times New Roman" panose="02020603050405020304" pitchFamily="18" charset="0"/>
              </a:rPr>
              <a:t>p</a:t>
            </a:r>
            <a:r>
              <a:rPr lang="en-GB" sz="2000" baseline="30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q</a:t>
            </a:r>
            <a:r>
              <a:rPr lang="en-GB" sz="2000" dirty="0">
                <a:effectLst/>
                <a:latin typeface="+mj-lt"/>
                <a:ea typeface="Calibri" panose="020F0502020204030204" pitchFamily="34" charset="0"/>
                <a:cs typeface="Times New Roman" panose="02020603050405020304" pitchFamily="18" charset="0"/>
              </a:rPr>
              <a:t> + 5</a:t>
            </a:r>
          </a:p>
          <a:p>
            <a:pPr marL="514350" indent="-51435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16</a:t>
            </a:r>
            <a:r>
              <a:rPr lang="en-GB" sz="2000" i="1" dirty="0">
                <a:effectLst/>
                <a:latin typeface="+mj-lt"/>
                <a:ea typeface="Calibri" panose="020F0502020204030204" pitchFamily="34" charset="0"/>
                <a:cs typeface="Times New Roman" panose="02020603050405020304" pitchFamily="18" charset="0"/>
              </a:rPr>
              <a:t>p</a:t>
            </a:r>
            <a:r>
              <a:rPr lang="en-GB" sz="2000" baseline="30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q</a:t>
            </a:r>
            <a:r>
              <a:rPr lang="en-GB" sz="2000" dirty="0">
                <a:effectLst/>
                <a:latin typeface="+mj-lt"/>
                <a:ea typeface="Calibri" panose="020F0502020204030204" pitchFamily="34" charset="0"/>
                <a:cs typeface="Times New Roman" panose="02020603050405020304" pitchFamily="18" charset="0"/>
              </a:rPr>
              <a:t> − 24</a:t>
            </a:r>
            <a:r>
              <a:rPr lang="en-GB" sz="2000" i="1" dirty="0">
                <a:effectLst/>
                <a:latin typeface="+mj-lt"/>
                <a:ea typeface="Calibri" panose="020F0502020204030204" pitchFamily="34" charset="0"/>
                <a:cs typeface="Times New Roman" panose="02020603050405020304" pitchFamily="18" charset="0"/>
              </a:rPr>
              <a:t>p</a:t>
            </a:r>
            <a:r>
              <a:rPr lang="en-GB" sz="2000" baseline="30000" dirty="0">
                <a:effectLst/>
                <a:latin typeface="+mj-lt"/>
                <a:ea typeface="Calibri" panose="020F0502020204030204" pitchFamily="34" charset="0"/>
                <a:cs typeface="Times New Roman" panose="02020603050405020304" pitchFamily="18" charset="0"/>
              </a:rPr>
              <a:t>2</a:t>
            </a:r>
            <a:endParaRPr lang="en-GB" sz="2000" dirty="0">
              <a:effectLst/>
              <a:latin typeface="+mj-lt"/>
              <a:ea typeface="Calibri" panose="020F0502020204030204" pitchFamily="34" charset="0"/>
              <a:cs typeface="Times New Roman" panose="02020603050405020304" pitchFamily="18" charset="0"/>
            </a:endParaRPr>
          </a:p>
          <a:p>
            <a:pPr marL="514350" indent="-514350">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16</a:t>
            </a:r>
            <a:r>
              <a:rPr lang="en-GB" sz="2000" i="1" dirty="0">
                <a:effectLst/>
                <a:latin typeface="+mj-lt"/>
                <a:ea typeface="Calibri" panose="020F0502020204030204" pitchFamily="34" charset="0"/>
                <a:cs typeface="Times New Roman" panose="02020603050405020304" pitchFamily="18" charset="0"/>
              </a:rPr>
              <a:t>p</a:t>
            </a:r>
            <a:r>
              <a:rPr lang="en-GB" sz="2000" baseline="30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q</a:t>
            </a:r>
            <a:r>
              <a:rPr lang="en-GB" sz="2000" dirty="0">
                <a:effectLst/>
                <a:latin typeface="+mj-lt"/>
                <a:ea typeface="Calibri" panose="020F0502020204030204" pitchFamily="34" charset="0"/>
                <a:cs typeface="Times New Roman" panose="02020603050405020304" pitchFamily="18" charset="0"/>
              </a:rPr>
              <a:t> + 24</a:t>
            </a:r>
            <a:r>
              <a:rPr lang="en-GB" sz="2000" i="1" dirty="0">
                <a:effectLst/>
                <a:latin typeface="+mj-lt"/>
                <a:ea typeface="Calibri" panose="020F0502020204030204" pitchFamily="34" charset="0"/>
                <a:cs typeface="Times New Roman" panose="02020603050405020304" pitchFamily="18" charset="0"/>
              </a:rPr>
              <a:t>p</a:t>
            </a:r>
            <a:r>
              <a:rPr lang="en-GB" sz="2000" baseline="30000" dirty="0">
                <a:effectLst/>
                <a:latin typeface="+mj-lt"/>
                <a:ea typeface="Calibri" panose="020F0502020204030204" pitchFamily="34" charset="0"/>
                <a:cs typeface="Times New Roman" panose="02020603050405020304" pitchFamily="18" charset="0"/>
              </a:rPr>
              <a:t>2</a:t>
            </a:r>
            <a:endParaRPr lang="en-GB" sz="2000" dirty="0">
              <a:latin typeface="+mj-lt"/>
            </a:endParaRPr>
          </a:p>
        </p:txBody>
      </p:sp>
    </p:spTree>
    <p:custDataLst>
      <p:tags r:id="rId1"/>
    </p:custDataLst>
    <p:extLst>
      <p:ext uri="{BB962C8B-B14F-4D97-AF65-F5344CB8AC3E}">
        <p14:creationId xmlns:p14="http://schemas.microsoft.com/office/powerpoint/2010/main" val="1870329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the importance of the sign (positive or negative) of each term in an expression and how it affects the final result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a:p>
        </p:txBody>
      </p:sp>
      <p:sp>
        <p:nvSpPr>
          <p:cNvPr id="5" name="TextBox 4">
            <a:extLst>
              <a:ext uri="{FF2B5EF4-FFF2-40B4-BE49-F238E27FC236}">
                <a16:creationId xmlns:a16="http://schemas.microsoft.com/office/drawing/2014/main" id="{140FB28C-5619-4012-BF8B-604D3CA149AF}"/>
              </a:ext>
            </a:extLst>
          </p:cNvPr>
          <p:cNvSpPr txBox="1"/>
          <p:nvPr/>
        </p:nvSpPr>
        <p:spPr>
          <a:xfrm>
            <a:off x="1199456" y="2021435"/>
            <a:ext cx="9510544" cy="2055947"/>
          </a:xfrm>
          <a:prstGeom prst="rect">
            <a:avLst/>
          </a:prstGeom>
          <a:noFill/>
        </p:spPr>
        <p:txBody>
          <a:bodyPr wrap="square">
            <a:spAutoFit/>
          </a:bodyPr>
          <a:lstStyle/>
          <a:p>
            <a:pPr marL="514350" lvl="0" indent="-51435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Samira says that to expand 5</a:t>
            </a:r>
            <a:r>
              <a:rPr lang="en-GB" sz="2800" i="1" dirty="0">
                <a:effectLst/>
                <a:latin typeface="+mj-lt"/>
                <a:ea typeface="Calibri" panose="020F0502020204030204" pitchFamily="34" charset="0"/>
                <a:cs typeface="Times New Roman" panose="02020603050405020304" pitchFamily="18" charset="0"/>
              </a:rPr>
              <a:t>e</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f</a:t>
            </a:r>
            <a:r>
              <a:rPr lang="en-GB" sz="2800" dirty="0">
                <a:effectLst/>
                <a:latin typeface="+mj-lt"/>
                <a:ea typeface="Calibri" panose="020F0502020204030204" pitchFamily="34" charset="0"/>
                <a:cs typeface="Times New Roman" panose="02020603050405020304" pitchFamily="18" charset="0"/>
              </a:rPr>
              <a:t>(4</a:t>
            </a:r>
            <a:r>
              <a:rPr lang="en-GB" sz="2800" i="1" dirty="0">
                <a:effectLst/>
                <a:latin typeface="+mj-lt"/>
                <a:ea typeface="Calibri" panose="020F0502020204030204" pitchFamily="34" charset="0"/>
                <a:cs typeface="Times New Roman" panose="02020603050405020304" pitchFamily="18" charset="0"/>
              </a:rPr>
              <a:t>g</a:t>
            </a:r>
            <a:r>
              <a:rPr lang="en-GB" sz="2800" dirty="0">
                <a:effectLst/>
                <a:latin typeface="+mj-lt"/>
                <a:ea typeface="Calibri" panose="020F0502020204030204" pitchFamily="34" charset="0"/>
                <a:cs typeface="Times New Roman" panose="02020603050405020304" pitchFamily="18" charset="0"/>
              </a:rPr>
              <a:t> − 3) you first do 5</a:t>
            </a:r>
            <a:r>
              <a:rPr lang="en-GB" sz="2800" i="1" dirty="0">
                <a:effectLst/>
                <a:latin typeface="+mj-lt"/>
                <a:ea typeface="Calibri" panose="020F0502020204030204" pitchFamily="34" charset="0"/>
                <a:cs typeface="Times New Roman" panose="02020603050405020304" pitchFamily="18" charset="0"/>
              </a:rPr>
              <a:t>e</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f</a:t>
            </a:r>
            <a:r>
              <a:rPr lang="en-GB" sz="2800" dirty="0">
                <a:effectLst/>
                <a:latin typeface="+mj-lt"/>
                <a:ea typeface="Calibri" panose="020F0502020204030204" pitchFamily="34" charset="0"/>
                <a:cs typeface="Times New Roman" panose="02020603050405020304" pitchFamily="18" charset="0"/>
              </a:rPr>
              <a:t> × 4</a:t>
            </a:r>
            <a:r>
              <a:rPr lang="en-GB" sz="2800" i="1" dirty="0">
                <a:effectLst/>
                <a:latin typeface="+mj-lt"/>
                <a:ea typeface="Calibri" panose="020F0502020204030204" pitchFamily="34" charset="0"/>
                <a:cs typeface="Times New Roman" panose="02020603050405020304" pitchFamily="18" charset="0"/>
              </a:rPr>
              <a:t>g</a:t>
            </a:r>
            <a:r>
              <a:rPr lang="en-GB" sz="2800" dirty="0">
                <a:effectLst/>
                <a:latin typeface="+mj-lt"/>
                <a:ea typeface="Calibri" panose="020F0502020204030204" pitchFamily="34" charset="0"/>
                <a:cs typeface="Times New Roman" panose="02020603050405020304" pitchFamily="18" charset="0"/>
              </a:rPr>
              <a:t> and then 5</a:t>
            </a:r>
            <a:r>
              <a:rPr lang="en-GB" sz="2800" i="1" dirty="0">
                <a:effectLst/>
                <a:latin typeface="+mj-lt"/>
                <a:ea typeface="Calibri" panose="020F0502020204030204" pitchFamily="34" charset="0"/>
                <a:cs typeface="Times New Roman" panose="02020603050405020304" pitchFamily="18" charset="0"/>
              </a:rPr>
              <a:t>e</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f</a:t>
            </a:r>
            <a:r>
              <a:rPr lang="en-GB" sz="2800" dirty="0">
                <a:effectLst/>
                <a:latin typeface="+mj-lt"/>
                <a:ea typeface="Calibri" panose="020F0502020204030204" pitchFamily="34" charset="0"/>
                <a:cs typeface="Times New Roman" panose="02020603050405020304" pitchFamily="18" charset="0"/>
              </a:rPr>
              <a:t> × 3. Is she correct?</a:t>
            </a:r>
          </a:p>
          <a:p>
            <a:pPr marL="514350" indent="-514350">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Jeremiah says that to expand –5</a:t>
            </a:r>
            <a:r>
              <a:rPr lang="en-GB" sz="2800" i="1" dirty="0">
                <a:effectLst/>
                <a:latin typeface="+mj-lt"/>
                <a:ea typeface="Calibri" panose="020F0502020204030204" pitchFamily="34" charset="0"/>
                <a:cs typeface="Times New Roman" panose="02020603050405020304" pitchFamily="18" charset="0"/>
              </a:rPr>
              <a:t>e</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f</a:t>
            </a:r>
            <a:r>
              <a:rPr lang="en-GB" sz="2800" dirty="0">
                <a:effectLst/>
                <a:latin typeface="+mj-lt"/>
                <a:ea typeface="Calibri" panose="020F0502020204030204" pitchFamily="34" charset="0"/>
                <a:cs typeface="Times New Roman" panose="02020603050405020304" pitchFamily="18" charset="0"/>
              </a:rPr>
              <a:t>(4</a:t>
            </a:r>
            <a:r>
              <a:rPr lang="en-GB" sz="2800" i="1" dirty="0">
                <a:effectLst/>
                <a:latin typeface="+mj-lt"/>
                <a:ea typeface="Calibri" panose="020F0502020204030204" pitchFamily="34" charset="0"/>
                <a:cs typeface="Times New Roman" panose="02020603050405020304" pitchFamily="18" charset="0"/>
              </a:rPr>
              <a:t>g</a:t>
            </a:r>
            <a:r>
              <a:rPr lang="en-GB" sz="2800" dirty="0">
                <a:effectLst/>
                <a:latin typeface="+mj-lt"/>
                <a:ea typeface="Calibri" panose="020F0502020204030204" pitchFamily="34" charset="0"/>
                <a:cs typeface="Times New Roman" panose="02020603050405020304" pitchFamily="18" charset="0"/>
              </a:rPr>
              <a:t> − 3) you first do –5</a:t>
            </a:r>
            <a:r>
              <a:rPr lang="en-GB" sz="2800" i="1" dirty="0">
                <a:effectLst/>
                <a:latin typeface="+mj-lt"/>
                <a:ea typeface="Calibri" panose="020F0502020204030204" pitchFamily="34" charset="0"/>
                <a:cs typeface="Times New Roman" panose="02020603050405020304" pitchFamily="18" charset="0"/>
              </a:rPr>
              <a:t>e</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f</a:t>
            </a:r>
            <a:r>
              <a:rPr lang="en-GB" sz="2800" dirty="0">
                <a:effectLst/>
                <a:latin typeface="+mj-lt"/>
                <a:ea typeface="Calibri" panose="020F0502020204030204" pitchFamily="34" charset="0"/>
                <a:cs typeface="Times New Roman" panose="02020603050405020304" pitchFamily="18" charset="0"/>
              </a:rPr>
              <a:t> × 4</a:t>
            </a:r>
            <a:r>
              <a:rPr lang="en-GB" sz="2800" i="1" dirty="0">
                <a:effectLst/>
                <a:latin typeface="+mj-lt"/>
                <a:ea typeface="Calibri" panose="020F0502020204030204" pitchFamily="34" charset="0"/>
                <a:cs typeface="Times New Roman" panose="02020603050405020304" pitchFamily="18" charset="0"/>
              </a:rPr>
              <a:t>g</a:t>
            </a:r>
            <a:r>
              <a:rPr lang="en-GB" sz="2800" dirty="0">
                <a:effectLst/>
                <a:latin typeface="+mj-lt"/>
                <a:ea typeface="Calibri" panose="020F0502020204030204" pitchFamily="34" charset="0"/>
                <a:cs typeface="Times New Roman" panose="02020603050405020304" pitchFamily="18" charset="0"/>
              </a:rPr>
              <a:t> and then –5</a:t>
            </a:r>
            <a:r>
              <a:rPr lang="en-GB" sz="2800" i="1" dirty="0">
                <a:effectLst/>
                <a:latin typeface="+mj-lt"/>
                <a:ea typeface="Calibri" panose="020F0502020204030204" pitchFamily="34" charset="0"/>
                <a:cs typeface="Times New Roman" panose="02020603050405020304" pitchFamily="18" charset="0"/>
              </a:rPr>
              <a:t>e</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f</a:t>
            </a:r>
            <a:r>
              <a:rPr lang="en-GB" sz="2800" dirty="0">
                <a:effectLst/>
                <a:latin typeface="+mj-lt"/>
                <a:ea typeface="Calibri" panose="020F0502020204030204" pitchFamily="34" charset="0"/>
                <a:cs typeface="Times New Roman" panose="02020603050405020304" pitchFamily="18" charset="0"/>
              </a:rPr>
              <a:t> × 3. Is he correct?</a:t>
            </a:r>
            <a:endParaRPr lang="en-GB" dirty="0">
              <a:latin typeface="+mj-lt"/>
            </a:endParaRPr>
          </a:p>
        </p:txBody>
      </p:sp>
    </p:spTree>
    <p:extLst>
      <p:ext uri="{BB962C8B-B14F-4D97-AF65-F5344CB8AC3E}">
        <p14:creationId xmlns:p14="http://schemas.microsoft.com/office/powerpoint/2010/main" val="113045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a:t>The slides are structured as follows:</a:t>
            </a:r>
          </a:p>
          <a:p>
            <a:pPr lvl="1"/>
            <a:r>
              <a:rPr lang="en-GB"/>
              <a:t>The big picture:</a:t>
            </a:r>
          </a:p>
          <a:p>
            <a:pPr lvl="2"/>
            <a:r>
              <a:rPr lang="en-GB"/>
              <a:t>Where does this fit in? </a:t>
            </a:r>
          </a:p>
          <a:p>
            <a:pPr lvl="2"/>
            <a:r>
              <a:rPr lang="en-GB"/>
              <a:t>What do students need to understand? </a:t>
            </a:r>
          </a:p>
          <a:p>
            <a:pPr lvl="2"/>
            <a:r>
              <a:rPr lang="en-GB"/>
              <a:t>Why is this key idea important?</a:t>
            </a:r>
          </a:p>
          <a:p>
            <a:pPr lvl="1"/>
            <a:r>
              <a:rPr lang="en-GB"/>
              <a:t>Prior learning </a:t>
            </a:r>
          </a:p>
          <a:p>
            <a:pPr lvl="1"/>
            <a:r>
              <a:rPr lang="en-GB"/>
              <a:t>Misconceptions</a:t>
            </a:r>
          </a:p>
          <a:p>
            <a:pPr lvl="1"/>
            <a:r>
              <a:rPr lang="en-GB" b="1"/>
              <a:t>Exemplified key ideas</a:t>
            </a:r>
          </a:p>
          <a:p>
            <a:pPr lvl="1"/>
            <a:r>
              <a:rPr lang="en-GB"/>
              <a:t>Reflection questions</a:t>
            </a:r>
          </a:p>
          <a:p>
            <a:pPr lvl="1"/>
            <a:r>
              <a:rPr lang="en-GB"/>
              <a:t>Appendices:</a:t>
            </a:r>
          </a:p>
          <a:p>
            <a:pPr lvl="2"/>
            <a:r>
              <a:rPr lang="en-GB"/>
              <a:t>Key vocabulary</a:t>
            </a:r>
          </a:p>
          <a:p>
            <a:pPr lvl="2"/>
            <a:r>
              <a:rPr lang="en-GB"/>
              <a:t>Representations and structure</a:t>
            </a:r>
          </a:p>
          <a:p>
            <a:pPr lvl="2"/>
            <a:r>
              <a:rPr lang="en-GB"/>
              <a:t>Previous and Future learning</a:t>
            </a:r>
          </a:p>
          <a:p>
            <a:pPr lvl="2"/>
            <a:r>
              <a:rPr lang="en-GB"/>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a:solidFill>
                  <a:srgbClr val="585858"/>
                </a:solidFill>
                <a:effectLst/>
                <a:ea typeface="Times New Roman" panose="02020603050405020304" pitchFamily="18" charset="0"/>
                <a:cs typeface="Arial" panose="020B0604020202020204" pitchFamily="34" charset="0"/>
              </a:rPr>
              <a:t>The </a:t>
            </a:r>
            <a:r>
              <a:rPr lang="en-GB" sz="1400" b="1">
                <a:solidFill>
                  <a:srgbClr val="585858"/>
                </a:solidFill>
                <a:ea typeface="Times New Roman" panose="02020603050405020304" pitchFamily="18" charset="0"/>
                <a:cs typeface="Arial" panose="020B0604020202020204" pitchFamily="34" charset="0"/>
              </a:rPr>
              <a:t>exemplified key idea </a:t>
            </a:r>
            <a:r>
              <a:rPr lang="en-GB" sz="140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a:solidFill>
                  <a:srgbClr val="585858"/>
                </a:solidFill>
                <a:cs typeface="Arial" panose="020B0604020202020204" pitchFamily="34" charset="0"/>
              </a:rPr>
              <a:t>Into the classroom</a:t>
            </a:r>
          </a:p>
          <a:p>
            <a:pPr>
              <a:buNone/>
            </a:pPr>
            <a:r>
              <a:rPr lang="en-GB" sz="1400" b="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a:solidFill>
                  <a:srgbClr val="585858"/>
                </a:solidFill>
                <a:ea typeface="Times New Roman" panose="02020603050405020304" pitchFamily="18" charset="0"/>
                <a:cs typeface="Arial" panose="020B0604020202020204" pitchFamily="34" charset="0"/>
              </a:rPr>
              <a:t>so that they could be used in PD, but also </a:t>
            </a:r>
            <a:r>
              <a:rPr lang="en-GB" sz="1400" b="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a:solidFill>
                <a:srgbClr val="585858"/>
              </a:solidFill>
              <a:cs typeface="Arial" panose="020B0604020202020204" pitchFamily="34" charset="0"/>
            </a:endParaRPr>
          </a:p>
          <a:p>
            <a:pPr>
              <a:buNone/>
            </a:pPr>
            <a:endParaRPr lang="en-GB" sz="1400" b="1">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a:solidFill>
                  <a:srgbClr val="585858"/>
                </a:solidFill>
                <a:cs typeface="Arial" panose="020B0604020202020204" pitchFamily="34" charset="0"/>
              </a:rPr>
              <a:t>PD</a:t>
            </a:r>
            <a:r>
              <a:rPr lang="en-GB" sz="1400">
                <a:solidFill>
                  <a:srgbClr val="585858"/>
                </a:solidFill>
                <a:cs typeface="Arial" panose="020B0604020202020204" pitchFamily="34" charset="0"/>
              </a:rPr>
              <a:t> </a:t>
            </a:r>
            <a:r>
              <a:rPr lang="en-GB" sz="1400" b="1">
                <a:solidFill>
                  <a:srgbClr val="585858"/>
                </a:solidFill>
                <a:cs typeface="Arial" panose="020B0604020202020204" pitchFamily="34" charset="0"/>
              </a:rPr>
              <a:t>discussion prompts</a:t>
            </a:r>
          </a:p>
          <a:p>
            <a:pPr fontAlgn="auto">
              <a:spcBef>
                <a:spcPts val="0"/>
              </a:spcBef>
              <a:spcAft>
                <a:spcPts val="0"/>
              </a:spcAft>
              <a:buClrTx/>
              <a:buNone/>
              <a:defRPr/>
            </a:pPr>
            <a:r>
              <a:rPr lang="en-GB" sz="140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a:solidFill>
                  <a:srgbClr val="585858"/>
                </a:solidFill>
                <a:ea typeface="+mj-ea"/>
                <a:cs typeface="Arial" panose="020B0604020202020204" pitchFamily="34" charset="0"/>
              </a:rPr>
              <a:t>7</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871864" y="1268761"/>
            <a:ext cx="6840761" cy="4494112"/>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a:t>Students will need to be confident and fluent with manipulating negative numbers when tackling these questions. How could you assess this before starting work on this example?</a:t>
            </a:r>
          </a:p>
          <a:p>
            <a:pPr marL="360000" lvl="1" fontAlgn="auto">
              <a:lnSpc>
                <a:spcPct val="100000"/>
              </a:lnSpc>
              <a:spcBef>
                <a:spcPts val="0"/>
              </a:spcBef>
              <a:spcAft>
                <a:spcPts val="1200"/>
              </a:spcAft>
              <a:buClrTx/>
            </a:pPr>
            <a:r>
              <a:rPr lang="en-GB" sz="2400"/>
              <a:t>Getting students to discuss and explain why statements are incorrect, or asking them to improve upon given answers, are strategies to encourage reasoning (a fundamental aim of the national curriculum). What routines might you want to have in place in your classroom to facilitate these discussions?</a:t>
            </a: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normAutofit fontScale="90000"/>
          </a:bodyPr>
          <a:lstStyle/>
          <a:p>
            <a:r>
              <a:rPr lang="en-GB" sz="2000" b="1" dirty="0"/>
              <a:t>Understand the importance of the sign (positive or negative) of each term in an expression and how it affects the final result</a:t>
            </a:r>
            <a:endParaRPr lang="en-GB" b="1" dirty="0"/>
          </a:p>
        </p:txBody>
      </p:sp>
      <p:grpSp>
        <p:nvGrpSpPr>
          <p:cNvPr id="2" name="Group 1">
            <a:extLst>
              <a:ext uri="{FF2B5EF4-FFF2-40B4-BE49-F238E27FC236}">
                <a16:creationId xmlns:a16="http://schemas.microsoft.com/office/drawing/2014/main" id="{C217DADA-DF71-4D29-9491-E880F846F676}"/>
              </a:ext>
            </a:extLst>
          </p:cNvPr>
          <p:cNvGrpSpPr/>
          <p:nvPr/>
        </p:nvGrpSpPr>
        <p:grpSpPr>
          <a:xfrm>
            <a:off x="560329" y="1781834"/>
            <a:ext cx="4311535" cy="3519509"/>
            <a:chOff x="560329" y="1781834"/>
            <a:chExt cx="4311535" cy="3519509"/>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60329" y="1781834"/>
              <a:ext cx="4311535" cy="351950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5611C05-05ED-49E5-8EA2-D8D32F0ED428}"/>
                </a:ext>
              </a:extLst>
            </p:cNvPr>
            <p:cNvSpPr txBox="1"/>
            <p:nvPr/>
          </p:nvSpPr>
          <p:spPr>
            <a:xfrm>
              <a:off x="715125" y="2187753"/>
              <a:ext cx="4010436" cy="2769989"/>
            </a:xfrm>
            <a:prstGeom prst="rect">
              <a:avLst/>
            </a:prstGeom>
            <a:noFill/>
          </p:spPr>
          <p:txBody>
            <a:bodyPr wrap="square">
              <a:spAutoFit/>
            </a:bodyPr>
            <a:lstStyle/>
            <a:p>
              <a:pPr marL="514350" lvl="0" indent="-51435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Samira says that to expand 5</a:t>
              </a:r>
              <a:r>
                <a:rPr lang="en-GB" sz="2000" i="1" dirty="0">
                  <a:effectLst/>
                  <a:latin typeface="+mj-lt"/>
                  <a:ea typeface="Calibri" panose="020F0502020204030204" pitchFamily="34" charset="0"/>
                  <a:cs typeface="Times New Roman" panose="02020603050405020304" pitchFamily="18" charset="0"/>
                </a:rPr>
                <a:t>e</a:t>
              </a:r>
              <a:r>
                <a:rPr lang="en-GB" sz="2000" baseline="30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f</a:t>
              </a:r>
              <a:r>
                <a:rPr lang="en-GB" sz="2000" dirty="0">
                  <a:effectLst/>
                  <a:latin typeface="+mj-lt"/>
                  <a:ea typeface="Calibri" panose="020F0502020204030204" pitchFamily="34" charset="0"/>
                  <a:cs typeface="Times New Roman" panose="02020603050405020304" pitchFamily="18" charset="0"/>
                </a:rPr>
                <a:t>(4</a:t>
              </a:r>
              <a:r>
                <a:rPr lang="en-GB" sz="2000" i="1" dirty="0">
                  <a:effectLst/>
                  <a:latin typeface="+mj-lt"/>
                  <a:ea typeface="Calibri" panose="020F0502020204030204" pitchFamily="34" charset="0"/>
                  <a:cs typeface="Times New Roman" panose="02020603050405020304" pitchFamily="18" charset="0"/>
                </a:rPr>
                <a:t>g</a:t>
              </a:r>
              <a:r>
                <a:rPr lang="en-GB" sz="2000" dirty="0">
                  <a:effectLst/>
                  <a:latin typeface="+mj-lt"/>
                  <a:ea typeface="Calibri" panose="020F0502020204030204" pitchFamily="34" charset="0"/>
                  <a:cs typeface="Times New Roman" panose="02020603050405020304" pitchFamily="18" charset="0"/>
                </a:rPr>
                <a:t> − 3) you first do 5</a:t>
              </a:r>
              <a:r>
                <a:rPr lang="en-GB" sz="2000" i="1" dirty="0">
                  <a:effectLst/>
                  <a:latin typeface="+mj-lt"/>
                  <a:ea typeface="Calibri" panose="020F0502020204030204" pitchFamily="34" charset="0"/>
                  <a:cs typeface="Times New Roman" panose="02020603050405020304" pitchFamily="18" charset="0"/>
                </a:rPr>
                <a:t>e</a:t>
              </a:r>
              <a:r>
                <a:rPr lang="en-GB" sz="2000" baseline="30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f</a:t>
              </a:r>
              <a:r>
                <a:rPr lang="en-GB" sz="2000" dirty="0">
                  <a:effectLst/>
                  <a:latin typeface="+mj-lt"/>
                  <a:ea typeface="Calibri" panose="020F0502020204030204" pitchFamily="34" charset="0"/>
                  <a:cs typeface="Times New Roman" panose="02020603050405020304" pitchFamily="18" charset="0"/>
                </a:rPr>
                <a:t> × 4</a:t>
              </a:r>
              <a:r>
                <a:rPr lang="en-GB" sz="2000" i="1" dirty="0">
                  <a:effectLst/>
                  <a:latin typeface="+mj-lt"/>
                  <a:ea typeface="Calibri" panose="020F0502020204030204" pitchFamily="34" charset="0"/>
                  <a:cs typeface="Times New Roman" panose="02020603050405020304" pitchFamily="18" charset="0"/>
                </a:rPr>
                <a:t>g</a:t>
              </a:r>
              <a:r>
                <a:rPr lang="en-GB" sz="2000" dirty="0">
                  <a:effectLst/>
                  <a:latin typeface="+mj-lt"/>
                  <a:ea typeface="Calibri" panose="020F0502020204030204" pitchFamily="34" charset="0"/>
                  <a:cs typeface="Times New Roman" panose="02020603050405020304" pitchFamily="18" charset="0"/>
                </a:rPr>
                <a:t> and then 5</a:t>
              </a:r>
              <a:r>
                <a:rPr lang="en-GB" sz="2000" i="1" dirty="0">
                  <a:effectLst/>
                  <a:latin typeface="+mj-lt"/>
                  <a:ea typeface="Calibri" panose="020F0502020204030204" pitchFamily="34" charset="0"/>
                  <a:cs typeface="Times New Roman" panose="02020603050405020304" pitchFamily="18" charset="0"/>
                </a:rPr>
                <a:t>e</a:t>
              </a:r>
              <a:r>
                <a:rPr lang="en-GB" sz="2000" baseline="30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f</a:t>
              </a:r>
              <a:r>
                <a:rPr lang="en-GB" sz="2000" dirty="0">
                  <a:effectLst/>
                  <a:latin typeface="+mj-lt"/>
                  <a:ea typeface="Calibri" panose="020F0502020204030204" pitchFamily="34" charset="0"/>
                  <a:cs typeface="Times New Roman" panose="02020603050405020304" pitchFamily="18" charset="0"/>
                </a:rPr>
                <a:t> × 3. Is she correct?</a:t>
              </a:r>
            </a:p>
            <a:p>
              <a:pPr marL="514350" indent="-514350">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Jeremiah says that to expand –5</a:t>
              </a:r>
              <a:r>
                <a:rPr lang="en-GB" sz="2000" i="1" dirty="0">
                  <a:effectLst/>
                  <a:latin typeface="+mj-lt"/>
                  <a:ea typeface="Calibri" panose="020F0502020204030204" pitchFamily="34" charset="0"/>
                  <a:cs typeface="Times New Roman" panose="02020603050405020304" pitchFamily="18" charset="0"/>
                </a:rPr>
                <a:t>e</a:t>
              </a:r>
              <a:r>
                <a:rPr lang="en-GB" sz="2000" baseline="30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f</a:t>
              </a:r>
              <a:r>
                <a:rPr lang="en-GB" sz="2000" dirty="0">
                  <a:effectLst/>
                  <a:latin typeface="+mj-lt"/>
                  <a:ea typeface="Calibri" panose="020F0502020204030204" pitchFamily="34" charset="0"/>
                  <a:cs typeface="Times New Roman" panose="02020603050405020304" pitchFamily="18" charset="0"/>
                </a:rPr>
                <a:t>(4</a:t>
              </a:r>
              <a:r>
                <a:rPr lang="en-GB" sz="2000" i="1" dirty="0">
                  <a:effectLst/>
                  <a:latin typeface="+mj-lt"/>
                  <a:ea typeface="Calibri" panose="020F0502020204030204" pitchFamily="34" charset="0"/>
                  <a:cs typeface="Times New Roman" panose="02020603050405020304" pitchFamily="18" charset="0"/>
                </a:rPr>
                <a:t>g</a:t>
              </a:r>
              <a:r>
                <a:rPr lang="en-GB" sz="2000" dirty="0">
                  <a:effectLst/>
                  <a:latin typeface="+mj-lt"/>
                  <a:ea typeface="Calibri" panose="020F0502020204030204" pitchFamily="34" charset="0"/>
                  <a:cs typeface="Times New Roman" panose="02020603050405020304" pitchFamily="18" charset="0"/>
                </a:rPr>
                <a:t> − 3) you first do      –5</a:t>
              </a:r>
              <a:r>
                <a:rPr lang="en-GB" sz="2000" i="1" dirty="0">
                  <a:effectLst/>
                  <a:latin typeface="+mj-lt"/>
                  <a:ea typeface="Calibri" panose="020F0502020204030204" pitchFamily="34" charset="0"/>
                  <a:cs typeface="Times New Roman" panose="02020603050405020304" pitchFamily="18" charset="0"/>
                </a:rPr>
                <a:t>e</a:t>
              </a:r>
              <a:r>
                <a:rPr lang="en-GB" sz="2000" baseline="30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f</a:t>
              </a:r>
              <a:r>
                <a:rPr lang="en-GB" sz="2000" dirty="0">
                  <a:effectLst/>
                  <a:latin typeface="+mj-lt"/>
                  <a:ea typeface="Calibri" panose="020F0502020204030204" pitchFamily="34" charset="0"/>
                  <a:cs typeface="Times New Roman" panose="02020603050405020304" pitchFamily="18" charset="0"/>
                </a:rPr>
                <a:t> × 4</a:t>
              </a:r>
              <a:r>
                <a:rPr lang="en-GB" sz="2000" i="1" dirty="0">
                  <a:effectLst/>
                  <a:latin typeface="+mj-lt"/>
                  <a:ea typeface="Calibri" panose="020F0502020204030204" pitchFamily="34" charset="0"/>
                  <a:cs typeface="Times New Roman" panose="02020603050405020304" pitchFamily="18" charset="0"/>
                </a:rPr>
                <a:t>g</a:t>
              </a:r>
              <a:r>
                <a:rPr lang="en-GB" sz="2000" dirty="0">
                  <a:effectLst/>
                  <a:latin typeface="+mj-lt"/>
                  <a:ea typeface="Calibri" panose="020F0502020204030204" pitchFamily="34" charset="0"/>
                  <a:cs typeface="Times New Roman" panose="02020603050405020304" pitchFamily="18" charset="0"/>
                </a:rPr>
                <a:t> and then –5</a:t>
              </a:r>
              <a:r>
                <a:rPr lang="en-GB" sz="2000" i="1" dirty="0">
                  <a:effectLst/>
                  <a:latin typeface="+mj-lt"/>
                  <a:ea typeface="Calibri" panose="020F0502020204030204" pitchFamily="34" charset="0"/>
                  <a:cs typeface="Times New Roman" panose="02020603050405020304" pitchFamily="18" charset="0"/>
                </a:rPr>
                <a:t>e</a:t>
              </a:r>
              <a:r>
                <a:rPr lang="en-GB" sz="2000" baseline="30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f</a:t>
              </a:r>
              <a:r>
                <a:rPr lang="en-GB" sz="2000" dirty="0">
                  <a:effectLst/>
                  <a:latin typeface="+mj-lt"/>
                  <a:ea typeface="Calibri" panose="020F0502020204030204" pitchFamily="34" charset="0"/>
                  <a:cs typeface="Times New Roman" panose="02020603050405020304" pitchFamily="18" charset="0"/>
                </a:rPr>
                <a:t> × 3. Is he correct?</a:t>
              </a:r>
              <a:endParaRPr lang="en-GB" sz="2000" dirty="0">
                <a:latin typeface="+mj-lt"/>
              </a:endParaRPr>
            </a:p>
          </p:txBody>
        </p:sp>
      </p:grpSp>
    </p:spTree>
    <p:custDataLst>
      <p:tags r:id="rId1"/>
    </p:custDataLst>
    <p:extLst>
      <p:ext uri="{BB962C8B-B14F-4D97-AF65-F5344CB8AC3E}">
        <p14:creationId xmlns:p14="http://schemas.microsoft.com/office/powerpoint/2010/main" val="1279362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the impact of a negative multiplier on the result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ea typeface="+mj-ea"/>
                <a:cs typeface="Arial" panose="020B0604020202020204" pitchFamily="34" charset="0"/>
              </a:rPr>
              <a:t>Example 8</a:t>
            </a:r>
            <a:endParaRPr lang="en-GB"/>
          </a:p>
        </p:txBody>
      </p:sp>
      <p:sp>
        <p:nvSpPr>
          <p:cNvPr id="4" name="Rectangle 1">
            <a:extLst>
              <a:ext uri="{FF2B5EF4-FFF2-40B4-BE49-F238E27FC236}">
                <a16:creationId xmlns:a16="http://schemas.microsoft.com/office/drawing/2014/main" id="{B5BABB8D-453B-42AB-856D-902F0DC028A7}"/>
              </a:ext>
            </a:extLst>
          </p:cNvPr>
          <p:cNvSpPr>
            <a:spLocks noChangeArrowheads="1"/>
          </p:cNvSpPr>
          <p:nvPr/>
        </p:nvSpPr>
        <p:spPr bwMode="auto">
          <a:xfrm>
            <a:off x="298112" y="1642765"/>
            <a:ext cx="1159577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Expand these brackets.</a:t>
            </a:r>
          </a:p>
          <a:p>
            <a:pPr>
              <a:buClrTx/>
              <a:buNone/>
            </a:pPr>
            <a:r>
              <a:rPr lang="en-GB" sz="2400">
                <a:latin typeface="+mj-lt"/>
                <a:ea typeface="Calibri" panose="020F0502020204030204" pitchFamily="34" charset="0"/>
                <a:cs typeface="Times New Roman" panose="02020603050405020304" pitchFamily="18" charset="0"/>
              </a:rPr>
              <a:t>(The questions in this example are ordered vertically, down the page.)</a:t>
            </a:r>
            <a:endParaRPr lang="en-GB" sz="2400">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000" b="0" u="none" strike="noStrike" cap="none" normalizeH="0" baseline="0">
              <a:ln>
                <a:noFill/>
              </a:ln>
              <a:solidFill>
                <a:schemeClr val="tx1"/>
              </a:solidFill>
              <a:effectLst/>
              <a:latin typeface="+mj-lt"/>
            </a:endParaRPr>
          </a:p>
        </p:txBody>
      </p:sp>
      <p:sp>
        <p:nvSpPr>
          <p:cNvPr id="7" name="TextBox 6">
            <a:extLst>
              <a:ext uri="{FF2B5EF4-FFF2-40B4-BE49-F238E27FC236}">
                <a16:creationId xmlns:a16="http://schemas.microsoft.com/office/drawing/2014/main" id="{A455EEFA-DB6C-4C1E-A87B-F8ED4FB2FEB8}"/>
              </a:ext>
            </a:extLst>
          </p:cNvPr>
          <p:cNvSpPr txBox="1"/>
          <p:nvPr/>
        </p:nvSpPr>
        <p:spPr>
          <a:xfrm>
            <a:off x="4429845" y="2969442"/>
            <a:ext cx="3677634" cy="1159292"/>
          </a:xfrm>
          <a:prstGeom prst="rect">
            <a:avLst/>
          </a:prstGeom>
          <a:noFill/>
        </p:spPr>
        <p:txBody>
          <a:bodyPr wrap="square">
            <a:spAutoFit/>
          </a:bodyPr>
          <a:lstStyle/>
          <a:p>
            <a:pPr marL="514350" indent="-514350">
              <a:spcBef>
                <a:spcPts val="400"/>
              </a:spcBef>
              <a:spcAft>
                <a:spcPts val="1200"/>
              </a:spcAft>
              <a:buFont typeface="+mj-lt"/>
              <a:buAutoNum type="alphaLcParenR" startAt="3"/>
            </a:pPr>
            <a:r>
              <a:rPr lang="pt-BR" dirty="0">
                <a:latin typeface="+mj-lt"/>
                <a:ea typeface="Calibri" panose="020F0502020204030204" pitchFamily="34" charset="0"/>
                <a:cs typeface="Times New Roman" panose="02020603050405020304" pitchFamily="18" charset="0"/>
              </a:rPr>
              <a:t>-1</a:t>
            </a:r>
            <a:r>
              <a:rPr lang="pt-BR" i="1" dirty="0">
                <a:latin typeface="+mj-lt"/>
                <a:ea typeface="Calibri" panose="020F0502020204030204" pitchFamily="34" charset="0"/>
                <a:cs typeface="Times New Roman" panose="02020603050405020304" pitchFamily="18" charset="0"/>
              </a:rPr>
              <a:t>a</a:t>
            </a:r>
            <a:r>
              <a:rPr lang="pt-BR" dirty="0">
                <a:latin typeface="+mj-lt"/>
                <a:ea typeface="Calibri" panose="020F0502020204030204" pitchFamily="34" charset="0"/>
                <a:cs typeface="Times New Roman" panose="02020603050405020304" pitchFamily="18" charset="0"/>
              </a:rPr>
              <a:t>(9</a:t>
            </a:r>
            <a:r>
              <a:rPr lang="pt-BR" i="1" dirty="0">
                <a:latin typeface="+mj-lt"/>
                <a:ea typeface="Calibri" panose="020F0502020204030204" pitchFamily="34" charset="0"/>
                <a:cs typeface="Times New Roman" panose="02020603050405020304" pitchFamily="18" charset="0"/>
              </a:rPr>
              <a:t>d</a:t>
            </a:r>
            <a:r>
              <a:rPr lang="pt-BR" dirty="0">
                <a:latin typeface="+mj-lt"/>
                <a:ea typeface="Calibri" panose="020F0502020204030204" pitchFamily="34" charset="0"/>
                <a:cs typeface="Times New Roman" panose="02020603050405020304" pitchFamily="18" charset="0"/>
              </a:rPr>
              <a:t> + 4</a:t>
            </a:r>
            <a:r>
              <a:rPr lang="pt-BR" i="1" dirty="0">
                <a:latin typeface="+mj-lt"/>
                <a:ea typeface="Calibri" panose="020F0502020204030204" pitchFamily="34" charset="0"/>
                <a:cs typeface="Times New Roman" panose="02020603050405020304" pitchFamily="18" charset="0"/>
              </a:rPr>
              <a:t>b</a:t>
            </a:r>
            <a:r>
              <a:rPr lang="pt-BR" dirty="0">
                <a:latin typeface="+mj-lt"/>
                <a:ea typeface="Calibri" panose="020F0502020204030204" pitchFamily="34" charset="0"/>
                <a:cs typeface="Times New Roman" panose="02020603050405020304" pitchFamily="18" charset="0"/>
              </a:rPr>
              <a:t>)</a:t>
            </a:r>
          </a:p>
          <a:p>
            <a:pPr marL="514350" lvl="0" indent="-514350">
              <a:spcBef>
                <a:spcPts val="400"/>
              </a:spcBef>
              <a:spcAft>
                <a:spcPts val="1200"/>
              </a:spcAft>
              <a:buFont typeface="+mj-lt"/>
              <a:buAutoNum type="alphaLcParenR" startAt="3"/>
            </a:pPr>
            <a:r>
              <a:rPr lang="pt-BR" dirty="0">
                <a:effectLst/>
                <a:latin typeface="+mj-lt"/>
                <a:ea typeface="Calibri" panose="020F0502020204030204" pitchFamily="34" charset="0"/>
                <a:cs typeface="Times New Roman" panose="02020603050405020304" pitchFamily="18" charset="0"/>
              </a:rPr>
              <a:t>-1</a:t>
            </a:r>
            <a:r>
              <a:rPr lang="pt-BR" i="1" dirty="0">
                <a:effectLst/>
                <a:latin typeface="+mj-lt"/>
                <a:ea typeface="Calibri" panose="020F0502020204030204" pitchFamily="34" charset="0"/>
                <a:cs typeface="Times New Roman" panose="02020603050405020304" pitchFamily="18" charset="0"/>
              </a:rPr>
              <a:t>a</a:t>
            </a:r>
            <a:r>
              <a:rPr lang="pt-BR" dirty="0">
                <a:effectLst/>
                <a:latin typeface="+mj-lt"/>
                <a:ea typeface="Calibri" panose="020F0502020204030204" pitchFamily="34" charset="0"/>
                <a:cs typeface="Times New Roman" panose="02020603050405020304" pitchFamily="18" charset="0"/>
              </a:rPr>
              <a:t>(9</a:t>
            </a:r>
            <a:r>
              <a:rPr lang="pt-BR" i="1" dirty="0">
                <a:effectLst/>
                <a:latin typeface="+mj-lt"/>
                <a:ea typeface="Calibri" panose="020F0502020204030204" pitchFamily="34" charset="0"/>
                <a:cs typeface="Times New Roman" panose="02020603050405020304" pitchFamily="18" charset="0"/>
              </a:rPr>
              <a:t>d</a:t>
            </a:r>
            <a:r>
              <a:rPr lang="pt-BR" dirty="0">
                <a:effectLst/>
                <a:latin typeface="+mj-lt"/>
                <a:ea typeface="Calibri" panose="020F0502020204030204" pitchFamily="34" charset="0"/>
                <a:cs typeface="Times New Roman" panose="02020603050405020304" pitchFamily="18" charset="0"/>
              </a:rPr>
              <a:t> – 4</a:t>
            </a:r>
            <a:r>
              <a:rPr lang="pt-BR" i="1" dirty="0">
                <a:effectLst/>
                <a:latin typeface="+mj-lt"/>
                <a:ea typeface="Calibri" panose="020F0502020204030204" pitchFamily="34" charset="0"/>
                <a:cs typeface="Times New Roman" panose="02020603050405020304" pitchFamily="18" charset="0"/>
              </a:rPr>
              <a:t>b</a:t>
            </a:r>
            <a:r>
              <a:rPr lang="pt-BR" dirty="0">
                <a:effectLst/>
                <a:latin typeface="+mj-lt"/>
                <a:ea typeface="Calibri" panose="020F050202020403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2A3AD696-3B69-49DD-84D3-83EEB98678A3}"/>
              </a:ext>
            </a:extLst>
          </p:cNvPr>
          <p:cNvSpPr txBox="1"/>
          <p:nvPr/>
        </p:nvSpPr>
        <p:spPr>
          <a:xfrm>
            <a:off x="922085" y="2987654"/>
            <a:ext cx="4007604" cy="1795363"/>
          </a:xfrm>
          <a:prstGeom prst="rect">
            <a:avLst/>
          </a:prstGeom>
          <a:noFill/>
        </p:spPr>
        <p:txBody>
          <a:bodyPr wrap="square">
            <a:spAutoFit/>
          </a:bodyPr>
          <a:lstStyle/>
          <a:p>
            <a:pPr marL="342900" lvl="0" indent="-4680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-2</a:t>
            </a:r>
            <a:r>
              <a:rPr lang="en-GB" i="1" dirty="0">
                <a:effectLst/>
                <a:latin typeface="+mj-lt"/>
                <a:ea typeface="Calibri" panose="020F0502020204030204" pitchFamily="34" charset="0"/>
                <a:cs typeface="Times New Roman" panose="02020603050405020304" pitchFamily="18" charset="0"/>
              </a:rPr>
              <a:t>a</a:t>
            </a:r>
            <a:r>
              <a:rPr lang="en-GB" dirty="0">
                <a:effectLst/>
                <a:latin typeface="+mj-lt"/>
                <a:ea typeface="Calibri" panose="020F0502020204030204" pitchFamily="34" charset="0"/>
                <a:cs typeface="Times New Roman" panose="02020603050405020304" pitchFamily="18" charset="0"/>
              </a:rPr>
              <a:t>(9</a:t>
            </a:r>
            <a:r>
              <a:rPr lang="en-GB" i="1" dirty="0">
                <a:effectLst/>
                <a:latin typeface="+mj-lt"/>
                <a:ea typeface="Calibri" panose="020F0502020204030204" pitchFamily="34" charset="0"/>
                <a:cs typeface="Times New Roman" panose="02020603050405020304" pitchFamily="18" charset="0"/>
              </a:rPr>
              <a:t>d</a:t>
            </a:r>
            <a:r>
              <a:rPr lang="en-GB" dirty="0">
                <a:effectLst/>
                <a:latin typeface="+mj-lt"/>
                <a:ea typeface="Calibri" panose="020F0502020204030204" pitchFamily="34" charset="0"/>
                <a:cs typeface="Times New Roman" panose="02020603050405020304" pitchFamily="18" charset="0"/>
              </a:rPr>
              <a:t> + 4</a:t>
            </a:r>
            <a:r>
              <a:rPr lang="en-GB" i="1" dirty="0">
                <a:effectLst/>
                <a:latin typeface="+mj-lt"/>
                <a:ea typeface="Calibri" panose="020F0502020204030204" pitchFamily="34" charset="0"/>
                <a:cs typeface="Times New Roman" panose="02020603050405020304" pitchFamily="18" charset="0"/>
              </a:rPr>
              <a:t>b</a:t>
            </a:r>
            <a:r>
              <a:rPr lang="en-GB" dirty="0">
                <a:effectLst/>
                <a:latin typeface="+mj-lt"/>
                <a:ea typeface="Calibri" panose="020F0502020204030204" pitchFamily="34" charset="0"/>
                <a:cs typeface="Times New Roman" panose="02020603050405020304" pitchFamily="18" charset="0"/>
              </a:rPr>
              <a:t>)</a:t>
            </a:r>
          </a:p>
          <a:p>
            <a:pPr marL="342900" lvl="0" indent="-4680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-2</a:t>
            </a:r>
            <a:r>
              <a:rPr lang="en-GB" i="1" dirty="0">
                <a:effectLst/>
                <a:latin typeface="+mj-lt"/>
                <a:ea typeface="Calibri" panose="020F0502020204030204" pitchFamily="34" charset="0"/>
                <a:cs typeface="Times New Roman" panose="02020603050405020304" pitchFamily="18" charset="0"/>
              </a:rPr>
              <a:t>a</a:t>
            </a:r>
            <a:r>
              <a:rPr lang="en-GB" dirty="0">
                <a:effectLst/>
                <a:latin typeface="+mj-lt"/>
                <a:ea typeface="Calibri" panose="020F0502020204030204" pitchFamily="34" charset="0"/>
                <a:cs typeface="Times New Roman" panose="02020603050405020304" pitchFamily="18" charset="0"/>
              </a:rPr>
              <a:t>(9</a:t>
            </a:r>
            <a:r>
              <a:rPr lang="en-GB" i="1" dirty="0">
                <a:effectLst/>
                <a:latin typeface="+mj-lt"/>
                <a:ea typeface="Calibri" panose="020F0502020204030204" pitchFamily="34" charset="0"/>
                <a:cs typeface="Times New Roman" panose="02020603050405020304" pitchFamily="18" charset="0"/>
              </a:rPr>
              <a:t>d</a:t>
            </a:r>
            <a:r>
              <a:rPr lang="en-GB" dirty="0">
                <a:effectLst/>
                <a:latin typeface="+mj-lt"/>
                <a:ea typeface="Calibri" panose="020F0502020204030204" pitchFamily="34" charset="0"/>
                <a:cs typeface="Times New Roman" panose="02020603050405020304" pitchFamily="18" charset="0"/>
              </a:rPr>
              <a:t> – 4</a:t>
            </a:r>
            <a:r>
              <a:rPr lang="en-GB" i="1" dirty="0">
                <a:effectLst/>
                <a:latin typeface="+mj-lt"/>
                <a:ea typeface="Calibri" panose="020F0502020204030204" pitchFamily="34" charset="0"/>
                <a:cs typeface="Times New Roman" panose="02020603050405020304" pitchFamily="18" charset="0"/>
              </a:rPr>
              <a:t>b</a:t>
            </a:r>
            <a:r>
              <a:rPr lang="en-GB" dirty="0">
                <a:effectLst/>
                <a:latin typeface="+mj-lt"/>
                <a:ea typeface="Calibri" panose="020F0502020204030204" pitchFamily="34" charset="0"/>
                <a:cs typeface="Times New Roman" panose="02020603050405020304" pitchFamily="18" charset="0"/>
              </a:rPr>
              <a:t>)</a:t>
            </a:r>
          </a:p>
          <a:p>
            <a:pPr lvl="0">
              <a:spcBef>
                <a:spcPts val="400"/>
              </a:spcBef>
              <a:spcAft>
                <a:spcPts val="1200"/>
              </a:spcAft>
              <a:buNone/>
            </a:pPr>
            <a:endParaRPr lang="pt-BR" dirty="0">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95F4FE5-1BB6-4C32-8DBC-CCDB766BFD45}"/>
              </a:ext>
            </a:extLst>
          </p:cNvPr>
          <p:cNvSpPr txBox="1"/>
          <p:nvPr/>
        </p:nvSpPr>
        <p:spPr>
          <a:xfrm>
            <a:off x="7968208" y="2931483"/>
            <a:ext cx="3301707" cy="523220"/>
          </a:xfrm>
          <a:prstGeom prst="rect">
            <a:avLst/>
          </a:prstGeom>
          <a:noFill/>
        </p:spPr>
        <p:txBody>
          <a:bodyPr wrap="square">
            <a:spAutoFit/>
          </a:bodyPr>
          <a:lstStyle/>
          <a:p>
            <a:pPr marL="514350" lvl="0" indent="-514350">
              <a:spcBef>
                <a:spcPts val="400"/>
              </a:spcBef>
              <a:spcAft>
                <a:spcPts val="1200"/>
              </a:spcAft>
              <a:buFont typeface="+mj-lt"/>
              <a:buAutoNum type="alphaLcParenR" startAt="5"/>
            </a:pPr>
            <a:r>
              <a:rPr lang="pt-BR" dirty="0">
                <a:effectLst/>
                <a:latin typeface="+mj-lt"/>
                <a:ea typeface="Calibri" panose="020F0502020204030204" pitchFamily="34" charset="0"/>
                <a:cs typeface="Times New Roman" panose="02020603050405020304" pitchFamily="18" charset="0"/>
              </a:rPr>
              <a:t>-</a:t>
            </a:r>
            <a:r>
              <a:rPr lang="pt-BR" i="1" dirty="0">
                <a:effectLst/>
                <a:latin typeface="+mj-lt"/>
                <a:ea typeface="Calibri" panose="020F0502020204030204" pitchFamily="34" charset="0"/>
                <a:cs typeface="Times New Roman" panose="02020603050405020304" pitchFamily="18" charset="0"/>
              </a:rPr>
              <a:t>a</a:t>
            </a:r>
            <a:r>
              <a:rPr lang="pt-BR" dirty="0">
                <a:effectLst/>
                <a:latin typeface="+mj-lt"/>
                <a:ea typeface="Calibri" panose="020F0502020204030204" pitchFamily="34" charset="0"/>
                <a:cs typeface="Times New Roman" panose="02020603050405020304" pitchFamily="18" charset="0"/>
              </a:rPr>
              <a:t>(4</a:t>
            </a:r>
            <a:r>
              <a:rPr lang="pt-BR" i="1" dirty="0">
                <a:effectLst/>
                <a:latin typeface="+mj-lt"/>
                <a:ea typeface="Calibri" panose="020F0502020204030204" pitchFamily="34" charset="0"/>
                <a:cs typeface="Times New Roman" panose="02020603050405020304" pitchFamily="18" charset="0"/>
              </a:rPr>
              <a:t>b</a:t>
            </a:r>
            <a:r>
              <a:rPr lang="pt-BR" dirty="0">
                <a:effectLst/>
                <a:latin typeface="+mj-lt"/>
                <a:ea typeface="Calibri" panose="020F0502020204030204" pitchFamily="34" charset="0"/>
                <a:cs typeface="Times New Roman" panose="02020603050405020304" pitchFamily="18" charset="0"/>
              </a:rPr>
              <a:t> – 9</a:t>
            </a:r>
            <a:r>
              <a:rPr lang="pt-BR" i="1" dirty="0">
                <a:effectLst/>
                <a:latin typeface="+mj-lt"/>
                <a:ea typeface="Calibri" panose="020F0502020204030204" pitchFamily="34" charset="0"/>
                <a:cs typeface="Times New Roman" panose="02020603050405020304" pitchFamily="18" charset="0"/>
              </a:rPr>
              <a:t>d</a:t>
            </a:r>
            <a:r>
              <a:rPr lang="pt-BR" dirty="0">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37617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556792"/>
            <a:ext cx="4891318" cy="4248471"/>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This is another example of careful variation: the numbers are kept the same to help students to focus on what is varying. What are the key learning points in this example?</a:t>
            </a:r>
          </a:p>
          <a:p>
            <a:pPr marL="360000" lvl="1" fontAlgn="auto">
              <a:lnSpc>
                <a:spcPct val="100000"/>
              </a:lnSpc>
              <a:spcBef>
                <a:spcPts val="0"/>
              </a:spcBef>
              <a:spcAft>
                <a:spcPts val="1200"/>
              </a:spcAft>
              <a:buClrTx/>
            </a:pPr>
            <a:r>
              <a:rPr lang="en-GB" sz="2400" dirty="0"/>
              <a:t>What other key learning points would you want to expose your students to? Design a set of questions that will focus students’ attention on these points.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93605" y="2037096"/>
            <a:ext cx="6663922" cy="291350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normAutofit/>
          </a:bodyPr>
          <a:lstStyle/>
          <a:p>
            <a:r>
              <a:rPr lang="en-GB" sz="2000" b="1"/>
              <a:t>Understand the impact of a negative multiplier on the result.</a:t>
            </a:r>
            <a:endParaRPr lang="en-GB" b="1"/>
          </a:p>
        </p:txBody>
      </p:sp>
      <p:sp>
        <p:nvSpPr>
          <p:cNvPr id="13" name="Rectangle 1">
            <a:extLst>
              <a:ext uri="{FF2B5EF4-FFF2-40B4-BE49-F238E27FC236}">
                <a16:creationId xmlns:a16="http://schemas.microsoft.com/office/drawing/2014/main" id="{0B1C4B15-1F02-4504-B18B-FE8067308294}"/>
              </a:ext>
            </a:extLst>
          </p:cNvPr>
          <p:cNvSpPr>
            <a:spLocks noChangeArrowheads="1"/>
          </p:cNvSpPr>
          <p:nvPr/>
        </p:nvSpPr>
        <p:spPr bwMode="auto">
          <a:xfrm>
            <a:off x="363128" y="2605850"/>
            <a:ext cx="602150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Expand these brackets.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200" b="0" u="none" strike="noStrike" cap="none" normalizeH="0" baseline="0" dirty="0">
              <a:ln>
                <a:noFill/>
              </a:ln>
              <a:solidFill>
                <a:schemeClr val="tx1"/>
              </a:solidFill>
              <a:effectLst/>
              <a:latin typeface="+mj-lt"/>
            </a:endParaRPr>
          </a:p>
        </p:txBody>
      </p:sp>
      <p:sp>
        <p:nvSpPr>
          <p:cNvPr id="14" name="TextBox 13">
            <a:extLst>
              <a:ext uri="{FF2B5EF4-FFF2-40B4-BE49-F238E27FC236}">
                <a16:creationId xmlns:a16="http://schemas.microsoft.com/office/drawing/2014/main" id="{F0458AC1-D658-4E19-B139-99DA90BBF293}"/>
              </a:ext>
            </a:extLst>
          </p:cNvPr>
          <p:cNvSpPr txBox="1"/>
          <p:nvPr/>
        </p:nvSpPr>
        <p:spPr>
          <a:xfrm>
            <a:off x="2706996" y="3524566"/>
            <a:ext cx="3677634" cy="913070"/>
          </a:xfrm>
          <a:prstGeom prst="rect">
            <a:avLst/>
          </a:prstGeom>
          <a:noFill/>
        </p:spPr>
        <p:txBody>
          <a:bodyPr wrap="square">
            <a:spAutoFit/>
          </a:bodyPr>
          <a:lstStyle/>
          <a:p>
            <a:pPr marL="514350" indent="-514350">
              <a:spcBef>
                <a:spcPts val="400"/>
              </a:spcBef>
              <a:spcAft>
                <a:spcPts val="1200"/>
              </a:spcAft>
              <a:buFont typeface="+mj-lt"/>
              <a:buAutoNum type="alphaLcParenR" startAt="3"/>
            </a:pPr>
            <a:r>
              <a:rPr lang="pt-BR" sz="2000" dirty="0">
                <a:latin typeface="+mj-lt"/>
                <a:ea typeface="Calibri" panose="020F0502020204030204" pitchFamily="34" charset="0"/>
                <a:cs typeface="Times New Roman" panose="02020603050405020304" pitchFamily="18" charset="0"/>
              </a:rPr>
              <a:t>-1</a:t>
            </a:r>
            <a:r>
              <a:rPr lang="pt-BR" sz="2000" i="1" dirty="0">
                <a:latin typeface="+mj-lt"/>
                <a:ea typeface="Calibri" panose="020F0502020204030204" pitchFamily="34" charset="0"/>
                <a:cs typeface="Times New Roman" panose="02020603050405020304" pitchFamily="18" charset="0"/>
              </a:rPr>
              <a:t>a</a:t>
            </a:r>
            <a:r>
              <a:rPr lang="pt-BR" sz="2000" dirty="0">
                <a:latin typeface="+mj-lt"/>
                <a:ea typeface="Calibri" panose="020F0502020204030204" pitchFamily="34" charset="0"/>
                <a:cs typeface="Times New Roman" panose="02020603050405020304" pitchFamily="18" charset="0"/>
              </a:rPr>
              <a:t>(9</a:t>
            </a:r>
            <a:r>
              <a:rPr lang="pt-BR" sz="2000" i="1" dirty="0">
                <a:latin typeface="+mj-lt"/>
                <a:ea typeface="Calibri" panose="020F0502020204030204" pitchFamily="34" charset="0"/>
                <a:cs typeface="Times New Roman" panose="02020603050405020304" pitchFamily="18" charset="0"/>
              </a:rPr>
              <a:t>d</a:t>
            </a:r>
            <a:r>
              <a:rPr lang="pt-BR" sz="2000" dirty="0">
                <a:latin typeface="+mj-lt"/>
                <a:ea typeface="Calibri" panose="020F0502020204030204" pitchFamily="34" charset="0"/>
                <a:cs typeface="Times New Roman" panose="02020603050405020304" pitchFamily="18" charset="0"/>
              </a:rPr>
              <a:t> + 4</a:t>
            </a:r>
            <a:r>
              <a:rPr lang="pt-BR" sz="2000" i="1" dirty="0">
                <a:latin typeface="+mj-lt"/>
                <a:ea typeface="Calibri" panose="020F0502020204030204" pitchFamily="34" charset="0"/>
                <a:cs typeface="Times New Roman" panose="02020603050405020304" pitchFamily="18" charset="0"/>
              </a:rPr>
              <a:t>b</a:t>
            </a:r>
            <a:r>
              <a:rPr lang="pt-BR" sz="2000" dirty="0">
                <a:latin typeface="+mj-lt"/>
                <a:ea typeface="Calibri" panose="020F0502020204030204" pitchFamily="34" charset="0"/>
                <a:cs typeface="Times New Roman" panose="02020603050405020304" pitchFamily="18" charset="0"/>
              </a:rPr>
              <a:t>)</a:t>
            </a:r>
          </a:p>
          <a:p>
            <a:pPr marL="514350" lvl="0" indent="-514350">
              <a:spcBef>
                <a:spcPts val="400"/>
              </a:spcBef>
              <a:spcAft>
                <a:spcPts val="1200"/>
              </a:spcAft>
              <a:buFont typeface="+mj-lt"/>
              <a:buAutoNum type="alphaLcParenR" startAt="3"/>
            </a:pPr>
            <a:r>
              <a:rPr lang="pt-BR" sz="2000" dirty="0">
                <a:effectLst/>
                <a:latin typeface="+mj-lt"/>
                <a:ea typeface="Calibri" panose="020F0502020204030204" pitchFamily="34" charset="0"/>
                <a:cs typeface="Times New Roman" panose="02020603050405020304" pitchFamily="18" charset="0"/>
              </a:rPr>
              <a:t>-1</a:t>
            </a:r>
            <a:r>
              <a:rPr lang="pt-BR" sz="2000" i="1" dirty="0">
                <a:effectLst/>
                <a:latin typeface="+mj-lt"/>
                <a:ea typeface="Calibri" panose="020F0502020204030204" pitchFamily="34" charset="0"/>
                <a:cs typeface="Times New Roman" panose="02020603050405020304" pitchFamily="18" charset="0"/>
              </a:rPr>
              <a:t>a</a:t>
            </a:r>
            <a:r>
              <a:rPr lang="pt-BR" sz="2000" dirty="0">
                <a:effectLst/>
                <a:latin typeface="+mj-lt"/>
                <a:ea typeface="Calibri" panose="020F0502020204030204" pitchFamily="34" charset="0"/>
                <a:cs typeface="Times New Roman" panose="02020603050405020304" pitchFamily="18" charset="0"/>
              </a:rPr>
              <a:t>(9</a:t>
            </a:r>
            <a:r>
              <a:rPr lang="pt-BR" sz="2000" i="1" dirty="0">
                <a:effectLst/>
                <a:latin typeface="+mj-lt"/>
                <a:ea typeface="Calibri" panose="020F0502020204030204" pitchFamily="34" charset="0"/>
                <a:cs typeface="Times New Roman" panose="02020603050405020304" pitchFamily="18" charset="0"/>
              </a:rPr>
              <a:t>d</a:t>
            </a:r>
            <a:r>
              <a:rPr lang="pt-BR" sz="2000" dirty="0">
                <a:effectLst/>
                <a:latin typeface="+mj-lt"/>
                <a:ea typeface="Calibri" panose="020F0502020204030204" pitchFamily="34" charset="0"/>
                <a:cs typeface="Times New Roman" panose="02020603050405020304" pitchFamily="18" charset="0"/>
              </a:rPr>
              <a:t> – 4</a:t>
            </a:r>
            <a:r>
              <a:rPr lang="pt-BR" sz="2000" i="1" dirty="0">
                <a:effectLst/>
                <a:latin typeface="+mj-lt"/>
                <a:ea typeface="Calibri" panose="020F0502020204030204" pitchFamily="34" charset="0"/>
                <a:cs typeface="Times New Roman" panose="02020603050405020304" pitchFamily="18" charset="0"/>
              </a:rPr>
              <a:t>b</a:t>
            </a:r>
            <a:r>
              <a:rPr lang="pt-BR" sz="2000" dirty="0">
                <a:effectLst/>
                <a:latin typeface="+mj-lt"/>
                <a:ea typeface="Calibri" panose="020F0502020204030204"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0A3739D7-C9DB-4BBF-A9E1-98358522BE5C}"/>
              </a:ext>
            </a:extLst>
          </p:cNvPr>
          <p:cNvSpPr txBox="1"/>
          <p:nvPr/>
        </p:nvSpPr>
        <p:spPr>
          <a:xfrm>
            <a:off x="480096" y="3524566"/>
            <a:ext cx="4007604" cy="1426031"/>
          </a:xfrm>
          <a:prstGeom prst="rect">
            <a:avLst/>
          </a:prstGeom>
          <a:noFill/>
        </p:spPr>
        <p:txBody>
          <a:bodyPr wrap="square">
            <a:spAutoFit/>
          </a:bodyPr>
          <a:lstStyle/>
          <a:p>
            <a:pPr marL="342900" lvl="0" indent="-46800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(9</a:t>
            </a:r>
            <a:r>
              <a:rPr lang="en-GB" sz="2000" i="1" dirty="0">
                <a:effectLst/>
                <a:latin typeface="+mj-lt"/>
                <a:ea typeface="Calibri" panose="020F0502020204030204" pitchFamily="34" charset="0"/>
                <a:cs typeface="Times New Roman" panose="02020603050405020304" pitchFamily="18" charset="0"/>
              </a:rPr>
              <a:t>d</a:t>
            </a:r>
            <a:r>
              <a:rPr lang="en-GB" sz="2000" dirty="0">
                <a:effectLst/>
                <a:latin typeface="+mj-lt"/>
                <a:ea typeface="Calibri" panose="020F0502020204030204" pitchFamily="34" charset="0"/>
                <a:cs typeface="Times New Roman" panose="02020603050405020304" pitchFamily="18" charset="0"/>
              </a:rPr>
              <a:t> + 4</a:t>
            </a:r>
            <a:r>
              <a:rPr lang="en-GB" sz="2000" i="1" dirty="0">
                <a:effectLst/>
                <a:latin typeface="+mj-lt"/>
                <a:ea typeface="Calibri" panose="020F0502020204030204" pitchFamily="34" charset="0"/>
                <a:cs typeface="Times New Roman" panose="02020603050405020304" pitchFamily="18" charset="0"/>
              </a:rPr>
              <a:t>b</a:t>
            </a:r>
            <a:r>
              <a:rPr lang="en-GB" sz="2000" dirty="0">
                <a:effectLst/>
                <a:latin typeface="+mj-lt"/>
                <a:ea typeface="Calibri" panose="020F0502020204030204" pitchFamily="34" charset="0"/>
                <a:cs typeface="Times New Roman" panose="02020603050405020304" pitchFamily="18" charset="0"/>
              </a:rPr>
              <a:t>)</a:t>
            </a:r>
          </a:p>
          <a:p>
            <a:pPr marL="342900" lvl="0" indent="-46800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(9</a:t>
            </a:r>
            <a:r>
              <a:rPr lang="en-GB" sz="2000" i="1" dirty="0">
                <a:effectLst/>
                <a:latin typeface="+mj-lt"/>
                <a:ea typeface="Calibri" panose="020F0502020204030204" pitchFamily="34" charset="0"/>
                <a:cs typeface="Times New Roman" panose="02020603050405020304" pitchFamily="18" charset="0"/>
              </a:rPr>
              <a:t>d</a:t>
            </a:r>
            <a:r>
              <a:rPr lang="en-GB" sz="2000" dirty="0">
                <a:effectLst/>
                <a:latin typeface="+mj-lt"/>
                <a:ea typeface="Calibri" panose="020F0502020204030204" pitchFamily="34" charset="0"/>
                <a:cs typeface="Times New Roman" panose="02020603050405020304" pitchFamily="18" charset="0"/>
              </a:rPr>
              <a:t> – 4</a:t>
            </a:r>
            <a:r>
              <a:rPr lang="en-GB" sz="2000" i="1" dirty="0">
                <a:effectLst/>
                <a:latin typeface="+mj-lt"/>
                <a:ea typeface="Calibri" panose="020F0502020204030204" pitchFamily="34" charset="0"/>
                <a:cs typeface="Times New Roman" panose="02020603050405020304" pitchFamily="18" charset="0"/>
              </a:rPr>
              <a:t>b</a:t>
            </a:r>
            <a:r>
              <a:rPr lang="en-GB" sz="2000" dirty="0">
                <a:effectLst/>
                <a:latin typeface="+mj-lt"/>
                <a:ea typeface="Calibri" panose="020F0502020204030204" pitchFamily="34" charset="0"/>
                <a:cs typeface="Times New Roman" panose="02020603050405020304" pitchFamily="18" charset="0"/>
              </a:rPr>
              <a:t>)</a:t>
            </a:r>
          </a:p>
          <a:p>
            <a:pPr lvl="0">
              <a:spcBef>
                <a:spcPts val="400"/>
              </a:spcBef>
              <a:spcAft>
                <a:spcPts val="1200"/>
              </a:spcAft>
              <a:buNone/>
            </a:pPr>
            <a:endParaRPr lang="pt-BR" sz="2000" dirty="0">
              <a:effectLst/>
              <a:latin typeface="+mj-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43A0875-EBEC-4F6A-A626-CAEABF9F4780}"/>
              </a:ext>
            </a:extLst>
          </p:cNvPr>
          <p:cNvSpPr txBox="1"/>
          <p:nvPr/>
        </p:nvSpPr>
        <p:spPr>
          <a:xfrm>
            <a:off x="4951331" y="3524566"/>
            <a:ext cx="3301707" cy="400110"/>
          </a:xfrm>
          <a:prstGeom prst="rect">
            <a:avLst/>
          </a:prstGeom>
          <a:noFill/>
        </p:spPr>
        <p:txBody>
          <a:bodyPr wrap="square">
            <a:spAutoFit/>
          </a:bodyPr>
          <a:lstStyle/>
          <a:p>
            <a:pPr marL="514350" lvl="0" indent="-514350">
              <a:spcBef>
                <a:spcPts val="400"/>
              </a:spcBef>
              <a:spcAft>
                <a:spcPts val="1200"/>
              </a:spcAft>
              <a:buFont typeface="+mj-lt"/>
              <a:buAutoNum type="alphaLcParenR" startAt="5"/>
            </a:pPr>
            <a:r>
              <a:rPr lang="pt-BR" sz="2000" dirty="0">
                <a:effectLst/>
                <a:latin typeface="+mj-lt"/>
                <a:ea typeface="Calibri" panose="020F0502020204030204" pitchFamily="34" charset="0"/>
                <a:cs typeface="Times New Roman" panose="02020603050405020304" pitchFamily="18" charset="0"/>
              </a:rPr>
              <a:t>-</a:t>
            </a:r>
            <a:r>
              <a:rPr lang="pt-BR" sz="2000" i="1" dirty="0">
                <a:effectLst/>
                <a:latin typeface="+mj-lt"/>
                <a:ea typeface="Calibri" panose="020F0502020204030204" pitchFamily="34" charset="0"/>
                <a:cs typeface="Times New Roman" panose="02020603050405020304" pitchFamily="18" charset="0"/>
              </a:rPr>
              <a:t>a</a:t>
            </a:r>
            <a:r>
              <a:rPr lang="pt-BR" sz="2000" dirty="0">
                <a:effectLst/>
                <a:latin typeface="+mj-lt"/>
                <a:ea typeface="Calibri" panose="020F0502020204030204" pitchFamily="34" charset="0"/>
                <a:cs typeface="Times New Roman" panose="02020603050405020304" pitchFamily="18" charset="0"/>
              </a:rPr>
              <a:t>(4</a:t>
            </a:r>
            <a:r>
              <a:rPr lang="pt-BR" sz="2000" i="1" dirty="0">
                <a:effectLst/>
                <a:latin typeface="+mj-lt"/>
                <a:ea typeface="Calibri" panose="020F0502020204030204" pitchFamily="34" charset="0"/>
                <a:cs typeface="Times New Roman" panose="02020603050405020304" pitchFamily="18" charset="0"/>
              </a:rPr>
              <a:t>b</a:t>
            </a:r>
            <a:r>
              <a:rPr lang="pt-BR" sz="2000" dirty="0">
                <a:effectLst/>
                <a:latin typeface="+mj-lt"/>
                <a:ea typeface="Calibri" panose="020F0502020204030204" pitchFamily="34" charset="0"/>
                <a:cs typeface="Times New Roman" panose="02020603050405020304" pitchFamily="18" charset="0"/>
              </a:rPr>
              <a:t> – 9</a:t>
            </a:r>
            <a:r>
              <a:rPr lang="pt-BR" sz="2000" i="1" dirty="0">
                <a:effectLst/>
                <a:latin typeface="+mj-lt"/>
                <a:ea typeface="Calibri" panose="020F0502020204030204" pitchFamily="34" charset="0"/>
                <a:cs typeface="Times New Roman" panose="02020603050405020304" pitchFamily="18" charset="0"/>
              </a:rPr>
              <a:t>d</a:t>
            </a:r>
            <a:r>
              <a:rPr lang="pt-BR" sz="2000" dirty="0">
                <a:effectLst/>
                <a:latin typeface="+mj-lt"/>
                <a:ea typeface="Calibri" panose="020F0502020204030204" pitchFamily="34"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56294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the impact of a negative multiplier on the result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a:p>
        </p:txBody>
      </p:sp>
      <p:sp>
        <p:nvSpPr>
          <p:cNvPr id="8" name="TextBox 7">
            <a:extLst>
              <a:ext uri="{FF2B5EF4-FFF2-40B4-BE49-F238E27FC236}">
                <a16:creationId xmlns:a16="http://schemas.microsoft.com/office/drawing/2014/main" id="{767C7A6C-E2A8-4B72-A3BF-477991464A7A}"/>
              </a:ext>
            </a:extLst>
          </p:cNvPr>
          <p:cNvSpPr txBox="1"/>
          <p:nvPr/>
        </p:nvSpPr>
        <p:spPr>
          <a:xfrm>
            <a:off x="479376" y="1916832"/>
            <a:ext cx="11233248" cy="523220"/>
          </a:xfrm>
          <a:prstGeom prst="rect">
            <a:avLst/>
          </a:prstGeom>
          <a:noFill/>
        </p:spPr>
        <p:txBody>
          <a:bodyPr wrap="square">
            <a:spAutoFit/>
          </a:bodyPr>
          <a:lstStyle/>
          <a:p>
            <a:pPr>
              <a:spcBef>
                <a:spcPts val="400"/>
              </a:spcBef>
              <a:spcAft>
                <a:spcPts val="400"/>
              </a:spcAft>
              <a:buNone/>
            </a:pPr>
            <a:r>
              <a:rPr lang="en-GB" sz="2800">
                <a:effectLst/>
                <a:latin typeface="+mj-lt"/>
                <a:ea typeface="Calibri" panose="020F0502020204030204" pitchFamily="34" charset="0"/>
                <a:cs typeface="Times New Roman" panose="02020603050405020304" pitchFamily="18" charset="0"/>
              </a:rPr>
              <a:t>Expand these brackets. Which expression is the odd one out?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7CF440-1395-4494-8C90-B4E8B82F2C69}"/>
                  </a:ext>
                </a:extLst>
              </p:cNvPr>
              <p:cNvSpPr txBox="1"/>
              <p:nvPr/>
            </p:nvSpPr>
            <p:spPr>
              <a:xfrm>
                <a:off x="2639616" y="2603539"/>
                <a:ext cx="6093618" cy="2588722"/>
              </a:xfrm>
              <a:prstGeom prst="rect">
                <a:avLst/>
              </a:prstGeom>
              <a:noFill/>
            </p:spPr>
            <p:txBody>
              <a:bodyPr wrap="square">
                <a:spAutoFit/>
              </a:bodyPr>
              <a:lstStyle/>
              <a:p>
                <a:pPr>
                  <a:spcAft>
                    <a:spcPts val="1200"/>
                  </a:spcAft>
                  <a:buNone/>
                </a:pPr>
                <a:r>
                  <a:rPr lang="pt-BR" dirty="0">
                    <a:solidFill>
                      <a:srgbClr val="00628C"/>
                    </a:solidFill>
                  </a:rPr>
                  <a:t>a)</a:t>
                </a:r>
                <a:r>
                  <a:rPr lang="pt-BR" dirty="0"/>
                  <a:t>	2</a:t>
                </a:r>
                <a:r>
                  <a:rPr lang="pt-BR" i="1" dirty="0"/>
                  <a:t>n</a:t>
                </a:r>
                <a:r>
                  <a:rPr lang="pt-BR" dirty="0"/>
                  <a:t>(3</a:t>
                </a:r>
                <a:r>
                  <a:rPr lang="pt-BR" i="1" dirty="0"/>
                  <a:t>m</a:t>
                </a:r>
                <a:r>
                  <a:rPr lang="pt-BR" dirty="0"/>
                  <a:t> + 9</a:t>
                </a:r>
                <a:r>
                  <a:rPr lang="pt-BR" i="1" dirty="0"/>
                  <a:t>p</a:t>
                </a:r>
                <a:r>
                  <a:rPr lang="pt-BR" dirty="0"/>
                  <a:t>)</a:t>
                </a:r>
              </a:p>
              <a:p>
                <a:pPr>
                  <a:spcAft>
                    <a:spcPts val="1200"/>
                  </a:spcAft>
                  <a:buNone/>
                </a:pPr>
                <a:r>
                  <a:rPr lang="pt-BR" dirty="0">
                    <a:solidFill>
                      <a:srgbClr val="00628C"/>
                    </a:solidFill>
                  </a:rPr>
                  <a:t>b)</a:t>
                </a:r>
                <a:r>
                  <a:rPr lang="pt-BR" dirty="0"/>
                  <a:t>	3</a:t>
                </a:r>
                <a:r>
                  <a:rPr lang="pt-BR" i="1" dirty="0"/>
                  <a:t>n</a:t>
                </a:r>
                <a:r>
                  <a:rPr lang="pt-BR" dirty="0"/>
                  <a:t>(6</a:t>
                </a:r>
                <a:r>
                  <a:rPr lang="pt-BR" i="1" dirty="0"/>
                  <a:t>p</a:t>
                </a:r>
                <a:r>
                  <a:rPr lang="pt-BR" dirty="0"/>
                  <a:t> + 2</a:t>
                </a:r>
                <a:r>
                  <a:rPr lang="pt-BR" i="1" dirty="0"/>
                  <a:t>m</a:t>
                </a:r>
                <a:r>
                  <a:rPr lang="pt-BR" dirty="0"/>
                  <a:t>)</a:t>
                </a:r>
              </a:p>
              <a:p>
                <a:pPr>
                  <a:spcAft>
                    <a:spcPts val="1200"/>
                  </a:spcAft>
                  <a:buNone/>
                </a:pPr>
                <a:r>
                  <a:rPr lang="pt-BR" dirty="0">
                    <a:solidFill>
                      <a:srgbClr val="00628C"/>
                    </a:solidFill>
                  </a:rPr>
                  <a:t>c)</a:t>
                </a:r>
                <a:r>
                  <a:rPr lang="pt-BR" dirty="0"/>
                  <a:t>	</a:t>
                </a:r>
                <a14:m>
                  <m:oMath xmlns:m="http://schemas.openxmlformats.org/officeDocument/2006/math">
                    <m:box>
                      <m:boxPr>
                        <m:ctrlPr>
                          <a:rPr lang="pt-BR" i="1" smtClean="0">
                            <a:latin typeface="Cambria Math" panose="02040503050406030204" pitchFamily="18" charset="0"/>
                          </a:rPr>
                        </m:ctrlPr>
                      </m:boxPr>
                      <m:e>
                        <m:argPr>
                          <m:argSz m:val="-1"/>
                        </m:argPr>
                        <m:f>
                          <m:fPr>
                            <m:ctrlPr>
                              <a:rPr lang="pt-BR" i="1" smtClean="0">
                                <a:latin typeface="Cambria Math" panose="02040503050406030204" pitchFamily="18" charset="0"/>
                              </a:rPr>
                            </m:ctrlPr>
                          </m:fPr>
                          <m:num>
                            <m:r>
                              <a:rPr lang="en-GB" b="0" i="0" smtClean="0">
                                <a:latin typeface="Cambria Math" panose="02040503050406030204" pitchFamily="18" charset="0"/>
                              </a:rPr>
                              <m:t>2</m:t>
                            </m:r>
                          </m:num>
                          <m:den>
                            <m:r>
                              <a:rPr lang="en-GB" b="0" i="0" smtClean="0">
                                <a:latin typeface="Cambria Math" panose="02040503050406030204" pitchFamily="18" charset="0"/>
                              </a:rPr>
                              <m:t>3</m:t>
                            </m:r>
                          </m:den>
                        </m:f>
                      </m:e>
                    </m:box>
                  </m:oMath>
                </a14:m>
                <a:r>
                  <a:rPr lang="pt-BR" i="1" dirty="0"/>
                  <a:t>n</a:t>
                </a:r>
                <a:r>
                  <a:rPr lang="pt-BR" dirty="0"/>
                  <a:t>(9</a:t>
                </a:r>
                <a:r>
                  <a:rPr lang="pt-BR" i="1" dirty="0"/>
                  <a:t>m</a:t>
                </a:r>
                <a:r>
                  <a:rPr lang="pt-BR" dirty="0"/>
                  <a:t> + 27</a:t>
                </a:r>
                <a:r>
                  <a:rPr lang="pt-BR" i="1" dirty="0"/>
                  <a:t>p</a:t>
                </a:r>
                <a:r>
                  <a:rPr lang="pt-BR" dirty="0"/>
                  <a:t>)</a:t>
                </a:r>
              </a:p>
              <a:p>
                <a:pPr>
                  <a:spcAft>
                    <a:spcPts val="1200"/>
                  </a:spcAft>
                  <a:buNone/>
                </a:pPr>
                <a:r>
                  <a:rPr lang="pt-BR" dirty="0">
                    <a:solidFill>
                      <a:srgbClr val="00628C"/>
                    </a:solidFill>
                  </a:rPr>
                  <a:t>d) </a:t>
                </a:r>
                <a:r>
                  <a:rPr lang="pt-BR" dirty="0"/>
                  <a:t>	–</a:t>
                </a:r>
                <a:r>
                  <a:rPr lang="pt-BR" i="1" dirty="0"/>
                  <a:t>n</a:t>
                </a:r>
                <a:r>
                  <a:rPr lang="pt-BR" dirty="0"/>
                  <a:t>(–18</a:t>
                </a:r>
                <a:r>
                  <a:rPr lang="pt-BR" i="1" dirty="0"/>
                  <a:t>p</a:t>
                </a:r>
                <a:r>
                  <a:rPr lang="pt-BR" dirty="0"/>
                  <a:t> − 6</a:t>
                </a:r>
                <a:r>
                  <a:rPr lang="pt-BR" i="1" dirty="0"/>
                  <a:t>m</a:t>
                </a:r>
                <a:r>
                  <a:rPr lang="pt-BR" dirty="0"/>
                  <a:t>)</a:t>
                </a:r>
              </a:p>
            </p:txBody>
          </p:sp>
        </mc:Choice>
        <mc:Fallback xmlns="">
          <p:sp>
            <p:nvSpPr>
              <p:cNvPr id="10" name="TextBox 9">
                <a:extLst>
                  <a:ext uri="{FF2B5EF4-FFF2-40B4-BE49-F238E27FC236}">
                    <a16:creationId xmlns:a16="http://schemas.microsoft.com/office/drawing/2014/main" id="{AA7CF440-1395-4494-8C90-B4E8B82F2C69}"/>
                  </a:ext>
                </a:extLst>
              </p:cNvPr>
              <p:cNvSpPr txBox="1">
                <a:spLocks noRot="1" noChangeAspect="1" noMove="1" noResize="1" noEditPoints="1" noAdjustHandles="1" noChangeArrowheads="1" noChangeShapeType="1" noTextEdit="1"/>
              </p:cNvSpPr>
              <p:nvPr/>
            </p:nvSpPr>
            <p:spPr>
              <a:xfrm>
                <a:off x="2639616" y="2603539"/>
                <a:ext cx="6093618" cy="2588722"/>
              </a:xfrm>
              <a:prstGeom prst="rect">
                <a:avLst/>
              </a:prstGeom>
              <a:blipFill>
                <a:blip r:embed="rId3"/>
                <a:stretch>
                  <a:fillRect l="-2000" t="-2353" b="-5412"/>
                </a:stretch>
              </a:blipFill>
            </p:spPr>
            <p:txBody>
              <a:bodyPr/>
              <a:lstStyle/>
              <a:p>
                <a:r>
                  <a:rPr lang="en-GB">
                    <a:noFill/>
                  </a:rPr>
                  <a:t> </a:t>
                </a:r>
              </a:p>
            </p:txBody>
          </p:sp>
        </mc:Fallback>
      </mc:AlternateContent>
    </p:spTree>
    <p:extLst>
      <p:ext uri="{BB962C8B-B14F-4D97-AF65-F5344CB8AC3E}">
        <p14:creationId xmlns:p14="http://schemas.microsoft.com/office/powerpoint/2010/main" val="171687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552013" y="1741531"/>
            <a:ext cx="6160612" cy="420774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endParaRPr lang="en-GB" sz="2400">
              <a:highlight>
                <a:srgbClr val="FFFF00"/>
              </a:highlight>
            </a:endParaRP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4891318"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normAutofit/>
          </a:bodyPr>
          <a:lstStyle/>
          <a:p>
            <a:r>
              <a:rPr lang="en-GB" sz="2000" b="1" dirty="0"/>
              <a:t>Understand the impact of a negative multiplier on the result</a:t>
            </a:r>
            <a:endParaRPr lang="en-GB" b="1" dirty="0"/>
          </a:p>
        </p:txBody>
      </p:sp>
      <p:sp>
        <p:nvSpPr>
          <p:cNvPr id="9" name="Content Placeholder 2">
            <a:extLst>
              <a:ext uri="{FF2B5EF4-FFF2-40B4-BE49-F238E27FC236}">
                <a16:creationId xmlns:a16="http://schemas.microsoft.com/office/drawing/2014/main" id="{0F0BBB02-A5A0-4410-9225-EE1D23899AA5}"/>
              </a:ext>
            </a:extLst>
          </p:cNvPr>
          <p:cNvSpPr txBox="1">
            <a:spLocks/>
          </p:cNvSpPr>
          <p:nvPr/>
        </p:nvSpPr>
        <p:spPr>
          <a:xfrm>
            <a:off x="5735960" y="1412777"/>
            <a:ext cx="5976665" cy="446449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a:t>What conversations might arise as a result of this task? </a:t>
            </a:r>
          </a:p>
          <a:p>
            <a:pPr marL="360000" lvl="1" fontAlgn="auto">
              <a:lnSpc>
                <a:spcPct val="100000"/>
              </a:lnSpc>
              <a:spcBef>
                <a:spcPts val="0"/>
              </a:spcBef>
              <a:spcAft>
                <a:spcPts val="1200"/>
              </a:spcAft>
              <a:buClrTx/>
            </a:pPr>
            <a:r>
              <a:rPr lang="en-GB" sz="2400"/>
              <a:t>What other expressions might you want to add to this set?</a:t>
            </a:r>
          </a:p>
          <a:p>
            <a:pPr marL="360000" lvl="1" fontAlgn="auto">
              <a:lnSpc>
                <a:spcPct val="100000"/>
              </a:lnSpc>
              <a:spcBef>
                <a:spcPts val="0"/>
              </a:spcBef>
              <a:spcAft>
                <a:spcPts val="1200"/>
              </a:spcAft>
              <a:buClrTx/>
            </a:pPr>
            <a:r>
              <a:rPr lang="en-GB" sz="2400"/>
              <a:t>What might you want students to do next?</a:t>
            </a:r>
          </a:p>
        </p:txBody>
      </p:sp>
      <p:sp>
        <p:nvSpPr>
          <p:cNvPr id="10" name="TextBox 9">
            <a:extLst>
              <a:ext uri="{FF2B5EF4-FFF2-40B4-BE49-F238E27FC236}">
                <a16:creationId xmlns:a16="http://schemas.microsoft.com/office/drawing/2014/main" id="{366B5788-4228-4A84-9F61-D9299117CDF1}"/>
              </a:ext>
            </a:extLst>
          </p:cNvPr>
          <p:cNvSpPr txBox="1"/>
          <p:nvPr/>
        </p:nvSpPr>
        <p:spPr>
          <a:xfrm>
            <a:off x="741052" y="1950178"/>
            <a:ext cx="4662221" cy="707886"/>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Expand these brackets. Which expression is the odd one out?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556338-A6FC-42BA-A448-5DCCB5D6B719}"/>
                  </a:ext>
                </a:extLst>
              </p:cNvPr>
              <p:cNvSpPr txBox="1"/>
              <p:nvPr/>
            </p:nvSpPr>
            <p:spPr>
              <a:xfrm>
                <a:off x="1364998" y="2865968"/>
                <a:ext cx="6093618" cy="2007537"/>
              </a:xfrm>
              <a:prstGeom prst="rect">
                <a:avLst/>
              </a:prstGeom>
              <a:noFill/>
            </p:spPr>
            <p:txBody>
              <a:bodyPr wrap="square">
                <a:spAutoFit/>
              </a:bodyPr>
              <a:lstStyle/>
              <a:p>
                <a:pPr>
                  <a:spcAft>
                    <a:spcPts val="1200"/>
                  </a:spcAft>
                  <a:buNone/>
                </a:pPr>
                <a:r>
                  <a:rPr lang="pt-BR" sz="2000" dirty="0">
                    <a:solidFill>
                      <a:srgbClr val="00628C"/>
                    </a:solidFill>
                  </a:rPr>
                  <a:t>a)</a:t>
                </a:r>
                <a:r>
                  <a:rPr lang="pt-BR" sz="2000" dirty="0"/>
                  <a:t>	2</a:t>
                </a:r>
                <a:r>
                  <a:rPr lang="pt-BR" sz="2000" i="1" dirty="0"/>
                  <a:t>n</a:t>
                </a:r>
                <a:r>
                  <a:rPr lang="pt-BR" sz="2000" dirty="0"/>
                  <a:t>(3</a:t>
                </a:r>
                <a:r>
                  <a:rPr lang="pt-BR" sz="2000" i="1" dirty="0"/>
                  <a:t>m</a:t>
                </a:r>
                <a:r>
                  <a:rPr lang="pt-BR" sz="2000" dirty="0"/>
                  <a:t> + 9</a:t>
                </a:r>
                <a:r>
                  <a:rPr lang="pt-BR" sz="2000" i="1" dirty="0"/>
                  <a:t>p</a:t>
                </a:r>
                <a:r>
                  <a:rPr lang="pt-BR" sz="2000" dirty="0"/>
                  <a:t>)</a:t>
                </a:r>
              </a:p>
              <a:p>
                <a:pPr>
                  <a:spcAft>
                    <a:spcPts val="1200"/>
                  </a:spcAft>
                  <a:buNone/>
                </a:pPr>
                <a:r>
                  <a:rPr lang="pt-BR" sz="2000" dirty="0">
                    <a:solidFill>
                      <a:srgbClr val="00628C"/>
                    </a:solidFill>
                  </a:rPr>
                  <a:t>b)</a:t>
                </a:r>
                <a:r>
                  <a:rPr lang="pt-BR" sz="2000" dirty="0"/>
                  <a:t>	3</a:t>
                </a:r>
                <a:r>
                  <a:rPr lang="pt-BR" sz="2000" i="1" dirty="0"/>
                  <a:t>n</a:t>
                </a:r>
                <a:r>
                  <a:rPr lang="pt-BR" sz="2000" dirty="0"/>
                  <a:t>(6</a:t>
                </a:r>
                <a:r>
                  <a:rPr lang="pt-BR" sz="2000" i="1" dirty="0"/>
                  <a:t>p</a:t>
                </a:r>
                <a:r>
                  <a:rPr lang="pt-BR" sz="2000" dirty="0"/>
                  <a:t> + 2</a:t>
                </a:r>
                <a:r>
                  <a:rPr lang="pt-BR" sz="2000" i="1" dirty="0"/>
                  <a:t>m</a:t>
                </a:r>
                <a:r>
                  <a:rPr lang="pt-BR" sz="2000" dirty="0"/>
                  <a:t>)</a:t>
                </a:r>
              </a:p>
              <a:p>
                <a:pPr>
                  <a:spcAft>
                    <a:spcPts val="1200"/>
                  </a:spcAft>
                  <a:buNone/>
                </a:pPr>
                <a:r>
                  <a:rPr lang="pt-BR" sz="2000" dirty="0">
                    <a:solidFill>
                      <a:srgbClr val="00628C"/>
                    </a:solidFill>
                  </a:rPr>
                  <a:t>c)</a:t>
                </a:r>
                <a:r>
                  <a:rPr lang="pt-BR" sz="2000" dirty="0"/>
                  <a:t>	</a:t>
                </a:r>
                <a14:m>
                  <m:oMath xmlns:m="http://schemas.openxmlformats.org/officeDocument/2006/math">
                    <m:box>
                      <m:boxPr>
                        <m:ctrlPr>
                          <a:rPr lang="pt-BR" sz="2000" i="1" smtClean="0">
                            <a:latin typeface="Cambria Math" panose="02040503050406030204" pitchFamily="18" charset="0"/>
                          </a:rPr>
                        </m:ctrlPr>
                      </m:boxPr>
                      <m:e>
                        <m:argPr>
                          <m:argSz m:val="-1"/>
                        </m:argPr>
                        <m:f>
                          <m:fPr>
                            <m:ctrlPr>
                              <a:rPr lang="pt-BR" sz="2000" i="1" smtClean="0">
                                <a:latin typeface="Cambria Math" panose="02040503050406030204" pitchFamily="18" charset="0"/>
                              </a:rPr>
                            </m:ctrlPr>
                          </m:fPr>
                          <m:num>
                            <m:r>
                              <a:rPr lang="en-GB" sz="2000" b="0" i="0" smtClean="0">
                                <a:latin typeface="Cambria Math" panose="02040503050406030204" pitchFamily="18" charset="0"/>
                              </a:rPr>
                              <m:t>2</m:t>
                            </m:r>
                          </m:num>
                          <m:den>
                            <m:r>
                              <a:rPr lang="en-GB" sz="2000" b="0" i="0" smtClean="0">
                                <a:latin typeface="Cambria Math" panose="02040503050406030204" pitchFamily="18" charset="0"/>
                              </a:rPr>
                              <m:t>3</m:t>
                            </m:r>
                          </m:den>
                        </m:f>
                      </m:e>
                    </m:box>
                  </m:oMath>
                </a14:m>
                <a:r>
                  <a:rPr lang="pt-BR" sz="2000" i="1" dirty="0"/>
                  <a:t>n</a:t>
                </a:r>
                <a:r>
                  <a:rPr lang="pt-BR" sz="2000" dirty="0"/>
                  <a:t>(9</a:t>
                </a:r>
                <a:r>
                  <a:rPr lang="pt-BR" sz="2000" i="1" dirty="0"/>
                  <a:t>m</a:t>
                </a:r>
                <a:r>
                  <a:rPr lang="pt-BR" sz="2000" dirty="0"/>
                  <a:t> + 27</a:t>
                </a:r>
                <a:r>
                  <a:rPr lang="pt-BR" sz="2000" i="1" dirty="0"/>
                  <a:t>p</a:t>
                </a:r>
                <a:r>
                  <a:rPr lang="pt-BR" sz="2000" dirty="0"/>
                  <a:t>)</a:t>
                </a:r>
              </a:p>
              <a:p>
                <a:pPr>
                  <a:spcAft>
                    <a:spcPts val="1200"/>
                  </a:spcAft>
                  <a:buNone/>
                </a:pPr>
                <a:r>
                  <a:rPr lang="pt-BR" sz="2000" dirty="0">
                    <a:solidFill>
                      <a:srgbClr val="00628C"/>
                    </a:solidFill>
                  </a:rPr>
                  <a:t>d) </a:t>
                </a:r>
                <a:r>
                  <a:rPr lang="pt-BR" sz="2000" dirty="0"/>
                  <a:t>	–</a:t>
                </a:r>
                <a:r>
                  <a:rPr lang="pt-BR" sz="2000" i="1" dirty="0"/>
                  <a:t>n</a:t>
                </a:r>
                <a:r>
                  <a:rPr lang="pt-BR" sz="2000" dirty="0"/>
                  <a:t>(–18</a:t>
                </a:r>
                <a:r>
                  <a:rPr lang="pt-BR" sz="2000" i="1" dirty="0"/>
                  <a:t>p</a:t>
                </a:r>
                <a:r>
                  <a:rPr lang="pt-BR" sz="2000" dirty="0"/>
                  <a:t> − 6</a:t>
                </a:r>
                <a:r>
                  <a:rPr lang="pt-BR" sz="2000" i="1" dirty="0"/>
                  <a:t>m</a:t>
                </a:r>
                <a:r>
                  <a:rPr lang="pt-BR" sz="2000" dirty="0"/>
                  <a:t>)</a:t>
                </a:r>
              </a:p>
            </p:txBody>
          </p:sp>
        </mc:Choice>
        <mc:Fallback xmlns="">
          <p:sp>
            <p:nvSpPr>
              <p:cNvPr id="11" name="TextBox 10">
                <a:extLst>
                  <a:ext uri="{FF2B5EF4-FFF2-40B4-BE49-F238E27FC236}">
                    <a16:creationId xmlns:a16="http://schemas.microsoft.com/office/drawing/2014/main" id="{C5556338-A6FC-42BA-A448-5DCCB5D6B719}"/>
                  </a:ext>
                </a:extLst>
              </p:cNvPr>
              <p:cNvSpPr txBox="1">
                <a:spLocks noRot="1" noChangeAspect="1" noMove="1" noResize="1" noEditPoints="1" noAdjustHandles="1" noChangeArrowheads="1" noChangeShapeType="1" noTextEdit="1"/>
              </p:cNvSpPr>
              <p:nvPr/>
            </p:nvSpPr>
            <p:spPr>
              <a:xfrm>
                <a:off x="1364998" y="2865968"/>
                <a:ext cx="6093618" cy="2007537"/>
              </a:xfrm>
              <a:prstGeom prst="rect">
                <a:avLst/>
              </a:prstGeom>
              <a:blipFill>
                <a:blip r:embed="rId4"/>
                <a:stretch>
                  <a:fillRect l="-1100" t="-1216" b="-4863"/>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473832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Apply knowledge of fractions and decimals when expanding brackets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1B82530-4363-4D5C-B40E-0BB8662EAFD2}"/>
                  </a:ext>
                </a:extLst>
              </p:cNvPr>
              <p:cNvSpPr txBox="1"/>
              <p:nvPr/>
            </p:nvSpPr>
            <p:spPr>
              <a:xfrm>
                <a:off x="731404" y="1753284"/>
                <a:ext cx="10729192" cy="4244624"/>
              </a:xfrm>
              <a:prstGeom prst="rect">
                <a:avLst/>
              </a:prstGeom>
              <a:noFill/>
            </p:spPr>
            <p:txBody>
              <a:bodyPr wrap="square">
                <a:spAutoFit/>
              </a:bodyPr>
              <a:lstStyle/>
              <a:p>
                <a:pPr>
                  <a:spcBef>
                    <a:spcPts val="400"/>
                  </a:spcBef>
                  <a:spcAft>
                    <a:spcPts val="1200"/>
                  </a:spcAft>
                  <a:buNone/>
                </a:pPr>
                <a:r>
                  <a:rPr lang="en-GB" dirty="0">
                    <a:latin typeface="+mj-lt"/>
                    <a:ea typeface="Calibri" panose="020F0502020204030204" pitchFamily="34" charset="0"/>
                    <a:cs typeface="Times New Roman" panose="02020603050405020304" pitchFamily="18" charset="0"/>
                  </a:rPr>
                  <a:t>E</a:t>
                </a:r>
                <a:r>
                  <a:rPr lang="en-GB" sz="2800" dirty="0">
                    <a:effectLst/>
                    <a:latin typeface="+mj-lt"/>
                    <a:ea typeface="Calibri" panose="020F0502020204030204" pitchFamily="34" charset="0"/>
                    <a:cs typeface="Times New Roman" panose="02020603050405020304" pitchFamily="18" charset="0"/>
                  </a:rPr>
                  <a:t>xpand these brackets.</a:t>
                </a:r>
              </a:p>
              <a:p>
                <a:pPr marL="1257300" lvl="2" indent="-3429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 0.1</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(80</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 + 30</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xy</a:t>
                </a:r>
                <a:r>
                  <a:rPr lang="en-GB" dirty="0">
                    <a:effectLst/>
                    <a:latin typeface="+mj-lt"/>
                    <a:ea typeface="Calibri" panose="020F0502020204030204" pitchFamily="34" charset="0"/>
                    <a:cs typeface="Times New Roman" panose="02020603050405020304" pitchFamily="18" charset="0"/>
                  </a:rPr>
                  <a:t>)</a:t>
                </a:r>
              </a:p>
              <a:p>
                <a:pPr marL="1257300" lvl="2" indent="-342900">
                  <a:spcBef>
                    <a:spcPts val="12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 0.2</a:t>
                </a:r>
                <a:r>
                  <a:rPr lang="en-GB" i="1" dirty="0">
                    <a:effectLst/>
                    <a:latin typeface="+mj-lt"/>
                    <a:ea typeface="Calibri" panose="020F0502020204030204" pitchFamily="34" charset="0"/>
                    <a:cs typeface="Times New Roman" panose="02020603050405020304" pitchFamily="18" charset="0"/>
                  </a:rPr>
                  <a:t>e</a:t>
                </a:r>
                <a:r>
                  <a:rPr lang="en-GB" dirty="0">
                    <a:effectLst/>
                    <a:latin typeface="+mj-lt"/>
                    <a:ea typeface="Calibri" panose="020F0502020204030204" pitchFamily="34" charset="0"/>
                    <a:cs typeface="Times New Roman" panose="02020603050405020304" pitchFamily="18" charset="0"/>
                  </a:rPr>
                  <a:t>(5</a:t>
                </a:r>
                <a:r>
                  <a:rPr lang="en-GB" i="1" dirty="0">
                    <a:effectLst/>
                    <a:latin typeface="+mj-lt"/>
                    <a:ea typeface="Calibri" panose="020F0502020204030204" pitchFamily="34" charset="0"/>
                    <a:cs typeface="Times New Roman" panose="02020603050405020304" pitchFamily="18" charset="0"/>
                  </a:rPr>
                  <a:t>e</a:t>
                </a:r>
                <a:r>
                  <a:rPr lang="en-GB" dirty="0">
                    <a:effectLst/>
                    <a:latin typeface="+mj-lt"/>
                    <a:ea typeface="Calibri" panose="020F0502020204030204" pitchFamily="34" charset="0"/>
                    <a:cs typeface="Times New Roman" panose="02020603050405020304" pitchFamily="18" charset="0"/>
                  </a:rPr>
                  <a:t> − 7</a:t>
                </a:r>
                <a:r>
                  <a:rPr lang="en-GB" i="1" dirty="0">
                    <a:effectLst/>
                    <a:latin typeface="+mj-lt"/>
                    <a:ea typeface="Calibri" panose="020F0502020204030204" pitchFamily="34" charset="0"/>
                    <a:cs typeface="Times New Roman" panose="02020603050405020304" pitchFamily="18" charset="0"/>
                  </a:rPr>
                  <a:t>f</a:t>
                </a:r>
                <a:r>
                  <a:rPr lang="en-GB" dirty="0">
                    <a:effectLst/>
                    <a:latin typeface="+mj-lt"/>
                    <a:ea typeface="Calibri" panose="020F0502020204030204" pitchFamily="34" charset="0"/>
                    <a:cs typeface="Times New Roman" panose="02020603050405020304" pitchFamily="18" charset="0"/>
                  </a:rPr>
                  <a:t>)</a:t>
                </a:r>
              </a:p>
              <a:p>
                <a:pPr marL="1257300" lvl="2" indent="-342900">
                  <a:spcBef>
                    <a:spcPts val="1200"/>
                  </a:spcBef>
                  <a:spcAft>
                    <a:spcPts val="1200"/>
                  </a:spcAft>
                  <a:buFont typeface="+mj-lt"/>
                  <a:buAutoNum type="alphaLcParenR"/>
                </a:pPr>
                <a:r>
                  <a:rPr lang="en-GB" dirty="0">
                    <a:effectLst/>
                    <a:ea typeface="Calibri" panose="020F0502020204030204" pitchFamily="34" charset="0"/>
                    <a:cs typeface="Times New Roman" panose="02020603050405020304" pitchFamily="18" charset="0"/>
                  </a:rPr>
                  <a:t> </a:t>
                </a:r>
                <a14:m>
                  <m:oMath xmlns:m="http://schemas.openxmlformats.org/officeDocument/2006/math">
                    <m:box>
                      <m:boxPr>
                        <m:ctrlPr>
                          <a:rPr lang="en-GB" i="1" smtClean="0">
                            <a:effectLst/>
                            <a:latin typeface="Cambria Math" panose="02040503050406030204" pitchFamily="18" charset="0"/>
                            <a:ea typeface="Calibri" panose="020F0502020204030204" pitchFamily="34" charset="0"/>
                            <a:cs typeface="Times New Roman" panose="02020603050405020304" pitchFamily="18" charset="0"/>
                          </a:rPr>
                        </m:ctrlPr>
                      </m:boxPr>
                      <m:e>
                        <m:argPr>
                          <m:argSz m:val="-1"/>
                        </m:argPr>
                        <m:f>
                          <m:fPr>
                            <m:ctrlPr>
                              <a:rPr lang="en-GB"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b="0" i="0"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GB" b="0" i="0" smtClean="0">
                                <a:effectLst/>
                                <a:latin typeface="Cambria Math" panose="02040503050406030204" pitchFamily="18" charset="0"/>
                                <a:ea typeface="Calibri" panose="020F0502020204030204" pitchFamily="34" charset="0"/>
                                <a:cs typeface="Times New Roman" panose="02020603050405020304" pitchFamily="18" charset="0"/>
                              </a:rPr>
                              <m:t>2</m:t>
                            </m:r>
                          </m:den>
                        </m:f>
                      </m:e>
                    </m:box>
                  </m:oMath>
                </a14:m>
                <a:r>
                  <a:rPr lang="en-GB" i="1" dirty="0">
                    <a:effectLst/>
                    <a:latin typeface="+mj-lt"/>
                    <a:ea typeface="Calibri" panose="020F0502020204030204" pitchFamily="34" charset="0"/>
                    <a:cs typeface="Times New Roman" panose="02020603050405020304" pitchFamily="18" charset="0"/>
                  </a:rPr>
                  <a:t>v</a:t>
                </a:r>
                <a:r>
                  <a:rPr lang="en-GB" dirty="0">
                    <a:effectLst/>
                    <a:latin typeface="+mj-lt"/>
                    <a:ea typeface="Calibri" panose="020F0502020204030204" pitchFamily="34" charset="0"/>
                    <a:cs typeface="Times New Roman" panose="02020603050405020304" pitchFamily="18" charset="0"/>
                  </a:rPr>
                  <a:t>(3</a:t>
                </a:r>
                <a:r>
                  <a:rPr lang="en-GB" i="1" dirty="0">
                    <a:effectLst/>
                    <a:latin typeface="+mj-lt"/>
                    <a:ea typeface="Calibri" panose="020F0502020204030204" pitchFamily="34" charset="0"/>
                    <a:cs typeface="Times New Roman" panose="02020603050405020304" pitchFamily="18" charset="0"/>
                  </a:rPr>
                  <a:t>u</a:t>
                </a:r>
                <a:r>
                  <a:rPr lang="en-GB" dirty="0">
                    <a:effectLst/>
                    <a:latin typeface="+mj-lt"/>
                    <a:ea typeface="Calibri" panose="020F0502020204030204" pitchFamily="34" charset="0"/>
                    <a:cs typeface="Times New Roman" panose="02020603050405020304" pitchFamily="18" charset="0"/>
                  </a:rPr>
                  <a:t> – </a:t>
                </a:r>
                <a14:m>
                  <m:oMath xmlns:m="http://schemas.openxmlformats.org/officeDocument/2006/math">
                    <m:box>
                      <m:boxPr>
                        <m:ctrlPr>
                          <a:rPr lang="en-GB" i="1" smtClean="0">
                            <a:effectLst/>
                            <a:latin typeface="Cambria Math" panose="02040503050406030204" pitchFamily="18" charset="0"/>
                            <a:ea typeface="Calibri" panose="020F0502020204030204" pitchFamily="34" charset="0"/>
                            <a:cs typeface="Times New Roman" panose="02020603050405020304" pitchFamily="18" charset="0"/>
                          </a:rPr>
                        </m:ctrlPr>
                      </m:boxPr>
                      <m:e>
                        <m:argPr>
                          <m:argSz m:val="-1"/>
                        </m:argPr>
                        <m:f>
                          <m:fPr>
                            <m:ctrlPr>
                              <a:rPr lang="en-GB"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b="0" i="0"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GB" b="0" i="0" smtClean="0">
                                <a:effectLst/>
                                <a:latin typeface="Cambria Math" panose="02040503050406030204" pitchFamily="18" charset="0"/>
                                <a:ea typeface="Calibri" panose="020F0502020204030204" pitchFamily="34" charset="0"/>
                                <a:cs typeface="Times New Roman" panose="02020603050405020304" pitchFamily="18" charset="0"/>
                              </a:rPr>
                              <m:t>3</m:t>
                            </m:r>
                          </m:den>
                        </m:f>
                      </m:e>
                    </m:box>
                  </m:oMath>
                </a14:m>
                <a:r>
                  <a:rPr lang="en-GB" i="1" dirty="0">
                    <a:effectLst/>
                    <a:latin typeface="+mj-lt"/>
                    <a:ea typeface="Calibri" panose="020F0502020204030204" pitchFamily="34" charset="0"/>
                    <a:cs typeface="Times New Roman" panose="02020603050405020304" pitchFamily="18" charset="0"/>
                  </a:rPr>
                  <a:t>v</a:t>
                </a:r>
                <a:r>
                  <a:rPr lang="en-GB" dirty="0">
                    <a:effectLst/>
                    <a:latin typeface="+mj-lt"/>
                    <a:ea typeface="Calibri" panose="020F0502020204030204" pitchFamily="34" charset="0"/>
                    <a:cs typeface="Times New Roman" panose="02020603050405020304" pitchFamily="18" charset="0"/>
                  </a:rPr>
                  <a:t>)</a:t>
                </a:r>
              </a:p>
              <a:p>
                <a:pPr marL="1257300" lvl="2" indent="-342900">
                  <a:spcBef>
                    <a:spcPts val="1200"/>
                  </a:spcBef>
                  <a:spcAft>
                    <a:spcPts val="1200"/>
                  </a:spcAft>
                  <a:buFont typeface="+mj-lt"/>
                  <a:buAutoNum type="alphaLcParenR"/>
                </a:pPr>
                <a:r>
                  <a:rPr lang="en-GB" dirty="0">
                    <a:latin typeface="+mj-lt"/>
                    <a:ea typeface="Calibri" panose="020F0502020204030204" pitchFamily="34" charset="0"/>
                    <a:cs typeface="Times New Roman" panose="02020603050405020304" pitchFamily="18" charset="0"/>
                  </a:rPr>
                  <a:t> </a:t>
                </a:r>
                <a14:m>
                  <m:oMath xmlns:m="http://schemas.openxmlformats.org/officeDocument/2006/math">
                    <m:r>
                      <a:rPr lang="en-GB" b="0" i="0" smtClean="0">
                        <a:latin typeface="Cambria Math" panose="02040503050406030204" pitchFamily="18" charset="0"/>
                        <a:ea typeface="Calibri" panose="020F0502020204030204" pitchFamily="34" charset="0"/>
                        <a:cs typeface="Times New Roman" panose="02020603050405020304" pitchFamily="18" charset="0"/>
                      </a:rPr>
                      <m:t>−</m:t>
                    </m:r>
                    <m:box>
                      <m:boxPr>
                        <m:ctrlPr>
                          <a:rPr lang="en-GB" b="0" i="1" smtClean="0">
                            <a:latin typeface="Cambria Math" panose="02040503050406030204" pitchFamily="18" charset="0"/>
                            <a:ea typeface="Calibri" panose="020F0502020204030204" pitchFamily="34" charset="0"/>
                            <a:cs typeface="Times New Roman" panose="02020603050405020304" pitchFamily="18" charset="0"/>
                          </a:rPr>
                        </m:ctrlPr>
                      </m:boxPr>
                      <m:e>
                        <m:argPr>
                          <m:argSz m:val="-1"/>
                        </m:argPr>
                        <m:f>
                          <m:fPr>
                            <m:ctrlPr>
                              <a:rPr lang="en-GB" b="0" i="1" smtClean="0">
                                <a:latin typeface="Cambria Math" panose="02040503050406030204" pitchFamily="18" charset="0"/>
                                <a:ea typeface="Calibri" panose="020F0502020204030204" pitchFamily="34" charset="0"/>
                                <a:cs typeface="Times New Roman" panose="02020603050405020304" pitchFamily="18" charset="0"/>
                              </a:rPr>
                            </m:ctrlPr>
                          </m:fPr>
                          <m:num>
                            <m:r>
                              <a:rPr lang="en-GB" b="0" i="0" smtClean="0">
                                <a:latin typeface="Cambria Math" panose="02040503050406030204" pitchFamily="18" charset="0"/>
                                <a:ea typeface="Calibri" panose="020F0502020204030204" pitchFamily="34" charset="0"/>
                                <a:cs typeface="Times New Roman" panose="02020603050405020304" pitchFamily="18" charset="0"/>
                              </a:rPr>
                              <m:t>4</m:t>
                            </m:r>
                          </m:num>
                          <m:den>
                            <m:r>
                              <a:rPr lang="en-GB" b="0" i="0" smtClean="0">
                                <a:latin typeface="Cambria Math" panose="02040503050406030204" pitchFamily="18" charset="0"/>
                                <a:ea typeface="Calibri" panose="020F0502020204030204" pitchFamily="34" charset="0"/>
                                <a:cs typeface="Times New Roman" panose="02020603050405020304" pitchFamily="18" charset="0"/>
                              </a:rPr>
                              <m:t>5</m:t>
                            </m:r>
                          </m:den>
                        </m:f>
                      </m:e>
                    </m:box>
                  </m:oMath>
                </a14:m>
                <a:r>
                  <a:rPr lang="en-GB" i="1" dirty="0">
                    <a:effectLst/>
                    <a:latin typeface="+mj-lt"/>
                    <a:ea typeface="Calibri" panose="020F0502020204030204" pitchFamily="34" charset="0"/>
                    <a:cs typeface="Times New Roman" panose="02020603050405020304" pitchFamily="18" charset="0"/>
                  </a:rPr>
                  <a:t>p</a:t>
                </a:r>
                <a:r>
                  <a:rPr lang="en-GB" dirty="0">
                    <a:effectLst/>
                    <a:latin typeface="+mj-lt"/>
                    <a:ea typeface="Calibri" panose="020F0502020204030204" pitchFamily="34" charset="0"/>
                    <a:cs typeface="Times New Roman" panose="02020603050405020304" pitchFamily="18" charset="0"/>
                  </a:rPr>
                  <a:t>(5</a:t>
                </a:r>
                <a:r>
                  <a:rPr lang="en-GB" i="1" dirty="0">
                    <a:effectLst/>
                    <a:latin typeface="+mj-lt"/>
                    <a:ea typeface="Calibri" panose="020F0502020204030204" pitchFamily="34" charset="0"/>
                    <a:cs typeface="Times New Roman" panose="02020603050405020304" pitchFamily="18" charset="0"/>
                  </a:rPr>
                  <a:t>q</a:t>
                </a:r>
                <a:r>
                  <a:rPr lang="en-GB" dirty="0">
                    <a:effectLst/>
                    <a:latin typeface="+mj-lt"/>
                    <a:ea typeface="Calibri" panose="020F0502020204030204" pitchFamily="34" charset="0"/>
                    <a:cs typeface="Times New Roman" panose="02020603050405020304" pitchFamily="18" charset="0"/>
                  </a:rPr>
                  <a:t> + 4</a:t>
                </a:r>
                <a:r>
                  <a:rPr lang="en-GB" i="1" dirty="0">
                    <a:effectLst/>
                    <a:latin typeface="+mj-lt"/>
                    <a:ea typeface="Calibri" panose="020F0502020204030204" pitchFamily="34" charset="0"/>
                    <a:cs typeface="Times New Roman" panose="02020603050405020304" pitchFamily="18" charset="0"/>
                  </a:rPr>
                  <a:t>p</a:t>
                </a:r>
                <a:r>
                  <a:rPr lang="en-GB" dirty="0">
                    <a:effectLst/>
                    <a:latin typeface="+mj-lt"/>
                    <a:ea typeface="Calibri" panose="020F0502020204030204" pitchFamily="34" charset="0"/>
                    <a:cs typeface="Times New Roman" panose="02020603050405020304" pitchFamily="18" charset="0"/>
                  </a:rPr>
                  <a:t>)</a:t>
                </a:r>
              </a:p>
              <a:p>
                <a:pPr marL="1257300" lvl="2" indent="-342900">
                  <a:spcBef>
                    <a:spcPts val="1200"/>
                  </a:spcBef>
                  <a:spcAft>
                    <a:spcPts val="1200"/>
                  </a:spcAft>
                  <a:buFont typeface="+mj-lt"/>
                  <a:buAutoNum type="alphaLcParenR"/>
                </a:pPr>
                <a:r>
                  <a:rPr lang="en-GB" dirty="0">
                    <a:latin typeface="+mj-lt"/>
                    <a:ea typeface="Calibri" panose="020F0502020204030204" pitchFamily="34" charset="0"/>
                    <a:cs typeface="Times New Roman" panose="02020603050405020304" pitchFamily="18" charset="0"/>
                  </a:rPr>
                  <a:t> </a:t>
                </a:r>
                <a14:m>
                  <m:oMath xmlns:m="http://schemas.openxmlformats.org/officeDocument/2006/math">
                    <m:box>
                      <m:boxPr>
                        <m:ctrlPr>
                          <a:rPr lang="en-GB" i="1" smtClean="0">
                            <a:latin typeface="Cambria Math" panose="02040503050406030204" pitchFamily="18" charset="0"/>
                            <a:ea typeface="Calibri" panose="020F0502020204030204" pitchFamily="34" charset="0"/>
                            <a:cs typeface="Times New Roman" panose="02020603050405020304" pitchFamily="18" charset="0"/>
                          </a:rPr>
                        </m:ctrlPr>
                      </m:boxPr>
                      <m:e>
                        <m:argPr>
                          <m:argSz m:val="-1"/>
                        </m:argPr>
                        <m:r>
                          <m:rPr>
                            <m:brk m:alnAt="63"/>
                          </m:rPr>
                          <a:rPr lang="en-GB" b="0" i="0" smtClean="0">
                            <a:latin typeface="Cambria Math" panose="02040503050406030204" pitchFamily="18" charset="0"/>
                            <a:ea typeface="Calibri" panose="020F0502020204030204" pitchFamily="34" charset="0"/>
                            <a:cs typeface="Times New Roman" panose="02020603050405020304" pitchFamily="18" charset="0"/>
                          </a:rPr>
                          <m:t>−</m:t>
                        </m:r>
                        <m:r>
                          <a:rPr lang="en-GB" b="0" i="0" smtClean="0">
                            <a:latin typeface="Cambria Math" panose="02040503050406030204" pitchFamily="18" charset="0"/>
                            <a:ea typeface="Calibri" panose="020F0502020204030204" pitchFamily="34" charset="0"/>
                            <a:cs typeface="Times New Roman" panose="02020603050405020304" pitchFamily="18" charset="0"/>
                          </a:rPr>
                          <m:t>1</m:t>
                        </m:r>
                        <m:f>
                          <m:fPr>
                            <m:ctrlPr>
                              <a:rPr lang="en-GB" i="1" smtClean="0">
                                <a:latin typeface="Cambria Math" panose="02040503050406030204" pitchFamily="18" charset="0"/>
                                <a:ea typeface="Calibri" panose="020F0502020204030204" pitchFamily="34" charset="0"/>
                                <a:cs typeface="Times New Roman" panose="02020603050405020304" pitchFamily="18" charset="0"/>
                              </a:rPr>
                            </m:ctrlPr>
                          </m:fPr>
                          <m:num>
                            <m:r>
                              <a:rPr lang="en-GB" b="0" i="0" smtClean="0">
                                <a:latin typeface="Cambria Math" panose="02040503050406030204" pitchFamily="18" charset="0"/>
                                <a:ea typeface="Calibri" panose="020F0502020204030204" pitchFamily="34" charset="0"/>
                                <a:cs typeface="Times New Roman" panose="02020603050405020304" pitchFamily="18" charset="0"/>
                              </a:rPr>
                              <m:t>3</m:t>
                            </m:r>
                          </m:num>
                          <m:den>
                            <m:r>
                              <a:rPr lang="en-GB" b="0" i="0" smtClean="0">
                                <a:latin typeface="Cambria Math" panose="02040503050406030204" pitchFamily="18" charset="0"/>
                                <a:ea typeface="Calibri" panose="020F0502020204030204" pitchFamily="34" charset="0"/>
                                <a:cs typeface="Times New Roman" panose="02020603050405020304" pitchFamily="18" charset="0"/>
                              </a:rPr>
                              <m:t>4</m:t>
                            </m:r>
                          </m:den>
                        </m:f>
                      </m:e>
                    </m:box>
                  </m:oMath>
                </a14:m>
                <a:r>
                  <a:rPr lang="en-GB" dirty="0">
                    <a:effectLst/>
                    <a:latin typeface="+mj-lt"/>
                    <a:ea typeface="Calibri" panose="020F0502020204030204" pitchFamily="34" charset="0"/>
                    <a:cs typeface="Times New Roman" panose="02020603050405020304" pitchFamily="18" charset="0"/>
                  </a:rPr>
                  <a:t>(4 – </a:t>
                </a:r>
                <a14:m>
                  <m:oMath xmlns:m="http://schemas.openxmlformats.org/officeDocument/2006/math">
                    <m:box>
                      <m:boxPr>
                        <m:ctrlPr>
                          <a:rPr lang="en-GB" i="1" smtClean="0">
                            <a:effectLst/>
                            <a:latin typeface="Cambria Math" panose="02040503050406030204" pitchFamily="18" charset="0"/>
                            <a:ea typeface="Calibri" panose="020F0502020204030204" pitchFamily="34" charset="0"/>
                            <a:cs typeface="Times New Roman" panose="02020603050405020304" pitchFamily="18" charset="0"/>
                          </a:rPr>
                        </m:ctrlPr>
                      </m:boxPr>
                      <m:e>
                        <m:argPr>
                          <m:argSz m:val="-1"/>
                        </m:argPr>
                        <m:f>
                          <m:fPr>
                            <m:ctrlPr>
                              <a:rPr lang="en-GB"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b="0" i="0" smtClean="0">
                                <a:effectLst/>
                                <a:latin typeface="Cambria Math" panose="02040503050406030204" pitchFamily="18" charset="0"/>
                                <a:ea typeface="Calibri" panose="020F0502020204030204" pitchFamily="34" charset="0"/>
                                <a:cs typeface="Times New Roman" panose="02020603050405020304" pitchFamily="18" charset="0"/>
                              </a:rPr>
                              <m:t>4</m:t>
                            </m:r>
                          </m:num>
                          <m:den>
                            <m:r>
                              <a:rPr lang="en-GB" b="0" i="0" smtClean="0">
                                <a:effectLst/>
                                <a:latin typeface="Cambria Math" panose="02040503050406030204" pitchFamily="18" charset="0"/>
                                <a:ea typeface="Calibri" panose="020F0502020204030204" pitchFamily="34" charset="0"/>
                                <a:cs typeface="Times New Roman" panose="02020603050405020304" pitchFamily="18" charset="0"/>
                              </a:rPr>
                              <m:t>7</m:t>
                            </m:r>
                          </m:den>
                        </m:f>
                      </m:e>
                    </m:box>
                  </m:oMath>
                </a14:m>
                <a:r>
                  <a:rPr lang="en-GB" i="1" dirty="0">
                    <a:effectLst/>
                    <a:latin typeface="+mj-lt"/>
                    <a:ea typeface="Calibri" panose="020F0502020204030204" pitchFamily="34" charset="0"/>
                    <a:cs typeface="Times New Roman" panose="02020603050405020304" pitchFamily="18" charset="0"/>
                  </a:rPr>
                  <a:t>d</a:t>
                </a:r>
                <a:r>
                  <a:rPr lang="en-GB" dirty="0">
                    <a:effectLst/>
                    <a:latin typeface="+mj-lt"/>
                    <a:ea typeface="Calibri" panose="020F0502020204030204" pitchFamily="34" charset="0"/>
                    <a:cs typeface="Times New Roman" panose="02020603050405020304" pitchFamily="18" charset="0"/>
                  </a:rPr>
                  <a:t>)</a:t>
                </a:r>
              </a:p>
            </p:txBody>
          </p:sp>
        </mc:Choice>
        <mc:Fallback xmlns="">
          <p:sp>
            <p:nvSpPr>
              <p:cNvPr id="5" name="TextBox 4">
                <a:extLst>
                  <a:ext uri="{FF2B5EF4-FFF2-40B4-BE49-F238E27FC236}">
                    <a16:creationId xmlns:a16="http://schemas.microsoft.com/office/drawing/2014/main" id="{81B82530-4363-4D5C-B40E-0BB8662EAFD2}"/>
                  </a:ext>
                </a:extLst>
              </p:cNvPr>
              <p:cNvSpPr txBox="1">
                <a:spLocks noRot="1" noChangeAspect="1" noMove="1" noResize="1" noEditPoints="1" noAdjustHandles="1" noChangeArrowheads="1" noChangeShapeType="1" noTextEdit="1"/>
              </p:cNvSpPr>
              <p:nvPr/>
            </p:nvSpPr>
            <p:spPr>
              <a:xfrm>
                <a:off x="731404" y="1753284"/>
                <a:ext cx="10729192" cy="4244624"/>
              </a:xfrm>
              <a:prstGeom prst="rect">
                <a:avLst/>
              </a:prstGeom>
              <a:blipFill>
                <a:blip r:embed="rId3"/>
                <a:stretch>
                  <a:fillRect l="-1193" t="-1580" b="-1868"/>
                </a:stretch>
              </a:blipFill>
            </p:spPr>
            <p:txBody>
              <a:bodyPr/>
              <a:lstStyle/>
              <a:p>
                <a:r>
                  <a:rPr lang="en-GB">
                    <a:noFill/>
                  </a:rPr>
                  <a:t> </a:t>
                </a:r>
              </a:p>
            </p:txBody>
          </p:sp>
        </mc:Fallback>
      </mc:AlternateContent>
    </p:spTree>
    <p:extLst>
      <p:ext uri="{BB962C8B-B14F-4D97-AF65-F5344CB8AC3E}">
        <p14:creationId xmlns:p14="http://schemas.microsoft.com/office/powerpoint/2010/main" val="348412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735960" y="1412777"/>
            <a:ext cx="5976665" cy="446449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a:t>Think about when you have taught this topic in the past: did students apply their knowledge of expanding brackets to non-integers? Why or why not?</a:t>
            </a:r>
          </a:p>
          <a:p>
            <a:pPr marL="360000" lvl="1" fontAlgn="auto">
              <a:lnSpc>
                <a:spcPct val="100000"/>
              </a:lnSpc>
              <a:spcBef>
                <a:spcPts val="0"/>
              </a:spcBef>
              <a:spcAft>
                <a:spcPts val="1200"/>
              </a:spcAft>
              <a:buClrTx/>
            </a:pPr>
            <a:r>
              <a:rPr lang="en-GB" sz="2400"/>
              <a:t>What are the benefits of including examples with seemingly ‘more complicated’ numbers? What are the challenges?</a:t>
            </a:r>
          </a:p>
          <a:p>
            <a:pPr marL="360000" lvl="1" fontAlgn="auto">
              <a:lnSpc>
                <a:spcPct val="100000"/>
              </a:lnSpc>
              <a:spcBef>
                <a:spcPts val="0"/>
              </a:spcBef>
              <a:spcAft>
                <a:spcPts val="1200"/>
              </a:spcAft>
              <a:buClrTx/>
            </a:pPr>
            <a:r>
              <a:rPr lang="en-GB" sz="2400"/>
              <a:t>What might your students find challenging about these questions? What can you do to support them?</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1"/>
            <a:ext cx="5075265" cy="402134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normAutofit/>
          </a:bodyPr>
          <a:lstStyle/>
          <a:p>
            <a:r>
              <a:rPr lang="en-GB" sz="2000" b="1" dirty="0"/>
              <a:t>Apply knowledge of fractions and decimals when expanding brackets</a:t>
            </a:r>
            <a:endParaRPr lang="en-GB" b="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15CF23-8411-4C84-AF46-EB4C02244ED1}"/>
                  </a:ext>
                </a:extLst>
              </p:cNvPr>
              <p:cNvSpPr txBox="1"/>
              <p:nvPr/>
            </p:nvSpPr>
            <p:spPr>
              <a:xfrm>
                <a:off x="731404" y="1771756"/>
                <a:ext cx="3979141" cy="3469027"/>
              </a:xfrm>
              <a:prstGeom prst="rect">
                <a:avLst/>
              </a:prstGeom>
              <a:noFill/>
            </p:spPr>
            <p:txBody>
              <a:bodyPr wrap="square">
                <a:spAutoFit/>
              </a:bodyPr>
              <a:lstStyle/>
              <a:p>
                <a:pPr>
                  <a:spcBef>
                    <a:spcPts val="400"/>
                  </a:spcBef>
                  <a:spcAft>
                    <a:spcPts val="1200"/>
                  </a:spcAft>
                  <a:buNone/>
                </a:pPr>
                <a:r>
                  <a:rPr lang="en-GB" sz="2000" dirty="0">
                    <a:latin typeface="+mj-lt"/>
                    <a:ea typeface="Calibri" panose="020F0502020204030204" pitchFamily="34" charset="0"/>
                    <a:cs typeface="Times New Roman" panose="02020603050405020304" pitchFamily="18" charset="0"/>
                  </a:rPr>
                  <a:t>E</a:t>
                </a:r>
                <a:r>
                  <a:rPr lang="en-GB" sz="2000" dirty="0">
                    <a:effectLst/>
                    <a:latin typeface="+mj-lt"/>
                    <a:ea typeface="Calibri" panose="020F0502020204030204" pitchFamily="34" charset="0"/>
                    <a:cs typeface="Times New Roman" panose="02020603050405020304" pitchFamily="18" charset="0"/>
                  </a:rPr>
                  <a:t>xpand these brackets.</a:t>
                </a:r>
              </a:p>
              <a:p>
                <a:pPr marL="1257300" lvl="2" indent="-34290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 0.1</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(80</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000" dirty="0">
                    <a:effectLst/>
                    <a:latin typeface="+mj-lt"/>
                    <a:ea typeface="Calibri" panose="020F0502020204030204" pitchFamily="34" charset="0"/>
                    <a:cs typeface="Times New Roman" panose="02020603050405020304" pitchFamily="18" charset="0"/>
                  </a:rPr>
                  <a:t> + 30</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xy</a:t>
                </a:r>
                <a:r>
                  <a:rPr lang="en-GB" sz="2000" dirty="0">
                    <a:effectLst/>
                    <a:latin typeface="+mj-lt"/>
                    <a:ea typeface="Calibri" panose="020F0502020204030204" pitchFamily="34" charset="0"/>
                    <a:cs typeface="Times New Roman" panose="02020603050405020304" pitchFamily="18" charset="0"/>
                  </a:rPr>
                  <a:t>)</a:t>
                </a:r>
              </a:p>
              <a:p>
                <a:pPr marL="1257300" lvl="2" indent="-342900">
                  <a:spcBef>
                    <a:spcPts val="12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 0.2</a:t>
                </a:r>
                <a:r>
                  <a:rPr lang="en-GB" sz="2000" i="1" dirty="0">
                    <a:effectLst/>
                    <a:latin typeface="+mj-lt"/>
                    <a:ea typeface="Calibri" panose="020F0502020204030204" pitchFamily="34" charset="0"/>
                    <a:cs typeface="Times New Roman" panose="02020603050405020304" pitchFamily="18" charset="0"/>
                  </a:rPr>
                  <a:t>e</a:t>
                </a:r>
                <a:r>
                  <a:rPr lang="en-GB" sz="2000" dirty="0">
                    <a:effectLst/>
                    <a:latin typeface="+mj-lt"/>
                    <a:ea typeface="Calibri" panose="020F0502020204030204" pitchFamily="34" charset="0"/>
                    <a:cs typeface="Times New Roman" panose="02020603050405020304" pitchFamily="18" charset="0"/>
                  </a:rPr>
                  <a:t>(5</a:t>
                </a:r>
                <a:r>
                  <a:rPr lang="en-GB" sz="2000" i="1" dirty="0">
                    <a:effectLst/>
                    <a:latin typeface="+mj-lt"/>
                    <a:ea typeface="Calibri" panose="020F0502020204030204" pitchFamily="34" charset="0"/>
                    <a:cs typeface="Times New Roman" panose="02020603050405020304" pitchFamily="18" charset="0"/>
                  </a:rPr>
                  <a:t>e</a:t>
                </a:r>
                <a:r>
                  <a:rPr lang="en-GB" sz="2000" dirty="0">
                    <a:effectLst/>
                    <a:latin typeface="+mj-lt"/>
                    <a:ea typeface="Calibri" panose="020F0502020204030204" pitchFamily="34" charset="0"/>
                    <a:cs typeface="Times New Roman" panose="02020603050405020304" pitchFamily="18" charset="0"/>
                  </a:rPr>
                  <a:t> − 7</a:t>
                </a:r>
                <a:r>
                  <a:rPr lang="en-GB" sz="2000" i="1" dirty="0">
                    <a:effectLst/>
                    <a:latin typeface="+mj-lt"/>
                    <a:ea typeface="Calibri" panose="020F0502020204030204" pitchFamily="34" charset="0"/>
                    <a:cs typeface="Times New Roman" panose="02020603050405020304" pitchFamily="18" charset="0"/>
                  </a:rPr>
                  <a:t>f</a:t>
                </a:r>
                <a:r>
                  <a:rPr lang="en-GB" sz="2000" dirty="0">
                    <a:effectLst/>
                    <a:latin typeface="+mj-lt"/>
                    <a:ea typeface="Calibri" panose="020F0502020204030204" pitchFamily="34" charset="0"/>
                    <a:cs typeface="Times New Roman" panose="02020603050405020304" pitchFamily="18" charset="0"/>
                  </a:rPr>
                  <a:t>)</a:t>
                </a:r>
              </a:p>
              <a:p>
                <a:pPr marL="1257300" lvl="2" indent="-342900">
                  <a:spcBef>
                    <a:spcPts val="1200"/>
                  </a:spcBef>
                  <a:spcAft>
                    <a:spcPts val="1200"/>
                  </a:spcAft>
                  <a:buFont typeface="+mj-lt"/>
                  <a:buAutoNum type="alphaLcParenR"/>
                </a:pPr>
                <a:r>
                  <a:rPr lang="en-GB" sz="2000" dirty="0">
                    <a:effectLst/>
                    <a:ea typeface="Calibri" panose="020F0502020204030204" pitchFamily="34" charset="0"/>
                    <a:cs typeface="Times New Roman" panose="02020603050405020304" pitchFamily="18" charset="0"/>
                  </a:rPr>
                  <a:t> </a:t>
                </a:r>
                <a14:m>
                  <m:oMath xmlns:m="http://schemas.openxmlformats.org/officeDocument/2006/math">
                    <m:box>
                      <m:boxPr>
                        <m:ctrlPr>
                          <a:rPr lang="en-GB" sz="2000" i="1" smtClean="0">
                            <a:effectLst/>
                            <a:latin typeface="Cambria Math" panose="02040503050406030204" pitchFamily="18" charset="0"/>
                            <a:ea typeface="Calibri" panose="020F0502020204030204" pitchFamily="34" charset="0"/>
                            <a:cs typeface="Times New Roman" panose="02020603050405020304" pitchFamily="18" charset="0"/>
                          </a:rPr>
                        </m:ctrlPr>
                      </m:boxPr>
                      <m:e>
                        <m:argPr>
                          <m:argSz m:val="-1"/>
                        </m:argPr>
                        <m:f>
                          <m:fPr>
                            <m:ctrlPr>
                              <a:rPr lang="en-GB"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2000" b="0" i="0"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2000" b="0" i="0" smtClean="0">
                                <a:effectLst/>
                                <a:latin typeface="Cambria Math" panose="02040503050406030204" pitchFamily="18" charset="0"/>
                                <a:ea typeface="Calibri" panose="020F0502020204030204" pitchFamily="34" charset="0"/>
                                <a:cs typeface="Times New Roman" panose="02020603050405020304" pitchFamily="18" charset="0"/>
                              </a:rPr>
                              <m:t>2</m:t>
                            </m:r>
                          </m:den>
                        </m:f>
                      </m:e>
                    </m:box>
                  </m:oMath>
                </a14:m>
                <a:r>
                  <a:rPr lang="en-GB" sz="2000" i="1" dirty="0">
                    <a:effectLst/>
                    <a:latin typeface="+mj-lt"/>
                    <a:ea typeface="Calibri" panose="020F0502020204030204" pitchFamily="34" charset="0"/>
                    <a:cs typeface="Times New Roman" panose="02020603050405020304" pitchFamily="18" charset="0"/>
                  </a:rPr>
                  <a:t>v</a:t>
                </a:r>
                <a:r>
                  <a:rPr lang="en-GB" sz="2000" dirty="0">
                    <a:effectLst/>
                    <a:latin typeface="+mj-lt"/>
                    <a:ea typeface="Calibri" panose="020F0502020204030204" pitchFamily="34" charset="0"/>
                    <a:cs typeface="Times New Roman" panose="02020603050405020304" pitchFamily="18" charset="0"/>
                  </a:rPr>
                  <a:t>(3</a:t>
                </a:r>
                <a:r>
                  <a:rPr lang="en-GB" sz="2000" i="1" dirty="0">
                    <a:effectLst/>
                    <a:latin typeface="+mj-lt"/>
                    <a:ea typeface="Calibri" panose="020F0502020204030204" pitchFamily="34" charset="0"/>
                    <a:cs typeface="Times New Roman" panose="02020603050405020304" pitchFamily="18" charset="0"/>
                  </a:rPr>
                  <a:t>u</a:t>
                </a:r>
                <a:r>
                  <a:rPr lang="en-GB" sz="2000" dirty="0">
                    <a:effectLst/>
                    <a:latin typeface="+mj-lt"/>
                    <a:ea typeface="Calibri" panose="020F0502020204030204" pitchFamily="34" charset="0"/>
                    <a:cs typeface="Times New Roman" panose="02020603050405020304" pitchFamily="18" charset="0"/>
                  </a:rPr>
                  <a:t> – </a:t>
                </a:r>
                <a14:m>
                  <m:oMath xmlns:m="http://schemas.openxmlformats.org/officeDocument/2006/math">
                    <m:box>
                      <m:boxPr>
                        <m:ctrlPr>
                          <a:rPr lang="en-GB" sz="2000" i="1" smtClean="0">
                            <a:effectLst/>
                            <a:latin typeface="Cambria Math" panose="02040503050406030204" pitchFamily="18" charset="0"/>
                            <a:ea typeface="Calibri" panose="020F0502020204030204" pitchFamily="34" charset="0"/>
                            <a:cs typeface="Times New Roman" panose="02020603050405020304" pitchFamily="18" charset="0"/>
                          </a:rPr>
                        </m:ctrlPr>
                      </m:boxPr>
                      <m:e>
                        <m:argPr>
                          <m:argSz m:val="-1"/>
                        </m:argPr>
                        <m:f>
                          <m:fPr>
                            <m:ctrlPr>
                              <a:rPr lang="en-GB"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2000" b="0" i="0"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2000" b="0" i="0" smtClean="0">
                                <a:effectLst/>
                                <a:latin typeface="Cambria Math" panose="02040503050406030204" pitchFamily="18" charset="0"/>
                                <a:ea typeface="Calibri" panose="020F0502020204030204" pitchFamily="34" charset="0"/>
                                <a:cs typeface="Times New Roman" panose="02020603050405020304" pitchFamily="18" charset="0"/>
                              </a:rPr>
                              <m:t>3</m:t>
                            </m:r>
                          </m:den>
                        </m:f>
                      </m:e>
                    </m:box>
                  </m:oMath>
                </a14:m>
                <a:r>
                  <a:rPr lang="en-GB" sz="2000" i="1" dirty="0">
                    <a:effectLst/>
                    <a:latin typeface="+mj-lt"/>
                    <a:ea typeface="Calibri" panose="020F0502020204030204" pitchFamily="34" charset="0"/>
                    <a:cs typeface="Times New Roman" panose="02020603050405020304" pitchFamily="18" charset="0"/>
                  </a:rPr>
                  <a:t>v</a:t>
                </a:r>
                <a:r>
                  <a:rPr lang="en-GB" sz="2000" dirty="0">
                    <a:effectLst/>
                    <a:latin typeface="+mj-lt"/>
                    <a:ea typeface="Calibri" panose="020F0502020204030204" pitchFamily="34" charset="0"/>
                    <a:cs typeface="Times New Roman" panose="02020603050405020304" pitchFamily="18" charset="0"/>
                  </a:rPr>
                  <a:t>)</a:t>
                </a:r>
              </a:p>
              <a:p>
                <a:pPr marL="1257300" lvl="2" indent="-342900">
                  <a:spcBef>
                    <a:spcPts val="1200"/>
                  </a:spcBef>
                  <a:spcAft>
                    <a:spcPts val="1200"/>
                  </a:spcAft>
                  <a:buFont typeface="+mj-lt"/>
                  <a:buAutoNum type="alphaLcParenR"/>
                </a:pPr>
                <a:r>
                  <a:rPr lang="en-GB" sz="2000" dirty="0">
                    <a:latin typeface="+mj-lt"/>
                    <a:ea typeface="Calibri" panose="020F0502020204030204" pitchFamily="34" charset="0"/>
                    <a:cs typeface="Times New Roman" panose="02020603050405020304" pitchFamily="18" charset="0"/>
                  </a:rPr>
                  <a:t> </a:t>
                </a:r>
                <a14:m>
                  <m:oMath xmlns:m="http://schemas.openxmlformats.org/officeDocument/2006/math">
                    <m:r>
                      <a:rPr lang="en-GB" sz="2000" b="0" i="0" smtClean="0">
                        <a:latin typeface="Cambria Math" panose="02040503050406030204" pitchFamily="18" charset="0"/>
                        <a:ea typeface="Calibri" panose="020F0502020204030204" pitchFamily="34" charset="0"/>
                        <a:cs typeface="Times New Roman" panose="02020603050405020304" pitchFamily="18" charset="0"/>
                      </a:rPr>
                      <m:t>−</m:t>
                    </m:r>
                    <m:box>
                      <m:boxPr>
                        <m:ctrlPr>
                          <a:rPr lang="en-GB" sz="2000" b="0" i="1" smtClean="0">
                            <a:latin typeface="Cambria Math" panose="02040503050406030204" pitchFamily="18" charset="0"/>
                            <a:ea typeface="Calibri" panose="020F0502020204030204" pitchFamily="34" charset="0"/>
                            <a:cs typeface="Times New Roman" panose="02020603050405020304" pitchFamily="18" charset="0"/>
                          </a:rPr>
                        </m:ctrlPr>
                      </m:boxPr>
                      <m:e>
                        <m:argPr>
                          <m:argSz m:val="-1"/>
                        </m:argPr>
                        <m:f>
                          <m:fPr>
                            <m:ctrlPr>
                              <a:rPr lang="en-GB" sz="20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en-GB" sz="2000" b="0" i="0" smtClean="0">
                                <a:latin typeface="Cambria Math" panose="02040503050406030204" pitchFamily="18" charset="0"/>
                                <a:ea typeface="Calibri" panose="020F0502020204030204" pitchFamily="34" charset="0"/>
                                <a:cs typeface="Times New Roman" panose="02020603050405020304" pitchFamily="18" charset="0"/>
                              </a:rPr>
                              <m:t>4</m:t>
                            </m:r>
                          </m:num>
                          <m:den>
                            <m:r>
                              <a:rPr lang="en-GB" sz="2000" b="0" i="0" smtClean="0">
                                <a:latin typeface="Cambria Math" panose="02040503050406030204" pitchFamily="18" charset="0"/>
                                <a:ea typeface="Calibri" panose="020F0502020204030204" pitchFamily="34" charset="0"/>
                                <a:cs typeface="Times New Roman" panose="02020603050405020304" pitchFamily="18" charset="0"/>
                              </a:rPr>
                              <m:t>5</m:t>
                            </m:r>
                          </m:den>
                        </m:f>
                      </m:e>
                    </m:box>
                  </m:oMath>
                </a14:m>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(5</a:t>
                </a:r>
                <a:r>
                  <a:rPr lang="en-GB" sz="2000" i="1" dirty="0">
                    <a:effectLst/>
                    <a:latin typeface="+mj-lt"/>
                    <a:ea typeface="Calibri" panose="020F0502020204030204" pitchFamily="34" charset="0"/>
                    <a:cs typeface="Times New Roman" panose="02020603050405020304" pitchFamily="18" charset="0"/>
                  </a:rPr>
                  <a:t>q</a:t>
                </a:r>
                <a:r>
                  <a:rPr lang="en-GB" sz="2000" dirty="0">
                    <a:effectLst/>
                    <a:latin typeface="+mj-lt"/>
                    <a:ea typeface="Calibri" panose="020F0502020204030204" pitchFamily="34" charset="0"/>
                    <a:cs typeface="Times New Roman" panose="02020603050405020304" pitchFamily="18" charset="0"/>
                  </a:rPr>
                  <a:t> + 4</a:t>
                </a:r>
                <a:r>
                  <a:rPr lang="en-GB" sz="2000" i="1" dirty="0">
                    <a:effectLst/>
                    <a:latin typeface="+mj-lt"/>
                    <a:ea typeface="Calibri" panose="020F0502020204030204" pitchFamily="34" charset="0"/>
                    <a:cs typeface="Times New Roman" panose="02020603050405020304" pitchFamily="18" charset="0"/>
                  </a:rPr>
                  <a:t>p</a:t>
                </a:r>
                <a:r>
                  <a:rPr lang="en-GB" sz="2000" dirty="0">
                    <a:effectLst/>
                    <a:latin typeface="+mj-lt"/>
                    <a:ea typeface="Calibri" panose="020F0502020204030204" pitchFamily="34" charset="0"/>
                    <a:cs typeface="Times New Roman" panose="02020603050405020304" pitchFamily="18" charset="0"/>
                  </a:rPr>
                  <a:t>)</a:t>
                </a:r>
              </a:p>
              <a:p>
                <a:pPr marL="1257300" lvl="2" indent="-342900">
                  <a:spcBef>
                    <a:spcPts val="1200"/>
                  </a:spcBef>
                  <a:spcAft>
                    <a:spcPts val="1200"/>
                  </a:spcAft>
                  <a:buFont typeface="+mj-lt"/>
                  <a:buAutoNum type="alphaLcParenR"/>
                </a:pPr>
                <a:r>
                  <a:rPr lang="en-GB" sz="2000" dirty="0">
                    <a:latin typeface="+mj-lt"/>
                    <a:ea typeface="Calibri" panose="020F0502020204030204" pitchFamily="34" charset="0"/>
                    <a:cs typeface="Times New Roman" panose="02020603050405020304" pitchFamily="18" charset="0"/>
                  </a:rPr>
                  <a:t> </a:t>
                </a:r>
                <a14:m>
                  <m:oMath xmlns:m="http://schemas.openxmlformats.org/officeDocument/2006/math">
                    <m:box>
                      <m:boxPr>
                        <m:ctrlPr>
                          <a:rPr lang="en-GB" sz="2000" i="1" smtClean="0">
                            <a:latin typeface="Cambria Math" panose="02040503050406030204" pitchFamily="18" charset="0"/>
                            <a:ea typeface="Calibri" panose="020F0502020204030204" pitchFamily="34" charset="0"/>
                            <a:cs typeface="Times New Roman" panose="02020603050405020304" pitchFamily="18" charset="0"/>
                          </a:rPr>
                        </m:ctrlPr>
                      </m:boxPr>
                      <m:e>
                        <m:argPr>
                          <m:argSz m:val="-1"/>
                        </m:argPr>
                        <m:r>
                          <m:rPr>
                            <m:brk m:alnAt="63"/>
                          </m:rPr>
                          <a:rPr lang="en-GB" sz="2000" b="0" i="0" smtClean="0">
                            <a:latin typeface="Cambria Math" panose="02040503050406030204" pitchFamily="18" charset="0"/>
                            <a:ea typeface="Calibri" panose="020F0502020204030204" pitchFamily="34" charset="0"/>
                            <a:cs typeface="Times New Roman" panose="02020603050405020304" pitchFamily="18" charset="0"/>
                          </a:rPr>
                          <m:t>−</m:t>
                        </m:r>
                        <m:r>
                          <a:rPr lang="en-GB" sz="2000" b="0" i="0" smtClean="0">
                            <a:latin typeface="Cambria Math" panose="02040503050406030204" pitchFamily="18" charset="0"/>
                            <a:ea typeface="Calibri" panose="020F0502020204030204" pitchFamily="34" charset="0"/>
                            <a:cs typeface="Times New Roman" panose="02020603050405020304" pitchFamily="18" charset="0"/>
                          </a:rPr>
                          <m:t>1</m:t>
                        </m:r>
                        <m:f>
                          <m:fPr>
                            <m:ctrlPr>
                              <a:rPr lang="en-GB" sz="2000" i="1" smtClean="0">
                                <a:latin typeface="Cambria Math" panose="02040503050406030204" pitchFamily="18" charset="0"/>
                                <a:ea typeface="Calibri" panose="020F0502020204030204" pitchFamily="34" charset="0"/>
                                <a:cs typeface="Times New Roman" panose="02020603050405020304" pitchFamily="18" charset="0"/>
                              </a:rPr>
                            </m:ctrlPr>
                          </m:fPr>
                          <m:num>
                            <m:r>
                              <a:rPr lang="en-GB" sz="2000" b="0" i="0" smtClean="0">
                                <a:latin typeface="Cambria Math" panose="02040503050406030204" pitchFamily="18" charset="0"/>
                                <a:ea typeface="Calibri" panose="020F0502020204030204" pitchFamily="34" charset="0"/>
                                <a:cs typeface="Times New Roman" panose="02020603050405020304" pitchFamily="18" charset="0"/>
                              </a:rPr>
                              <m:t>3</m:t>
                            </m:r>
                          </m:num>
                          <m:den>
                            <m:r>
                              <a:rPr lang="en-GB" sz="2000" b="0" i="0" smtClean="0">
                                <a:latin typeface="Cambria Math" panose="02040503050406030204" pitchFamily="18" charset="0"/>
                                <a:ea typeface="Calibri" panose="020F0502020204030204" pitchFamily="34" charset="0"/>
                                <a:cs typeface="Times New Roman" panose="02020603050405020304" pitchFamily="18" charset="0"/>
                              </a:rPr>
                              <m:t>4</m:t>
                            </m:r>
                          </m:den>
                        </m:f>
                      </m:e>
                    </m:box>
                  </m:oMath>
                </a14:m>
                <a:r>
                  <a:rPr lang="en-GB" sz="2000" dirty="0">
                    <a:effectLst/>
                    <a:latin typeface="+mj-lt"/>
                    <a:ea typeface="Calibri" panose="020F0502020204030204" pitchFamily="34" charset="0"/>
                    <a:cs typeface="Times New Roman" panose="02020603050405020304" pitchFamily="18" charset="0"/>
                  </a:rPr>
                  <a:t>(4 – </a:t>
                </a:r>
                <a14:m>
                  <m:oMath xmlns:m="http://schemas.openxmlformats.org/officeDocument/2006/math">
                    <m:box>
                      <m:boxPr>
                        <m:ctrlPr>
                          <a:rPr lang="en-GB" sz="2000" i="1" smtClean="0">
                            <a:effectLst/>
                            <a:latin typeface="Cambria Math" panose="02040503050406030204" pitchFamily="18" charset="0"/>
                            <a:ea typeface="Calibri" panose="020F0502020204030204" pitchFamily="34" charset="0"/>
                            <a:cs typeface="Times New Roman" panose="02020603050405020304" pitchFamily="18" charset="0"/>
                          </a:rPr>
                        </m:ctrlPr>
                      </m:boxPr>
                      <m:e>
                        <m:argPr>
                          <m:argSz m:val="-1"/>
                        </m:argPr>
                        <m:f>
                          <m:fPr>
                            <m:ctrlPr>
                              <a:rPr lang="en-GB"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2000" b="0" i="0" smtClean="0">
                                <a:effectLst/>
                                <a:latin typeface="Cambria Math" panose="02040503050406030204" pitchFamily="18" charset="0"/>
                                <a:ea typeface="Calibri" panose="020F0502020204030204" pitchFamily="34" charset="0"/>
                                <a:cs typeface="Times New Roman" panose="02020603050405020304" pitchFamily="18" charset="0"/>
                              </a:rPr>
                              <m:t>4</m:t>
                            </m:r>
                          </m:num>
                          <m:den>
                            <m:r>
                              <a:rPr lang="en-GB" sz="2000" b="0" i="0" smtClean="0">
                                <a:effectLst/>
                                <a:latin typeface="Cambria Math" panose="02040503050406030204" pitchFamily="18" charset="0"/>
                                <a:ea typeface="Calibri" panose="020F0502020204030204" pitchFamily="34" charset="0"/>
                                <a:cs typeface="Times New Roman" panose="02020603050405020304" pitchFamily="18" charset="0"/>
                              </a:rPr>
                              <m:t>7</m:t>
                            </m:r>
                          </m:den>
                        </m:f>
                      </m:e>
                    </m:box>
                  </m:oMath>
                </a14:m>
                <a:r>
                  <a:rPr lang="en-GB" sz="2000" i="1" dirty="0">
                    <a:effectLst/>
                    <a:latin typeface="+mj-lt"/>
                    <a:ea typeface="Calibri" panose="020F0502020204030204" pitchFamily="34" charset="0"/>
                    <a:cs typeface="Times New Roman" panose="02020603050405020304" pitchFamily="18" charset="0"/>
                  </a:rPr>
                  <a:t>d</a:t>
                </a:r>
                <a:r>
                  <a:rPr lang="en-GB" sz="2000" dirty="0">
                    <a:effectLst/>
                    <a:latin typeface="+mj-lt"/>
                    <a:ea typeface="Calibri" panose="020F0502020204030204" pitchFamily="34" charset="0"/>
                    <a:cs typeface="Times New Roman" panose="02020603050405020304" pitchFamily="18" charset="0"/>
                  </a:rPr>
                  <a:t>)</a:t>
                </a:r>
              </a:p>
            </p:txBody>
          </p:sp>
        </mc:Choice>
        <mc:Fallback xmlns="">
          <p:sp>
            <p:nvSpPr>
              <p:cNvPr id="8" name="TextBox 7">
                <a:extLst>
                  <a:ext uri="{FF2B5EF4-FFF2-40B4-BE49-F238E27FC236}">
                    <a16:creationId xmlns:a16="http://schemas.microsoft.com/office/drawing/2014/main" id="{0F15CF23-8411-4C84-AF46-EB4C02244ED1}"/>
                  </a:ext>
                </a:extLst>
              </p:cNvPr>
              <p:cNvSpPr txBox="1">
                <a:spLocks noRot="1" noChangeAspect="1" noMove="1" noResize="1" noEditPoints="1" noAdjustHandles="1" noChangeArrowheads="1" noChangeShapeType="1" noTextEdit="1"/>
              </p:cNvSpPr>
              <p:nvPr/>
            </p:nvSpPr>
            <p:spPr>
              <a:xfrm>
                <a:off x="731404" y="1771756"/>
                <a:ext cx="3979141" cy="3469027"/>
              </a:xfrm>
              <a:prstGeom prst="rect">
                <a:avLst/>
              </a:prstGeom>
              <a:blipFill>
                <a:blip r:embed="rId4"/>
                <a:stretch>
                  <a:fillRect l="-1685" t="-879" b="-123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53617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Apply the use of algebra to a different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11</a:t>
            </a:r>
            <a:endParaRPr lang="en-GB"/>
          </a:p>
        </p:txBody>
      </p:sp>
      <p:sp>
        <p:nvSpPr>
          <p:cNvPr id="5" name="TextBox 4">
            <a:extLst>
              <a:ext uri="{FF2B5EF4-FFF2-40B4-BE49-F238E27FC236}">
                <a16:creationId xmlns:a16="http://schemas.microsoft.com/office/drawing/2014/main" id="{51807E9F-876F-47B8-AF69-C1EA5390D6F1}"/>
              </a:ext>
            </a:extLst>
          </p:cNvPr>
          <p:cNvSpPr txBox="1"/>
          <p:nvPr/>
        </p:nvSpPr>
        <p:spPr>
          <a:xfrm>
            <a:off x="407368" y="1700808"/>
            <a:ext cx="10945216" cy="461665"/>
          </a:xfrm>
          <a:prstGeom prst="rect">
            <a:avLst/>
          </a:prstGeom>
          <a:noFill/>
        </p:spPr>
        <p:txBody>
          <a:bodyPr wrap="square">
            <a:spAutoFit/>
          </a:bodyPr>
          <a:lstStyle/>
          <a:p>
            <a:pPr>
              <a:buNone/>
            </a:pPr>
            <a:r>
              <a:rPr lang="en-GB" sz="2400">
                <a:solidFill>
                  <a:srgbClr val="00628C"/>
                </a:solidFill>
              </a:rPr>
              <a:t>a)</a:t>
            </a:r>
            <a:r>
              <a:rPr lang="en-GB" sz="2400"/>
              <a:t>	Use brackets to write an expression for the perimeter of these shapes.</a:t>
            </a:r>
          </a:p>
        </p:txBody>
      </p:sp>
      <p:pic>
        <p:nvPicPr>
          <p:cNvPr id="7" name="Picture 6" descr="A picture containing object, clock&#10;&#10;Description automatically generated">
            <a:extLst>
              <a:ext uri="{FF2B5EF4-FFF2-40B4-BE49-F238E27FC236}">
                <a16:creationId xmlns:a16="http://schemas.microsoft.com/office/drawing/2014/main" id="{8CF4F714-166F-42A0-A2EB-F4E8EE7CA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2308199"/>
            <a:ext cx="5047644" cy="1701944"/>
          </a:xfrm>
          <a:prstGeom prst="rect">
            <a:avLst/>
          </a:prstGeom>
        </p:spPr>
      </p:pic>
      <p:sp>
        <p:nvSpPr>
          <p:cNvPr id="4" name="TextBox 3">
            <a:extLst>
              <a:ext uri="{FF2B5EF4-FFF2-40B4-BE49-F238E27FC236}">
                <a16:creationId xmlns:a16="http://schemas.microsoft.com/office/drawing/2014/main" id="{B9A9715D-CB16-4BF3-814E-25E86EFD377E}"/>
              </a:ext>
            </a:extLst>
          </p:cNvPr>
          <p:cNvSpPr txBox="1"/>
          <p:nvPr/>
        </p:nvSpPr>
        <p:spPr>
          <a:xfrm>
            <a:off x="1559496" y="2306489"/>
            <a:ext cx="356188" cy="461665"/>
          </a:xfrm>
          <a:prstGeom prst="rect">
            <a:avLst/>
          </a:prstGeom>
          <a:noFill/>
        </p:spPr>
        <p:txBody>
          <a:bodyPr wrap="none" rtlCol="0">
            <a:spAutoFit/>
          </a:bodyPr>
          <a:lstStyle/>
          <a:p>
            <a:pPr>
              <a:buNone/>
            </a:pPr>
            <a:r>
              <a:rPr lang="en-GB" sz="2400" err="1">
                <a:solidFill>
                  <a:srgbClr val="00628C"/>
                </a:solidFill>
              </a:rPr>
              <a:t>i</a:t>
            </a:r>
            <a:r>
              <a:rPr lang="en-GB" sz="2400">
                <a:solidFill>
                  <a:srgbClr val="00628C"/>
                </a:solidFill>
              </a:rPr>
              <a:t>)</a:t>
            </a:r>
          </a:p>
        </p:txBody>
      </p:sp>
      <p:sp>
        <p:nvSpPr>
          <p:cNvPr id="8" name="TextBox 7">
            <a:extLst>
              <a:ext uri="{FF2B5EF4-FFF2-40B4-BE49-F238E27FC236}">
                <a16:creationId xmlns:a16="http://schemas.microsoft.com/office/drawing/2014/main" id="{76AE5EF2-DB88-4463-A984-4607AA4B225C}"/>
              </a:ext>
            </a:extLst>
          </p:cNvPr>
          <p:cNvSpPr txBox="1"/>
          <p:nvPr/>
        </p:nvSpPr>
        <p:spPr>
          <a:xfrm>
            <a:off x="6528048" y="2306489"/>
            <a:ext cx="425116" cy="461665"/>
          </a:xfrm>
          <a:prstGeom prst="rect">
            <a:avLst/>
          </a:prstGeom>
          <a:noFill/>
        </p:spPr>
        <p:txBody>
          <a:bodyPr wrap="none" rtlCol="0">
            <a:spAutoFit/>
          </a:bodyPr>
          <a:lstStyle/>
          <a:p>
            <a:pPr>
              <a:buNone/>
            </a:pPr>
            <a:r>
              <a:rPr lang="en-GB" sz="2400">
                <a:solidFill>
                  <a:srgbClr val="00628C"/>
                </a:solidFill>
              </a:rPr>
              <a:t>ii)</a:t>
            </a:r>
          </a:p>
        </p:txBody>
      </p:sp>
      <p:sp>
        <p:nvSpPr>
          <p:cNvPr id="10" name="TextBox 9">
            <a:extLst>
              <a:ext uri="{FF2B5EF4-FFF2-40B4-BE49-F238E27FC236}">
                <a16:creationId xmlns:a16="http://schemas.microsoft.com/office/drawing/2014/main" id="{9329437D-BE17-4719-AE02-5EDC889404BA}"/>
              </a:ext>
            </a:extLst>
          </p:cNvPr>
          <p:cNvSpPr txBox="1"/>
          <p:nvPr/>
        </p:nvSpPr>
        <p:spPr>
          <a:xfrm>
            <a:off x="6950658" y="2306489"/>
            <a:ext cx="4257910" cy="830997"/>
          </a:xfrm>
          <a:prstGeom prst="rect">
            <a:avLst/>
          </a:prstGeom>
          <a:noFill/>
        </p:spPr>
        <p:txBody>
          <a:bodyPr wrap="square">
            <a:spAutoFit/>
          </a:bodyPr>
          <a:lstStyle/>
          <a:p>
            <a:pPr>
              <a:buNone/>
            </a:pPr>
            <a:r>
              <a:rPr lang="en-GB" sz="2400" dirty="0">
                <a:effectLst/>
                <a:latin typeface="+mj-lt"/>
                <a:ea typeface="Calibri" panose="020F0502020204030204" pitchFamily="34" charset="0"/>
                <a:cs typeface="Times New Roman" panose="02020603050405020304" pitchFamily="18" charset="0"/>
              </a:rPr>
              <a:t>A regular polygon with n sides each of length 7 − 3</a:t>
            </a:r>
            <a:r>
              <a:rPr lang="en-GB" sz="2400" i="1" dirty="0">
                <a:effectLst/>
                <a:latin typeface="+mj-lt"/>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a:t>
            </a:r>
            <a:endParaRPr lang="en-GB" sz="3200" dirty="0">
              <a:latin typeface="+mj-lt"/>
            </a:endParaRPr>
          </a:p>
        </p:txBody>
      </p:sp>
      <p:sp>
        <p:nvSpPr>
          <p:cNvPr id="12" name="TextBox 11">
            <a:extLst>
              <a:ext uri="{FF2B5EF4-FFF2-40B4-BE49-F238E27FC236}">
                <a16:creationId xmlns:a16="http://schemas.microsoft.com/office/drawing/2014/main" id="{04107125-CBA3-4049-9747-EE82C4D55628}"/>
              </a:ext>
            </a:extLst>
          </p:cNvPr>
          <p:cNvSpPr txBox="1"/>
          <p:nvPr/>
        </p:nvSpPr>
        <p:spPr>
          <a:xfrm>
            <a:off x="407368" y="4010143"/>
            <a:ext cx="10729191" cy="461665"/>
          </a:xfrm>
          <a:prstGeom prst="rect">
            <a:avLst/>
          </a:prstGeom>
          <a:noFill/>
        </p:spPr>
        <p:txBody>
          <a:bodyPr wrap="square">
            <a:spAutoFit/>
          </a:bodyPr>
          <a:lstStyle/>
          <a:p>
            <a:pPr>
              <a:buNone/>
            </a:pPr>
            <a:r>
              <a:rPr lang="en-GB" sz="2400">
                <a:solidFill>
                  <a:srgbClr val="00628C"/>
                </a:solidFill>
              </a:rPr>
              <a:t>b)</a:t>
            </a:r>
            <a:r>
              <a:rPr lang="en-GB" sz="2400"/>
              <a:t>	Use brackets to write an expression for the area of this rectangle.</a:t>
            </a:r>
          </a:p>
        </p:txBody>
      </p:sp>
      <p:pic>
        <p:nvPicPr>
          <p:cNvPr id="13" name="Picture 12">
            <a:extLst>
              <a:ext uri="{FF2B5EF4-FFF2-40B4-BE49-F238E27FC236}">
                <a16:creationId xmlns:a16="http://schemas.microsoft.com/office/drawing/2014/main" id="{62EE8EC6-6403-4E3E-B433-F16DF0F97ACE}"/>
              </a:ext>
            </a:extLst>
          </p:cNvPr>
          <p:cNvPicPr>
            <a:picLocks noChangeAspect="1"/>
          </p:cNvPicPr>
          <p:nvPr/>
        </p:nvPicPr>
        <p:blipFill>
          <a:blip r:embed="rId4"/>
          <a:stretch>
            <a:fillRect/>
          </a:stretch>
        </p:blipFill>
        <p:spPr>
          <a:xfrm>
            <a:off x="2972755" y="4709439"/>
            <a:ext cx="5499509" cy="1313837"/>
          </a:xfrm>
          <a:prstGeom prst="rect">
            <a:avLst/>
          </a:prstGeom>
        </p:spPr>
      </p:pic>
    </p:spTree>
    <p:extLst>
      <p:ext uri="{BB962C8B-B14F-4D97-AF65-F5344CB8AC3E}">
        <p14:creationId xmlns:p14="http://schemas.microsoft.com/office/powerpoint/2010/main" val="1072608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11</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309485"/>
            <a:ext cx="4891318" cy="471180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a:t>Do you need to recap perimeter and area with your classes, so that all students can engage in this question?</a:t>
            </a:r>
          </a:p>
          <a:p>
            <a:pPr marL="360000" lvl="1" fontAlgn="auto">
              <a:lnSpc>
                <a:spcPct val="100000"/>
              </a:lnSpc>
              <a:spcBef>
                <a:spcPts val="0"/>
              </a:spcBef>
              <a:spcAft>
                <a:spcPts val="1200"/>
              </a:spcAft>
              <a:buClrTx/>
            </a:pPr>
            <a:r>
              <a:rPr lang="en-GB" sz="2400"/>
              <a:t>Can you think of any other contexts where expanding brackets might be used? Consider your Schemes of Learning; this might provide an opportunity to revisit previous topics in different contexts.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427975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16C1E4E-C9AE-4AB0-92CD-4D8FE6B77016}"/>
              </a:ext>
            </a:extLst>
          </p:cNvPr>
          <p:cNvSpPr>
            <a:spLocks noGrp="1"/>
          </p:cNvSpPr>
          <p:nvPr>
            <p:ph type="title"/>
          </p:nvPr>
        </p:nvSpPr>
        <p:spPr>
          <a:xfrm>
            <a:off x="116849" y="443915"/>
            <a:ext cx="10593151" cy="426170"/>
          </a:xfrm>
        </p:spPr>
        <p:txBody>
          <a:bodyPr>
            <a:normAutofit/>
          </a:bodyPr>
          <a:lstStyle/>
          <a:p>
            <a:r>
              <a:rPr lang="en-GB" sz="2000" b="1" dirty="0"/>
              <a:t>Apply the use of algebra to a different context</a:t>
            </a:r>
            <a:endParaRPr lang="en-GB" b="1" dirty="0"/>
          </a:p>
        </p:txBody>
      </p:sp>
      <p:sp>
        <p:nvSpPr>
          <p:cNvPr id="6" name="TextBox 5">
            <a:extLst>
              <a:ext uri="{FF2B5EF4-FFF2-40B4-BE49-F238E27FC236}">
                <a16:creationId xmlns:a16="http://schemas.microsoft.com/office/drawing/2014/main" id="{040BEF2C-96D0-423F-A943-2B2D3167D50D}"/>
              </a:ext>
            </a:extLst>
          </p:cNvPr>
          <p:cNvSpPr txBox="1"/>
          <p:nvPr/>
        </p:nvSpPr>
        <p:spPr>
          <a:xfrm>
            <a:off x="660695" y="1763030"/>
            <a:ext cx="6011369" cy="646331"/>
          </a:xfrm>
          <a:prstGeom prst="rect">
            <a:avLst/>
          </a:prstGeom>
          <a:noFill/>
        </p:spPr>
        <p:txBody>
          <a:bodyPr wrap="square">
            <a:spAutoFit/>
          </a:bodyPr>
          <a:lstStyle/>
          <a:p>
            <a:pPr marL="342900" indent="-342900">
              <a:buFont typeface="+mj-lt"/>
              <a:buAutoNum type="alphaLcParenR"/>
            </a:pPr>
            <a:r>
              <a:rPr lang="en-GB" sz="1800"/>
              <a:t>Use brackets to write an expression for the perimeter of these shapes.</a:t>
            </a:r>
          </a:p>
        </p:txBody>
      </p:sp>
      <p:pic>
        <p:nvPicPr>
          <p:cNvPr id="8" name="Picture 7" descr="A picture containing object, clock&#10;&#10;Description automatically generated">
            <a:extLst>
              <a:ext uri="{FF2B5EF4-FFF2-40B4-BE49-F238E27FC236}">
                <a16:creationId xmlns:a16="http://schemas.microsoft.com/office/drawing/2014/main" id="{EAE5A370-A645-4A51-9A69-8CE5690D7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99" y="2523473"/>
            <a:ext cx="4446923" cy="1499395"/>
          </a:xfrm>
          <a:prstGeom prst="rect">
            <a:avLst/>
          </a:prstGeom>
        </p:spPr>
      </p:pic>
      <p:sp>
        <p:nvSpPr>
          <p:cNvPr id="9" name="TextBox 8">
            <a:extLst>
              <a:ext uri="{FF2B5EF4-FFF2-40B4-BE49-F238E27FC236}">
                <a16:creationId xmlns:a16="http://schemas.microsoft.com/office/drawing/2014/main" id="{143855C9-E146-48AE-9791-7DB9CCFF8ED4}"/>
              </a:ext>
            </a:extLst>
          </p:cNvPr>
          <p:cNvSpPr txBox="1"/>
          <p:nvPr/>
        </p:nvSpPr>
        <p:spPr>
          <a:xfrm>
            <a:off x="992073" y="2491155"/>
            <a:ext cx="311890" cy="369332"/>
          </a:xfrm>
          <a:prstGeom prst="rect">
            <a:avLst/>
          </a:prstGeom>
          <a:noFill/>
        </p:spPr>
        <p:txBody>
          <a:bodyPr wrap="square" rtlCol="0">
            <a:spAutoFit/>
          </a:bodyPr>
          <a:lstStyle/>
          <a:p>
            <a:pPr>
              <a:buNone/>
            </a:pPr>
            <a:r>
              <a:rPr lang="en-GB" sz="1800" err="1">
                <a:solidFill>
                  <a:srgbClr val="00628C"/>
                </a:solidFill>
              </a:rPr>
              <a:t>i</a:t>
            </a:r>
            <a:r>
              <a:rPr lang="en-GB" sz="1800">
                <a:solidFill>
                  <a:srgbClr val="00628C"/>
                </a:solidFill>
              </a:rPr>
              <a:t>)</a:t>
            </a:r>
          </a:p>
        </p:txBody>
      </p:sp>
      <p:sp>
        <p:nvSpPr>
          <p:cNvPr id="10" name="TextBox 9">
            <a:extLst>
              <a:ext uri="{FF2B5EF4-FFF2-40B4-BE49-F238E27FC236}">
                <a16:creationId xmlns:a16="http://schemas.microsoft.com/office/drawing/2014/main" id="{B895A9DB-29DB-4ED3-AA66-48B1AE46DC16}"/>
              </a:ext>
            </a:extLst>
          </p:cNvPr>
          <p:cNvSpPr txBox="1"/>
          <p:nvPr/>
        </p:nvSpPr>
        <p:spPr>
          <a:xfrm>
            <a:off x="3749595" y="2492001"/>
            <a:ext cx="363019" cy="369332"/>
          </a:xfrm>
          <a:prstGeom prst="rect">
            <a:avLst/>
          </a:prstGeom>
          <a:noFill/>
        </p:spPr>
        <p:txBody>
          <a:bodyPr wrap="square" rtlCol="0">
            <a:spAutoFit/>
          </a:bodyPr>
          <a:lstStyle/>
          <a:p>
            <a:pPr>
              <a:buNone/>
            </a:pPr>
            <a:r>
              <a:rPr lang="en-GB" sz="1800">
                <a:solidFill>
                  <a:srgbClr val="00628C"/>
                </a:solidFill>
              </a:rPr>
              <a:t>ii)</a:t>
            </a:r>
          </a:p>
        </p:txBody>
      </p:sp>
      <p:sp>
        <p:nvSpPr>
          <p:cNvPr id="11" name="TextBox 10">
            <a:extLst>
              <a:ext uri="{FF2B5EF4-FFF2-40B4-BE49-F238E27FC236}">
                <a16:creationId xmlns:a16="http://schemas.microsoft.com/office/drawing/2014/main" id="{FE7C4E84-CCFF-4242-9A34-BABFDEB9F7E3}"/>
              </a:ext>
            </a:extLst>
          </p:cNvPr>
          <p:cNvSpPr txBox="1"/>
          <p:nvPr/>
        </p:nvSpPr>
        <p:spPr>
          <a:xfrm>
            <a:off x="4097532" y="2491155"/>
            <a:ext cx="2460714" cy="923330"/>
          </a:xfrm>
          <a:prstGeom prst="rect">
            <a:avLst/>
          </a:prstGeom>
          <a:noFill/>
        </p:spPr>
        <p:txBody>
          <a:bodyPr wrap="square">
            <a:spAutoFit/>
          </a:bodyPr>
          <a:lstStyle/>
          <a:p>
            <a:pPr>
              <a:buNone/>
            </a:pPr>
            <a:r>
              <a:rPr lang="en-GB" sz="1800" dirty="0">
                <a:effectLst/>
                <a:latin typeface="+mj-lt"/>
                <a:ea typeface="Calibri" panose="020F0502020204030204" pitchFamily="34" charset="0"/>
                <a:cs typeface="Times New Roman" panose="02020603050405020304" pitchFamily="18" charset="0"/>
              </a:rPr>
              <a:t>A regular polygon with n sides each of length 7 − 3</a:t>
            </a:r>
            <a:r>
              <a:rPr lang="en-GB" sz="1800" i="1" dirty="0">
                <a:effectLst/>
                <a:latin typeface="+mj-lt"/>
                <a:ea typeface="Calibri" panose="020F0502020204030204" pitchFamily="34" charset="0"/>
                <a:cs typeface="Times New Roman" panose="02020603050405020304" pitchFamily="18" charset="0"/>
              </a:rPr>
              <a:t>p</a:t>
            </a:r>
            <a:r>
              <a:rPr lang="en-GB" sz="1800" dirty="0">
                <a:effectLst/>
                <a:latin typeface="+mj-lt"/>
                <a:ea typeface="Calibri" panose="020F0502020204030204" pitchFamily="34" charset="0"/>
                <a:cs typeface="Times New Roman" panose="02020603050405020304" pitchFamily="18" charset="0"/>
              </a:rPr>
              <a:t>.</a:t>
            </a:r>
            <a:endParaRPr lang="en-GB" sz="2400" dirty="0">
              <a:latin typeface="+mj-lt"/>
            </a:endParaRPr>
          </a:p>
        </p:txBody>
      </p:sp>
      <p:sp>
        <p:nvSpPr>
          <p:cNvPr id="12" name="TextBox 11">
            <a:extLst>
              <a:ext uri="{FF2B5EF4-FFF2-40B4-BE49-F238E27FC236}">
                <a16:creationId xmlns:a16="http://schemas.microsoft.com/office/drawing/2014/main" id="{9A5B5AF9-601D-4C65-914C-A78BCDCFE92C}"/>
              </a:ext>
            </a:extLst>
          </p:cNvPr>
          <p:cNvSpPr txBox="1"/>
          <p:nvPr/>
        </p:nvSpPr>
        <p:spPr>
          <a:xfrm>
            <a:off x="748826" y="4105926"/>
            <a:ext cx="6001539" cy="646331"/>
          </a:xfrm>
          <a:prstGeom prst="rect">
            <a:avLst/>
          </a:prstGeom>
          <a:noFill/>
        </p:spPr>
        <p:txBody>
          <a:bodyPr wrap="square">
            <a:spAutoFit/>
          </a:bodyPr>
          <a:lstStyle/>
          <a:p>
            <a:pPr marL="342900" indent="-342900">
              <a:buFont typeface="+mj-lt"/>
              <a:buAutoNum type="alphaLcParenR" startAt="2"/>
            </a:pPr>
            <a:r>
              <a:rPr lang="en-GB" sz="1800"/>
              <a:t>Use brackets to write an expression for the area of this rectangle.</a:t>
            </a:r>
          </a:p>
        </p:txBody>
      </p:sp>
      <p:pic>
        <p:nvPicPr>
          <p:cNvPr id="13" name="Picture 12">
            <a:extLst>
              <a:ext uri="{FF2B5EF4-FFF2-40B4-BE49-F238E27FC236}">
                <a16:creationId xmlns:a16="http://schemas.microsoft.com/office/drawing/2014/main" id="{1E008095-6D46-4AB8-BB9C-9CFE81F13880}"/>
              </a:ext>
            </a:extLst>
          </p:cNvPr>
          <p:cNvPicPr>
            <a:picLocks noChangeAspect="1"/>
          </p:cNvPicPr>
          <p:nvPr/>
        </p:nvPicPr>
        <p:blipFill>
          <a:blip r:embed="rId5"/>
          <a:stretch>
            <a:fillRect/>
          </a:stretch>
        </p:blipFill>
        <p:spPr>
          <a:xfrm>
            <a:off x="1484353" y="4913433"/>
            <a:ext cx="4364052" cy="1042575"/>
          </a:xfrm>
          <a:prstGeom prst="rect">
            <a:avLst/>
          </a:prstGeom>
        </p:spPr>
      </p:pic>
    </p:spTree>
    <p:custDataLst>
      <p:tags r:id="rId1"/>
    </p:custDataLst>
    <p:extLst>
      <p:ext uri="{BB962C8B-B14F-4D97-AF65-F5344CB8AC3E}">
        <p14:creationId xmlns:p14="http://schemas.microsoft.com/office/powerpoint/2010/main" val="1591520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a:t>What other mathematical concepts will be supported by students’ stronger understanding of this key idea?   </a:t>
            </a:r>
          </a:p>
          <a:p>
            <a:r>
              <a:rPr lang="en-GB"/>
              <a:t>What mathematical language will you continue to use to support pupils to make connections with other areas?</a:t>
            </a:r>
          </a:p>
          <a:p>
            <a:r>
              <a:rPr lang="en-GB"/>
              <a:t>Which representations might you continue to use to further develop students’ understanding?</a:t>
            </a:r>
          </a:p>
          <a:p>
            <a:endParaRPr lang="en-GB"/>
          </a:p>
        </p:txBody>
      </p:sp>
    </p:spTree>
    <p:extLst>
      <p:ext uri="{BB962C8B-B14F-4D97-AF65-F5344CB8AC3E}">
        <p14:creationId xmlns:p14="http://schemas.microsoft.com/office/powerpoint/2010/main" val="124956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a:t>The NCETM has identified a set of six ‘mathematical themes’ within Key Stage 3 mathematics that bring together a group of ‘core concepts’.</a:t>
            </a:r>
          </a:p>
          <a:p>
            <a:pPr marL="0" indent="0">
              <a:buNone/>
            </a:pPr>
            <a:endParaRPr lang="en-GB"/>
          </a:p>
          <a:p>
            <a:pPr marL="0" indent="0">
              <a:buNone/>
            </a:pPr>
            <a:r>
              <a:rPr lang="en-GB"/>
              <a:t>The first of these themes is </a:t>
            </a:r>
            <a:r>
              <a:rPr lang="en-GB">
                <a:hlinkClick r:id="rId3"/>
              </a:rPr>
              <a:t>The structure of the number system</a:t>
            </a:r>
            <a:r>
              <a:rPr lang="en-GB"/>
              <a:t>, which covers the following interconnected core concepts:</a:t>
            </a:r>
          </a:p>
          <a:p>
            <a:pPr marL="800100" lvl="2" indent="0">
              <a:buNone/>
            </a:pPr>
            <a:r>
              <a:rPr lang="en-GB" sz="2400" i="1"/>
              <a:t>1.1</a:t>
            </a:r>
            <a:r>
              <a:rPr lang="en-GB" i="1"/>
              <a:t>	</a:t>
            </a:r>
            <a:r>
              <a:rPr lang="en-GB" sz="2400" i="1"/>
              <a:t>Place value, estimation and rounding</a:t>
            </a:r>
          </a:p>
          <a:p>
            <a:pPr marL="800100" lvl="2" indent="0">
              <a:buNone/>
            </a:pPr>
            <a:r>
              <a:rPr lang="en-GB" sz="2400" i="1"/>
              <a:t>1.2	Properties of number</a:t>
            </a:r>
          </a:p>
          <a:p>
            <a:pPr marL="800100" lvl="2" indent="0">
              <a:buNone/>
            </a:pPr>
            <a:r>
              <a:rPr lang="en-GB" sz="2400" i="1"/>
              <a:t>1.3	Ordering and comparing</a:t>
            </a:r>
          </a:p>
          <a:p>
            <a:pPr marL="800100" lvl="2" indent="0">
              <a:buNone/>
            </a:pPr>
            <a:r>
              <a:rPr lang="en-GB" sz="2400" i="1"/>
              <a:t>1.4	Simplifying and manipulating expressions, equations and formulae</a:t>
            </a:r>
          </a:p>
          <a:p>
            <a:endParaRPr lang="en-GB"/>
          </a:p>
        </p:txBody>
      </p:sp>
    </p:spTree>
    <p:extLst>
      <p:ext uri="{BB962C8B-B14F-4D97-AF65-F5344CB8AC3E}">
        <p14:creationId xmlns:p14="http://schemas.microsoft.com/office/powerpoint/2010/main" val="2712725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a:t>You may choose to use the following slides when planning or delivering a PD session. They cover:</a:t>
            </a:r>
          </a:p>
          <a:p>
            <a:pPr lvl="1"/>
            <a:r>
              <a:rPr lang="en-GB" sz="2400" i="1"/>
              <a:t>Key vocabulary</a:t>
            </a:r>
          </a:p>
          <a:p>
            <a:pPr lvl="1"/>
            <a:r>
              <a:rPr lang="en-GB" sz="2400" i="1"/>
              <a:t>Representations and structure</a:t>
            </a:r>
          </a:p>
          <a:p>
            <a:pPr lvl="1"/>
            <a:r>
              <a:rPr lang="en-GB" sz="2400" i="1"/>
              <a:t>Previous learning</a:t>
            </a:r>
          </a:p>
          <a:p>
            <a:pPr lvl="1"/>
            <a:r>
              <a:rPr lang="en-GB" sz="2400" i="1"/>
              <a:t>Future learning</a:t>
            </a:r>
          </a:p>
          <a:p>
            <a:pPr lvl="1"/>
            <a:r>
              <a:rPr lang="en-GB" sz="2400" i="1"/>
              <a:t>Library of links</a:t>
            </a:r>
          </a:p>
          <a:p>
            <a:endParaRPr lang="en-GB"/>
          </a:p>
        </p:txBody>
      </p:sp>
    </p:spTree>
    <p:extLst>
      <p:ext uri="{BB962C8B-B14F-4D97-AF65-F5344CB8AC3E}">
        <p14:creationId xmlns:p14="http://schemas.microsoft.com/office/powerpoint/2010/main" val="528848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a:bodyPr>
          <a:lstStyle/>
          <a:p>
            <a:r>
              <a:rPr lang="en-GB" dirty="0"/>
              <a:t>Key vocabulary (1)</a:t>
            </a:r>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5"/>
          <a:ext cx="11011552" cy="416560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binomial</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An algebraic expression of the sum or difference of two terms.</a:t>
                      </a:r>
                    </a:p>
                  </a:txBody>
                  <a:tcPr marL="68580" marR="68580" marT="0" marB="0"/>
                </a:tc>
                <a:extLst>
                  <a:ext uri="{0D108BD9-81ED-4DB2-BD59-A6C34878D82A}">
                    <a16:rowId xmlns:a16="http://schemas.microsoft.com/office/drawing/2014/main" val="2719448778"/>
                  </a:ext>
                </a:extLst>
              </a:tr>
              <a:tr h="370840">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equation</a:t>
                      </a:r>
                    </a:p>
                  </a:txBody>
                  <a:tcPr marL="68580" marR="68580" marT="0" marB="0"/>
                </a:tc>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A mathematical statement showing that two expressions are equal. The expressions are linked with the symbol =</a:t>
                      </a:r>
                    </a:p>
                    <a:p>
                      <a:pPr marL="0" algn="l" defTabSz="914400" rtl="0" eaLnBrk="1" latinLnBrk="0" hangingPunct="1">
                        <a:spcBef>
                          <a:spcPts val="400"/>
                        </a:spcBef>
                        <a:spcAft>
                          <a:spcPts val="400"/>
                        </a:spcAft>
                        <a:tabLst>
                          <a:tab pos="836295" algn="l"/>
                        </a:tabLst>
                      </a:pPr>
                      <a:r>
                        <a:rPr lang="en-GB" sz="1800" kern="1200">
                          <a:solidFill>
                            <a:srgbClr val="585858"/>
                          </a:solidFill>
                          <a:effectLst/>
                          <a:latin typeface="+mj-lt"/>
                          <a:ea typeface="Calibri" panose="020F0502020204030204" pitchFamily="34" charset="0"/>
                          <a:cs typeface="Times New Roman" panose="02020603050405020304" pitchFamily="18" charset="0"/>
                        </a:rPr>
                        <a:t>Examples: 7 – 2 = 4 + 1             4x = 3             x</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r>
                        <a:rPr lang="en-GB" sz="1800" kern="1200">
                          <a:solidFill>
                            <a:srgbClr val="585858"/>
                          </a:solidFill>
                          <a:effectLst/>
                          <a:latin typeface="+mj-lt"/>
                          <a:ea typeface="Calibri" panose="020F0502020204030204" pitchFamily="34" charset="0"/>
                          <a:cs typeface="Times New Roman" panose="02020603050405020304" pitchFamily="18" charset="0"/>
                        </a:rPr>
                        <a:t> − 2x + 1 = 0</a:t>
                      </a:r>
                    </a:p>
                  </a:txBody>
                  <a:tcPr marL="68580" marR="68580" marT="0" marB="0"/>
                </a:tc>
                <a:extLst>
                  <a:ext uri="{0D108BD9-81ED-4DB2-BD59-A6C34878D82A}">
                    <a16:rowId xmlns:a16="http://schemas.microsoft.com/office/drawing/2014/main" val="78949882"/>
                  </a:ext>
                </a:extLst>
              </a:tr>
              <a:tr h="225381">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expression</a:t>
                      </a:r>
                    </a:p>
                  </a:txBody>
                  <a:tcPr marL="68580" marR="68580" marT="0" marB="0"/>
                </a:tc>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A mathematical form expressed symbolically.</a:t>
                      </a:r>
                    </a:p>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Examples: 7 + 3             a</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r>
                        <a:rPr lang="en-GB" sz="1800" kern="1200">
                          <a:solidFill>
                            <a:srgbClr val="585858"/>
                          </a:solidFill>
                          <a:effectLst/>
                          <a:latin typeface="+mj-lt"/>
                          <a:ea typeface="Calibri" panose="020F0502020204030204" pitchFamily="34" charset="0"/>
                          <a:cs typeface="Times New Roman" panose="02020603050405020304" pitchFamily="18" charset="0"/>
                        </a:rPr>
                        <a:t> + b</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404107335"/>
                  </a:ext>
                </a:extLst>
              </a:tr>
              <a:tr h="22538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factorise</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To express a number or a polynomial as the product of its factors.</a:t>
                      </a:r>
                    </a:p>
                    <a:p>
                      <a:pPr marL="746125" indent="-746125">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1:	Factorising 12: 12 = 1 × 12 = 2 × 6 = 3 × 4</a:t>
                      </a:r>
                      <a:br>
                        <a:rPr lang="en-GB" sz="1800">
                          <a:solidFill>
                            <a:srgbClr val="585858"/>
                          </a:solidFill>
                          <a:effectLst/>
                          <a:latin typeface="+mj-lt"/>
                          <a:ea typeface="Calibri" panose="020F0502020204030204" pitchFamily="34" charset="0"/>
                          <a:cs typeface="Times New Roman" panose="02020603050405020304" pitchFamily="18" charset="0"/>
                        </a:rPr>
                      </a:br>
                      <a:r>
                        <a:rPr lang="en-GB" sz="1800">
                          <a:solidFill>
                            <a:srgbClr val="585858"/>
                          </a:solidFill>
                          <a:effectLst/>
                          <a:latin typeface="+mj-lt"/>
                          <a:ea typeface="Calibri" panose="020F0502020204030204" pitchFamily="34" charset="0"/>
                          <a:cs typeface="Times New Roman" panose="02020603050405020304" pitchFamily="18" charset="0"/>
                        </a:rPr>
                        <a:t>The factors of 12 are 1, 2, 3, 4, 6 and 12.</a:t>
                      </a:r>
                      <a:br>
                        <a:rPr lang="en-GB" sz="1800">
                          <a:solidFill>
                            <a:srgbClr val="585858"/>
                          </a:solidFill>
                          <a:effectLst/>
                          <a:latin typeface="+mj-lt"/>
                          <a:ea typeface="Calibri" panose="020F0502020204030204" pitchFamily="34" charset="0"/>
                          <a:cs typeface="Times New Roman" panose="02020603050405020304" pitchFamily="18" charset="0"/>
                        </a:rPr>
                      </a:br>
                      <a:r>
                        <a:rPr lang="en-GB" sz="1800">
                          <a:solidFill>
                            <a:srgbClr val="585858"/>
                          </a:solidFill>
                          <a:effectLst/>
                          <a:latin typeface="+mj-lt"/>
                          <a:ea typeface="Calibri" panose="020F0502020204030204" pitchFamily="34" charset="0"/>
                          <a:cs typeface="Times New Roman" panose="02020603050405020304" pitchFamily="18" charset="0"/>
                        </a:rPr>
                        <a:t>12 may be expressed as a product of its prime factors: 12 = 2 × 2 × 3 </a:t>
                      </a:r>
                    </a:p>
                    <a:p>
                      <a:pPr marL="746125" indent="-746125">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2:	Factorising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− 21: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21 =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+ 3)(</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a:t>
                      </a:r>
                      <a:br>
                        <a:rPr lang="en-GB" sz="1800">
                          <a:solidFill>
                            <a:srgbClr val="585858"/>
                          </a:solidFill>
                          <a:effectLst/>
                          <a:latin typeface="+mj-lt"/>
                          <a:ea typeface="Calibri" panose="020F0502020204030204" pitchFamily="34" charset="0"/>
                          <a:cs typeface="Times New Roman" panose="02020603050405020304" pitchFamily="18" charset="0"/>
                        </a:rPr>
                      </a:br>
                      <a:r>
                        <a:rPr lang="en-GB" sz="1800">
                          <a:solidFill>
                            <a:srgbClr val="585858"/>
                          </a:solidFill>
                          <a:effectLst/>
                          <a:latin typeface="+mj-lt"/>
                          <a:ea typeface="Calibri" panose="020F0502020204030204" pitchFamily="34" charset="0"/>
                          <a:cs typeface="Times New Roman" panose="02020603050405020304" pitchFamily="18" charset="0"/>
                        </a:rPr>
                        <a:t>The factors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21 are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+ 3) and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a:t>
                      </a:r>
                    </a:p>
                  </a:txBody>
                  <a:tcPr marL="68580" marR="68580" marT="0" marB="0"/>
                </a:tc>
                <a:extLst>
                  <a:ext uri="{0D108BD9-81ED-4DB2-BD59-A6C34878D82A}">
                    <a16:rowId xmlns:a16="http://schemas.microsoft.com/office/drawing/2014/main" val="2792780685"/>
                  </a:ext>
                </a:extLst>
              </a:tr>
            </a:tbl>
          </a:graphicData>
        </a:graphic>
      </p:graphicFrame>
    </p:spTree>
    <p:extLst>
      <p:ext uri="{BB962C8B-B14F-4D97-AF65-F5344CB8AC3E}">
        <p14:creationId xmlns:p14="http://schemas.microsoft.com/office/powerpoint/2010/main" val="1459283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a:bodyPr>
          <a:lstStyle/>
          <a:p>
            <a:r>
              <a:rPr lang="en-GB" dirty="0"/>
              <a:t>Key vocabulary (2)</a:t>
            </a:r>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4"/>
              <a:ext cx="11011552" cy="3373375"/>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57274">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1265333">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formula</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An equation linking sets of physical variables.</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a:t>
                          </a:r>
                          <a14:m>
                            <m:oMath xmlns:m="http://schemas.openxmlformats.org/officeDocument/2006/math">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𝑟</m:t>
                                  </m:r>
                                </m:e>
                                <m:sup>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GB" sz="1800">
                              <a:solidFill>
                                <a:srgbClr val="585858"/>
                              </a:solidFill>
                              <a:effectLst/>
                              <a:latin typeface="+mj-lt"/>
                              <a:ea typeface="Calibri" panose="020F0502020204030204" pitchFamily="34" charset="0"/>
                              <a:cs typeface="Times New Roman" panose="02020603050405020304" pitchFamily="18" charset="0"/>
                            </a:rPr>
                            <a:t> is the formula for the area of a circle.</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Plural: formulae.</a:t>
                          </a:r>
                        </a:p>
                      </a:txBody>
                      <a:tcPr marL="68580" marR="68580" marT="0" marB="0"/>
                    </a:tc>
                    <a:extLst>
                      <a:ext uri="{0D108BD9-81ED-4DB2-BD59-A6C34878D82A}">
                        <a16:rowId xmlns:a16="http://schemas.microsoft.com/office/drawing/2014/main" val="2719448778"/>
                      </a:ext>
                    </a:extLst>
                  </a:tr>
                  <a:tr h="131251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substitute/ substitution</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Numbers can be substituted into an algebraic expression in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to get a value for that expression for a given value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When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 the value of the expression 5</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 is 5(−2)</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−4(−2) + 7 = 5(4) + 8 + 7 = 35.</a:t>
                          </a:r>
                        </a:p>
                      </a:txBody>
                      <a:tcPr marL="68580" marR="68580" marT="0" marB="0"/>
                    </a:tc>
                    <a:extLst>
                      <a:ext uri="{0D108BD9-81ED-4DB2-BD59-A6C34878D82A}">
                        <a16:rowId xmlns:a16="http://schemas.microsoft.com/office/drawing/2014/main" val="78949882"/>
                      </a:ext>
                    </a:extLst>
                  </a:tr>
                  <a:tr h="338257">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variable</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 quantity that can take on a range of values, often denoted by a letter,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y</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z</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t</a:t>
                          </a:r>
                          <a:r>
                            <a:rPr lang="en-GB" sz="1800">
                              <a:solidFill>
                                <a:srgbClr val="585858"/>
                              </a:solidFill>
                              <a:effectLst/>
                              <a:latin typeface="+mj-lt"/>
                              <a:ea typeface="Calibri" panose="020F0502020204030204" pitchFamily="34" charset="0"/>
                              <a:cs typeface="Times New Roman" panose="02020603050405020304" pitchFamily="18" charset="0"/>
                            </a:rPr>
                            <a:t>, …, etc.</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4"/>
              <a:ext cx="11011552" cy="3373375"/>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57274">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1265333">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formula</a:t>
                          </a:r>
                        </a:p>
                      </a:txBody>
                      <a:tcPr marL="68580" marR="68580" marT="0" marB="0"/>
                    </a:tc>
                    <a:tc>
                      <a:txBody>
                        <a:bodyPr/>
                        <a:lstStyle/>
                        <a:p>
                          <a:endParaRPr lang="en-US"/>
                        </a:p>
                      </a:txBody>
                      <a:tcPr marL="68580" marR="68580" marT="0" marB="0">
                        <a:blipFill>
                          <a:blip r:embed="rId2"/>
                          <a:stretch>
                            <a:fillRect l="-14794" t="-38462" r="-190" b="-136538"/>
                          </a:stretch>
                        </a:blipFill>
                      </a:tcPr>
                    </a:tc>
                    <a:extLst>
                      <a:ext uri="{0D108BD9-81ED-4DB2-BD59-A6C34878D82A}">
                        <a16:rowId xmlns:a16="http://schemas.microsoft.com/office/drawing/2014/main" val="2719448778"/>
                      </a:ext>
                    </a:extLst>
                  </a:tr>
                  <a:tr h="131251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substitute/ substitution</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Numbers can be substituted into an algebraic expression in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to get a value for that expression for a given value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When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 the value of the expression 5</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 is 5(−2)</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−4(−2) + 7 = 5(4) + 8 + 7 = 35.</a:t>
                          </a:r>
                        </a:p>
                      </a:txBody>
                      <a:tcPr marL="68580" marR="68580" marT="0" marB="0"/>
                    </a:tc>
                    <a:extLst>
                      <a:ext uri="{0D108BD9-81ED-4DB2-BD59-A6C34878D82A}">
                        <a16:rowId xmlns:a16="http://schemas.microsoft.com/office/drawing/2014/main" val="78949882"/>
                      </a:ext>
                    </a:extLst>
                  </a:tr>
                  <a:tr h="338257">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variable</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 quantity that can take on a range of values, often denoted by a letter,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y</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z</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t</a:t>
                          </a:r>
                          <a:r>
                            <a:rPr lang="en-GB" sz="1800">
                              <a:solidFill>
                                <a:srgbClr val="585858"/>
                              </a:solidFill>
                              <a:effectLst/>
                              <a:latin typeface="+mj-lt"/>
                              <a:ea typeface="Calibri" panose="020F0502020204030204" pitchFamily="34" charset="0"/>
                              <a:cs typeface="Times New Roman" panose="02020603050405020304" pitchFamily="18" charset="0"/>
                            </a:rPr>
                            <a:t>, …, etc.</a:t>
                          </a:r>
                        </a:p>
                      </a:txBody>
                      <a:tcPr marL="68580" marR="68580" marT="0" marB="0"/>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393580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320640"/>
            <a:ext cx="10972800" cy="5256584"/>
          </a:xfrm>
        </p:spPr>
        <p:txBody>
          <a:bodyPr/>
          <a:lstStyle/>
          <a:p>
            <a:r>
              <a:rPr lang="en-GB"/>
              <a:t>There are a number of different representations that you may wish to use to support students’ understanding of this key idea. These might include:</a:t>
            </a:r>
          </a:p>
          <a:p>
            <a:endParaRPr lang="en-GB"/>
          </a:p>
        </p:txBody>
      </p:sp>
      <p:pic>
        <p:nvPicPr>
          <p:cNvPr id="7" name="Picture 6">
            <a:extLst>
              <a:ext uri="{FF2B5EF4-FFF2-40B4-BE49-F238E27FC236}">
                <a16:creationId xmlns:a16="http://schemas.microsoft.com/office/drawing/2014/main" id="{B7337989-30CF-4017-A03B-167752EC0B4A}"/>
              </a:ext>
            </a:extLst>
          </p:cNvPr>
          <p:cNvPicPr>
            <a:picLocks noChangeAspect="1"/>
          </p:cNvPicPr>
          <p:nvPr/>
        </p:nvPicPr>
        <p:blipFill rotWithShape="1">
          <a:blip r:embed="rId3"/>
          <a:srcRect r="24122" b="22127"/>
          <a:stretch/>
        </p:blipFill>
        <p:spPr>
          <a:xfrm>
            <a:off x="7854692" y="2950939"/>
            <a:ext cx="3929940" cy="2160239"/>
          </a:xfrm>
          <a:prstGeom prst="rect">
            <a:avLst/>
          </a:prstGeom>
        </p:spPr>
      </p:pic>
      <p:sp>
        <p:nvSpPr>
          <p:cNvPr id="9" name="TextBox 8">
            <a:extLst>
              <a:ext uri="{FF2B5EF4-FFF2-40B4-BE49-F238E27FC236}">
                <a16:creationId xmlns:a16="http://schemas.microsoft.com/office/drawing/2014/main" id="{C93604E4-9688-404D-B9E8-5DFC331F6222}"/>
              </a:ext>
            </a:extLst>
          </p:cNvPr>
          <p:cNvSpPr txBox="1"/>
          <p:nvPr/>
        </p:nvSpPr>
        <p:spPr>
          <a:xfrm>
            <a:off x="598355" y="2132856"/>
            <a:ext cx="7297846" cy="4228850"/>
          </a:xfrm>
          <a:prstGeom prst="rect">
            <a:avLst/>
          </a:prstGeom>
          <a:noFill/>
        </p:spPr>
        <p:txBody>
          <a:bodyPr wrap="square">
            <a:spAutoFit/>
          </a:bodyPr>
          <a:lstStyle/>
          <a:p>
            <a:pPr marL="457200" indent="-457200">
              <a:buClr>
                <a:srgbClr val="585858"/>
              </a:buClr>
              <a:buFont typeface="Arial" panose="020B0604020202020204" pitchFamily="34" charset="0"/>
              <a:buChar char="•"/>
            </a:pPr>
            <a:r>
              <a:rPr lang="en-GB" sz="2400" b="1"/>
              <a:t>Bar models</a:t>
            </a:r>
          </a:p>
          <a:p>
            <a:pPr marL="914400" lvl="1" indent="-457200">
              <a:buClr>
                <a:srgbClr val="585858"/>
              </a:buClr>
              <a:buFont typeface="Arial" panose="020B0604020202020204" pitchFamily="34" charset="0"/>
              <a:buChar char="•"/>
            </a:pPr>
            <a:r>
              <a:rPr lang="en-GB" sz="2000"/>
              <a:t>Bar models can be very useful to support students in representing (literally, re-presenting) problems to reveal additive and multiplicative structures, including those involving unknown values</a:t>
            </a:r>
            <a:r>
              <a:rPr lang="en-GB" sz="2400"/>
              <a:t>. </a:t>
            </a:r>
          </a:p>
          <a:p>
            <a:pPr marL="457200" indent="-457200">
              <a:buClr>
                <a:srgbClr val="585858"/>
              </a:buClr>
              <a:buFont typeface="Arial" panose="020B0604020202020204" pitchFamily="34" charset="0"/>
              <a:buChar char="•"/>
            </a:pPr>
            <a:r>
              <a:rPr lang="en-GB" sz="2400" b="1"/>
              <a:t>Algebra tiles</a:t>
            </a:r>
          </a:p>
          <a:p>
            <a:pPr marL="914400" lvl="1" indent="-457200">
              <a:buClr>
                <a:srgbClr val="585858"/>
              </a:buClr>
              <a:buFont typeface="Arial" panose="020B0604020202020204" pitchFamily="34" charset="0"/>
              <a:buChar char="•"/>
            </a:pPr>
            <a:r>
              <a:rPr lang="en-GB" sz="2000"/>
              <a:t>Although not offering a generalised image of a variable (x is represented by an actual length and will necessarily be seen as a particular length relative to the ‘1’), algebra tiles can provide a useful representation for expressions and give meaning to certain symbolic manipulations</a:t>
            </a:r>
            <a:r>
              <a:rPr lang="en-GB" sz="2400"/>
              <a:t>.</a:t>
            </a:r>
          </a:p>
        </p:txBody>
      </p:sp>
    </p:spTree>
    <p:extLst>
      <p:ext uri="{BB962C8B-B14F-4D97-AF65-F5344CB8AC3E}">
        <p14:creationId xmlns:p14="http://schemas.microsoft.com/office/powerpoint/2010/main" val="3956566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a:t>From Upper Key Stage 2, students will bring experience of:</a:t>
            </a:r>
          </a:p>
          <a:p>
            <a:r>
              <a:rPr lang="en-GB" sz="1800"/>
              <a:t>reading, writing, ordering and comparing numbers up to 10 000 000 and determining the value of each digit</a:t>
            </a:r>
          </a:p>
          <a:p>
            <a:r>
              <a:rPr lang="en-GB" sz="1800"/>
              <a:t>rounding any whole number to a required degree of accuracy</a:t>
            </a:r>
          </a:p>
          <a:p>
            <a:r>
              <a:rPr lang="en-GB" sz="1800"/>
              <a:t>using negative numbers in context</a:t>
            </a:r>
          </a:p>
          <a:p>
            <a:r>
              <a:rPr lang="en-GB" sz="1800"/>
              <a:t>identifying the value of each digit in numbers given to three decimal places and multiplying and dividing numbers by 10, 100 and 1 000, giving answers up to three decimal places</a:t>
            </a:r>
          </a:p>
          <a:p>
            <a:r>
              <a:rPr lang="en-GB" sz="1800"/>
              <a:t>using, reading, writing and converting between standard units, converting measurements of length, mass, volume and time from a smaller unit of measure to a larger unit and vice versa, using decimal notation up to three decimal places</a:t>
            </a:r>
          </a:p>
          <a:p>
            <a:r>
              <a:rPr lang="en-GB" sz="1800"/>
              <a:t>using symbols and letters to represent variables and unknowns in mathematical situations that they already understand, such as:</a:t>
            </a:r>
          </a:p>
          <a:p>
            <a:pPr lvl="1"/>
            <a:r>
              <a:rPr lang="en-GB" sz="1800"/>
              <a:t>missing numbers, lengths, coordinates and angles</a:t>
            </a:r>
          </a:p>
          <a:p>
            <a:pPr lvl="1"/>
            <a:r>
              <a:rPr lang="en-GB" sz="1800"/>
              <a:t>formulae in mathematics and science</a:t>
            </a:r>
          </a:p>
          <a:p>
            <a:endParaRPr lang="en-GB"/>
          </a:p>
        </p:txBody>
      </p:sp>
    </p:spTree>
    <p:extLst>
      <p:ext uri="{BB962C8B-B14F-4D97-AF65-F5344CB8AC3E}">
        <p14:creationId xmlns:p14="http://schemas.microsoft.com/office/powerpoint/2010/main" val="2341685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In KS4, students will build on the core concepts in this mathematical theme to:</a:t>
                </a:r>
              </a:p>
              <a:p>
                <a:r>
                  <a:rPr lang="en-GB" sz="1800" dirty="0"/>
                  <a:t>{estimate powers and roots of any given positive number}</a:t>
                </a:r>
              </a:p>
              <a:p>
                <a:r>
                  <a:rPr lang="en-GB" sz="1800" dirty="0"/>
                  <a:t>calculate with roots, and with integer {and fractional} indices </a:t>
                </a:r>
              </a:p>
              <a:p>
                <a:r>
                  <a:rPr lang="en-GB" sz="1800" dirty="0"/>
                  <a:t>{simplify surd expressions involving squares [</a:t>
                </a:r>
                <a:r>
                  <a:rPr lang="en-GB" sz="1800" dirty="0" err="1"/>
                  <a:t>e.g</a:t>
                </a:r>
                <a:r>
                  <a:rPr lang="en-GB" sz="1800" dirty="0"/>
                  <a:t> .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and rationalise denominators}</a:t>
                </a:r>
              </a:p>
              <a:p>
                <a:r>
                  <a:rPr lang="en-GB" sz="1800" dirty="0"/>
                  <a:t>calculate with numbers in standard form A × 10</a:t>
                </a:r>
                <a:r>
                  <a:rPr lang="en-GB" sz="1800" baseline="30000" dirty="0"/>
                  <a:t>n</a:t>
                </a:r>
                <a:r>
                  <a:rPr lang="en-GB" sz="1800" dirty="0"/>
                  <a:t>, where 1 ≤ A &lt; 10 and n is an integer </a:t>
                </a:r>
              </a:p>
              <a:p>
                <a:r>
                  <a:rPr lang="en-GB" sz="1800" dirty="0"/>
                  <a:t>{change recurring decimals into their corresponding fractions and vice versa}</a:t>
                </a:r>
              </a:p>
              <a:p>
                <a:r>
                  <a:rPr lang="en-GB" sz="1800" dirty="0"/>
                  <a:t>apply and interpret limits of accuracy when rounding or truncating, {including upper and lower bounds}.</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9600" y="1196752"/>
                <a:ext cx="10972800" cy="3888432"/>
              </a:xfrm>
              <a:blipFill>
                <a:blip r:embed="rId3"/>
                <a:stretch>
                  <a:fillRect l="-578" t="-1629"/>
                </a:stretch>
              </a:blipFill>
            </p:spPr>
            <p:txBody>
              <a:bodyPr/>
              <a:lstStyle/>
              <a:p>
                <a:r>
                  <a:rPr lang="en-US">
                    <a:noFill/>
                  </a:rPr>
                  <a:t> </a:t>
                </a:r>
              </a:p>
            </p:txBody>
          </p:sp>
        </mc:Fallback>
      </mc:AlternateContent>
    </p:spTree>
    <p:extLst>
      <p:ext uri="{BB962C8B-B14F-4D97-AF65-F5344CB8AC3E}">
        <p14:creationId xmlns:p14="http://schemas.microsoft.com/office/powerpoint/2010/main" val="1852153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1 The Structure of the number system Theme Overview Document</a:t>
            </a:r>
            <a:endParaRPr lang="en-GB" dirty="0"/>
          </a:p>
          <a:p>
            <a:pPr lvl="2">
              <a:lnSpc>
                <a:spcPct val="100000"/>
              </a:lnSpc>
            </a:pPr>
            <a:r>
              <a:rPr lang="en-GB" dirty="0">
                <a:hlinkClick r:id="rId5"/>
              </a:rPr>
              <a:t>1.4 Simplifying and manipulating expressions, equations and formulae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Insights from experienced teachers | NCETM</a:t>
            </a:r>
            <a:r>
              <a:rPr lang="en-GB" dirty="0"/>
              <a:t> </a:t>
            </a:r>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primary assessment materials</a:t>
            </a:r>
            <a:endParaRPr lang="en-GB" dirty="0"/>
          </a:p>
          <a:p>
            <a:pPr lvl="1">
              <a:lnSpc>
                <a:spcPct val="100000"/>
              </a:lnSpc>
            </a:pPr>
            <a:r>
              <a:rPr lang="en-GB" dirty="0">
                <a:hlinkClick r:id="rId10"/>
              </a:rPr>
              <a:t>NCETM secondary assessment materials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CCBE3B-DC4D-4AB4-900F-ED7340F09015}"/>
              </a:ext>
            </a:extLst>
          </p:cNvPr>
          <p:cNvPicPr>
            <a:picLocks noChangeAspect="1"/>
          </p:cNvPicPr>
          <p:nvPr/>
        </p:nvPicPr>
        <p:blipFill>
          <a:blip r:embed="rId3"/>
          <a:stretch>
            <a:fillRect/>
          </a:stretch>
        </p:blipFill>
        <p:spPr>
          <a:xfrm>
            <a:off x="257175" y="307454"/>
            <a:ext cx="11677650" cy="405765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a:t>Within this core concept, </a:t>
            </a:r>
            <a:r>
              <a:rPr lang="en-GB" sz="1500">
                <a:hlinkClick r:id="rId4"/>
              </a:rPr>
              <a:t>1.4 Simplifying and manipulating expressions, equations and formulae</a:t>
            </a:r>
            <a:r>
              <a:rPr lang="en-GB" sz="1500"/>
              <a:t>, there are three statements of knowledge, skills and understanding. </a:t>
            </a:r>
          </a:p>
          <a:p>
            <a:pPr>
              <a:spcBef>
                <a:spcPts val="600"/>
              </a:spcBef>
            </a:pPr>
            <a:r>
              <a:rPr lang="en-GB" sz="1500"/>
              <a:t>These, in turn, are broken down into seventeen key ideas. The highlighted key idea is exemplified in this slide deck.</a:t>
            </a:r>
          </a:p>
          <a:p>
            <a:pPr>
              <a:spcBef>
                <a:spcPts val="600"/>
              </a:spcBef>
            </a:pPr>
            <a:endParaRPr lang="en-GB"/>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45742" y="2245057"/>
            <a:ext cx="7153959"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a:solidFill>
                <a:schemeClr val="tx1"/>
              </a:solidFill>
              <a:highlight>
                <a:srgbClr val="FFFF00"/>
              </a:highlight>
            </a:endParaRPr>
          </a:p>
        </p:txBody>
      </p:sp>
    </p:spTree>
    <p:extLst>
      <p:ext uri="{BB962C8B-B14F-4D97-AF65-F5344CB8AC3E}">
        <p14:creationId xmlns:p14="http://schemas.microsoft.com/office/powerpoint/2010/main" val="370401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2033" y="1356037"/>
            <a:ext cx="4891318" cy="3847709"/>
          </a:xfrm>
        </p:spPr>
        <p:txBody>
          <a:bodyPr anchor="ctr">
            <a:normAutofit/>
          </a:bodyPr>
          <a:lstStyle/>
          <a:p>
            <a:pPr lvl="1"/>
            <a:r>
              <a:rPr lang="en-GB" sz="2400"/>
              <a:t>What prior knowledge might your students already have? </a:t>
            </a:r>
          </a:p>
          <a:p>
            <a:pPr lvl="1"/>
            <a:r>
              <a:rPr lang="en-GB" sz="2400"/>
              <a:t>What language might they use to describe this key idea? </a:t>
            </a:r>
          </a:p>
          <a:p>
            <a:pPr lvl="1"/>
            <a:r>
              <a:rPr lang="en-GB" sz="240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3" y="1414172"/>
            <a:ext cx="6161339" cy="439109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00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a:latin typeface="+mj-lt"/>
                <a:ea typeface="Calibri" panose="020F0502020204030204" pitchFamily="34" charset="0"/>
                <a:cs typeface="Times New Roman" panose="02020603050405020304" pitchFamily="18" charset="0"/>
              </a:rPr>
              <a:t>1.4.3.1 Understand how to use the distributive law to multiply an expression by a term such as 3(a + 4b) and 3p</a:t>
            </a:r>
            <a:r>
              <a:rPr lang="en-GB" b="1" baseline="30000">
                <a:latin typeface="+mj-lt"/>
                <a:ea typeface="Calibri" panose="020F0502020204030204" pitchFamily="34" charset="0"/>
                <a:cs typeface="Times New Roman" panose="02020603050405020304" pitchFamily="18" charset="0"/>
              </a:rPr>
              <a:t>2</a:t>
            </a:r>
            <a:r>
              <a:rPr lang="en-GB" b="1">
                <a:latin typeface="+mj-lt"/>
                <a:ea typeface="Calibri" panose="020F0502020204030204" pitchFamily="34" charset="0"/>
                <a:cs typeface="Times New Roman" panose="02020603050405020304" pitchFamily="18" charset="0"/>
              </a:rPr>
              <a:t>(2p + 3b)</a:t>
            </a:r>
          </a:p>
          <a:p>
            <a:pPr fontAlgn="auto">
              <a:lnSpc>
                <a:spcPct val="100000"/>
              </a:lnSpc>
              <a:spcBef>
                <a:spcPts val="600"/>
              </a:spcBef>
              <a:spcAft>
                <a:spcPts val="600"/>
              </a:spcAft>
              <a:buClrTx/>
            </a:pPr>
            <a:r>
              <a:rPr lang="en-GB">
                <a:latin typeface="+mj-lt"/>
                <a:ea typeface="Calibri" panose="020F0502020204030204" pitchFamily="34" charset="0"/>
                <a:cs typeface="Times New Roman" panose="02020603050405020304" pitchFamily="18" charset="0"/>
              </a:rPr>
              <a:t>Understand the structure of the distributive law.</a:t>
            </a:r>
          </a:p>
          <a:p>
            <a:pPr fontAlgn="auto">
              <a:lnSpc>
                <a:spcPct val="100000"/>
              </a:lnSpc>
              <a:spcBef>
                <a:spcPts val="600"/>
              </a:spcBef>
              <a:spcAft>
                <a:spcPts val="600"/>
              </a:spcAft>
              <a:buClrTx/>
            </a:pPr>
            <a:r>
              <a:rPr lang="en-GB">
                <a:latin typeface="+mj-lt"/>
                <a:ea typeface="Calibri" panose="020F0502020204030204" pitchFamily="34" charset="0"/>
                <a:cs typeface="Times New Roman" panose="02020603050405020304" pitchFamily="18" charset="0"/>
              </a:rPr>
              <a:t>Understand the impact of the multiplier.</a:t>
            </a:r>
          </a:p>
          <a:p>
            <a:pPr fontAlgn="auto">
              <a:lnSpc>
                <a:spcPct val="100000"/>
              </a:lnSpc>
              <a:spcBef>
                <a:spcPts val="600"/>
              </a:spcBef>
              <a:spcAft>
                <a:spcPts val="600"/>
              </a:spcAft>
              <a:buClrTx/>
            </a:pPr>
            <a:r>
              <a:rPr lang="en-GB">
                <a:latin typeface="+mj-lt"/>
                <a:ea typeface="Calibri" panose="020F0502020204030204" pitchFamily="34" charset="0"/>
                <a:cs typeface="Times New Roman" panose="02020603050405020304" pitchFamily="18" charset="0"/>
              </a:rPr>
              <a:t>Understand that the multiplier can be a variable.</a:t>
            </a:r>
          </a:p>
          <a:p>
            <a:pPr fontAlgn="auto">
              <a:lnSpc>
                <a:spcPct val="100000"/>
              </a:lnSpc>
              <a:spcBef>
                <a:spcPts val="600"/>
              </a:spcBef>
              <a:spcAft>
                <a:spcPts val="600"/>
              </a:spcAft>
              <a:buClrTx/>
            </a:pPr>
            <a:r>
              <a:rPr lang="en-GB">
                <a:latin typeface="+mj-lt"/>
                <a:ea typeface="Calibri" panose="020F0502020204030204" pitchFamily="34" charset="0"/>
                <a:cs typeface="Times New Roman" panose="02020603050405020304" pitchFamily="18" charset="0"/>
              </a:rPr>
              <a:t>Understand the importance of the sign (positive or negative) of each term in an expression and how it affects the final result.</a:t>
            </a:r>
          </a:p>
          <a:p>
            <a:pPr fontAlgn="auto">
              <a:lnSpc>
                <a:spcPct val="100000"/>
              </a:lnSpc>
              <a:spcBef>
                <a:spcPts val="600"/>
              </a:spcBef>
              <a:spcAft>
                <a:spcPts val="600"/>
              </a:spcAft>
              <a:buClrTx/>
            </a:pPr>
            <a:r>
              <a:rPr lang="en-GB">
                <a:latin typeface="+mj-lt"/>
                <a:ea typeface="Calibri" panose="020F0502020204030204" pitchFamily="34" charset="0"/>
                <a:cs typeface="Times New Roman" panose="02020603050405020304" pitchFamily="18" charset="0"/>
              </a:rPr>
              <a:t>Understand the impact of a negative multiplier on the result.</a:t>
            </a:r>
          </a:p>
          <a:p>
            <a:pPr fontAlgn="auto">
              <a:lnSpc>
                <a:spcPct val="100000"/>
              </a:lnSpc>
              <a:spcBef>
                <a:spcPts val="600"/>
              </a:spcBef>
              <a:spcAft>
                <a:spcPts val="600"/>
              </a:spcAft>
              <a:buClrTx/>
            </a:pPr>
            <a:r>
              <a:rPr lang="en-GB">
                <a:latin typeface="+mj-lt"/>
                <a:ea typeface="Calibri" panose="020F0502020204030204" pitchFamily="34" charset="0"/>
                <a:cs typeface="Times New Roman" panose="02020603050405020304" pitchFamily="18" charset="0"/>
              </a:rPr>
              <a:t>Apply knowledge of fractions and decimals when expanding brackets.</a:t>
            </a:r>
          </a:p>
          <a:p>
            <a:pPr fontAlgn="auto">
              <a:lnSpc>
                <a:spcPct val="100000"/>
              </a:lnSpc>
              <a:spcBef>
                <a:spcPts val="600"/>
              </a:spcBef>
              <a:spcAft>
                <a:spcPts val="600"/>
              </a:spcAft>
              <a:buClrTx/>
            </a:pPr>
            <a:r>
              <a:rPr lang="en-GB">
                <a:latin typeface="+mj-lt"/>
                <a:ea typeface="Calibri" panose="020F0502020204030204" pitchFamily="34" charset="0"/>
                <a:cs typeface="Times New Roman" panose="02020603050405020304" pitchFamily="18" charset="0"/>
              </a:rPr>
              <a:t>Apply the use of algebra to a different context.</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24745"/>
            <a:ext cx="10972800" cy="5263530"/>
          </a:xfrm>
        </p:spPr>
        <p:txBody>
          <a:bodyPr>
            <a:normAutofit/>
          </a:bodyPr>
          <a:lstStyle/>
          <a:p>
            <a:r>
              <a:rPr lang="en-GB" dirty="0"/>
              <a:t>The fundamental understanding in this set of key ideas is that a letter can be used to represent a generalised number and that algebraic notation is used to generalise number properties, structures and relationships. </a:t>
            </a:r>
          </a:p>
          <a:p>
            <a:r>
              <a:rPr lang="en-GB" dirty="0"/>
              <a:t>Students will have learnt at Key Stage 2 that to calculate an expression such as 3 × 48 they can think of it as 3 × (40 + 8), which equals 3 × 40 + 3 × 8. Students may know this as the distributive law, although this should not be assumed. </a:t>
            </a:r>
          </a:p>
          <a:p>
            <a:r>
              <a:rPr lang="en-GB" dirty="0"/>
              <a:t>What is important at Key Stage 3 is that students come to see this as a general structure that will hold true for all numbers. They should be able to express this general structure symbolically (i.e. 3(a + b) = 3a + 3b) and pictorially by using, for example, an area model. Students should also be able to generalise this further to subtraction </a:t>
            </a:r>
            <a:r>
              <a:rPr lang="pt-BR" dirty="0"/>
              <a:t>(i.e. 3(a – b) = 3a – 3b).</a:t>
            </a:r>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24745"/>
            <a:ext cx="10972800" cy="5263530"/>
          </a:xfrm>
        </p:spPr>
        <p:txBody>
          <a:bodyPr>
            <a:normAutofit/>
          </a:bodyPr>
          <a:lstStyle/>
          <a:p>
            <a:r>
              <a:rPr lang="en-GB" dirty="0"/>
              <a:t>It is useful at this stage to draw attention to the ‘factor × factor = product’ structure of the equivalence 3(a + b) = 3a + 3b, i.e. two factors, 3 and (a + b), have been multiplied together to give a product equivalent to 3a + 3b. This will support students’ understanding of the inverse process of factorising. For example, ‘If the product is 3a + 3b, what might the two factors be?’.</a:t>
            </a:r>
          </a:p>
          <a:p>
            <a:r>
              <a:rPr lang="en-GB" dirty="0"/>
              <a:t>To gain a deep and secure understanding, students will benefit from experiencing a wide range of standard and non-standard examples (such as negative, decimal and fractional factors, including variables). </a:t>
            </a:r>
          </a:p>
        </p:txBody>
      </p:sp>
    </p:spTree>
    <p:extLst>
      <p:ext uri="{BB962C8B-B14F-4D97-AF65-F5344CB8AC3E}">
        <p14:creationId xmlns:p14="http://schemas.microsoft.com/office/powerpoint/2010/main" val="248163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a:t>What prior knowledge might your students already have? </a:t>
            </a:r>
          </a:p>
          <a:p>
            <a:pPr lvl="1"/>
            <a:r>
              <a:rPr lang="en-GB" sz="2400"/>
              <a:t>What language might they use to describe this key idea? </a:t>
            </a:r>
          </a:p>
          <a:p>
            <a:pPr lvl="1"/>
            <a:r>
              <a:rPr lang="en-GB" sz="240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3260132343"/>
              </p:ext>
            </p:extLst>
          </p:nvPr>
        </p:nvGraphicFramePr>
        <p:xfrm>
          <a:off x="660693" y="1411381"/>
          <a:ext cx="6160612" cy="457680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32866">
                <a:tc>
                  <a:txBody>
                    <a:bodyPr/>
                    <a:lstStyle/>
                    <a:p>
                      <a:r>
                        <a:rPr lang="en-GB"/>
                        <a:t>Upper Key Stage 2 Learning Outcome</a:t>
                      </a:r>
                    </a:p>
                  </a:txBody>
                  <a:tcPr/>
                </a:tc>
                <a:extLst>
                  <a:ext uri="{0D108BD9-81ED-4DB2-BD59-A6C34878D82A}">
                    <a16:rowId xmlns:a16="http://schemas.microsoft.com/office/drawing/2014/main" val="1564221312"/>
                  </a:ext>
                </a:extLst>
              </a:tr>
              <a:tr h="582515">
                <a:tc>
                  <a:txBody>
                    <a:bodyPr/>
                    <a:lstStyle/>
                    <a:p>
                      <a:pPr marL="285750" indent="-285750">
                        <a:buFont typeface="Arial" panose="020B0604020202020204" pitchFamily="34" charset="0"/>
                        <a:buChar char="•"/>
                      </a:pPr>
                      <a:r>
                        <a:rPr lang="en-GB"/>
                        <a:t>Use their knowledge of the order of operations to carry out calculations involving the four operations </a:t>
                      </a:r>
                    </a:p>
                  </a:txBody>
                  <a:tcPr anchor="ctr"/>
                </a:tc>
                <a:extLst>
                  <a:ext uri="{0D108BD9-81ED-4DB2-BD59-A6C34878D82A}">
                    <a16:rowId xmlns:a16="http://schemas.microsoft.com/office/drawing/2014/main" val="1387505252"/>
                  </a:ext>
                </a:extLst>
              </a:tr>
              <a:tr h="580722">
                <a:tc>
                  <a:txBody>
                    <a:bodyPr/>
                    <a:lstStyle/>
                    <a:p>
                      <a:pPr marL="285750" indent="-285750">
                        <a:buFont typeface="Arial" panose="020B0604020202020204" pitchFamily="34" charset="0"/>
                        <a:buChar char="•"/>
                      </a:pPr>
                      <a:r>
                        <a:rPr lang="en-GB" dirty="0"/>
                        <a:t>Use simple formulae </a:t>
                      </a:r>
                    </a:p>
                  </a:txBody>
                  <a:tcPr anchor="ctr"/>
                </a:tc>
                <a:extLst>
                  <a:ext uri="{0D108BD9-81ED-4DB2-BD59-A6C34878D82A}">
                    <a16:rowId xmlns:a16="http://schemas.microsoft.com/office/drawing/2014/main" val="502591801"/>
                  </a:ext>
                </a:extLst>
              </a:tr>
              <a:tr h="580722">
                <a:tc>
                  <a:txBody>
                    <a:bodyPr/>
                    <a:lstStyle/>
                    <a:p>
                      <a:pPr marL="285750" indent="-285750">
                        <a:buFont typeface="Arial" panose="020B0604020202020204" pitchFamily="34" charset="0"/>
                        <a:buChar char="•"/>
                      </a:pPr>
                      <a:r>
                        <a:rPr lang="en-GB"/>
                        <a:t>Express missing number problems algebraically </a:t>
                      </a:r>
                    </a:p>
                  </a:txBody>
                  <a:tcPr anchor="ctr"/>
                </a:tc>
                <a:extLst>
                  <a:ext uri="{0D108BD9-81ED-4DB2-BD59-A6C34878D82A}">
                    <a16:rowId xmlns:a16="http://schemas.microsoft.com/office/drawing/2014/main" val="2537917201"/>
                  </a:ext>
                </a:extLst>
              </a:tr>
              <a:tr h="582515">
                <a:tc>
                  <a:txBody>
                    <a:bodyPr/>
                    <a:lstStyle/>
                    <a:p>
                      <a:pPr marL="285750" indent="-285750">
                        <a:buFont typeface="Arial" panose="020B0604020202020204" pitchFamily="34" charset="0"/>
                        <a:buChar char="•"/>
                      </a:pPr>
                      <a:r>
                        <a:rPr lang="en-GB"/>
                        <a:t>Find pairs of numbers that satisfy an equation with two unknowns </a:t>
                      </a:r>
                    </a:p>
                  </a:txBody>
                  <a:tcPr anchor="ctr"/>
                </a:tc>
                <a:extLst>
                  <a:ext uri="{0D108BD9-81ED-4DB2-BD59-A6C34878D82A}">
                    <a16:rowId xmlns:a16="http://schemas.microsoft.com/office/drawing/2014/main" val="4192537400"/>
                  </a:ext>
                </a:extLst>
              </a:tr>
              <a:tr h="580722">
                <a:tc>
                  <a:txBody>
                    <a:bodyPr/>
                    <a:lstStyle/>
                    <a:p>
                      <a:pPr marL="285750" indent="-285750">
                        <a:buFont typeface="Arial" panose="020B0604020202020204" pitchFamily="34" charset="0"/>
                        <a:buChar char="•"/>
                      </a:pPr>
                      <a:r>
                        <a:rPr lang="en-GB"/>
                        <a:t>Enumerate possibilities of combinations of two variables</a:t>
                      </a:r>
                    </a:p>
                  </a:txBody>
                  <a:tcPr anchor="ctr"/>
                </a:tc>
                <a:extLst>
                  <a:ext uri="{0D108BD9-81ED-4DB2-BD59-A6C34878D82A}">
                    <a16:rowId xmlns:a16="http://schemas.microsoft.com/office/drawing/2014/main" val="6563484"/>
                  </a:ext>
                </a:extLst>
              </a:tr>
              <a:tr h="108181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 introduced to the use of symbols and letters to represent variables and unknowns in mathematical situations that they already understand (non-statutory guidance)</a:t>
                      </a:r>
                    </a:p>
                  </a:txBody>
                  <a:tcPr anchor="ctr"/>
                </a:tc>
                <a:extLst>
                  <a:ext uri="{0D108BD9-81ED-4DB2-BD59-A6C34878D82A}">
                    <a16:rowId xmlns:a16="http://schemas.microsoft.com/office/drawing/2014/main" val="854264206"/>
                  </a:ext>
                </a:extLst>
              </a:tr>
            </a:tbl>
          </a:graphicData>
        </a:graphic>
      </p:graphicFrame>
    </p:spTree>
    <p:extLst>
      <p:ext uri="{BB962C8B-B14F-4D97-AF65-F5344CB8AC3E}">
        <p14:creationId xmlns:p14="http://schemas.microsoft.com/office/powerpoint/2010/main" val="43297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11.xml><?xml version="1.0" encoding="utf-8"?>
<p:tagLst xmlns:a="http://schemas.openxmlformats.org/drawingml/2006/main" xmlns:r="http://schemas.openxmlformats.org/officeDocument/2006/relationships" xmlns:p="http://schemas.openxmlformats.org/presentationml/2006/main">
  <p:tag name="TIMING" val="|2.2|1.6"/>
</p:tagLst>
</file>

<file path=ppt/tags/tag12.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7C929F17-7065-44D4-BAC9-30D6CA7CBC8C}">
  <ds:schemaRefs>
    <ds:schemaRef ds:uri="b17c8f57-d5a2-4476-ad19-6366d61ed755"/>
    <ds:schemaRef ds:uri="dc9bd944-225f-43f1-96dc-d5ee43d55d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B1B18B3D-5C68-4030-BEF3-6F927E24DA37}">
  <ds:schemaRefs>
    <ds:schemaRef ds:uri="b17c8f57-d5a2-4476-ad19-6366d61ed755"/>
    <ds:schemaRef ds:uri="dc9bd944-225f-43f1-96dc-d5ee43d55d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97</TotalTime>
  <Words>7247</Words>
  <Application>Microsoft Office PowerPoint</Application>
  <PresentationFormat>Widescreen</PresentationFormat>
  <Paragraphs>578</Paragraphs>
  <Slides>47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Cambria Math</vt:lpstr>
      <vt:lpstr>Myriad Pro</vt:lpstr>
      <vt:lpstr>Symbol</vt:lpstr>
      <vt:lpstr>Times New Roman</vt:lpstr>
      <vt:lpstr>Custom Design</vt:lpstr>
      <vt:lpstr>Multiplying expressions by terms</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Checking prior learning</vt:lpstr>
      <vt:lpstr>Checking prior learning</vt:lpstr>
      <vt:lpstr>Common difficulties and misconceptions</vt:lpstr>
      <vt:lpstr>Common difficulties and misconceptions (1)</vt:lpstr>
      <vt:lpstr>Common difficulties and misconceptions (2)</vt:lpstr>
      <vt:lpstr>1.4.3.1 Understand how to use the distributive law to multiply an expression by a term such as 3(a + 4b) and 3p2(2p + 3b)</vt:lpstr>
      <vt:lpstr>Understand the structure of the distributive law</vt:lpstr>
      <vt:lpstr>Understand the structure of the distributive law</vt:lpstr>
      <vt:lpstr>Understand the impact of the multiplier</vt:lpstr>
      <vt:lpstr>Understand the impact of the multiplier</vt:lpstr>
      <vt:lpstr>Understand the impact of the multiplier</vt:lpstr>
      <vt:lpstr>Understand the impact of the multiplier</vt:lpstr>
      <vt:lpstr>Understand the impact of the multiplier</vt:lpstr>
      <vt:lpstr>Understand that the multiplier can be a variable</vt:lpstr>
      <vt:lpstr>Understand that the multiplier can be a variable</vt:lpstr>
      <vt:lpstr>Understand the importance of the sign (positive or negative) of each term in an expression and how it affects the final result</vt:lpstr>
      <vt:lpstr>Understand the importance of the sign (positive or negative) of each term in an expression and how it affects the final result</vt:lpstr>
      <vt:lpstr>Understand the importance of the sign (positive or negative) of each term in an expression and how it affects the final result</vt:lpstr>
      <vt:lpstr>Understand the importance of the sign (positive or negative) of each term in an expression and how it affects the final result</vt:lpstr>
      <vt:lpstr>Understand the importance of the sign (positive or negative) of each term in an expression and how it affects the final result</vt:lpstr>
      <vt:lpstr>Understand the importance of the sign (positive or negative) of each term in an expression and how it affects the final result</vt:lpstr>
      <vt:lpstr>Understand the impact of a negative multiplier on the result</vt:lpstr>
      <vt:lpstr>Understand the impact of a negative multiplier on the result.</vt:lpstr>
      <vt:lpstr>Understand the impact of a negative multiplier on the result</vt:lpstr>
      <vt:lpstr>Understand the impact of a negative multiplier on the result</vt:lpstr>
      <vt:lpstr>Apply knowledge of fractions and decimals when expanding brackets</vt:lpstr>
      <vt:lpstr>Apply knowledge of fractions and decimals when expanding brackets</vt:lpstr>
      <vt:lpstr>Apply the use of algebra to a different context</vt:lpstr>
      <vt:lpstr>Apply the use of algebra to a different context</vt:lpstr>
      <vt:lpstr>Reflection questions</vt:lpstr>
      <vt:lpstr>PowerPoint Presentation</vt:lpstr>
      <vt:lpstr>Appendices</vt:lpstr>
      <vt:lpstr>Key vocabulary (1)</vt:lpstr>
      <vt:lpstr>Key vocabulary (2)</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Multiplying expressions by terms</dc:title>
  <dc:creator>Rebecca Donaldson</dc:creator>
  <cp:lastModifiedBy>Steve McCormack</cp:lastModifiedBy>
  <cp:revision>4</cp:revision>
  <dcterms:created xsi:type="dcterms:W3CDTF">2021-05-05T14:32:21Z</dcterms:created>
  <dcterms:modified xsi:type="dcterms:W3CDTF">2021-09-20T10:30:57Z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