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3.xml" ContentType="application/vnd.openxmlformats-officedocument.themeOverrid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Override4.xml" ContentType="application/vnd.openxmlformats-officedocument.themeOverrid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  <p:sldMasterId id="2147483708" r:id="rId4"/>
  </p:sldMasterIdLst>
  <p:notesMasterIdLst>
    <p:notesMasterId r:id="rId44"/>
  </p:notesMasterIdLst>
  <p:handoutMasterIdLst>
    <p:handoutMasterId r:id="rId45"/>
  </p:handoutMasterIdLst>
  <p:sldIdLst>
    <p:sldId id="257" r:id="rId5"/>
    <p:sldId id="433" r:id="rId6"/>
    <p:sldId id="457" r:id="rId7"/>
    <p:sldId id="358" r:id="rId8"/>
    <p:sldId id="414" r:id="rId9"/>
    <p:sldId id="412" r:id="rId10"/>
    <p:sldId id="472" r:id="rId11"/>
    <p:sldId id="408" r:id="rId12"/>
    <p:sldId id="409" r:id="rId13"/>
    <p:sldId id="410" r:id="rId14"/>
    <p:sldId id="411" r:id="rId15"/>
    <p:sldId id="466" r:id="rId16"/>
    <p:sldId id="467" r:id="rId17"/>
    <p:sldId id="420" r:id="rId18"/>
    <p:sldId id="465" r:id="rId19"/>
    <p:sldId id="473" r:id="rId20"/>
    <p:sldId id="422" r:id="rId21"/>
    <p:sldId id="383" r:id="rId22"/>
    <p:sldId id="413" r:id="rId23"/>
    <p:sldId id="384" r:id="rId24"/>
    <p:sldId id="386" r:id="rId25"/>
    <p:sldId id="387" r:id="rId26"/>
    <p:sldId id="401" r:id="rId27"/>
    <p:sldId id="435" r:id="rId28"/>
    <p:sldId id="461" r:id="rId29"/>
    <p:sldId id="462" r:id="rId30"/>
    <p:sldId id="463" r:id="rId31"/>
    <p:sldId id="464" r:id="rId32"/>
    <p:sldId id="459" r:id="rId33"/>
    <p:sldId id="458" r:id="rId34"/>
    <p:sldId id="437" r:id="rId35"/>
    <p:sldId id="438" r:id="rId36"/>
    <p:sldId id="440" r:id="rId37"/>
    <p:sldId id="445" r:id="rId38"/>
    <p:sldId id="449" r:id="rId39"/>
    <p:sldId id="453" r:id="rId40"/>
    <p:sldId id="426" r:id="rId41"/>
    <p:sldId id="402" r:id="rId42"/>
    <p:sldId id="403" r:id="rId43"/>
  </p:sldIdLst>
  <p:sldSz cx="9144000" cy="6858000" type="screen4x3"/>
  <p:notesSz cx="6858000" cy="10052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hn Westwell" initials="JW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D9E"/>
    <a:srgbClr val="009242"/>
    <a:srgbClr val="0F6404"/>
    <a:srgbClr val="003964"/>
    <a:srgbClr val="004F8A"/>
    <a:srgbClr val="004070"/>
    <a:srgbClr val="00487E"/>
    <a:srgbClr val="00628E"/>
    <a:srgbClr val="0C47A6"/>
    <a:srgbClr val="004B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62" autoAdjust="0"/>
    <p:restoredTop sz="98417" autoAdjust="0"/>
  </p:normalViewPr>
  <p:slideViewPr>
    <p:cSldViewPr>
      <p:cViewPr varScale="1">
        <p:scale>
          <a:sx n="50" d="100"/>
          <a:sy n="50" d="100"/>
        </p:scale>
        <p:origin x="-1339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4580E-E655-4C1F-BFCA-9381A5607A72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47225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547225"/>
            <a:ext cx="2971800" cy="5032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A6F7C2-BDB8-4740-A03E-46D56C4058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21017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2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2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F3FC24-BAFF-4CDE-A733-B0DC5AB20C8C}" type="datetimeFigureOut">
              <a:rPr lang="en-GB" smtClean="0"/>
              <a:t>31/03/2016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54063"/>
            <a:ext cx="5022850" cy="3768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74724"/>
            <a:ext cx="5486400" cy="45234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47703"/>
            <a:ext cx="2971800" cy="502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547703"/>
            <a:ext cx="2971800" cy="502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47C38-BBD8-48D0-A294-A3F3A0215F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6276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fld id="{3A0F1F54-348D-4AA0-8DC5-C5D5E247BC18}" type="slidenum">
              <a:rPr lang="en-GB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20000"/>
                </a:spcBef>
              </a:pPr>
              <a:t>1</a:t>
            </a:fld>
            <a:endParaRPr lang="en-GB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Each</a:t>
            </a:r>
            <a:r>
              <a:rPr lang="en-GB" baseline="0" dirty="0" smtClean="0"/>
              <a:t> summary group has one member of each of the feedback groups in it, so effectively all experiences are represented in each summary group.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8EBB-9034-433A-B29C-AF213E299B2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21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Each</a:t>
            </a:r>
            <a:r>
              <a:rPr lang="en-GB" baseline="0" dirty="0" smtClean="0"/>
              <a:t> summary group has one member of each of the feedback groups in it, so effectively all experiences are represented in each summary group.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E8EBB-9034-433A-B29C-AF213E299B2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21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0925ADE-0D2C-4C96-A384-47907A7D68ED}" type="slidenum">
              <a:rPr lang="en-GB" altLang="en-US" sz="1200">
                <a:solidFill>
                  <a:prstClr val="black"/>
                </a:solidFill>
              </a:rPr>
              <a:pPr eaLnBrk="1" hangingPunct="1"/>
              <a:t>8</a:t>
            </a:fld>
            <a:endParaRPr lang="en-GB" alt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0925ADE-0D2C-4C96-A384-47907A7D68ED}" type="slidenum">
              <a:rPr lang="en-GB" altLang="en-US" sz="1200">
                <a:solidFill>
                  <a:prstClr val="black"/>
                </a:solidFill>
              </a:rPr>
              <a:pPr eaLnBrk="1" hangingPunct="1"/>
              <a:t>9</a:t>
            </a:fld>
            <a:endParaRPr lang="en-GB" alt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0925ADE-0D2C-4C96-A384-47907A7D68ED}" type="slidenum">
              <a:rPr lang="en-GB" altLang="en-US" sz="1200">
                <a:solidFill>
                  <a:prstClr val="black"/>
                </a:solidFill>
              </a:rPr>
              <a:pPr eaLnBrk="1" hangingPunct="1"/>
              <a:t>10</a:t>
            </a:fld>
            <a:endParaRPr lang="en-GB" alt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0925ADE-0D2C-4C96-A384-47907A7D68ED}" type="slidenum">
              <a:rPr lang="en-GB" altLang="en-US" sz="1200">
                <a:solidFill>
                  <a:prstClr val="black"/>
                </a:solidFill>
              </a:rPr>
              <a:pPr eaLnBrk="1" hangingPunct="1"/>
              <a:t>11</a:t>
            </a:fld>
            <a:endParaRPr lang="en-GB" alt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fld id="{72AE18F7-67D8-4079-A476-EB761F17ED46}" type="slidenum">
              <a:rPr lang="en-GB" altLang="en-US">
                <a:solidFill>
                  <a:prstClr val="black"/>
                </a:solidFill>
                <a:latin typeface="Arial" pitchFamily="34" charset="0"/>
              </a:rPr>
              <a:pPr eaLnBrk="1" hangingPunct="1">
                <a:spcBef>
                  <a:spcPct val="20000"/>
                </a:spcBef>
              </a:pPr>
              <a:t>15</a:t>
            </a:fld>
            <a:endParaRPr lang="en-GB" altLang="en-US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-142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006850"/>
            <a:ext cx="322262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  <a:extLst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>
              <a:solidFill>
                <a:srgbClr val="99CCCC"/>
              </a:solidFill>
            </a:endParaRPr>
          </a:p>
        </p:txBody>
      </p:sp>
      <p:pic>
        <p:nvPicPr>
          <p:cNvPr id="9" name="Picture 2" descr="Block of logos with new IOE logo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913" y="6140450"/>
            <a:ext cx="579913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4470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1E62F-1F5E-44B9-97CE-A97DD37C411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153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301625"/>
            <a:ext cx="1981200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01625"/>
            <a:ext cx="57912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9DBA7-E7F4-4A42-A524-3C5E293A97AA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845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-142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006850"/>
            <a:ext cx="322262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  <a:extLst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99CCCC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rgbClr val="99CCCC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pic>
        <p:nvPicPr>
          <p:cNvPr id="9" name="Picture 2" descr="Block of logos with new IOE logo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913" y="6140450"/>
            <a:ext cx="579913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9832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32409-FE40-4A2F-ADC1-5771EC4B8D3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39920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4419F-B62B-407C-8BFD-D34E525BFC9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07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FC007A-FDC5-4C3F-BC30-DDFD72614E4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623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456E9-D7A3-4EA0-9109-2A769C48B7C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536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E7770-642D-4A28-9D97-20990311774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69727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BB51D-2E6E-494C-AD70-EDF045AAAE9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094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E2E11-0205-40B9-A0EB-A797143BF6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768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A70A2-DB71-4C04-8C5D-843965837FD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8298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0F6DA-C12E-4850-BFCB-88AC0962239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416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E168D-6031-48D8-8201-B38E971951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6652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301625"/>
            <a:ext cx="1981200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01625"/>
            <a:ext cx="57912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16A7E-C1BB-4BB2-AAFE-C5A7D6AE5DE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5416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-142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006850"/>
            <a:ext cx="322262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>
              <a:solidFill>
                <a:srgbClr val="99CCCC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>
              <a:solidFill>
                <a:srgbClr val="99CCCC"/>
              </a:solidFill>
            </a:endParaRPr>
          </a:p>
        </p:txBody>
      </p:sp>
      <p:pic>
        <p:nvPicPr>
          <p:cNvPr id="9" name="Picture 2" descr="Block of logos with new IOE logo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913" y="6140450"/>
            <a:ext cx="579913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4677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196CE-9F61-41BC-B78A-B3201028BBC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4150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943EA5-1E4D-4C2A-A560-63063CCEF4BB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6209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7D2EB-7DC3-4F6A-8FF5-BA8CE41AC427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2988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8BEB4-4EDA-400A-9681-1BE5B06FB833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1175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5D828-A995-4F78-B68D-912732E2C3D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5089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351EB-9D3E-4E8A-BCEE-044A6CA3435B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27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90372-F042-4B5D-9F06-2892711E1AF1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891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94799-9795-4F41-9778-C20EDD8880F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5873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0AF46-93EC-462A-A75D-5DABBE31C51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1138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3B604-C9C5-4EC1-AA0C-C75623554EF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5656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301625"/>
            <a:ext cx="1981200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01625"/>
            <a:ext cx="57912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A9334-E31B-48EB-A4E5-8D382F4A024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4874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-14288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006850"/>
            <a:ext cx="322262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3"/>
            <a:ext cx="7239000" cy="7588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>
              <a:solidFill>
                <a:srgbClr val="99CCCC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>
              <a:solidFill>
                <a:srgbClr val="99CCCC"/>
              </a:solidFill>
            </a:endParaRPr>
          </a:p>
        </p:txBody>
      </p:sp>
      <p:pic>
        <p:nvPicPr>
          <p:cNvPr id="9" name="Picture 2" descr="Block of logos with new IOE logo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913" y="6140450"/>
            <a:ext cx="579913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33351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D00A4C-1CB5-4F2B-8965-F862CDD7FF22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6927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EC8E5-ADEE-48CA-87F2-4D265C9DFD6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5101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DF852-992D-4890-866F-515D753D7C1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65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19F07-0FFE-4385-9612-229C8536CEDE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9797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26CEE-5D63-4E01-A443-14DDF9123C26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24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7213"/>
            <a:ext cx="38846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3" y="1827213"/>
            <a:ext cx="38846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F4355-30F7-4EA2-99A1-79B3199F9955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7245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2420C-FA8E-4BCE-893C-A939CD313750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9933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E1F9E-DB76-4420-BAFA-3A5D7819C7C7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1590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1DEB9-83C9-43A8-AD1A-42F615F7471C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4687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41AFF0-BB7C-4090-8DDC-D4A432A1AFFF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8626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301625"/>
            <a:ext cx="1981200" cy="5640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01625"/>
            <a:ext cx="5791200" cy="5640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61E22-F3A2-408F-9309-3D69AE080DAD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237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0849E-2BC6-4D72-84E9-ABB90F856568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658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51CF4-D2F5-4A87-B234-E6ECF3C4E259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629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E18B5-EBE1-4CE9-835A-6893B48F1C3E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83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69349-D3C0-4C92-A835-9E14492C71FD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90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3E3B5-4AE9-4EB0-9238-693D8AC8EA54}" type="slidenum">
              <a:rPr lang="en-GB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380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142875"/>
            <a:ext cx="2011363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C0AFCA3A-1215-493A-B9EC-4A19E31D4F09}" type="slidenum">
              <a:rPr lang="en-GB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24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142875"/>
            <a:ext cx="2011363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3076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/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8E651C1B-E0A9-4E73-BBF7-8AE306337788}" type="slidenum">
              <a:rPr lang="en-GB"/>
              <a:pPr fontAlgn="base">
                <a:spcAft>
                  <a:spcPct val="0"/>
                </a:spcAft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7642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142875"/>
            <a:ext cx="2011363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E2E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A66C4519-C467-49D7-944C-5E705DF1DAB1}" type="slidenum">
              <a:rPr lang="en-GB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784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itchFamily="34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itchFamily="34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142875"/>
            <a:ext cx="2011363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E2E8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205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pPr fontAlgn="base"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pPr fontAlgn="base">
              <a:spcAft>
                <a:spcPct val="0"/>
              </a:spcAft>
              <a:defRPr/>
            </a:pPr>
            <a:fld id="{61AA929B-12FC-4926-B4A8-C445D0B26C6F}" type="slidenum">
              <a:rPr lang="en-GB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192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charset="0"/>
        <a:buChar char="–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9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ctrTitle"/>
          </p:nvPr>
        </p:nvSpPr>
        <p:spPr>
          <a:xfrm>
            <a:off x="395536" y="1302023"/>
            <a:ext cx="7239000" cy="1406897"/>
          </a:xfrm>
        </p:spPr>
        <p:txBody>
          <a:bodyPr/>
          <a:lstStyle/>
          <a:p>
            <a:r>
              <a:rPr lang="en-GB" altLang="en-US" sz="4800" dirty="0" smtClean="0"/>
              <a:t>KS3 Multiplicative Reasoning project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3568" y="3180390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TIME Team workshop 4 </a:t>
            </a:r>
          </a:p>
          <a:p>
            <a:r>
              <a:rPr lang="en-GB" sz="2400" b="1" dirty="0" smtClean="0">
                <a:solidFill>
                  <a:schemeClr val="bg1"/>
                </a:solidFill>
              </a:rPr>
              <a:t>Day </a:t>
            </a:r>
            <a:r>
              <a:rPr lang="en-GB" sz="2400" b="1" dirty="0" smtClean="0">
                <a:solidFill>
                  <a:schemeClr val="bg1"/>
                </a:solidFill>
              </a:rPr>
              <a:t>5</a:t>
            </a:r>
            <a:endParaRPr lang="en-GB" sz="24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66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362286" y="1268760"/>
            <a:ext cx="7924800" cy="535904"/>
          </a:xfrm>
        </p:spPr>
        <p:txBody>
          <a:bodyPr/>
          <a:lstStyle/>
          <a:p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dirty="0" smtClean="0"/>
              <a:t>Feedback on other unit 2 lessons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424863" cy="4114800"/>
          </a:xfrm>
        </p:spPr>
        <p:txBody>
          <a:bodyPr/>
          <a:lstStyle/>
          <a:p>
            <a:pPr marL="0" indent="0">
              <a:spcAft>
                <a:spcPts val="600"/>
              </a:spcAft>
            </a:pP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Contexts for a bar model</a:t>
            </a:r>
            <a:endParaRPr lang="en-GB" sz="2800" kern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</a:pPr>
            <a:r>
              <a:rPr lang="en-GB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2b</a:t>
            </a: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Percentages on the bar model</a:t>
            </a:r>
            <a:endParaRPr lang="en-GB" sz="2800" kern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</a:pPr>
            <a:r>
              <a:rPr lang="en-GB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2c</a:t>
            </a: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Identifying proportional scenarios</a:t>
            </a:r>
            <a:endParaRPr lang="en-GB" sz="2800" kern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</a:pPr>
            <a:r>
              <a:rPr lang="en-GB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2d</a:t>
            </a: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Directly or inversely proportional</a:t>
            </a:r>
            <a:endParaRPr lang="en-GB" sz="2800" kern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</a:pPr>
            <a:r>
              <a:rPr lang="en-GB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2e</a:t>
            </a: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DNL to explore relations</a:t>
            </a:r>
            <a:endParaRPr lang="en-GB" sz="2800" kern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</a:pPr>
            <a:r>
              <a:rPr lang="en-GB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2f</a:t>
            </a:r>
            <a:r>
              <a:rPr lang="en-GB" sz="2800" kern="1200" dirty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GB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DNL to explore ratio and non ratio problems</a:t>
            </a:r>
            <a:endParaRPr lang="en-GB" sz="28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2.2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60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7924800" cy="1111968"/>
          </a:xfrm>
        </p:spPr>
        <p:txBody>
          <a:bodyPr/>
          <a:lstStyle/>
          <a:p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dirty="0" smtClean="0"/>
              <a:t>Summary task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424863" cy="4114800"/>
          </a:xfrm>
        </p:spPr>
        <p:txBody>
          <a:bodyPr/>
          <a:lstStyle/>
          <a:p>
            <a:pPr marL="0" indent="0">
              <a:spcAft>
                <a:spcPts val="600"/>
              </a:spcAft>
            </a:pPr>
            <a:r>
              <a:rPr lang="en-GB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Working in your school pairs please complete the </a:t>
            </a:r>
            <a:r>
              <a:rPr lang="en-GB" sz="2800" b="1" kern="1200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GB" sz="2800" b="1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nit summary form </a:t>
            </a:r>
            <a:r>
              <a:rPr lang="en-GB" sz="28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for collecting in.</a:t>
            </a:r>
          </a:p>
          <a:p>
            <a:pPr marL="0" indent="0">
              <a:spcAft>
                <a:spcPts val="600"/>
              </a:spcAft>
            </a:pPr>
            <a:endParaRPr lang="en-GB" sz="2800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2.3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75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584" y="783868"/>
            <a:ext cx="7128792" cy="394551"/>
          </a:xfrm>
        </p:spPr>
        <p:txBody>
          <a:bodyPr>
            <a:noAutofit/>
          </a:bodyPr>
          <a:lstStyle/>
          <a:p>
            <a:pPr lvl="0" algn="l"/>
            <a:r>
              <a:rPr lang="en-GB" sz="2000" dirty="0" smtClean="0"/>
              <a:t>Some </a:t>
            </a:r>
            <a:r>
              <a:rPr lang="en-GB" sz="2000" b="1" dirty="0" smtClean="0"/>
              <a:t>comments following teaching of Unit 1:</a:t>
            </a:r>
            <a:endParaRPr lang="en-GB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5688632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1800"/>
              </a:spcAft>
              <a:buFont typeface="+mj-lt"/>
              <a:buAutoNum type="arabicPeriod"/>
            </a:pPr>
            <a:r>
              <a:rPr lang="en-GB" sz="2200" i="1" dirty="0" smtClean="0"/>
              <a:t>Its </a:t>
            </a:r>
            <a:r>
              <a:rPr lang="en-GB" sz="2200" b="1" i="1" dirty="0"/>
              <a:t>independent learning</a:t>
            </a:r>
          </a:p>
          <a:p>
            <a:pPr lvl="0">
              <a:spcBef>
                <a:spcPts val="0"/>
              </a:spcBef>
              <a:spcAft>
                <a:spcPts val="1800"/>
              </a:spcAft>
              <a:buFont typeface="+mj-lt"/>
              <a:buAutoNum type="arabicPeriod"/>
            </a:pPr>
            <a:r>
              <a:rPr lang="en-GB" sz="2200" i="1" dirty="0"/>
              <a:t>Pupils come up with the questions –they argue, its </a:t>
            </a:r>
            <a:r>
              <a:rPr lang="en-GB" sz="2200" b="1" i="1" dirty="0"/>
              <a:t>better learning coming from them</a:t>
            </a:r>
          </a:p>
          <a:p>
            <a:pPr lvl="0">
              <a:spcBef>
                <a:spcPts val="0"/>
              </a:spcBef>
              <a:spcAft>
                <a:spcPts val="1800"/>
              </a:spcAft>
              <a:buFont typeface="+mj-lt"/>
              <a:buAutoNum type="arabicPeriod"/>
            </a:pPr>
            <a:r>
              <a:rPr lang="en-GB" sz="2200" i="1" dirty="0"/>
              <a:t>It sort of </a:t>
            </a:r>
            <a:r>
              <a:rPr lang="en-GB" sz="2200" b="1" i="1" dirty="0" smtClean="0"/>
              <a:t>releases </a:t>
            </a:r>
            <a:r>
              <a:rPr lang="en-GB" sz="2200" i="1" dirty="0" smtClean="0"/>
              <a:t>them</a:t>
            </a:r>
            <a:endParaRPr lang="en-GB" sz="2200" i="1" dirty="0"/>
          </a:p>
          <a:p>
            <a:pPr lvl="0">
              <a:spcBef>
                <a:spcPts val="0"/>
              </a:spcBef>
              <a:spcAft>
                <a:spcPts val="1800"/>
              </a:spcAft>
              <a:buFont typeface="+mj-lt"/>
              <a:buAutoNum type="arabicPeriod"/>
            </a:pPr>
            <a:r>
              <a:rPr lang="en-GB" sz="2200" i="1" dirty="0"/>
              <a:t>They are more </a:t>
            </a:r>
            <a:r>
              <a:rPr lang="en-GB" sz="2200" b="1" i="1" dirty="0" smtClean="0"/>
              <a:t>resilient </a:t>
            </a:r>
            <a:r>
              <a:rPr lang="en-GB" sz="2200" i="1" dirty="0" smtClean="0"/>
              <a:t>(and we have to be more resilient in sticking with issues)</a:t>
            </a:r>
            <a:endParaRPr lang="en-GB" sz="2200" i="1" dirty="0"/>
          </a:p>
          <a:p>
            <a:pPr lvl="0">
              <a:spcBef>
                <a:spcPts val="0"/>
              </a:spcBef>
              <a:spcAft>
                <a:spcPts val="1800"/>
              </a:spcAft>
              <a:buFont typeface="+mj-lt"/>
              <a:buAutoNum type="arabicPeriod"/>
            </a:pPr>
            <a:r>
              <a:rPr lang="en-GB" sz="2200" i="1" dirty="0"/>
              <a:t>Different style of </a:t>
            </a:r>
            <a:r>
              <a:rPr lang="en-GB" sz="2200" i="1" dirty="0" smtClean="0"/>
              <a:t>teaching - teaching </a:t>
            </a:r>
            <a:r>
              <a:rPr lang="en-GB" sz="2200" i="1" dirty="0"/>
              <a:t>is easier this way</a:t>
            </a:r>
          </a:p>
          <a:p>
            <a:pPr lvl="0">
              <a:spcBef>
                <a:spcPts val="0"/>
              </a:spcBef>
              <a:spcAft>
                <a:spcPts val="1800"/>
              </a:spcAft>
              <a:buFont typeface="+mj-lt"/>
              <a:buAutoNum type="arabicPeriod"/>
            </a:pPr>
            <a:r>
              <a:rPr lang="en-GB" sz="2200" i="1" dirty="0" smtClean="0"/>
              <a:t>You </a:t>
            </a:r>
            <a:r>
              <a:rPr lang="en-GB" sz="2200" i="1" dirty="0"/>
              <a:t>have to think more about </a:t>
            </a:r>
            <a:r>
              <a:rPr lang="en-GB" sz="2200" b="1" i="1" dirty="0"/>
              <a:t>responding to what they come up with</a:t>
            </a:r>
            <a:r>
              <a:rPr lang="en-GB" sz="2200" i="1" dirty="0"/>
              <a:t>, what responses they might make</a:t>
            </a:r>
          </a:p>
          <a:p>
            <a:pPr lvl="0">
              <a:spcBef>
                <a:spcPts val="0"/>
              </a:spcBef>
              <a:spcAft>
                <a:spcPts val="1800"/>
              </a:spcAft>
              <a:buFont typeface="+mj-lt"/>
              <a:buAutoNum type="arabicPeriod"/>
            </a:pPr>
            <a:r>
              <a:rPr lang="en-GB" sz="2200" i="1" dirty="0"/>
              <a:t>I could stop the lessons not necessarily having got to the end that was ok the </a:t>
            </a:r>
            <a:r>
              <a:rPr lang="en-GB" sz="2200" b="1" i="1" dirty="0"/>
              <a:t>discussion was worthwhile</a:t>
            </a:r>
            <a:r>
              <a:rPr lang="en-GB" sz="2200" i="1" dirty="0" smtClean="0"/>
              <a:t>.</a:t>
            </a:r>
          </a:p>
          <a:p>
            <a:pPr lvl="0"/>
            <a:endParaRPr lang="en-GB" sz="800" dirty="0" smtClean="0"/>
          </a:p>
          <a:p>
            <a:endParaRPr lang="en-GB" sz="800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2.4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260648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6D9E"/>
                </a:solidFill>
              </a:rPr>
              <a:t>Unit 1 </a:t>
            </a:r>
            <a:r>
              <a:rPr lang="en-GB" sz="2800" b="1" dirty="0" smtClean="0">
                <a:solidFill>
                  <a:srgbClr val="006D9E"/>
                </a:solidFill>
              </a:rPr>
              <a:t>feedback</a:t>
            </a:r>
            <a:endParaRPr lang="en-GB" sz="2800" dirty="0">
              <a:solidFill>
                <a:srgbClr val="006D9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47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65312"/>
            <a:ext cx="8229600" cy="2331640"/>
          </a:xfrm>
        </p:spPr>
        <p:txBody>
          <a:bodyPr>
            <a:normAutofit/>
          </a:bodyPr>
          <a:lstStyle/>
          <a:p>
            <a:pPr marL="457200" lvl="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8"/>
            </a:pPr>
            <a:r>
              <a:rPr lang="en-GB" sz="2200" i="1" dirty="0" smtClean="0">
                <a:solidFill>
                  <a:prstClr val="black"/>
                </a:solidFill>
              </a:rPr>
              <a:t> </a:t>
            </a:r>
            <a:r>
              <a:rPr lang="en-GB" sz="2000" b="1" i="1" dirty="0" smtClean="0">
                <a:solidFill>
                  <a:prstClr val="black"/>
                </a:solidFill>
              </a:rPr>
              <a:t>Real </a:t>
            </a:r>
            <a:r>
              <a:rPr lang="en-GB" sz="2000" b="1" i="1" dirty="0">
                <a:solidFill>
                  <a:prstClr val="black"/>
                </a:solidFill>
              </a:rPr>
              <a:t>life </a:t>
            </a:r>
            <a:r>
              <a:rPr lang="en-GB" sz="2000" i="1" dirty="0">
                <a:solidFill>
                  <a:prstClr val="black"/>
                </a:solidFill>
              </a:rPr>
              <a:t>contexts powerful</a:t>
            </a:r>
          </a:p>
          <a:p>
            <a:pPr marL="457200" lvl="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8"/>
            </a:pPr>
            <a:r>
              <a:rPr lang="en-GB" sz="2000" i="1" dirty="0">
                <a:solidFill>
                  <a:prstClr val="black"/>
                </a:solidFill>
              </a:rPr>
              <a:t>Explanations is key issue </a:t>
            </a:r>
            <a:r>
              <a:rPr lang="en-GB" sz="2200" i="1" dirty="0">
                <a:solidFill>
                  <a:prstClr val="black"/>
                </a:solidFill>
              </a:rPr>
              <a:t>- </a:t>
            </a:r>
            <a:r>
              <a:rPr lang="en-GB" sz="1600" i="1" dirty="0">
                <a:solidFill>
                  <a:prstClr val="black"/>
                </a:solidFill>
              </a:rPr>
              <a:t>help pupils make links and deepen understanding</a:t>
            </a:r>
          </a:p>
          <a:p>
            <a:pPr marL="457200" lvl="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 startAt="8"/>
            </a:pPr>
            <a:r>
              <a:rPr lang="en-GB" sz="2000" b="1" i="1" dirty="0" smtClean="0">
                <a:solidFill>
                  <a:prstClr val="black"/>
                </a:solidFill>
              </a:rPr>
              <a:t>Pre- </a:t>
            </a:r>
            <a:r>
              <a:rPr lang="en-GB" sz="2000" b="1" i="1" dirty="0">
                <a:solidFill>
                  <a:prstClr val="black"/>
                </a:solidFill>
              </a:rPr>
              <a:t>and post task </a:t>
            </a:r>
            <a:r>
              <a:rPr lang="en-GB" sz="2000" i="1" dirty="0">
                <a:solidFill>
                  <a:prstClr val="black"/>
                </a:solidFill>
              </a:rPr>
              <a:t>was considered valuable as a formative assessment activity </a:t>
            </a:r>
            <a:r>
              <a:rPr lang="en-GB" sz="1600" i="1" dirty="0">
                <a:solidFill>
                  <a:prstClr val="black"/>
                </a:solidFill>
              </a:rPr>
              <a:t>(good </a:t>
            </a:r>
            <a:r>
              <a:rPr lang="en-GB" sz="1600" i="1" dirty="0" err="1">
                <a:solidFill>
                  <a:prstClr val="black"/>
                </a:solidFill>
              </a:rPr>
              <a:t>Hw</a:t>
            </a:r>
            <a:r>
              <a:rPr lang="en-GB" sz="1600" i="1" dirty="0">
                <a:solidFill>
                  <a:prstClr val="black"/>
                </a:solidFill>
              </a:rPr>
              <a:t> task -: writing comments and questions in response to pupils answers then allowing them to return to them at the end of the </a:t>
            </a:r>
            <a:r>
              <a:rPr lang="en-GB" sz="1600" i="1" dirty="0" smtClean="0">
                <a:solidFill>
                  <a:prstClr val="black"/>
                </a:solidFill>
              </a:rPr>
              <a:t>unit)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539552" y="3356992"/>
            <a:ext cx="7921625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●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200" kern="0" dirty="0" smtClean="0"/>
              <a:t>How do I help them without leading them?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200" kern="0" dirty="0" smtClean="0"/>
              <a:t>I was </a:t>
            </a:r>
            <a:r>
              <a:rPr lang="en-GB" sz="2200" b="1" i="1" kern="0" dirty="0" smtClean="0"/>
              <a:t>holding back</a:t>
            </a:r>
            <a:r>
              <a:rPr lang="en-GB" sz="2200" b="1" kern="0" dirty="0" smtClean="0"/>
              <a:t> </a:t>
            </a:r>
            <a:r>
              <a:rPr lang="en-GB" sz="2200" kern="0" dirty="0" smtClean="0"/>
              <a:t>rather than intervening 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200" kern="0" dirty="0" smtClean="0"/>
              <a:t>Lessons were throwing up lots of misconceptions but I didn’t know the best approach to dealing with them.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200" kern="0" dirty="0" smtClean="0"/>
              <a:t>The majority of the class were convinced by a misconception and the minority couldn’t persuade them it was incorrect –</a:t>
            </a:r>
            <a:r>
              <a:rPr lang="en-GB" sz="2200" b="1" i="1" kern="0" dirty="0" smtClean="0"/>
              <a:t>what do I do in these circumstances?</a:t>
            </a:r>
          </a:p>
        </p:txBody>
      </p:sp>
      <p:sp>
        <p:nvSpPr>
          <p:cNvPr id="5" name="Rectangle 4"/>
          <p:cNvSpPr/>
          <p:nvPr/>
        </p:nvSpPr>
        <p:spPr>
          <a:xfrm>
            <a:off x="467544" y="2780928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00628C"/>
                </a:solidFill>
              </a:rPr>
              <a:t>Some issues raised following teaching of unit 1</a:t>
            </a:r>
            <a:endParaRPr lang="en-GB" sz="2800" dirty="0"/>
          </a:p>
        </p:txBody>
      </p:sp>
      <p:sp>
        <p:nvSpPr>
          <p:cNvPr id="6" name="Rectangle 5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2.5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65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964" y="719303"/>
            <a:ext cx="7924800" cy="432048"/>
          </a:xfrm>
        </p:spPr>
        <p:txBody>
          <a:bodyPr>
            <a:normAutofit fontScale="90000"/>
          </a:bodyPr>
          <a:lstStyle/>
          <a:p>
            <a:r>
              <a:rPr lang="en-GB" sz="2800" b="1" dirty="0" smtClean="0"/>
              <a:t/>
            </a:r>
            <a:br>
              <a:rPr lang="en-GB" sz="2800" b="1" dirty="0" smtClean="0"/>
            </a:br>
            <a:r>
              <a:rPr lang="en-GB" sz="2900" dirty="0" smtClean="0"/>
              <a:t>Responding to </a:t>
            </a:r>
            <a:r>
              <a:rPr lang="en-GB" sz="2900" dirty="0" smtClean="0"/>
              <a:t>pupils’ </a:t>
            </a:r>
            <a:r>
              <a:rPr lang="en-GB" sz="2900" dirty="0" smtClean="0"/>
              <a:t>thinking </a:t>
            </a:r>
            <a:endParaRPr lang="en-GB" sz="2900" i="1" dirty="0"/>
          </a:p>
        </p:txBody>
      </p:sp>
      <p:sp>
        <p:nvSpPr>
          <p:cNvPr id="8" name="Rectangle 7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2.6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6140" y="1268760"/>
            <a:ext cx="83843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i="1" dirty="0">
                <a:solidFill>
                  <a:srgbClr val="009242"/>
                </a:solidFill>
              </a:rPr>
              <a:t>How do we as teachers respond to pupils answers and reasoning in order to develop or challenge their thinking to move it on?</a:t>
            </a:r>
            <a:endParaRPr lang="en-GB" dirty="0">
              <a:solidFill>
                <a:srgbClr val="009242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51520" y="2060848"/>
            <a:ext cx="8568952" cy="4536504"/>
          </a:xfrm>
        </p:spPr>
        <p:txBody>
          <a:bodyPr>
            <a:normAutofit/>
          </a:bodyPr>
          <a:lstStyle/>
          <a:p>
            <a:pPr marL="514350" lvl="0" indent="-51435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800" b="1" i="1" dirty="0" smtClean="0">
                <a:solidFill>
                  <a:srgbClr val="FF0000"/>
                </a:solidFill>
                <a:ea typeface="Calibri"/>
                <a:cs typeface="Times New Roman"/>
              </a:rPr>
              <a:t>7% is bigger than 0.7</a:t>
            </a:r>
          </a:p>
          <a:p>
            <a:pPr marL="0" lvl="0" indent="0">
              <a:spcBef>
                <a:spcPts val="0"/>
              </a:spcBef>
              <a:spcAft>
                <a:spcPts val="1800"/>
              </a:spcAft>
            </a:pPr>
            <a:r>
              <a:rPr lang="en-GB" sz="2400" i="1" dirty="0">
                <a:ea typeface="Calibri"/>
                <a:cs typeface="Times New Roman"/>
              </a:rPr>
              <a:t> </a:t>
            </a:r>
            <a:r>
              <a:rPr lang="en-GB" sz="2400" i="1" dirty="0" smtClean="0">
                <a:ea typeface="Calibri"/>
                <a:cs typeface="Times New Roman"/>
              </a:rPr>
              <a:t>     7</a:t>
            </a:r>
            <a:r>
              <a:rPr lang="en-GB" sz="2400" i="1" dirty="0">
                <a:ea typeface="Calibri"/>
                <a:cs typeface="Times New Roman"/>
              </a:rPr>
              <a:t>% is </a:t>
            </a:r>
            <a:r>
              <a:rPr lang="en-GB" sz="2400" i="1" dirty="0" smtClean="0">
                <a:ea typeface="Calibri"/>
                <a:cs typeface="Times New Roman"/>
              </a:rPr>
              <a:t>a whole </a:t>
            </a:r>
            <a:r>
              <a:rPr lang="en-GB" sz="2400" i="1" dirty="0">
                <a:ea typeface="Calibri"/>
                <a:cs typeface="Times New Roman"/>
              </a:rPr>
              <a:t>number therefore </a:t>
            </a:r>
            <a:r>
              <a:rPr lang="en-GB" sz="2400" i="1" dirty="0" smtClean="0">
                <a:ea typeface="Calibri"/>
                <a:cs typeface="Times New Roman"/>
              </a:rPr>
              <a:t>its bigger </a:t>
            </a:r>
            <a:r>
              <a:rPr lang="en-GB" sz="2400" i="1" dirty="0">
                <a:ea typeface="Calibri"/>
                <a:cs typeface="Times New Roman"/>
              </a:rPr>
              <a:t>than 0.7 </a:t>
            </a:r>
            <a:endParaRPr lang="en-GB" sz="2400" i="1" dirty="0" smtClean="0">
              <a:ea typeface="Calibri"/>
              <a:cs typeface="Times New Roman"/>
            </a:endParaRPr>
          </a:p>
          <a:p>
            <a:pPr marL="514350" lvl="0" indent="-514350">
              <a:spcBef>
                <a:spcPts val="1200"/>
              </a:spcBef>
              <a:spcAft>
                <a:spcPts val="600"/>
              </a:spcAft>
              <a:buFont typeface="+mj-lt"/>
              <a:buAutoNum type="arabicPeriod" startAt="2"/>
            </a:pPr>
            <a:r>
              <a:rPr lang="en-GB" sz="2800" b="1" i="1" dirty="0" smtClean="0">
                <a:solidFill>
                  <a:srgbClr val="FF0000"/>
                </a:solidFill>
                <a:ea typeface="Calibri"/>
                <a:cs typeface="Times New Roman"/>
              </a:rPr>
              <a:t>3/4 is bigger than 3/5 </a:t>
            </a:r>
          </a:p>
          <a:p>
            <a:pPr marL="536575" lvl="0" indent="0">
              <a:spcBef>
                <a:spcPts val="0"/>
              </a:spcBef>
              <a:spcAft>
                <a:spcPts val="1800"/>
              </a:spcAft>
            </a:pPr>
            <a:r>
              <a:rPr lang="en-GB" sz="2400" i="1" dirty="0" smtClean="0">
                <a:ea typeface="Calibri"/>
                <a:cs typeface="Times New Roman"/>
              </a:rPr>
              <a:t>because 3/5 is 2 </a:t>
            </a:r>
            <a:r>
              <a:rPr lang="en-GB" sz="2400" i="1" dirty="0">
                <a:ea typeface="Calibri"/>
                <a:cs typeface="Times New Roman"/>
              </a:rPr>
              <a:t>parts away from </a:t>
            </a:r>
            <a:r>
              <a:rPr lang="en-GB" sz="2400" i="1" dirty="0" smtClean="0">
                <a:ea typeface="Calibri"/>
                <a:cs typeface="Times New Roman"/>
              </a:rPr>
              <a:t>a whole but  3/4 </a:t>
            </a:r>
            <a:r>
              <a:rPr lang="en-GB" sz="2400" i="1" dirty="0">
                <a:ea typeface="Calibri"/>
                <a:cs typeface="Times New Roman"/>
              </a:rPr>
              <a:t>is </a:t>
            </a:r>
            <a:r>
              <a:rPr lang="en-GB" sz="2400" i="1" dirty="0" smtClean="0">
                <a:ea typeface="Calibri"/>
                <a:cs typeface="Times New Roman"/>
              </a:rPr>
              <a:t>only one </a:t>
            </a:r>
            <a:r>
              <a:rPr lang="en-GB" sz="2400" i="1" dirty="0">
                <a:ea typeface="Calibri"/>
                <a:cs typeface="Times New Roman"/>
              </a:rPr>
              <a:t>part away from </a:t>
            </a:r>
            <a:r>
              <a:rPr lang="en-GB" sz="2400" i="1" dirty="0" smtClean="0">
                <a:ea typeface="Calibri"/>
                <a:cs typeface="Times New Roman"/>
              </a:rPr>
              <a:t>a whole </a:t>
            </a:r>
          </a:p>
          <a:p>
            <a:pPr marL="514350" lvl="0" indent="-514350">
              <a:spcBef>
                <a:spcPts val="1200"/>
              </a:spcBef>
              <a:spcAft>
                <a:spcPts val="600"/>
              </a:spcAft>
              <a:buFont typeface="+mj-lt"/>
              <a:buAutoNum type="arabicPeriod" startAt="3"/>
            </a:pPr>
            <a:r>
              <a:rPr lang="en-GB" sz="2800" b="1" i="1" dirty="0" smtClean="0">
                <a:solidFill>
                  <a:srgbClr val="FF0000"/>
                </a:solidFill>
                <a:ea typeface="Calibri"/>
                <a:cs typeface="Times New Roman"/>
              </a:rPr>
              <a:t>Point on a number line and shaded fraction diagrams</a:t>
            </a:r>
          </a:p>
          <a:p>
            <a:pPr marL="0" lvl="0" indent="536575">
              <a:spcBef>
                <a:spcPts val="0"/>
              </a:spcBef>
              <a:spcAft>
                <a:spcPts val="1800"/>
              </a:spcAft>
            </a:pPr>
            <a:r>
              <a:rPr lang="en-GB" sz="2400" i="1" dirty="0" smtClean="0">
                <a:ea typeface="Calibri"/>
                <a:cs typeface="Times New Roman"/>
              </a:rPr>
              <a:t>Pupils </a:t>
            </a:r>
            <a:r>
              <a:rPr lang="en-GB" sz="2400" i="1" dirty="0">
                <a:ea typeface="Calibri"/>
                <a:cs typeface="Times New Roman"/>
              </a:rPr>
              <a:t>could not link the number lines to </a:t>
            </a:r>
            <a:r>
              <a:rPr lang="en-GB" sz="2400" i="1" dirty="0" smtClean="0">
                <a:ea typeface="Calibri"/>
                <a:cs typeface="Times New Roman"/>
              </a:rPr>
              <a:t>fraction diagrams</a:t>
            </a:r>
          </a:p>
          <a:p>
            <a:pPr lvl="0">
              <a:buFont typeface="Symbol"/>
              <a:buChar char=""/>
            </a:pPr>
            <a:endParaRPr lang="en-GB" dirty="0" smtClean="0">
              <a:ea typeface="Calibri"/>
              <a:cs typeface="Times New Roman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256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95536" y="1268760"/>
            <a:ext cx="6696744" cy="648072"/>
          </a:xfrm>
          <a:ln w="38100">
            <a:solidFill>
              <a:srgbClr val="0070C0"/>
            </a:solidFill>
          </a:ln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dirty="0"/>
              <a:t/>
            </a:r>
            <a:br>
              <a:rPr lang="en-GB" altLang="en-US" dirty="0"/>
            </a:br>
            <a:r>
              <a:rPr lang="en-GB" altLang="en-US" sz="3200" dirty="0" smtClean="0"/>
              <a:t>W</a:t>
            </a:r>
            <a:r>
              <a:rPr lang="en-GB" sz="3200" dirty="0" smtClean="0"/>
              <a:t>hich Dog has grown the most?</a:t>
            </a:r>
            <a:endParaRPr lang="en-GB" altLang="en-US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39552" y="1801267"/>
            <a:ext cx="756084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 smtClean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2800" b="1" dirty="0">
                <a:solidFill>
                  <a:srgbClr val="000000"/>
                </a:solidFill>
              </a:rPr>
              <a:t>Caesar </a:t>
            </a:r>
            <a:r>
              <a:rPr lang="en-GB" sz="2800" b="1" dirty="0" smtClean="0">
                <a:solidFill>
                  <a:srgbClr val="000000"/>
                </a:solidFill>
              </a:rPr>
              <a:t>has grown from 5 kg to 8 kg </a:t>
            </a:r>
          </a:p>
          <a:p>
            <a:pPr>
              <a:lnSpc>
                <a:spcPct val="150000"/>
              </a:lnSpc>
            </a:pPr>
            <a:r>
              <a:rPr lang="en-GB" sz="2800" b="1" dirty="0" smtClean="0">
                <a:solidFill>
                  <a:srgbClr val="000000"/>
                </a:solidFill>
              </a:rPr>
              <a:t>Brutus </a:t>
            </a:r>
            <a:r>
              <a:rPr lang="en-GB" sz="2800" b="1" dirty="0">
                <a:solidFill>
                  <a:srgbClr val="000000"/>
                </a:solidFill>
              </a:rPr>
              <a:t>has </a:t>
            </a:r>
            <a:r>
              <a:rPr lang="en-GB" sz="2800" b="1" dirty="0" smtClean="0">
                <a:solidFill>
                  <a:srgbClr val="000000"/>
                </a:solidFill>
              </a:rPr>
              <a:t>grown from 3 kg to 6 kg</a:t>
            </a:r>
          </a:p>
          <a:p>
            <a:pPr>
              <a:lnSpc>
                <a:spcPct val="150000"/>
              </a:lnSpc>
            </a:pPr>
            <a:r>
              <a:rPr lang="en-GB" sz="2800" dirty="0" smtClean="0">
                <a:solidFill>
                  <a:srgbClr val="000000"/>
                </a:solidFill>
              </a:rPr>
              <a:t>and  </a:t>
            </a:r>
            <a:r>
              <a:rPr lang="en-GB" sz="2800" b="1" dirty="0" smtClean="0">
                <a:solidFill>
                  <a:srgbClr val="000000"/>
                </a:solidFill>
              </a:rPr>
              <a:t>Tiberius has grown from 4 kg to 7kg</a:t>
            </a:r>
          </a:p>
          <a:p>
            <a:endParaRPr lang="en-GB" sz="2000" b="1" dirty="0">
              <a:solidFill>
                <a:srgbClr val="000000"/>
              </a:solidFill>
            </a:endParaRPr>
          </a:p>
          <a:p>
            <a:r>
              <a:rPr lang="en-GB" sz="2000" b="1" dirty="0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800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9552" y="4509120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i="1" dirty="0" smtClean="0">
                <a:solidFill>
                  <a:srgbClr val="FF0000"/>
                </a:solidFill>
              </a:rPr>
              <a:t>If all the pupils in a class decide that all the dogs have grown equally, </a:t>
            </a:r>
            <a:r>
              <a:rPr lang="en-GB" sz="2800" b="1" i="1" dirty="0" smtClean="0">
                <a:solidFill>
                  <a:srgbClr val="FF0000"/>
                </a:solidFill>
              </a:rPr>
              <a:t>how would you respond? </a:t>
            </a:r>
            <a:endParaRPr lang="en-GB" sz="2800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688" y="29258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000000"/>
                </a:solidFill>
              </a:rPr>
              <a:t>:</a:t>
            </a:r>
            <a:endParaRPr lang="en-GB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70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475" y="836712"/>
            <a:ext cx="7924800" cy="432048"/>
          </a:xfrm>
        </p:spPr>
        <p:txBody>
          <a:bodyPr>
            <a:normAutofit fontScale="90000"/>
          </a:bodyPr>
          <a:lstStyle/>
          <a:p>
            <a:r>
              <a:rPr lang="en-GB" sz="2800" b="1" dirty="0" smtClean="0"/>
              <a:t/>
            </a:r>
            <a:br>
              <a:rPr lang="en-GB" sz="2800" b="1" dirty="0" smtClean="0"/>
            </a:br>
            <a:r>
              <a:rPr lang="en-GB" sz="2900" dirty="0" smtClean="0"/>
              <a:t>Responding to pupils thinking </a:t>
            </a:r>
            <a:endParaRPr lang="en-GB" sz="29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464" y="1340768"/>
            <a:ext cx="7921625" cy="504056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</a:pPr>
            <a:r>
              <a:rPr lang="en-GB" sz="2200" b="1" i="1" dirty="0">
                <a:solidFill>
                  <a:srgbClr val="009242"/>
                </a:solidFill>
              </a:rPr>
              <a:t>How do we as teachers respond to pupils answers and reasoning in order to develop or challenge their thinking to move it on</a:t>
            </a:r>
            <a:r>
              <a:rPr lang="en-GB" sz="2200" b="1" i="1" dirty="0" smtClean="0">
                <a:solidFill>
                  <a:srgbClr val="009242"/>
                </a:solidFill>
              </a:rPr>
              <a:t>?</a:t>
            </a:r>
            <a:endParaRPr lang="en-GB" sz="2200" dirty="0" smtClean="0">
              <a:solidFill>
                <a:srgbClr val="009242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</a:pPr>
            <a:endParaRPr lang="en-GB" sz="2000" b="1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</a:pPr>
            <a:r>
              <a:rPr lang="en-GB" sz="2800" b="1" dirty="0" smtClean="0">
                <a:solidFill>
                  <a:srgbClr val="004070"/>
                </a:solidFill>
              </a:rPr>
              <a:t>Introducing the common issues sheet.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i="1" dirty="0" smtClean="0">
                <a:solidFill>
                  <a:srgbClr val="00628E"/>
                </a:solidFill>
              </a:rPr>
              <a:t>The approach here is to anticipate possible pupil responses to key parts of the lesson and consider questions or prompts that might enable pupils to </a:t>
            </a:r>
            <a:r>
              <a:rPr lang="en-GB" sz="1800" b="1" i="1" dirty="0" smtClean="0">
                <a:solidFill>
                  <a:srgbClr val="00628E"/>
                </a:solidFill>
              </a:rPr>
              <a:t>refine </a:t>
            </a:r>
            <a:r>
              <a:rPr lang="en-GB" sz="1800" i="1" dirty="0" smtClean="0">
                <a:solidFill>
                  <a:srgbClr val="00628E"/>
                </a:solidFill>
              </a:rPr>
              <a:t>their </a:t>
            </a:r>
            <a:r>
              <a:rPr lang="en-GB" sz="1800" b="1" i="1" dirty="0" smtClean="0">
                <a:solidFill>
                  <a:srgbClr val="00628E"/>
                </a:solidFill>
              </a:rPr>
              <a:t>thinking collaboratively </a:t>
            </a:r>
            <a:r>
              <a:rPr lang="en-GB" sz="1800" i="1" dirty="0" smtClean="0">
                <a:solidFill>
                  <a:srgbClr val="00628E"/>
                </a:solidFill>
              </a:rPr>
              <a:t>or by </a:t>
            </a:r>
            <a:r>
              <a:rPr lang="en-GB" sz="1800" b="1" i="1" dirty="0" smtClean="0">
                <a:solidFill>
                  <a:srgbClr val="00628E"/>
                </a:solidFill>
              </a:rPr>
              <a:t>themselves.</a:t>
            </a:r>
            <a:endParaRPr lang="en-GB" sz="2000" b="1" i="1" dirty="0" smtClean="0">
              <a:solidFill>
                <a:srgbClr val="00628E"/>
              </a:solidFill>
            </a:endParaRP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i="1" dirty="0" smtClean="0">
                <a:solidFill>
                  <a:srgbClr val="00628E"/>
                </a:solidFill>
              </a:rPr>
              <a:t>Following teaching, any significant pupil responses not anticipated can also be recorded here with consideration of questions and prompts to support future teaching of the lesson.</a:t>
            </a:r>
            <a:endParaRPr lang="en-GB" sz="2000" b="1" i="1" dirty="0" smtClean="0">
              <a:solidFill>
                <a:srgbClr val="00628E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</a:pPr>
            <a:endParaRPr lang="en-GB" sz="2400" i="1" dirty="0">
              <a:solidFill>
                <a:srgbClr val="006D9E"/>
              </a:solidFill>
            </a:endParaRPr>
          </a:p>
          <a:p>
            <a:endParaRPr lang="en-GB" dirty="0" smtClean="0"/>
          </a:p>
        </p:txBody>
      </p:sp>
      <p:sp>
        <p:nvSpPr>
          <p:cNvPr id="8" name="Rectangle 7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2.7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260648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006D9E"/>
                </a:solidFill>
              </a:rPr>
              <a:t>Unit 1 feedback point</a:t>
            </a:r>
            <a:r>
              <a:rPr lang="en-GB" sz="2000" b="1" dirty="0" smtClean="0">
                <a:solidFill>
                  <a:srgbClr val="006D9E"/>
                </a:solidFill>
              </a:rPr>
              <a:t>:</a:t>
            </a:r>
            <a:endParaRPr lang="en-GB" sz="2000" dirty="0">
              <a:solidFill>
                <a:srgbClr val="006D9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92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584" y="70198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Role of </a:t>
            </a:r>
            <a:r>
              <a:rPr lang="en-GB" dirty="0"/>
              <a:t>c</a:t>
            </a:r>
            <a:r>
              <a:rPr lang="en-GB" sz="3600" b="1" dirty="0" smtClean="0"/>
              <a:t>ommon </a:t>
            </a:r>
            <a:r>
              <a:rPr lang="en-GB" dirty="0"/>
              <a:t>i</a:t>
            </a:r>
            <a:r>
              <a:rPr lang="en-GB" sz="3600" b="1" dirty="0" smtClean="0"/>
              <a:t>ssues sheet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09410"/>
            <a:ext cx="8208912" cy="5215934"/>
          </a:xfrm>
        </p:spPr>
        <p:txBody>
          <a:bodyPr>
            <a:normAutofit fontScale="32500" lnSpcReduction="20000"/>
          </a:bodyPr>
          <a:lstStyle/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2300" b="1" dirty="0"/>
          </a:p>
          <a:p>
            <a:pPr marL="0" lvl="0" indent="0">
              <a:spcBef>
                <a:spcPts val="0"/>
              </a:spcBef>
            </a:pPr>
            <a:r>
              <a:rPr lang="en-GB" sz="7400" b="1" dirty="0" smtClean="0"/>
              <a:t>Possible use:</a:t>
            </a:r>
            <a:endParaRPr lang="en-GB" sz="2800" dirty="0"/>
          </a:p>
          <a:p>
            <a:pPr marL="457200" lvl="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5200" dirty="0" smtClean="0">
                <a:solidFill>
                  <a:srgbClr val="003964"/>
                </a:solidFill>
              </a:rPr>
              <a:t>while engaging with lessons at TIME workshops</a:t>
            </a:r>
            <a:endParaRPr lang="en-GB" sz="5200" dirty="0">
              <a:solidFill>
                <a:srgbClr val="003964"/>
              </a:solidFill>
            </a:endParaRPr>
          </a:p>
          <a:p>
            <a:pPr marL="457200" lvl="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5200" dirty="0" smtClean="0">
                <a:solidFill>
                  <a:srgbClr val="003964"/>
                </a:solidFill>
              </a:rPr>
              <a:t>back in </a:t>
            </a:r>
            <a:r>
              <a:rPr lang="en-GB" sz="5200" dirty="0">
                <a:solidFill>
                  <a:srgbClr val="003964"/>
                </a:solidFill>
              </a:rPr>
              <a:t>school </a:t>
            </a:r>
            <a:r>
              <a:rPr lang="en-GB" sz="5200" dirty="0" smtClean="0">
                <a:solidFill>
                  <a:srgbClr val="003964"/>
                </a:solidFill>
              </a:rPr>
              <a:t>to continue preparation for teaching and reviewing of project lessons. </a:t>
            </a:r>
          </a:p>
          <a:p>
            <a:pPr marL="457200" lvl="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5200" dirty="0" smtClean="0">
                <a:solidFill>
                  <a:srgbClr val="003964"/>
                </a:solidFill>
              </a:rPr>
              <a:t>Review includes recording on the sheet any </a:t>
            </a:r>
            <a:r>
              <a:rPr lang="en-GB" sz="5200" b="1" dirty="0" smtClean="0">
                <a:solidFill>
                  <a:srgbClr val="003964"/>
                </a:solidFill>
              </a:rPr>
              <a:t>unanticipated pupil </a:t>
            </a:r>
            <a:r>
              <a:rPr lang="en-GB" sz="5200" b="1" dirty="0">
                <a:solidFill>
                  <a:srgbClr val="003964"/>
                </a:solidFill>
              </a:rPr>
              <a:t>responses</a:t>
            </a:r>
            <a:r>
              <a:rPr lang="en-GB" sz="5200" dirty="0">
                <a:solidFill>
                  <a:srgbClr val="003964"/>
                </a:solidFill>
              </a:rPr>
              <a:t> </a:t>
            </a:r>
            <a:r>
              <a:rPr lang="en-GB" sz="5200" dirty="0" smtClean="0">
                <a:solidFill>
                  <a:srgbClr val="003964"/>
                </a:solidFill>
              </a:rPr>
              <a:t>following teaching of the lesson with corresponding </a:t>
            </a:r>
            <a:r>
              <a:rPr lang="en-GB" sz="5200" b="1" dirty="0" smtClean="0">
                <a:solidFill>
                  <a:srgbClr val="003964"/>
                </a:solidFill>
              </a:rPr>
              <a:t>ideas</a:t>
            </a:r>
            <a:r>
              <a:rPr lang="en-GB" sz="5200" dirty="0" smtClean="0">
                <a:solidFill>
                  <a:srgbClr val="003964"/>
                </a:solidFill>
              </a:rPr>
              <a:t> for </a:t>
            </a:r>
            <a:r>
              <a:rPr lang="en-GB" sz="5200" b="1" dirty="0" smtClean="0">
                <a:solidFill>
                  <a:srgbClr val="003964"/>
                </a:solidFill>
              </a:rPr>
              <a:t>teacher responses</a:t>
            </a:r>
            <a:r>
              <a:rPr lang="en-GB" sz="5200" dirty="0" smtClean="0">
                <a:solidFill>
                  <a:srgbClr val="003964"/>
                </a:solidFill>
              </a:rPr>
              <a:t>.</a:t>
            </a:r>
            <a:endParaRPr lang="en-GB" sz="5200" dirty="0">
              <a:solidFill>
                <a:srgbClr val="003964"/>
              </a:solidFill>
            </a:endParaRPr>
          </a:p>
          <a:p>
            <a:pPr marL="457200" lvl="0" indent="-4572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5200" dirty="0">
                <a:solidFill>
                  <a:srgbClr val="003964"/>
                </a:solidFill>
              </a:rPr>
              <a:t>These will then be brought back in by teachers at the following workshop as </a:t>
            </a:r>
            <a:r>
              <a:rPr lang="en-GB" sz="5200" dirty="0" smtClean="0">
                <a:solidFill>
                  <a:srgbClr val="003964"/>
                </a:solidFill>
              </a:rPr>
              <a:t>part of </a:t>
            </a:r>
            <a:r>
              <a:rPr lang="en-GB" sz="5200" b="1" dirty="0" smtClean="0">
                <a:solidFill>
                  <a:srgbClr val="003964"/>
                </a:solidFill>
              </a:rPr>
              <a:t>feedback </a:t>
            </a:r>
            <a:r>
              <a:rPr lang="en-GB" sz="5200" b="1" dirty="0">
                <a:solidFill>
                  <a:srgbClr val="003964"/>
                </a:solidFill>
              </a:rPr>
              <a:t>evidence </a:t>
            </a:r>
            <a:r>
              <a:rPr lang="en-GB" sz="5200" dirty="0">
                <a:solidFill>
                  <a:srgbClr val="003964"/>
                </a:solidFill>
              </a:rPr>
              <a:t>on </a:t>
            </a:r>
            <a:r>
              <a:rPr lang="en-GB" sz="5200" dirty="0" smtClean="0">
                <a:solidFill>
                  <a:srgbClr val="003964"/>
                </a:solidFill>
              </a:rPr>
              <a:t>lessons</a:t>
            </a:r>
          </a:p>
          <a:p>
            <a:pPr lvl="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2900" dirty="0" smtClean="0">
              <a:solidFill>
                <a:srgbClr val="003964"/>
              </a:solidFill>
            </a:endParaRPr>
          </a:p>
          <a:p>
            <a:pPr lvl="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2900" dirty="0">
              <a:solidFill>
                <a:srgbClr val="003964"/>
              </a:solidFill>
            </a:endParaRPr>
          </a:p>
          <a:p>
            <a:pPr marL="0" lvl="0" indent="0">
              <a:spcBef>
                <a:spcPts val="0"/>
              </a:spcBef>
            </a:pPr>
            <a:endParaRPr lang="en-GB" sz="2900" dirty="0" smtClean="0">
              <a:solidFill>
                <a:srgbClr val="003964"/>
              </a:solidFill>
            </a:endParaRPr>
          </a:p>
          <a:p>
            <a:pPr marL="0" lvl="0" indent="0">
              <a:spcBef>
                <a:spcPts val="0"/>
              </a:spcBef>
            </a:pPr>
            <a:r>
              <a:rPr lang="en-GB" sz="5200" i="1" dirty="0" smtClean="0">
                <a:solidFill>
                  <a:srgbClr val="003964"/>
                </a:solidFill>
              </a:rPr>
              <a:t>Such a document which stays with a teaching unit accumulating comments as it is taught throughout the year may have a professional development role and provide evidence for scheme of work review. </a:t>
            </a:r>
          </a:p>
          <a:p>
            <a:pPr marL="0" lvl="0" indent="0">
              <a:spcBef>
                <a:spcPts val="0"/>
              </a:spcBef>
            </a:pPr>
            <a:endParaRPr lang="en-GB" sz="3400" b="1" i="1" dirty="0" smtClean="0">
              <a:solidFill>
                <a:srgbClr val="003964"/>
              </a:solidFill>
            </a:endParaRPr>
          </a:p>
          <a:p>
            <a:pPr marL="0" lvl="0" indent="0">
              <a:spcBef>
                <a:spcPts val="0"/>
              </a:spcBef>
            </a:pPr>
            <a:endParaRPr lang="en-GB" sz="3400" b="1" i="1" dirty="0">
              <a:solidFill>
                <a:srgbClr val="003964"/>
              </a:solidFill>
            </a:endParaRPr>
          </a:p>
          <a:p>
            <a:pPr marL="0" lvl="0" indent="0">
              <a:spcBef>
                <a:spcPts val="0"/>
              </a:spcBef>
            </a:pPr>
            <a:endParaRPr lang="en-GB" sz="3400" b="1" i="1" dirty="0">
              <a:solidFill>
                <a:srgbClr val="003964"/>
              </a:solidFill>
            </a:endParaRPr>
          </a:p>
          <a:p>
            <a:pPr marL="0" lvl="0" indent="0">
              <a:spcBef>
                <a:spcPts val="0"/>
              </a:spcBef>
            </a:pPr>
            <a:r>
              <a:rPr lang="en-GB" sz="5500" b="1" i="1" dirty="0" smtClean="0">
                <a:solidFill>
                  <a:srgbClr val="003964"/>
                </a:solidFill>
              </a:rPr>
              <a:t>Possible feedback from subject leaders on its potential will be invited</a:t>
            </a:r>
            <a:r>
              <a:rPr lang="en-GB" sz="5500" dirty="0" smtClean="0">
                <a:solidFill>
                  <a:srgbClr val="003964"/>
                </a:solidFill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2.8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34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5" y="836712"/>
            <a:ext cx="7924800" cy="613187"/>
          </a:xfrm>
        </p:spPr>
        <p:txBody>
          <a:bodyPr/>
          <a:lstStyle/>
          <a:p>
            <a:r>
              <a:rPr lang="en-GB" sz="4000" dirty="0" smtClean="0"/>
              <a:t>Session 3, 4 &amp; 5</a:t>
            </a:r>
            <a:endParaRPr lang="en-GB" sz="4000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3.0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395536" y="1556792"/>
            <a:ext cx="8208912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GB" sz="3700" kern="0" dirty="0" smtClean="0"/>
              <a:t>Introducing the unit 3 lessons</a:t>
            </a:r>
            <a:endParaRPr lang="en-GB" kern="0" dirty="0" smtClean="0"/>
          </a:p>
        </p:txBody>
      </p:sp>
      <p:sp>
        <p:nvSpPr>
          <p:cNvPr id="8" name="Rectangle 7"/>
          <p:cNvSpPr/>
          <p:nvPr/>
        </p:nvSpPr>
        <p:spPr>
          <a:xfrm>
            <a:off x="611560" y="2492896"/>
            <a:ext cx="799288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spcAft>
                <a:spcPts val="1800"/>
              </a:spcAft>
              <a:buFont typeface="Symbol"/>
              <a:buChar char=""/>
            </a:pPr>
            <a:r>
              <a:rPr lang="en-GB" sz="2400" dirty="0">
                <a:ea typeface="Calibri"/>
                <a:cs typeface="Arial"/>
              </a:rPr>
              <a:t>To engage with some of the maths in the lessons</a:t>
            </a:r>
            <a:endParaRPr lang="en-GB" dirty="0">
              <a:ea typeface="Times New Roman"/>
              <a:cs typeface="Times New Roman"/>
            </a:endParaRPr>
          </a:p>
          <a:p>
            <a:pPr marL="342900" lvl="0" indent="-342900">
              <a:spcBef>
                <a:spcPts val="600"/>
              </a:spcBef>
              <a:spcAft>
                <a:spcPts val="1800"/>
              </a:spcAft>
              <a:buFont typeface="Symbol"/>
              <a:buChar char=""/>
            </a:pPr>
            <a:r>
              <a:rPr lang="en-GB" sz="2400" dirty="0">
                <a:ea typeface="Calibri"/>
                <a:cs typeface="Arial"/>
              </a:rPr>
              <a:t>Understand the purpose of the lessons in relation to pupil learning</a:t>
            </a:r>
            <a:endParaRPr lang="en-GB" dirty="0">
              <a:ea typeface="Times New Roman"/>
              <a:cs typeface="Times New Roman"/>
            </a:endParaRPr>
          </a:p>
          <a:p>
            <a:pPr marL="285750" indent="-285750">
              <a:spcBef>
                <a:spcPts val="6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ea typeface="Calibri"/>
                <a:cs typeface="Arial"/>
              </a:rPr>
              <a:t>Understand the professional development aspects of the </a:t>
            </a:r>
            <a:r>
              <a:rPr lang="en-GB" sz="2400" dirty="0" smtClean="0">
                <a:ea typeface="Calibri"/>
                <a:cs typeface="Arial"/>
              </a:rPr>
              <a:t>document including subject knowledge and pedagogy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47463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398" y="491380"/>
            <a:ext cx="7924800" cy="539552"/>
          </a:xfrm>
        </p:spPr>
        <p:txBody>
          <a:bodyPr/>
          <a:lstStyle/>
          <a:p>
            <a:r>
              <a:rPr lang="en-GB" sz="3200" dirty="0" smtClean="0"/>
              <a:t>Format for lesson presentation: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517" y="1052736"/>
            <a:ext cx="7920880" cy="5328592"/>
          </a:xfrm>
        </p:spPr>
        <p:txBody>
          <a:bodyPr/>
          <a:lstStyle/>
          <a:p>
            <a:pPr lvl="0">
              <a:spcBef>
                <a:spcPts val="1800"/>
              </a:spcBef>
              <a:spcAft>
                <a:spcPts val="600"/>
              </a:spcAft>
            </a:pPr>
            <a:r>
              <a:rPr lang="en-GB" sz="2000" b="1" dirty="0" smtClean="0"/>
              <a:t>1. </a:t>
            </a:r>
            <a:r>
              <a:rPr lang="en-GB" sz="2400" b="1" dirty="0" smtClean="0"/>
              <a:t>Doing </a:t>
            </a:r>
            <a:r>
              <a:rPr lang="en-GB" sz="2400" b="1" dirty="0"/>
              <a:t>the maths</a:t>
            </a:r>
            <a:r>
              <a:rPr lang="en-GB" sz="2400" dirty="0"/>
              <a:t> </a:t>
            </a:r>
            <a:r>
              <a:rPr lang="en-GB" sz="1600" dirty="0"/>
              <a:t>–</a:t>
            </a:r>
            <a:r>
              <a:rPr lang="en-GB" sz="1800" dirty="0"/>
              <a:t>Teachers do the maths and discuss the issues prior to seeing the lesson.</a:t>
            </a:r>
            <a:r>
              <a:rPr lang="en-GB" sz="1600" dirty="0"/>
              <a:t> Working in school pairs they </a:t>
            </a:r>
            <a:r>
              <a:rPr lang="en-GB" sz="1600" i="1" dirty="0"/>
              <a:t>use the </a:t>
            </a:r>
            <a:r>
              <a:rPr lang="en-GB" sz="1800" b="1" i="1" dirty="0"/>
              <a:t>common issues sheet</a:t>
            </a:r>
            <a:r>
              <a:rPr lang="en-GB" sz="1600" i="1" dirty="0"/>
              <a:t> to anticipate possible pupil responses and note possible prompts/Q to develop/challenge thinking in these cases.</a:t>
            </a:r>
            <a:endParaRPr lang="en-GB" sz="1600" dirty="0"/>
          </a:p>
          <a:p>
            <a:pPr lvl="0">
              <a:spcBef>
                <a:spcPts val="1200"/>
              </a:spcBef>
              <a:spcAft>
                <a:spcPts val="600"/>
              </a:spcAft>
            </a:pPr>
            <a:r>
              <a:rPr lang="en-GB" sz="2000" b="1" dirty="0" smtClean="0"/>
              <a:t>2</a:t>
            </a:r>
            <a:r>
              <a:rPr lang="en-GB" sz="2400" b="1" dirty="0" smtClean="0"/>
              <a:t>. Discuss </a:t>
            </a:r>
            <a:r>
              <a:rPr lang="en-GB" sz="2400" b="1" dirty="0"/>
              <a:t>and share responses</a:t>
            </a:r>
            <a:r>
              <a:rPr lang="en-GB" sz="2400" dirty="0"/>
              <a:t> </a:t>
            </a:r>
            <a:r>
              <a:rPr lang="en-GB" sz="1800" dirty="0"/>
              <a:t>with whole group </a:t>
            </a:r>
            <a:r>
              <a:rPr lang="en-GB" sz="1600" dirty="0"/>
              <a:t>including sharing issues identified on </a:t>
            </a:r>
            <a:r>
              <a:rPr lang="en-GB" sz="1800" b="1" dirty="0"/>
              <a:t>the common issues sheet</a:t>
            </a:r>
            <a:r>
              <a:rPr lang="en-GB" sz="1600" dirty="0"/>
              <a:t>  - </a:t>
            </a:r>
            <a:r>
              <a:rPr lang="en-GB" sz="1600" i="1" dirty="0"/>
              <a:t>Reference should also be made to subject knowledge implicit in the maths.</a:t>
            </a:r>
            <a:endParaRPr lang="en-GB" sz="1600" dirty="0"/>
          </a:p>
          <a:p>
            <a:pPr lvl="0">
              <a:spcBef>
                <a:spcPts val="1800"/>
              </a:spcBef>
              <a:spcAft>
                <a:spcPts val="600"/>
              </a:spcAft>
            </a:pPr>
            <a:r>
              <a:rPr lang="en-GB" sz="2000" b="1" dirty="0" smtClean="0"/>
              <a:t>3</a:t>
            </a:r>
            <a:r>
              <a:rPr lang="en-GB" sz="2400" b="1" dirty="0" smtClean="0"/>
              <a:t>. Looking </a:t>
            </a:r>
            <a:r>
              <a:rPr lang="en-GB" sz="2400" b="1" dirty="0"/>
              <a:t>at the lesson</a:t>
            </a:r>
            <a:r>
              <a:rPr lang="en-GB" sz="2400" dirty="0"/>
              <a:t> </a:t>
            </a:r>
            <a:r>
              <a:rPr lang="en-GB" sz="1600" i="1" dirty="0"/>
              <a:t>–Teachers work  in their </a:t>
            </a:r>
            <a:r>
              <a:rPr lang="en-GB" sz="1600" i="1" dirty="0" smtClean="0"/>
              <a:t>school pairs to </a:t>
            </a:r>
            <a:r>
              <a:rPr lang="en-GB" sz="1600" i="1" dirty="0"/>
              <a:t>look at the lesson –focussing on the structure, tasks, commentary and possible lesson study focuses.</a:t>
            </a:r>
            <a:endParaRPr lang="en-GB" sz="1600" dirty="0"/>
          </a:p>
          <a:p>
            <a:pPr lvl="0">
              <a:spcBef>
                <a:spcPts val="1800"/>
              </a:spcBef>
              <a:spcAft>
                <a:spcPts val="600"/>
              </a:spcAft>
            </a:pPr>
            <a:r>
              <a:rPr lang="en-GB" sz="2000" b="1" dirty="0" smtClean="0"/>
              <a:t>4</a:t>
            </a:r>
            <a:r>
              <a:rPr lang="en-GB" sz="2400" b="1" dirty="0" smtClean="0"/>
              <a:t>. Class </a:t>
            </a:r>
            <a:r>
              <a:rPr lang="en-GB" sz="2400" b="1" dirty="0"/>
              <a:t>discussion</a:t>
            </a:r>
            <a:r>
              <a:rPr lang="en-GB" sz="2400" dirty="0"/>
              <a:t> </a:t>
            </a:r>
            <a:r>
              <a:rPr lang="en-GB" sz="1600" dirty="0"/>
              <a:t>and feedback on lesson </a:t>
            </a:r>
            <a:r>
              <a:rPr lang="en-GB" sz="1600" i="1" dirty="0"/>
              <a:t>– any suggested issues, issues relating to those identified on Common issues sheet, and reference to pedagogical approaches etc.</a:t>
            </a:r>
            <a:endParaRPr lang="en-GB" sz="1600" dirty="0"/>
          </a:p>
          <a:p>
            <a:pPr lvl="0">
              <a:spcBef>
                <a:spcPts val="1800"/>
              </a:spcBef>
            </a:pPr>
            <a:r>
              <a:rPr lang="en-GB" sz="2000" b="1" dirty="0" smtClean="0"/>
              <a:t>5</a:t>
            </a:r>
            <a:r>
              <a:rPr lang="en-GB" sz="2400" b="1" dirty="0" smtClean="0"/>
              <a:t>. Planning </a:t>
            </a:r>
            <a:r>
              <a:rPr lang="en-GB" sz="2400" b="1" dirty="0"/>
              <a:t>presentation</a:t>
            </a:r>
            <a:r>
              <a:rPr lang="en-GB" sz="2400" dirty="0"/>
              <a:t> </a:t>
            </a:r>
            <a:r>
              <a:rPr lang="en-GB" sz="1600" i="1" dirty="0"/>
              <a:t>– </a:t>
            </a:r>
            <a:r>
              <a:rPr lang="en-GB" sz="1600" i="1" dirty="0" smtClean="0"/>
              <a:t>School pairs work </a:t>
            </a:r>
            <a:r>
              <a:rPr lang="en-GB" sz="1600" i="1" dirty="0"/>
              <a:t>together on how they </a:t>
            </a:r>
            <a:r>
              <a:rPr lang="en-GB" sz="1600" i="1" dirty="0" smtClean="0"/>
              <a:t>will teach the lesson.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45517" y="122048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3.01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03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301296"/>
            <a:ext cx="8568952" cy="4536504"/>
          </a:xfrm>
        </p:spPr>
        <p:txBody>
          <a:bodyPr>
            <a:normAutofit/>
          </a:bodyPr>
          <a:lstStyle/>
          <a:p>
            <a:pPr marL="514350" lvl="0" indent="-51435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800" b="1" i="1" dirty="0" smtClean="0">
                <a:solidFill>
                  <a:srgbClr val="FF0000"/>
                </a:solidFill>
                <a:ea typeface="Calibri"/>
                <a:cs typeface="Times New Roman"/>
              </a:rPr>
              <a:t>7% is bigger than 0.7</a:t>
            </a:r>
          </a:p>
          <a:p>
            <a:pPr marL="0" lvl="0" indent="0">
              <a:spcBef>
                <a:spcPts val="0"/>
              </a:spcBef>
              <a:spcAft>
                <a:spcPts val="1800"/>
              </a:spcAft>
            </a:pPr>
            <a:r>
              <a:rPr lang="en-GB" sz="2400" i="1" dirty="0">
                <a:ea typeface="Calibri"/>
                <a:cs typeface="Times New Roman"/>
              </a:rPr>
              <a:t> </a:t>
            </a:r>
            <a:r>
              <a:rPr lang="en-GB" sz="2400" i="1" dirty="0" smtClean="0">
                <a:ea typeface="Calibri"/>
                <a:cs typeface="Times New Roman"/>
              </a:rPr>
              <a:t>     7</a:t>
            </a:r>
            <a:r>
              <a:rPr lang="en-GB" sz="2400" i="1" dirty="0">
                <a:ea typeface="Calibri"/>
                <a:cs typeface="Times New Roman"/>
              </a:rPr>
              <a:t>% is </a:t>
            </a:r>
            <a:r>
              <a:rPr lang="en-GB" sz="2400" i="1" dirty="0" smtClean="0">
                <a:ea typeface="Calibri"/>
                <a:cs typeface="Times New Roman"/>
              </a:rPr>
              <a:t>a whole </a:t>
            </a:r>
            <a:r>
              <a:rPr lang="en-GB" sz="2400" i="1" dirty="0">
                <a:ea typeface="Calibri"/>
                <a:cs typeface="Times New Roman"/>
              </a:rPr>
              <a:t>number therefore </a:t>
            </a:r>
            <a:r>
              <a:rPr lang="en-GB" sz="2400" i="1" dirty="0" smtClean="0">
                <a:ea typeface="Calibri"/>
                <a:cs typeface="Times New Roman"/>
              </a:rPr>
              <a:t>its bigger </a:t>
            </a:r>
            <a:r>
              <a:rPr lang="en-GB" sz="2400" i="1" dirty="0">
                <a:ea typeface="Calibri"/>
                <a:cs typeface="Times New Roman"/>
              </a:rPr>
              <a:t>than 0.7 </a:t>
            </a:r>
            <a:endParaRPr lang="en-GB" sz="2400" i="1" dirty="0" smtClean="0">
              <a:ea typeface="Calibri"/>
              <a:cs typeface="Times New Roman"/>
            </a:endParaRPr>
          </a:p>
          <a:p>
            <a:pPr marL="514350" lvl="0" indent="-514350">
              <a:spcBef>
                <a:spcPts val="1200"/>
              </a:spcBef>
              <a:spcAft>
                <a:spcPts val="600"/>
              </a:spcAft>
              <a:buFont typeface="+mj-lt"/>
              <a:buAutoNum type="arabicPeriod" startAt="2"/>
            </a:pPr>
            <a:r>
              <a:rPr lang="en-GB" sz="2800" b="1" i="1" dirty="0" smtClean="0">
                <a:solidFill>
                  <a:srgbClr val="FF0000"/>
                </a:solidFill>
                <a:ea typeface="Calibri"/>
                <a:cs typeface="Times New Roman"/>
              </a:rPr>
              <a:t>3/4 is bigger than 3/5 </a:t>
            </a:r>
          </a:p>
          <a:p>
            <a:pPr marL="536575" lvl="0" indent="0">
              <a:spcBef>
                <a:spcPts val="0"/>
              </a:spcBef>
              <a:spcAft>
                <a:spcPts val="1800"/>
              </a:spcAft>
            </a:pPr>
            <a:r>
              <a:rPr lang="en-GB" sz="2400" i="1" dirty="0" smtClean="0">
                <a:ea typeface="Calibri"/>
                <a:cs typeface="Times New Roman"/>
              </a:rPr>
              <a:t>because 3/5 is 2 </a:t>
            </a:r>
            <a:r>
              <a:rPr lang="en-GB" sz="2400" i="1" dirty="0">
                <a:ea typeface="Calibri"/>
                <a:cs typeface="Times New Roman"/>
              </a:rPr>
              <a:t>parts away from </a:t>
            </a:r>
            <a:r>
              <a:rPr lang="en-GB" sz="2400" i="1" dirty="0" smtClean="0">
                <a:ea typeface="Calibri"/>
                <a:cs typeface="Times New Roman"/>
              </a:rPr>
              <a:t>a whole but  3/4 </a:t>
            </a:r>
            <a:r>
              <a:rPr lang="en-GB" sz="2400" i="1" dirty="0">
                <a:ea typeface="Calibri"/>
                <a:cs typeface="Times New Roman"/>
              </a:rPr>
              <a:t>is </a:t>
            </a:r>
            <a:r>
              <a:rPr lang="en-GB" sz="2400" i="1" dirty="0" smtClean="0">
                <a:ea typeface="Calibri"/>
                <a:cs typeface="Times New Roman"/>
              </a:rPr>
              <a:t>only one </a:t>
            </a:r>
            <a:r>
              <a:rPr lang="en-GB" sz="2400" i="1" dirty="0">
                <a:ea typeface="Calibri"/>
                <a:cs typeface="Times New Roman"/>
              </a:rPr>
              <a:t>part away from </a:t>
            </a:r>
            <a:r>
              <a:rPr lang="en-GB" sz="2400" i="1" dirty="0" smtClean="0">
                <a:ea typeface="Calibri"/>
                <a:cs typeface="Times New Roman"/>
              </a:rPr>
              <a:t>a whole </a:t>
            </a:r>
          </a:p>
          <a:p>
            <a:pPr marL="514350" lvl="0" indent="-514350">
              <a:spcBef>
                <a:spcPts val="1200"/>
              </a:spcBef>
              <a:spcAft>
                <a:spcPts val="600"/>
              </a:spcAft>
              <a:buFont typeface="+mj-lt"/>
              <a:buAutoNum type="arabicPeriod" startAt="3"/>
            </a:pPr>
            <a:r>
              <a:rPr lang="en-GB" sz="2800" b="1" i="1" dirty="0" smtClean="0">
                <a:solidFill>
                  <a:srgbClr val="FF0000"/>
                </a:solidFill>
                <a:ea typeface="Calibri"/>
                <a:cs typeface="Times New Roman"/>
              </a:rPr>
              <a:t>Point on a number line and shaded fraction diagrams</a:t>
            </a:r>
          </a:p>
          <a:p>
            <a:pPr marL="0" lvl="0" indent="536575">
              <a:spcBef>
                <a:spcPts val="0"/>
              </a:spcBef>
              <a:spcAft>
                <a:spcPts val="1800"/>
              </a:spcAft>
            </a:pPr>
            <a:r>
              <a:rPr lang="en-GB" sz="2400" i="1" dirty="0" smtClean="0">
                <a:ea typeface="Calibri"/>
                <a:cs typeface="Times New Roman"/>
              </a:rPr>
              <a:t>Pupils </a:t>
            </a:r>
            <a:r>
              <a:rPr lang="en-GB" sz="2400" i="1" dirty="0">
                <a:ea typeface="Calibri"/>
                <a:cs typeface="Times New Roman"/>
              </a:rPr>
              <a:t>could not link the number lines to </a:t>
            </a:r>
            <a:r>
              <a:rPr lang="en-GB" sz="2400" i="1" dirty="0" smtClean="0">
                <a:ea typeface="Calibri"/>
                <a:cs typeface="Times New Roman"/>
              </a:rPr>
              <a:t>fraction diagrams</a:t>
            </a:r>
          </a:p>
          <a:p>
            <a:pPr lvl="0">
              <a:buFont typeface="Symbol"/>
              <a:buChar char=""/>
            </a:pPr>
            <a:endParaRPr lang="en-GB" dirty="0" smtClean="0">
              <a:ea typeface="Calibri"/>
              <a:cs typeface="Times New Roman"/>
            </a:endParaRP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286481" y="1268760"/>
            <a:ext cx="816366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GB" sz="2000" dirty="0" smtClean="0">
                <a:solidFill>
                  <a:srgbClr val="002060"/>
                </a:solidFill>
              </a:rPr>
              <a:t>An activity generates responses from pupils. </a:t>
            </a:r>
          </a:p>
          <a:p>
            <a:r>
              <a:rPr lang="en-GB" sz="2000" b="1" i="1" dirty="0" smtClean="0">
                <a:solidFill>
                  <a:srgbClr val="009242"/>
                </a:solidFill>
              </a:rPr>
              <a:t>How would you respond to the reasoning given by pupils below?</a:t>
            </a:r>
            <a:endParaRPr lang="en-GB" sz="2000" b="1" i="1" dirty="0">
              <a:solidFill>
                <a:srgbClr val="00924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0820" y="179348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0.1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148570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002060"/>
                </a:solidFill>
              </a:rPr>
              <a:t>Introduction activity</a:t>
            </a:r>
            <a:r>
              <a:rPr lang="en-GB" sz="2000" b="1" dirty="0" smtClean="0">
                <a:solidFill>
                  <a:srgbClr val="000000"/>
                </a:solidFill>
              </a:rPr>
              <a:t>: </a:t>
            </a:r>
          </a:p>
        </p:txBody>
      </p:sp>
      <p:sp>
        <p:nvSpPr>
          <p:cNvPr id="2" name="Rectangle 1"/>
          <p:cNvSpPr/>
          <p:nvPr/>
        </p:nvSpPr>
        <p:spPr>
          <a:xfrm>
            <a:off x="271894" y="652626"/>
            <a:ext cx="631633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200" b="1" dirty="0">
                <a:solidFill>
                  <a:srgbClr val="000000"/>
                </a:solidFill>
              </a:rPr>
              <a:t>Anticipating and responding to pupil answers</a:t>
            </a:r>
          </a:p>
        </p:txBody>
      </p:sp>
    </p:spTree>
    <p:extLst>
      <p:ext uri="{BB962C8B-B14F-4D97-AF65-F5344CB8AC3E}">
        <p14:creationId xmlns:p14="http://schemas.microsoft.com/office/powerpoint/2010/main" val="87184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71690"/>
            <a:ext cx="7924800" cy="1143000"/>
          </a:xfrm>
        </p:spPr>
        <p:txBody>
          <a:bodyPr/>
          <a:lstStyle/>
          <a:p>
            <a:r>
              <a:rPr lang="en-GB" dirty="0" smtClean="0"/>
              <a:t>Broad focus for units</a:t>
            </a:r>
            <a:endParaRPr lang="en-GB" sz="1800" i="1" dirty="0">
              <a:solidFill>
                <a:srgbClr val="AB057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5517" y="122048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3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.1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12776"/>
            <a:ext cx="8352928" cy="5184576"/>
          </a:xfrm>
        </p:spPr>
        <p:txBody>
          <a:bodyPr/>
          <a:lstStyle/>
          <a:p>
            <a:r>
              <a:rPr lang="en-GB" sz="2400" b="1" dirty="0" smtClean="0"/>
              <a:t>Unit 0 </a:t>
            </a:r>
          </a:p>
          <a:p>
            <a:r>
              <a:rPr lang="en-GB" sz="2400" dirty="0"/>
              <a:t>L</a:t>
            </a:r>
            <a:r>
              <a:rPr lang="en-GB" sz="2400" dirty="0" smtClean="0"/>
              <a:t>ooking at our pupils understanding and reasoning</a:t>
            </a:r>
          </a:p>
          <a:p>
            <a:endParaRPr lang="en-GB" sz="1800" b="1" dirty="0" smtClean="0"/>
          </a:p>
          <a:p>
            <a:r>
              <a:rPr lang="en-GB" sz="2400" b="1" dirty="0" smtClean="0"/>
              <a:t>Unit </a:t>
            </a:r>
            <a:r>
              <a:rPr lang="en-GB" sz="2400" b="1" dirty="0"/>
              <a:t>1</a:t>
            </a:r>
            <a:endParaRPr lang="en-GB" sz="2400" dirty="0"/>
          </a:p>
          <a:p>
            <a:r>
              <a:rPr lang="en-GB" sz="2400" dirty="0" smtClean="0"/>
              <a:t>Reasoning and making sense </a:t>
            </a:r>
            <a:r>
              <a:rPr lang="en-GB" sz="2400" dirty="0"/>
              <a:t>of </a:t>
            </a:r>
            <a:r>
              <a:rPr lang="en-GB" sz="2400" dirty="0" smtClean="0"/>
              <a:t>fractions</a:t>
            </a:r>
          </a:p>
          <a:p>
            <a:endParaRPr lang="en-GB" sz="1800" dirty="0"/>
          </a:p>
          <a:p>
            <a:r>
              <a:rPr lang="en-GB" sz="2400" b="1" dirty="0" smtClean="0"/>
              <a:t>Unit 2</a:t>
            </a:r>
          </a:p>
          <a:p>
            <a:pPr lvl="0"/>
            <a:r>
              <a:rPr lang="en-GB" sz="2400" dirty="0"/>
              <a:t>Understanding and identifying proportional </a:t>
            </a:r>
            <a:r>
              <a:rPr lang="en-GB" sz="2400" dirty="0" smtClean="0"/>
              <a:t>contexts</a:t>
            </a:r>
          </a:p>
          <a:p>
            <a:pPr lvl="0"/>
            <a:endParaRPr lang="en-GB" sz="1800" dirty="0"/>
          </a:p>
          <a:p>
            <a:pPr lvl="0"/>
            <a:r>
              <a:rPr lang="en-GB" sz="2400" b="1" dirty="0" smtClean="0"/>
              <a:t>Unit 3</a:t>
            </a:r>
            <a:endParaRPr lang="en-GB" sz="2400" b="1" dirty="0"/>
          </a:p>
          <a:p>
            <a:pPr marL="0" indent="0"/>
            <a:r>
              <a:rPr lang="en-GB" sz="2400" dirty="0" smtClean="0"/>
              <a:t>Further deepening understanding of multiplicative reasoning through application to a wider range of problems.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77665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7924800" cy="1143000"/>
          </a:xfrm>
        </p:spPr>
        <p:txBody>
          <a:bodyPr/>
          <a:lstStyle/>
          <a:p>
            <a:r>
              <a:rPr lang="en-GB" dirty="0" smtClean="0"/>
              <a:t>Focus for unit 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556792"/>
            <a:ext cx="8605981" cy="4114800"/>
          </a:xfrm>
        </p:spPr>
        <p:txBody>
          <a:bodyPr/>
          <a:lstStyle/>
          <a:p>
            <a:pPr marL="0" indent="0"/>
            <a:r>
              <a:rPr lang="en-GB" sz="2400" b="1" dirty="0" smtClean="0"/>
              <a:t>Further </a:t>
            </a:r>
            <a:r>
              <a:rPr lang="en-GB" sz="2400" b="1" dirty="0"/>
              <a:t>deepening understanding of multiplicative reasoning through application to a </a:t>
            </a:r>
            <a:r>
              <a:rPr lang="en-GB" sz="2400" b="1" dirty="0" smtClean="0"/>
              <a:t>range </a:t>
            </a:r>
            <a:r>
              <a:rPr lang="en-GB" sz="2400" b="1" dirty="0"/>
              <a:t>of problems.</a:t>
            </a:r>
          </a:p>
          <a:p>
            <a:pPr marL="0" lvl="0" indent="0"/>
            <a:endParaRPr lang="en-GB" sz="2000" dirty="0" smtClean="0"/>
          </a:p>
          <a:p>
            <a:pPr marL="0" lvl="0" indent="0"/>
            <a:r>
              <a:rPr lang="en-GB" sz="2400" dirty="0" smtClean="0"/>
              <a:t>The unit further develops </a:t>
            </a:r>
            <a:r>
              <a:rPr lang="en-GB" sz="2400" dirty="0"/>
              <a:t>the use of models </a:t>
            </a:r>
            <a:r>
              <a:rPr lang="en-GB" sz="2400" dirty="0" smtClean="0"/>
              <a:t>including the ratio table:</a:t>
            </a:r>
          </a:p>
          <a:p>
            <a:pPr lvl="1">
              <a:spcBef>
                <a:spcPts val="1200"/>
              </a:spcBef>
              <a:spcAft>
                <a:spcPts val="600"/>
              </a:spcAft>
            </a:pPr>
            <a:r>
              <a:rPr lang="en-GB" sz="2400" dirty="0" smtClean="0"/>
              <a:t>to make </a:t>
            </a:r>
            <a:r>
              <a:rPr lang="en-GB" sz="2400" dirty="0"/>
              <a:t>sense </a:t>
            </a:r>
            <a:r>
              <a:rPr lang="en-GB" sz="2400" u="sng" dirty="0"/>
              <a:t>of</a:t>
            </a:r>
            <a:r>
              <a:rPr lang="en-GB" sz="2400" dirty="0"/>
              <a:t> multiplicative problems and solve them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400" u="sng" dirty="0" smtClean="0"/>
              <a:t>for</a:t>
            </a:r>
            <a:r>
              <a:rPr lang="en-GB" sz="2400" dirty="0"/>
              <a:t> exploring and representing multiplicative </a:t>
            </a:r>
            <a:r>
              <a:rPr lang="en-GB" sz="2400" dirty="0" smtClean="0"/>
              <a:t>structures </a:t>
            </a:r>
          </a:p>
          <a:p>
            <a:pPr marL="0" lvl="0" indent="0">
              <a:spcBef>
                <a:spcPts val="1000"/>
              </a:spcBef>
            </a:pPr>
            <a:r>
              <a:rPr lang="en-GB" sz="2400" dirty="0" smtClean="0"/>
              <a:t>This will include opportunities for pupils to reflect on and refine calculation strategies in a variety of contexts and problems.</a:t>
            </a:r>
          </a:p>
          <a:p>
            <a:endParaRPr lang="en-GB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3.2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4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Structure of unit 3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842293" y="3939253"/>
            <a:ext cx="1944216" cy="101911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Unit 3</a:t>
            </a:r>
          </a:p>
          <a:p>
            <a:r>
              <a:rPr lang="en-GB" sz="2000" b="1" dirty="0" smtClean="0"/>
              <a:t> </a:t>
            </a:r>
          </a:p>
          <a:p>
            <a:r>
              <a:rPr lang="en-GB" sz="2000" dirty="0" smtClean="0"/>
              <a:t>lesson 3ab</a:t>
            </a:r>
            <a:endParaRPr lang="en-GB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3130143" y="3956963"/>
            <a:ext cx="1944216" cy="10156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Unit 3</a:t>
            </a:r>
          </a:p>
          <a:p>
            <a:r>
              <a:rPr lang="en-GB" sz="2000" b="1" dirty="0" smtClean="0"/>
              <a:t> </a:t>
            </a:r>
          </a:p>
          <a:p>
            <a:r>
              <a:rPr lang="en-GB" sz="2000" dirty="0" smtClean="0"/>
              <a:t>lesson 3c &amp; 3d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34399" y="3937709"/>
            <a:ext cx="1944216" cy="10156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Unit 3</a:t>
            </a:r>
          </a:p>
          <a:p>
            <a:r>
              <a:rPr lang="en-GB" sz="2000" b="1" dirty="0" smtClean="0"/>
              <a:t> </a:t>
            </a:r>
          </a:p>
          <a:p>
            <a:r>
              <a:rPr lang="en-GB" sz="2000" dirty="0" smtClean="0"/>
              <a:t>lesson 3ef</a:t>
            </a:r>
            <a:endParaRPr lang="en-GB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842293" y="1772816"/>
            <a:ext cx="72008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1" dirty="0" smtClean="0"/>
              <a:t>3 sets </a:t>
            </a:r>
            <a:r>
              <a:rPr lang="en-GB" sz="2400" dirty="0" smtClean="0"/>
              <a:t>–</a:t>
            </a:r>
            <a:r>
              <a:rPr lang="en-GB" sz="2400" b="1" dirty="0" smtClean="0"/>
              <a:t> </a:t>
            </a:r>
            <a:r>
              <a:rPr lang="en-GB" dirty="0" smtClean="0"/>
              <a:t>containing one or two PD lesson documents</a:t>
            </a:r>
          </a:p>
          <a:p>
            <a:pPr>
              <a:spcAft>
                <a:spcPts val="600"/>
              </a:spcAft>
            </a:pPr>
            <a:endParaRPr lang="en-GB" sz="1600" dirty="0" smtClean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1" dirty="0" smtClean="0"/>
              <a:t>Research perspectives – </a:t>
            </a:r>
            <a:r>
              <a:rPr lang="en-GB" dirty="0" smtClean="0"/>
              <a:t>each set of lessons will reflect to a certain degree a particular research approach. 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95536" y="33265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3.3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071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612" y="836712"/>
            <a:ext cx="8565868" cy="11430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dirty="0" smtClean="0"/>
              <a:t>Session 6</a:t>
            </a:r>
            <a:br>
              <a:rPr lang="en-GB" dirty="0" smtClean="0"/>
            </a:br>
            <a:r>
              <a:rPr lang="en-GB" dirty="0" smtClean="0"/>
              <a:t>Reviewing Core </a:t>
            </a:r>
            <a:r>
              <a:rPr lang="en-GB" dirty="0"/>
              <a:t>0 </a:t>
            </a:r>
            <a:r>
              <a:rPr lang="en-GB" dirty="0" smtClean="0"/>
              <a:t>    </a:t>
            </a:r>
            <a:r>
              <a:rPr lang="en-GB" sz="3200" b="0" i="1" dirty="0" smtClean="0"/>
              <a:t>Progress studies</a:t>
            </a:r>
            <a:br>
              <a:rPr lang="en-GB" sz="3200" b="0" i="1" dirty="0" smtClean="0"/>
            </a:br>
            <a:r>
              <a:rPr lang="en-GB" sz="2400" dirty="0"/>
              <a:t>Selective assessment </a:t>
            </a:r>
            <a:r>
              <a:rPr lang="en-GB" sz="2400" dirty="0" smtClean="0"/>
              <a:t>Re-interviews</a:t>
            </a:r>
            <a:endParaRPr lang="en-GB" sz="2400" b="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276872"/>
            <a:ext cx="7921625" cy="4114800"/>
          </a:xfrm>
        </p:spPr>
        <p:txBody>
          <a:bodyPr/>
          <a:lstStyle/>
          <a:p>
            <a:pPr marL="457200" lvl="0" indent="-457200">
              <a:spcBef>
                <a:spcPts val="12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400" dirty="0" smtClean="0"/>
              <a:t>To return to the core 0 activities as a source of evidence on progress in conceptual understanding</a:t>
            </a:r>
          </a:p>
          <a:p>
            <a:pPr marL="457200" lvl="0" indent="-457200">
              <a:spcBef>
                <a:spcPts val="12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400" dirty="0" smtClean="0"/>
              <a:t>To </a:t>
            </a:r>
            <a:r>
              <a:rPr lang="en-GB" sz="2400" dirty="0"/>
              <a:t>consider effective use of probing questions to draw out understanding </a:t>
            </a:r>
            <a:endParaRPr lang="en-GB" sz="2400" dirty="0" smtClean="0"/>
          </a:p>
          <a:p>
            <a:pPr marL="457200" lvl="0" indent="-457200">
              <a:spcBef>
                <a:spcPts val="120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400" dirty="0" smtClean="0"/>
              <a:t>To </a:t>
            </a:r>
            <a:r>
              <a:rPr lang="en-GB" sz="2400" dirty="0"/>
              <a:t>consider </a:t>
            </a:r>
            <a:r>
              <a:rPr lang="en-GB" sz="2400" dirty="0" smtClean="0"/>
              <a:t>the </a:t>
            </a:r>
            <a:r>
              <a:rPr lang="en-GB" sz="2400" dirty="0"/>
              <a:t>value in this process </a:t>
            </a:r>
            <a:r>
              <a:rPr lang="en-GB" sz="2400" dirty="0" smtClean="0"/>
              <a:t>assessing progress in pupils and as a professional development activity for the department.</a:t>
            </a: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23528" y="116632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6</a:t>
            </a:r>
            <a:r>
              <a:rPr lang="en-GB" b="1" i="1" kern="0" dirty="0" smtClean="0">
                <a:solidFill>
                  <a:srgbClr val="00628C"/>
                </a:solidFill>
              </a:rPr>
              <a:t>.0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295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145" y="721885"/>
            <a:ext cx="6124600" cy="1224136"/>
          </a:xfrm>
        </p:spPr>
        <p:txBody>
          <a:bodyPr/>
          <a:lstStyle/>
          <a:p>
            <a:r>
              <a:rPr lang="en-GB" sz="3000" dirty="0" smtClean="0"/>
              <a:t>How might we assess progress in understanding?</a:t>
            </a:r>
            <a:r>
              <a:rPr lang="en-GB" sz="3200" dirty="0" smtClean="0"/>
              <a:t/>
            </a:r>
            <a:br>
              <a:rPr lang="en-GB" sz="3200" dirty="0" smtClean="0"/>
            </a:br>
            <a:endParaRPr lang="en-GB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772816"/>
            <a:ext cx="7921625" cy="237626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GB" sz="2000" b="1" i="1" dirty="0" smtClean="0">
                <a:solidFill>
                  <a:srgbClr val="002060"/>
                </a:solidFill>
              </a:rPr>
              <a:t>Consider these activities:</a:t>
            </a:r>
          </a:p>
          <a:p>
            <a:pPr marL="457200" indent="-4572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500" dirty="0" smtClean="0">
                <a:solidFill>
                  <a:srgbClr val="0070C0"/>
                </a:solidFill>
              </a:rPr>
              <a:t>Assessment interview of  selected pupils</a:t>
            </a:r>
            <a:endParaRPr lang="en-GB" sz="2500" dirty="0">
              <a:solidFill>
                <a:srgbClr val="0070C0"/>
              </a:solidFill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</a:pPr>
            <a:r>
              <a:rPr lang="en-GB" sz="2500" dirty="0" smtClean="0">
                <a:solidFill>
                  <a:srgbClr val="0070C0"/>
                </a:solidFill>
              </a:rPr>
              <a:t>		</a:t>
            </a:r>
            <a:r>
              <a:rPr lang="en-GB" sz="2400" b="1" dirty="0" smtClean="0">
                <a:solidFill>
                  <a:srgbClr val="0070C0"/>
                </a:solidFill>
              </a:rPr>
              <a:t>Period of teaching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500" dirty="0" smtClean="0">
                <a:solidFill>
                  <a:srgbClr val="0070C0"/>
                </a:solidFill>
              </a:rPr>
              <a:t>Re-interview of selected students - </a:t>
            </a:r>
            <a:r>
              <a:rPr lang="en-GB" sz="2000" i="1" dirty="0" smtClean="0">
                <a:solidFill>
                  <a:srgbClr val="0070C0"/>
                </a:solidFill>
              </a:rPr>
              <a:t>pupil progress study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584" y="4221088"/>
            <a:ext cx="7848872" cy="2135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r>
              <a:rPr lang="en-GB" sz="2500" b="1" kern="0" dirty="0">
                <a:solidFill>
                  <a:srgbClr val="FF0000"/>
                </a:solidFill>
              </a:rPr>
              <a:t>What benefits could these activities bring for: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Char char="−"/>
            </a:pPr>
            <a:r>
              <a:rPr lang="en-GB" sz="2400" kern="0" dirty="0" smtClean="0">
                <a:solidFill>
                  <a:srgbClr val="0070C0"/>
                </a:solidFill>
              </a:rPr>
              <a:t>the </a:t>
            </a:r>
            <a:r>
              <a:rPr lang="en-GB" sz="2400" kern="0" dirty="0">
                <a:solidFill>
                  <a:srgbClr val="0070C0"/>
                </a:solidFill>
              </a:rPr>
              <a:t>individual pupil, the class as a whole, the teacher</a:t>
            </a:r>
          </a:p>
          <a:p>
            <a:endParaRPr lang="en-GB" sz="2600" b="1" dirty="0" smtClean="0">
              <a:solidFill>
                <a:srgbClr val="002060"/>
              </a:solidFill>
            </a:endParaRPr>
          </a:p>
          <a:p>
            <a:r>
              <a:rPr lang="en-GB" sz="2500" b="1" dirty="0" smtClean="0">
                <a:solidFill>
                  <a:srgbClr val="FF0000"/>
                </a:solidFill>
              </a:rPr>
              <a:t>How might progress in a pupil’s understanding be revealed in a re-interview?</a:t>
            </a:r>
            <a:endParaRPr lang="en-GB" sz="25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3145" y="116632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6.1    </a:t>
            </a:r>
            <a:r>
              <a:rPr lang="en-GB" b="1" i="1" kern="0" dirty="0">
                <a:solidFill>
                  <a:srgbClr val="00628C"/>
                </a:solidFill>
              </a:rPr>
              <a:t>TIME team workshop 1</a:t>
            </a:r>
          </a:p>
          <a:p>
            <a:r>
              <a:rPr lang="en-GB" b="1" i="1" kern="0" dirty="0" smtClean="0">
                <a:solidFill>
                  <a:srgbClr val="00628C"/>
                </a:solidFill>
              </a:rPr>
              <a:t> </a:t>
            </a: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06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MR Question 1</a:t>
            </a:r>
          </a:p>
        </p:txBody>
      </p:sp>
      <p:sp>
        <p:nvSpPr>
          <p:cNvPr id="6147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ph type="body" idx="1"/>
          </p:nvPr>
        </p:nvSpPr>
        <p:spPr>
          <a:blipFill rotWithShape="1">
            <a:blip r:embed="rId2" cstate="print"/>
            <a:stretch>
              <a:fillRect l="-1925" t="-1926"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en-GB" dirty="0">
                <a:noFill/>
              </a:rPr>
              <a:t> </a:t>
            </a:r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800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53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MR Question 2</a:t>
            </a:r>
          </a:p>
        </p:txBody>
      </p:sp>
      <p:sp>
        <p:nvSpPr>
          <p:cNvPr id="20483" name="Content Placeholder 16"/>
          <p:cNvSpPr>
            <a:spLocks noGrp="1"/>
          </p:cNvSpPr>
          <p:nvPr>
            <p:ph idx="1"/>
          </p:nvPr>
        </p:nvSpPr>
        <p:spPr>
          <a:xfrm>
            <a:off x="762000" y="1827213"/>
            <a:ext cx="7921625" cy="4697412"/>
          </a:xfrm>
        </p:spPr>
        <p:txBody>
          <a:bodyPr/>
          <a:lstStyle/>
          <a:p>
            <a:r>
              <a:rPr lang="en-GB" altLang="en-US" dirty="0" smtClean="0"/>
              <a:t>These two letters are the same shape, but one is larger than the other.</a:t>
            </a:r>
          </a:p>
          <a:p>
            <a:endParaRPr lang="en-GB" altLang="en-US" dirty="0" smtClean="0"/>
          </a:p>
          <a:p>
            <a:endParaRPr lang="en-GB" altLang="en-US" dirty="0" smtClean="0"/>
          </a:p>
          <a:p>
            <a:endParaRPr lang="en-GB" altLang="en-US" dirty="0" smtClean="0"/>
          </a:p>
          <a:p>
            <a:endParaRPr lang="en-GB" altLang="en-US" dirty="0" smtClean="0"/>
          </a:p>
          <a:p>
            <a:endParaRPr lang="en-GB" altLang="en-US" dirty="0" smtClean="0"/>
          </a:p>
          <a:p>
            <a:r>
              <a:rPr lang="en-GB" altLang="en-US" dirty="0" smtClean="0"/>
              <a:t>How long is the curve AB?</a:t>
            </a:r>
          </a:p>
        </p:txBody>
      </p:sp>
      <p:sp>
        <p:nvSpPr>
          <p:cNvPr id="20484" name="Freeform 1"/>
          <p:cNvSpPr>
            <a:spLocks/>
          </p:cNvSpPr>
          <p:nvPr/>
        </p:nvSpPr>
        <p:spPr bwMode="auto">
          <a:xfrm>
            <a:off x="3505200" y="3997325"/>
            <a:ext cx="755650" cy="1905000"/>
          </a:xfrm>
          <a:custGeom>
            <a:avLst/>
            <a:gdLst>
              <a:gd name="T0" fmla="*/ 222674 w 1392864"/>
              <a:gd name="T1" fmla="*/ 0 h 2572099"/>
              <a:gd name="T2" fmla="*/ 69945 w 1392864"/>
              <a:gd name="T3" fmla="*/ 920614 h 2572099"/>
              <a:gd name="T4" fmla="*/ 11036 w 1392864"/>
              <a:gd name="T5" fmla="*/ 1037078 h 2572099"/>
              <a:gd name="T6" fmla="*/ 126 w 1392864"/>
              <a:gd name="T7" fmla="*/ 1025986 h 257209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92864" h="2572099">
                <a:moveTo>
                  <a:pt x="1392864" y="0"/>
                </a:moveTo>
                <a:cubicBezTo>
                  <a:pt x="1025511" y="920086"/>
                  <a:pt x="658159" y="1840173"/>
                  <a:pt x="437520" y="2265528"/>
                </a:cubicBezTo>
                <a:cubicBezTo>
                  <a:pt x="216881" y="2690883"/>
                  <a:pt x="141819" y="2508913"/>
                  <a:pt x="69031" y="2552131"/>
                </a:cubicBezTo>
                <a:cubicBezTo>
                  <a:pt x="-3757" y="2595349"/>
                  <a:pt x="-1483" y="2560092"/>
                  <a:pt x="792" y="2524836"/>
                </a:cubicBezTo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sp>
        <p:nvSpPr>
          <p:cNvPr id="20485" name="Freeform 2"/>
          <p:cNvSpPr>
            <a:spLocks/>
          </p:cNvSpPr>
          <p:nvPr/>
        </p:nvSpPr>
        <p:spPr bwMode="auto">
          <a:xfrm>
            <a:off x="3871913" y="3409950"/>
            <a:ext cx="646112" cy="2768600"/>
          </a:xfrm>
          <a:custGeom>
            <a:avLst/>
            <a:gdLst>
              <a:gd name="T0" fmla="*/ 190720 w 1188934"/>
              <a:gd name="T1" fmla="*/ 0 h 3736080"/>
              <a:gd name="T2" fmla="*/ 131609 w 1188934"/>
              <a:gd name="T3" fmla="*/ 277596 h 3736080"/>
              <a:gd name="T4" fmla="*/ 122852 w 1188934"/>
              <a:gd name="T5" fmla="*/ 416394 h 3736080"/>
              <a:gd name="T6" fmla="*/ 122852 w 1188934"/>
              <a:gd name="T7" fmla="*/ 1115936 h 3736080"/>
              <a:gd name="T8" fmla="*/ 17767 w 1188934"/>
              <a:gd name="T9" fmla="*/ 1493467 h 3736080"/>
              <a:gd name="T10" fmla="*/ 253 w 1188934"/>
              <a:gd name="T11" fmla="*/ 1487915 h 3736080"/>
              <a:gd name="T12" fmla="*/ 9010 w 1188934"/>
              <a:gd name="T13" fmla="*/ 1487915 h 37360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88934" h="3736080">
                <a:moveTo>
                  <a:pt x="1188934" y="0"/>
                </a:moveTo>
                <a:cubicBezTo>
                  <a:pt x="1039945" y="255895"/>
                  <a:pt x="890957" y="511791"/>
                  <a:pt x="820444" y="682388"/>
                </a:cubicBezTo>
                <a:cubicBezTo>
                  <a:pt x="749931" y="852985"/>
                  <a:pt x="774951" y="680113"/>
                  <a:pt x="765853" y="1023582"/>
                </a:cubicBezTo>
                <a:cubicBezTo>
                  <a:pt x="756755" y="1367051"/>
                  <a:pt x="875035" y="2301922"/>
                  <a:pt x="765853" y="2743200"/>
                </a:cubicBezTo>
                <a:cubicBezTo>
                  <a:pt x="656671" y="3184478"/>
                  <a:pt x="238140" y="3518848"/>
                  <a:pt x="110761" y="3671248"/>
                </a:cubicBezTo>
                <a:cubicBezTo>
                  <a:pt x="-16618" y="3823648"/>
                  <a:pt x="10677" y="3659875"/>
                  <a:pt x="1578" y="3657600"/>
                </a:cubicBezTo>
                <a:cubicBezTo>
                  <a:pt x="-7521" y="3655325"/>
                  <a:pt x="24324" y="3656462"/>
                  <a:pt x="56170" y="3657600"/>
                </a:cubicBezTo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>
              <a:solidFill>
                <a:srgbClr val="000000"/>
              </a:solidFill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349625" y="2889250"/>
            <a:ext cx="915988" cy="2398713"/>
            <a:chOff x="0" y="0"/>
            <a:chExt cx="1790700" cy="3467100"/>
          </a:xfrm>
        </p:grpSpPr>
        <p:sp>
          <p:nvSpPr>
            <p:cNvPr id="7" name="Freeform 6"/>
            <p:cNvSpPr/>
            <p:nvPr/>
          </p:nvSpPr>
          <p:spPr>
            <a:xfrm>
              <a:off x="0" y="0"/>
              <a:ext cx="617590" cy="3405146"/>
            </a:xfrm>
            <a:custGeom>
              <a:avLst/>
              <a:gdLst>
                <a:gd name="connsiteX0" fmla="*/ 619125 w 619125"/>
                <a:gd name="connsiteY0" fmla="*/ 0 h 3406034"/>
                <a:gd name="connsiteX1" fmla="*/ 342900 w 619125"/>
                <a:gd name="connsiteY1" fmla="*/ 866775 h 3406034"/>
                <a:gd name="connsiteX2" fmla="*/ 200025 w 619125"/>
                <a:gd name="connsiteY2" fmla="*/ 3124200 h 3406034"/>
                <a:gd name="connsiteX3" fmla="*/ 0 w 619125"/>
                <a:gd name="connsiteY3" fmla="*/ 3295650 h 340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125" h="3406034">
                  <a:moveTo>
                    <a:pt x="619125" y="0"/>
                  </a:moveTo>
                  <a:cubicBezTo>
                    <a:pt x="515937" y="173037"/>
                    <a:pt x="412750" y="346075"/>
                    <a:pt x="342900" y="866775"/>
                  </a:cubicBezTo>
                  <a:cubicBezTo>
                    <a:pt x="273050" y="1387475"/>
                    <a:pt x="257175" y="2719388"/>
                    <a:pt x="200025" y="3124200"/>
                  </a:cubicBezTo>
                  <a:cubicBezTo>
                    <a:pt x="142875" y="3529013"/>
                    <a:pt x="71437" y="3412331"/>
                    <a:pt x="0" y="329565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GB">
                <a:solidFill>
                  <a:srgbClr val="FFFFFF"/>
                </a:solidFill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285519" y="1496061"/>
              <a:ext cx="1505181" cy="1971039"/>
            </a:xfrm>
            <a:custGeom>
              <a:avLst/>
              <a:gdLst>
                <a:gd name="connsiteX0" fmla="*/ 0 w 1638300"/>
                <a:gd name="connsiteY0" fmla="*/ 533644 h 2181469"/>
                <a:gd name="connsiteX1" fmla="*/ 219075 w 1638300"/>
                <a:gd name="connsiteY1" fmla="*/ 143119 h 2181469"/>
                <a:gd name="connsiteX2" fmla="*/ 485775 w 1638300"/>
                <a:gd name="connsiteY2" fmla="*/ 244 h 2181469"/>
                <a:gd name="connsiteX3" fmla="*/ 904875 w 1638300"/>
                <a:gd name="connsiteY3" fmla="*/ 124069 h 2181469"/>
                <a:gd name="connsiteX4" fmla="*/ 1152525 w 1638300"/>
                <a:gd name="connsiteY4" fmla="*/ 600319 h 2181469"/>
                <a:gd name="connsiteX5" fmla="*/ 1419225 w 1638300"/>
                <a:gd name="connsiteY5" fmla="*/ 1886194 h 2181469"/>
                <a:gd name="connsiteX6" fmla="*/ 1638300 w 1638300"/>
                <a:gd name="connsiteY6" fmla="*/ 2181469 h 218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8300" h="2181469">
                  <a:moveTo>
                    <a:pt x="0" y="533644"/>
                  </a:moveTo>
                  <a:cubicBezTo>
                    <a:pt x="69056" y="382831"/>
                    <a:pt x="138113" y="232019"/>
                    <a:pt x="219075" y="143119"/>
                  </a:cubicBezTo>
                  <a:cubicBezTo>
                    <a:pt x="300037" y="54219"/>
                    <a:pt x="371475" y="3419"/>
                    <a:pt x="485775" y="244"/>
                  </a:cubicBezTo>
                  <a:cubicBezTo>
                    <a:pt x="600075" y="-2931"/>
                    <a:pt x="793750" y="24056"/>
                    <a:pt x="904875" y="124069"/>
                  </a:cubicBezTo>
                  <a:cubicBezTo>
                    <a:pt x="1016000" y="224081"/>
                    <a:pt x="1066800" y="306632"/>
                    <a:pt x="1152525" y="600319"/>
                  </a:cubicBezTo>
                  <a:cubicBezTo>
                    <a:pt x="1238250" y="894006"/>
                    <a:pt x="1338263" y="1622669"/>
                    <a:pt x="1419225" y="1886194"/>
                  </a:cubicBezTo>
                  <a:cubicBezTo>
                    <a:pt x="1500187" y="2149719"/>
                    <a:pt x="1569243" y="2165594"/>
                    <a:pt x="1638300" y="2181469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GB">
                <a:solidFill>
                  <a:srgbClr val="FFFFFF"/>
                </a:solidFill>
              </a:endParaRPr>
            </a:p>
          </p:txBody>
        </p:sp>
      </p:grp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144148" y="3571123"/>
            <a:ext cx="383199" cy="1255027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vert270"/>
          <a:lstStyle/>
          <a:p>
            <a:pPr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en-GB" sz="1400" dirty="0">
                <a:solidFill>
                  <a:srgbClr val="000000"/>
                </a:solidFill>
                <a:ea typeface="Calibri"/>
                <a:cs typeface="Times New Roman"/>
              </a:rPr>
              <a:t>4cm</a:t>
            </a:r>
            <a:endParaRPr lang="en-GB" sz="1100" dirty="0">
              <a:solidFill>
                <a:srgbClr val="000000"/>
              </a:solidFill>
              <a:latin typeface="Cambria"/>
              <a:ea typeface="Calibri"/>
              <a:cs typeface="Times New Roman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 rot="18045282">
            <a:off x="3933825" y="3581401"/>
            <a:ext cx="523875" cy="92075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vert"/>
          <a:lstStyle/>
          <a:p>
            <a:pPr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en-GB" sz="1400" dirty="0">
                <a:solidFill>
                  <a:srgbClr val="000000"/>
                </a:solidFill>
                <a:ea typeface="Calibri"/>
                <a:cs typeface="Times New Roman"/>
              </a:rPr>
              <a:t>5cm</a:t>
            </a:r>
            <a:endParaRPr lang="en-GB" sz="1100" dirty="0">
              <a:solidFill>
                <a:srgbClr val="000000"/>
              </a:solidFill>
              <a:latin typeface="Cambria"/>
              <a:ea typeface="Calibri"/>
              <a:cs typeface="Times New Roman"/>
            </a:endParaRPr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5895975" y="2727325"/>
            <a:ext cx="1643063" cy="3195638"/>
            <a:chOff x="0" y="0"/>
            <a:chExt cx="1790700" cy="3467100"/>
          </a:xfrm>
        </p:grpSpPr>
        <p:sp>
          <p:nvSpPr>
            <p:cNvPr id="12" name="Freeform 11"/>
            <p:cNvSpPr/>
            <p:nvPr/>
          </p:nvSpPr>
          <p:spPr>
            <a:xfrm>
              <a:off x="0" y="0"/>
              <a:ext cx="619392" cy="3406817"/>
            </a:xfrm>
            <a:custGeom>
              <a:avLst/>
              <a:gdLst>
                <a:gd name="connsiteX0" fmla="*/ 619125 w 619125"/>
                <a:gd name="connsiteY0" fmla="*/ 0 h 3406034"/>
                <a:gd name="connsiteX1" fmla="*/ 342900 w 619125"/>
                <a:gd name="connsiteY1" fmla="*/ 866775 h 3406034"/>
                <a:gd name="connsiteX2" fmla="*/ 200025 w 619125"/>
                <a:gd name="connsiteY2" fmla="*/ 3124200 h 3406034"/>
                <a:gd name="connsiteX3" fmla="*/ 0 w 619125"/>
                <a:gd name="connsiteY3" fmla="*/ 3295650 h 340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125" h="3406034">
                  <a:moveTo>
                    <a:pt x="619125" y="0"/>
                  </a:moveTo>
                  <a:cubicBezTo>
                    <a:pt x="515937" y="173037"/>
                    <a:pt x="412750" y="346075"/>
                    <a:pt x="342900" y="866775"/>
                  </a:cubicBezTo>
                  <a:cubicBezTo>
                    <a:pt x="273050" y="1387475"/>
                    <a:pt x="257175" y="2719388"/>
                    <a:pt x="200025" y="3124200"/>
                  </a:cubicBezTo>
                  <a:cubicBezTo>
                    <a:pt x="142875" y="3529013"/>
                    <a:pt x="71437" y="3412331"/>
                    <a:pt x="0" y="329565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GB">
                <a:solidFill>
                  <a:srgbClr val="FFFFFF"/>
                </a:solidFill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5474" y="1495004"/>
              <a:ext cx="1505226" cy="1972096"/>
            </a:xfrm>
            <a:custGeom>
              <a:avLst/>
              <a:gdLst>
                <a:gd name="connsiteX0" fmla="*/ 0 w 1638300"/>
                <a:gd name="connsiteY0" fmla="*/ 533644 h 2181469"/>
                <a:gd name="connsiteX1" fmla="*/ 219075 w 1638300"/>
                <a:gd name="connsiteY1" fmla="*/ 143119 h 2181469"/>
                <a:gd name="connsiteX2" fmla="*/ 485775 w 1638300"/>
                <a:gd name="connsiteY2" fmla="*/ 244 h 2181469"/>
                <a:gd name="connsiteX3" fmla="*/ 904875 w 1638300"/>
                <a:gd name="connsiteY3" fmla="*/ 124069 h 2181469"/>
                <a:gd name="connsiteX4" fmla="*/ 1152525 w 1638300"/>
                <a:gd name="connsiteY4" fmla="*/ 600319 h 2181469"/>
                <a:gd name="connsiteX5" fmla="*/ 1419225 w 1638300"/>
                <a:gd name="connsiteY5" fmla="*/ 1886194 h 2181469"/>
                <a:gd name="connsiteX6" fmla="*/ 1638300 w 1638300"/>
                <a:gd name="connsiteY6" fmla="*/ 2181469 h 218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8300" h="2181469">
                  <a:moveTo>
                    <a:pt x="0" y="533644"/>
                  </a:moveTo>
                  <a:cubicBezTo>
                    <a:pt x="69056" y="382831"/>
                    <a:pt x="138113" y="232019"/>
                    <a:pt x="219075" y="143119"/>
                  </a:cubicBezTo>
                  <a:cubicBezTo>
                    <a:pt x="300037" y="54219"/>
                    <a:pt x="371475" y="3419"/>
                    <a:pt x="485775" y="244"/>
                  </a:cubicBezTo>
                  <a:cubicBezTo>
                    <a:pt x="600075" y="-2931"/>
                    <a:pt x="793750" y="24056"/>
                    <a:pt x="904875" y="124069"/>
                  </a:cubicBezTo>
                  <a:cubicBezTo>
                    <a:pt x="1016000" y="224081"/>
                    <a:pt x="1066800" y="306632"/>
                    <a:pt x="1152525" y="600319"/>
                  </a:cubicBezTo>
                  <a:cubicBezTo>
                    <a:pt x="1238250" y="894006"/>
                    <a:pt x="1338263" y="1622669"/>
                    <a:pt x="1419225" y="1886194"/>
                  </a:cubicBezTo>
                  <a:cubicBezTo>
                    <a:pt x="1500187" y="2149719"/>
                    <a:pt x="1569243" y="2165594"/>
                    <a:pt x="1638300" y="2181469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GB">
                <a:solidFill>
                  <a:srgbClr val="FFFFFF"/>
                </a:solidFill>
              </a:endParaRPr>
            </a:p>
          </p:txBody>
        </p:sp>
      </p:grp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5744473" y="3914023"/>
            <a:ext cx="383199" cy="1255027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vert270"/>
          <a:lstStyle/>
          <a:p>
            <a:pPr>
              <a:lnSpc>
                <a:spcPct val="115000"/>
              </a:lnSpc>
              <a:spcAft>
                <a:spcPts val="1000"/>
              </a:spcAft>
              <a:buFont typeface="Arial" charset="0"/>
              <a:buNone/>
              <a:defRPr/>
            </a:pPr>
            <a:r>
              <a:rPr lang="en-GB" sz="1400" dirty="0">
                <a:solidFill>
                  <a:srgbClr val="000000"/>
                </a:solidFill>
                <a:ea typeface="Calibri"/>
                <a:cs typeface="Times New Roman"/>
              </a:rPr>
              <a:t>10cm</a:t>
            </a:r>
            <a:endParaRPr lang="en-GB" sz="1100" dirty="0">
              <a:solidFill>
                <a:srgbClr val="000000"/>
              </a:solidFill>
              <a:latin typeface="Cambria"/>
              <a:ea typeface="Calibri"/>
              <a:cs typeface="Times New Roman"/>
            </a:endParaRPr>
          </a:p>
        </p:txBody>
      </p:sp>
      <p:sp>
        <p:nvSpPr>
          <p:cNvPr id="20492" name="TextBox 17"/>
          <p:cNvSpPr txBox="1">
            <a:spLocks noChangeArrowheads="1"/>
          </p:cNvSpPr>
          <p:nvPr/>
        </p:nvSpPr>
        <p:spPr bwMode="auto">
          <a:xfrm>
            <a:off x="6084888" y="3735388"/>
            <a:ext cx="482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chemeClr val="tx2"/>
              </a:buClr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buChar char="–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lr>
                <a:schemeClr val="accent2"/>
              </a:buClr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lr>
                <a:schemeClr val="tx2"/>
              </a:buClr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00628C"/>
              </a:buClr>
              <a:buFont typeface="Arial" charset="0"/>
              <a:buNone/>
            </a:pPr>
            <a:r>
              <a:rPr lang="en-GB" altLang="en-US" sz="2800">
                <a:solidFill>
                  <a:srgbClr val="000000"/>
                </a:solidFill>
              </a:rPr>
              <a:t>A</a:t>
            </a:r>
          </a:p>
        </p:txBody>
      </p:sp>
      <p:sp>
        <p:nvSpPr>
          <p:cNvPr id="20493" name="TextBox 20"/>
          <p:cNvSpPr txBox="1">
            <a:spLocks noChangeArrowheads="1"/>
          </p:cNvSpPr>
          <p:nvPr/>
        </p:nvSpPr>
        <p:spPr bwMode="auto">
          <a:xfrm>
            <a:off x="7539038" y="5661025"/>
            <a:ext cx="484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Clr>
                <a:schemeClr val="tx2"/>
              </a:buClr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buChar char="–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lr>
                <a:schemeClr val="accent2"/>
              </a:buClr>
              <a:defRPr sz="19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lr>
                <a:schemeClr val="tx2"/>
              </a:buClr>
              <a:defRPr sz="1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00628C"/>
              </a:buClr>
              <a:buFont typeface="Arial" charset="0"/>
              <a:buNone/>
            </a:pPr>
            <a:r>
              <a:rPr lang="en-GB" altLang="en-US" sz="2800">
                <a:solidFill>
                  <a:srgbClr val="000000"/>
                </a:solidFill>
              </a:rPr>
              <a:t>B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44584" y="332656"/>
            <a:ext cx="800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52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MR Question 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988840"/>
            <a:ext cx="7921625" cy="441009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b="1" dirty="0"/>
              <a:t>Three </a:t>
            </a:r>
            <a:r>
              <a:rPr lang="en-GB" b="1" dirty="0" smtClean="0"/>
              <a:t>friends rent a go-kart and agree to share the cost. </a:t>
            </a:r>
          </a:p>
          <a:p>
            <a:pPr marL="0" indent="0">
              <a:buNone/>
            </a:pPr>
            <a:r>
              <a:rPr lang="en-GB" dirty="0" smtClean="0"/>
              <a:t> 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Annie travels 3 </a:t>
            </a:r>
            <a:r>
              <a:rPr lang="en-GB" dirty="0" smtClean="0"/>
              <a:t>laps, </a:t>
            </a:r>
            <a:r>
              <a:rPr lang="en-GB" dirty="0"/>
              <a:t>Barry travels </a:t>
            </a:r>
            <a:r>
              <a:rPr lang="en-GB" dirty="0" smtClean="0"/>
              <a:t>5 laps </a:t>
            </a:r>
            <a:r>
              <a:rPr lang="en-GB" dirty="0"/>
              <a:t>and Carol travels </a:t>
            </a:r>
            <a:r>
              <a:rPr lang="en-GB" dirty="0" smtClean="0"/>
              <a:t>8 laps.  </a:t>
            </a:r>
          </a:p>
          <a:p>
            <a:pPr marL="0" indent="0">
              <a:buNone/>
            </a:pPr>
            <a:endParaRPr lang="en-GB" dirty="0"/>
          </a:p>
          <a:p>
            <a:pPr>
              <a:buNone/>
            </a:pPr>
            <a:r>
              <a:rPr lang="en-GB" dirty="0"/>
              <a:t>The </a:t>
            </a:r>
            <a:r>
              <a:rPr lang="en-GB" dirty="0" smtClean="0"/>
              <a:t>total cost </a:t>
            </a:r>
            <a:r>
              <a:rPr lang="en-GB" dirty="0"/>
              <a:t>is £</a:t>
            </a:r>
            <a:r>
              <a:rPr lang="en-GB" dirty="0" smtClean="0"/>
              <a:t>3.20.  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How much should each person pay for it to be fair?</a:t>
            </a:r>
          </a:p>
          <a:p>
            <a:pPr>
              <a:buNone/>
            </a:pPr>
            <a:r>
              <a:rPr lang="en-GB" dirty="0"/>
              <a:t> </a:t>
            </a:r>
          </a:p>
          <a:p>
            <a:pPr>
              <a:buNone/>
            </a:pPr>
            <a:r>
              <a:rPr lang="en-GB" sz="2400" dirty="0"/>
              <a:t> </a:t>
            </a:r>
          </a:p>
          <a:p>
            <a:pPr>
              <a:buNone/>
            </a:pPr>
            <a:r>
              <a:rPr lang="en-GB" sz="2400" dirty="0"/>
              <a:t> </a:t>
            </a:r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800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39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2310" y="1792191"/>
            <a:ext cx="7921625" cy="4114800"/>
          </a:xfrm>
        </p:spPr>
        <p:txBody>
          <a:bodyPr/>
          <a:lstStyle/>
          <a:p>
            <a:r>
              <a:rPr lang="en-GB" sz="2800" dirty="0"/>
              <a:t>The picture shows some buttons sewn onto a piece of ribbon.  There are no gaps </a:t>
            </a:r>
            <a:r>
              <a:rPr lang="en-GB" sz="2800" dirty="0" smtClean="0"/>
              <a:t>between </a:t>
            </a:r>
            <a:r>
              <a:rPr lang="en-GB" sz="2800" dirty="0"/>
              <a:t>the buttons</a:t>
            </a:r>
            <a:r>
              <a:rPr lang="en-GB" sz="2800" dirty="0" smtClean="0"/>
              <a:t>.</a:t>
            </a:r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MR Question 4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3287713"/>
            <a:ext cx="527685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79210"/>
            <a:ext cx="6381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5736" y="4316538"/>
            <a:ext cx="633670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000000"/>
                </a:solidFill>
              </a:rPr>
              <a:t>A </a:t>
            </a:r>
            <a:r>
              <a:rPr lang="en-GB" sz="2800" dirty="0">
                <a:solidFill>
                  <a:srgbClr val="000000"/>
                </a:solidFill>
              </a:rPr>
              <a:t>button is </a:t>
            </a:r>
            <a:r>
              <a:rPr lang="en-GB" sz="2800" baseline="30000" dirty="0" smtClean="0">
                <a:solidFill>
                  <a:srgbClr val="000000"/>
                </a:solidFill>
              </a:rPr>
              <a:t>1</a:t>
            </a:r>
            <a:r>
              <a:rPr lang="en-GB" sz="2800" dirty="0" smtClean="0">
                <a:solidFill>
                  <a:srgbClr val="000000"/>
                </a:solidFill>
              </a:rPr>
              <a:t>/</a:t>
            </a:r>
            <a:r>
              <a:rPr lang="en-GB" sz="2800" baseline="-25000" dirty="0">
                <a:solidFill>
                  <a:srgbClr val="000000"/>
                </a:solidFill>
              </a:rPr>
              <a:t>3</a:t>
            </a:r>
            <a:r>
              <a:rPr lang="en-GB" sz="2800" dirty="0" smtClean="0">
                <a:solidFill>
                  <a:srgbClr val="000000"/>
                </a:solidFill>
              </a:rPr>
              <a:t> </a:t>
            </a:r>
            <a:r>
              <a:rPr lang="en-GB" sz="2800" dirty="0">
                <a:solidFill>
                  <a:srgbClr val="000000"/>
                </a:solidFill>
              </a:rPr>
              <a:t>inch wide.  </a:t>
            </a:r>
          </a:p>
          <a:p>
            <a:r>
              <a:rPr lang="en-GB" sz="2800" dirty="0">
                <a:solidFill>
                  <a:srgbClr val="000000"/>
                </a:solidFill>
              </a:rPr>
              <a:t>Roughly how many buttons will fit onto a ribbon 3½ inches long?</a:t>
            </a:r>
          </a:p>
          <a:p>
            <a:endParaRPr lang="en-GB" dirty="0">
              <a:solidFill>
                <a:srgbClr val="0000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827584" y="4917385"/>
            <a:ext cx="432048" cy="95791"/>
          </a:xfrm>
          <a:prstGeom prst="straightConnector1">
            <a:avLst/>
          </a:prstGeom>
          <a:noFill/>
          <a:ln>
            <a:noFill/>
            <a:headEnd type="arrow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9" name="AutoShape 5"/>
          <p:cNvCxnSpPr>
            <a:cxnSpLocks noChangeShapeType="1"/>
          </p:cNvCxnSpPr>
          <p:nvPr/>
        </p:nvCxnSpPr>
        <p:spPr bwMode="auto">
          <a:xfrm>
            <a:off x="920452" y="5138661"/>
            <a:ext cx="452437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TextBox 11"/>
          <p:cNvSpPr txBox="1"/>
          <p:nvPr/>
        </p:nvSpPr>
        <p:spPr>
          <a:xfrm>
            <a:off x="755576" y="535934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aseline="30000" dirty="0" smtClean="0">
                <a:solidFill>
                  <a:srgbClr val="000000"/>
                </a:solidFill>
              </a:rPr>
              <a:t>1</a:t>
            </a:r>
            <a:r>
              <a:rPr lang="en-GB" dirty="0" smtClean="0">
                <a:solidFill>
                  <a:srgbClr val="000000"/>
                </a:solidFill>
              </a:rPr>
              <a:t>/</a:t>
            </a:r>
            <a:r>
              <a:rPr lang="en-GB" baseline="-25000" dirty="0">
                <a:solidFill>
                  <a:srgbClr val="000000"/>
                </a:solidFill>
              </a:rPr>
              <a:t>3</a:t>
            </a:r>
            <a:r>
              <a:rPr lang="en-GB" dirty="0" smtClean="0">
                <a:solidFill>
                  <a:srgbClr val="000000"/>
                </a:solidFill>
              </a:rPr>
              <a:t> </a:t>
            </a:r>
            <a:r>
              <a:rPr lang="en-GB" dirty="0">
                <a:solidFill>
                  <a:srgbClr val="000000"/>
                </a:solidFill>
              </a:rPr>
              <a:t>inch</a:t>
            </a:r>
          </a:p>
        </p:txBody>
      </p:sp>
      <p:sp>
        <p:nvSpPr>
          <p:cNvPr id="10" name="Rectangle 9"/>
          <p:cNvSpPr/>
          <p:nvPr/>
        </p:nvSpPr>
        <p:spPr>
          <a:xfrm>
            <a:off x="344584" y="332656"/>
            <a:ext cx="800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933575" y="3287713"/>
            <a:ext cx="118145" cy="7143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38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8657" y="12775"/>
            <a:ext cx="5826224" cy="679921"/>
          </a:xfrm>
        </p:spPr>
        <p:txBody>
          <a:bodyPr/>
          <a:lstStyle/>
          <a:p>
            <a:r>
              <a:rPr lang="en-GB" sz="3200" dirty="0" smtClean="0"/>
              <a:t>Unit 0 task</a:t>
            </a:r>
            <a:endParaRPr lang="en-GB" sz="3200" b="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24744"/>
            <a:ext cx="7921625" cy="5400600"/>
          </a:xfrm>
        </p:spPr>
        <p:txBody>
          <a:bodyPr/>
          <a:lstStyle/>
          <a:p>
            <a:pPr marL="0" indent="0">
              <a:spcBef>
                <a:spcPts val="300"/>
              </a:spcBef>
              <a:spcAft>
                <a:spcPts val="1200"/>
              </a:spcAft>
            </a:pPr>
            <a:r>
              <a:rPr lang="en-GB" sz="2800" b="1" dirty="0" smtClean="0"/>
              <a:t>Unit 0 questions</a:t>
            </a:r>
          </a:p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Pupils work individually on selected unit 0 questions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2000" i="1" dirty="0" smtClean="0"/>
              <a:t>	</a:t>
            </a:r>
            <a:r>
              <a:rPr lang="en-GB" sz="1800" i="1" dirty="0" smtClean="0"/>
              <a:t>annotating </a:t>
            </a:r>
            <a:r>
              <a:rPr lang="en-GB" sz="1800" i="1" dirty="0"/>
              <a:t>the given example answers to explain method etc</a:t>
            </a:r>
            <a:r>
              <a:rPr lang="en-GB" sz="1800" i="1" dirty="0" smtClean="0"/>
              <a:t>.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GB" sz="2000" dirty="0"/>
              <a:t>Then pupils discuss their reasoning in pairs</a:t>
            </a:r>
          </a:p>
          <a:p>
            <a:r>
              <a:rPr lang="en-GB" sz="2000" i="1" dirty="0" smtClean="0"/>
              <a:t>		</a:t>
            </a:r>
            <a:r>
              <a:rPr lang="en-GB" sz="1800" i="1" dirty="0" smtClean="0"/>
              <a:t>Teachers </a:t>
            </a:r>
            <a:r>
              <a:rPr lang="en-GB" sz="1800" i="1" dirty="0"/>
              <a:t>may record (photo work </a:t>
            </a:r>
            <a:r>
              <a:rPr lang="en-GB" sz="1800" i="1" dirty="0" err="1"/>
              <a:t>etc</a:t>
            </a:r>
            <a:r>
              <a:rPr lang="en-GB" sz="1800" i="1" dirty="0"/>
              <a:t>) some pupil efforts</a:t>
            </a:r>
            <a:r>
              <a:rPr lang="en-GB" sz="1800" i="1" dirty="0" smtClean="0"/>
              <a:t>.</a:t>
            </a:r>
            <a:endParaRPr lang="en-GB" sz="1800" dirty="0" smtClean="0"/>
          </a:p>
          <a:p>
            <a:pPr marL="0" indent="0">
              <a:spcBef>
                <a:spcPts val="3000"/>
              </a:spcBef>
              <a:spcAft>
                <a:spcPts val="1200"/>
              </a:spcAft>
            </a:pPr>
            <a:r>
              <a:rPr lang="en-GB" sz="2800" b="1" dirty="0" smtClean="0"/>
              <a:t>Analysis of pupil thinking</a:t>
            </a:r>
          </a:p>
          <a:p>
            <a:pPr>
              <a:spcBef>
                <a:spcPts val="3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Evidence discussed by core teachers and some selected for sharing at next TIME workshop.</a:t>
            </a:r>
          </a:p>
          <a:p>
            <a:pPr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One or two pupils selected for recorded assessment interview to probe understanding further</a:t>
            </a:r>
          </a:p>
          <a:p>
            <a:pPr marL="0" indent="0"/>
            <a:endParaRPr lang="en-GB" sz="18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273145" y="296602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6.2 </a:t>
            </a: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20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771144"/>
              </p:ext>
            </p:extLst>
          </p:nvPr>
        </p:nvGraphicFramePr>
        <p:xfrm>
          <a:off x="323528" y="548680"/>
          <a:ext cx="7128792" cy="6120683"/>
        </p:xfrm>
        <a:graphic>
          <a:graphicData uri="http://schemas.openxmlformats.org/drawingml/2006/table">
            <a:tbl>
              <a:tblPr firstRow="1" firstCol="1" bandRow="1"/>
              <a:tblGrid>
                <a:gridCol w="7128792"/>
              </a:tblGrid>
              <a:tr h="464102"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Session 0:    </a:t>
                      </a:r>
                      <a:r>
                        <a:rPr lang="en-GB" sz="18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Introduction</a:t>
                      </a: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 to the day 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marL="1101725" indent="-1101725"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Session 1:   Feedback on the </a:t>
                      </a:r>
                      <a:r>
                        <a:rPr lang="en-GB" sz="18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completed lesson study</a:t>
                      </a: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 (researcher led)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Break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marL="1011555" indent="-1011555"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Session 2:    Feedback on other </a:t>
                      </a:r>
                      <a:r>
                        <a:rPr lang="en-GB" sz="1800" b="1">
                          <a:effectLst/>
                          <a:latin typeface="Calibri"/>
                          <a:ea typeface="Calibri"/>
                          <a:cs typeface="Arial"/>
                        </a:rPr>
                        <a:t>Unit 2</a:t>
                      </a: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 lessons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marL="1011555" indent="-1011555"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Session 3:    </a:t>
                      </a:r>
                      <a:r>
                        <a:rPr lang="en-GB" sz="1800" b="1">
                          <a:effectLst/>
                          <a:latin typeface="Calibri"/>
                          <a:ea typeface="Calibri"/>
                          <a:cs typeface="Arial"/>
                        </a:rPr>
                        <a:t>Unit 3</a:t>
                      </a: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 lesson presentations      </a:t>
                      </a:r>
                      <a:r>
                        <a:rPr lang="en-GB" sz="1800" b="1">
                          <a:effectLst/>
                          <a:latin typeface="Calibri"/>
                          <a:ea typeface="Calibri"/>
                          <a:cs typeface="Arial"/>
                        </a:rPr>
                        <a:t>Presentation: </a:t>
                      </a:r>
                      <a:r>
                        <a:rPr lang="en-GB" sz="1800" i="1">
                          <a:effectLst/>
                          <a:latin typeface="Calibri"/>
                          <a:ea typeface="Calibri"/>
                          <a:cs typeface="Arial"/>
                        </a:rPr>
                        <a:t>lesson 3ab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Lunch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51459">
                <a:tc>
                  <a:txBody>
                    <a:bodyPr/>
                    <a:lstStyle/>
                    <a:p>
                      <a:pPr marL="1011555" indent="-1011555"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Session 4:</a:t>
                      </a:r>
                      <a:r>
                        <a:rPr lang="en-GB" sz="1800" b="1">
                          <a:effectLst/>
                          <a:latin typeface="Calibri"/>
                          <a:ea typeface="Calibri"/>
                          <a:cs typeface="Arial"/>
                        </a:rPr>
                        <a:t> </a:t>
                      </a: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   </a:t>
                      </a:r>
                      <a:r>
                        <a:rPr lang="en-GB" sz="1800" b="1">
                          <a:effectLst/>
                          <a:latin typeface="Calibri"/>
                          <a:ea typeface="Calibri"/>
                          <a:cs typeface="Arial"/>
                        </a:rPr>
                        <a:t>Unit 3</a:t>
                      </a: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 lesson presentations      </a:t>
                      </a:r>
                      <a:r>
                        <a:rPr lang="en-GB" sz="1800" b="1">
                          <a:effectLst/>
                          <a:latin typeface="Calibri"/>
                          <a:ea typeface="Calibri"/>
                          <a:cs typeface="Arial"/>
                        </a:rPr>
                        <a:t>Presentation: </a:t>
                      </a:r>
                      <a:r>
                        <a:rPr lang="en-GB" sz="1800" i="1">
                          <a:effectLst/>
                          <a:latin typeface="Calibri"/>
                          <a:ea typeface="Calibri"/>
                          <a:cs typeface="Arial"/>
                        </a:rPr>
                        <a:t>lesson 3c &amp; 3d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Short Break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marL="1011555" indent="-1011555"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Session 5:    </a:t>
                      </a:r>
                      <a:r>
                        <a:rPr lang="en-GB" sz="1800" b="1">
                          <a:effectLst/>
                          <a:latin typeface="Calibri"/>
                          <a:ea typeface="Calibri"/>
                          <a:cs typeface="Arial"/>
                        </a:rPr>
                        <a:t>Unit 3</a:t>
                      </a: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 lesson presentations       </a:t>
                      </a:r>
                      <a:r>
                        <a:rPr lang="en-GB" sz="1800" b="1">
                          <a:effectLst/>
                          <a:latin typeface="Calibri"/>
                          <a:ea typeface="Calibri"/>
                          <a:cs typeface="Arial"/>
                        </a:rPr>
                        <a:t>Presentation: </a:t>
                      </a:r>
                      <a:r>
                        <a:rPr lang="en-GB" sz="1800" i="1">
                          <a:effectLst/>
                          <a:latin typeface="Calibri"/>
                          <a:ea typeface="Calibri"/>
                          <a:cs typeface="Arial"/>
                        </a:rPr>
                        <a:t>lesson 3ef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Session 6:</a:t>
                      </a:r>
                      <a:r>
                        <a:rPr lang="en-GB" sz="1800" b="1">
                          <a:effectLst/>
                          <a:latin typeface="Calibri"/>
                          <a:ea typeface="Calibri"/>
                          <a:cs typeface="Arial"/>
                        </a:rPr>
                        <a:t>    </a:t>
                      </a: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Selective </a:t>
                      </a:r>
                      <a:r>
                        <a:rPr lang="en-GB" sz="1800" b="1">
                          <a:effectLst/>
                          <a:latin typeface="Calibri"/>
                          <a:ea typeface="Calibri"/>
                          <a:cs typeface="Arial"/>
                        </a:rPr>
                        <a:t>Assessment interviews</a:t>
                      </a: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    </a:t>
                      </a:r>
                      <a:r>
                        <a:rPr lang="en-GB" sz="1800" i="1">
                          <a:effectLst/>
                          <a:latin typeface="Calibri"/>
                          <a:ea typeface="Calibri"/>
                          <a:cs typeface="Arial"/>
                        </a:rPr>
                        <a:t>(return to core 0 task)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Session 6:</a:t>
                      </a:r>
                      <a:r>
                        <a:rPr lang="en-GB" sz="1800" b="1">
                          <a:effectLst/>
                          <a:latin typeface="Calibri"/>
                          <a:ea typeface="Calibri"/>
                          <a:cs typeface="Arial"/>
                        </a:rPr>
                        <a:t>    Planning</a:t>
                      </a: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 in core pairs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>
                          <a:effectLst/>
                          <a:latin typeface="Calibri"/>
                          <a:ea typeface="Calibri"/>
                          <a:cs typeface="Arial"/>
                        </a:rPr>
                        <a:t>Session 7:</a:t>
                      </a:r>
                      <a:r>
                        <a:rPr lang="en-GB" sz="1800" b="1">
                          <a:effectLst/>
                          <a:latin typeface="Calibri"/>
                          <a:ea typeface="Calibri"/>
                          <a:cs typeface="Arial"/>
                        </a:rPr>
                        <a:t>    Plenary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4102">
                <a:tc>
                  <a:txBody>
                    <a:bodyPr/>
                    <a:lstStyle/>
                    <a:p>
                      <a:pPr algn="l">
                        <a:lnSpc>
                          <a:spcPts val="115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End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23528" y="7598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6D9E"/>
                </a:solidFill>
              </a:rPr>
              <a:t>TIME team workshop     </a:t>
            </a:r>
            <a:r>
              <a:rPr lang="en-GB" b="1" dirty="0" smtClean="0"/>
              <a:t>Agenda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37358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8657" y="12775"/>
            <a:ext cx="5826224" cy="679921"/>
          </a:xfrm>
        </p:spPr>
        <p:txBody>
          <a:bodyPr/>
          <a:lstStyle/>
          <a:p>
            <a:r>
              <a:rPr lang="en-GB" sz="3200" dirty="0" smtClean="0"/>
              <a:t>Unit 0 task</a:t>
            </a:r>
            <a:endParaRPr lang="en-GB" sz="3200" b="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7921625" cy="5400600"/>
          </a:xfrm>
        </p:spPr>
        <p:txBody>
          <a:bodyPr/>
          <a:lstStyle/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2800" b="1" dirty="0" smtClean="0"/>
              <a:t>Assessment interviews 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</a:pPr>
            <a:r>
              <a:rPr lang="en-GB" sz="2400" i="1" dirty="0" smtClean="0"/>
              <a:t>and pupil progress studies</a:t>
            </a:r>
          </a:p>
          <a:p>
            <a:pPr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Short recorded interviews of selected pupils </a:t>
            </a:r>
            <a:r>
              <a:rPr lang="en-GB" sz="1800" i="1" dirty="0" smtClean="0"/>
              <a:t>(one or two pairs or individuals)</a:t>
            </a:r>
          </a:p>
          <a:p>
            <a:pPr marL="0" indent="0">
              <a:spcBef>
                <a:spcPts val="300"/>
              </a:spcBef>
              <a:spcAft>
                <a:spcPts val="300"/>
              </a:spcAft>
            </a:pPr>
            <a:endParaRPr lang="en-GB" sz="1200" i="1" dirty="0" smtClean="0"/>
          </a:p>
          <a:p>
            <a:pPr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Interviews discussed with core colleague with regard to pupils demonstrating </a:t>
            </a:r>
            <a:r>
              <a:rPr lang="en-GB" sz="2000" b="1" dirty="0" smtClean="0"/>
              <a:t>conceptual</a:t>
            </a:r>
            <a:r>
              <a:rPr lang="en-GB" sz="2000" dirty="0" smtClean="0"/>
              <a:t> </a:t>
            </a:r>
            <a:r>
              <a:rPr lang="en-GB" sz="2000" b="1" dirty="0" smtClean="0"/>
              <a:t>understanding</a:t>
            </a:r>
            <a:r>
              <a:rPr lang="en-GB" sz="2000" dirty="0" smtClean="0"/>
              <a:t> rather than </a:t>
            </a:r>
            <a:r>
              <a:rPr lang="en-GB" sz="2000" b="1" dirty="0" smtClean="0"/>
              <a:t>procedural correctness</a:t>
            </a:r>
            <a:r>
              <a:rPr lang="en-GB" sz="2000" dirty="0" smtClean="0"/>
              <a:t>.</a:t>
            </a:r>
          </a:p>
          <a:p>
            <a:pPr marL="0" indent="0">
              <a:spcBef>
                <a:spcPts val="300"/>
              </a:spcBef>
              <a:spcAft>
                <a:spcPts val="300"/>
              </a:spcAft>
            </a:pPr>
            <a:endParaRPr lang="en-GB" sz="1200" dirty="0" smtClean="0"/>
          </a:p>
          <a:p>
            <a:pPr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Experiences to be shared at next TIME workshop.</a:t>
            </a:r>
          </a:p>
          <a:p>
            <a:pPr marL="0" indent="0">
              <a:spcBef>
                <a:spcPts val="300"/>
              </a:spcBef>
              <a:spcAft>
                <a:spcPts val="300"/>
              </a:spcAft>
            </a:pPr>
            <a:endParaRPr lang="en-GB" sz="1200" dirty="0" smtClean="0"/>
          </a:p>
          <a:p>
            <a:pPr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 dirty="0" smtClean="0"/>
              <a:t>Recording stored for comparison with re-interview at a later date as evidence of progress in understanding </a:t>
            </a:r>
            <a:r>
              <a:rPr lang="en-GB" sz="2000" b="1" i="1" dirty="0" smtClean="0"/>
              <a:t>(pupil progress study)</a:t>
            </a:r>
          </a:p>
          <a:p>
            <a:pPr marL="0" indent="0"/>
            <a:endParaRPr lang="en-GB" sz="16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273145" y="296602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6.3</a:t>
            </a:r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7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Multiplicative Reasoning Project</a:t>
            </a:r>
          </a:p>
        </p:txBody>
      </p:sp>
      <p:sp>
        <p:nvSpPr>
          <p:cNvPr id="4099" name="Rectangle 47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Core Questions review</a:t>
            </a:r>
          </a:p>
        </p:txBody>
      </p:sp>
      <p:sp>
        <p:nvSpPr>
          <p:cNvPr id="2" name="Rectangle 1"/>
          <p:cNvSpPr/>
          <p:nvPr/>
        </p:nvSpPr>
        <p:spPr>
          <a:xfrm>
            <a:off x="611560" y="2299275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</a:rPr>
              <a:t>4 core questions to be used by everyone to help uncover children’s thinking about some of the key aspects of MR</a:t>
            </a:r>
          </a:p>
        </p:txBody>
      </p:sp>
    </p:spTree>
    <p:extLst>
      <p:ext uri="{BB962C8B-B14F-4D97-AF65-F5344CB8AC3E}">
        <p14:creationId xmlns:p14="http://schemas.microsoft.com/office/powerpoint/2010/main" val="326500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Review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/>
            <a:r>
              <a:rPr lang="en-GB" altLang="en-US" smtClean="0"/>
              <a:t>Pupil responses to each of the questions are shown.</a:t>
            </a:r>
          </a:p>
          <a:p>
            <a:pPr indent="0"/>
            <a:r>
              <a:rPr lang="en-GB" altLang="en-US" smtClean="0"/>
              <a:t>Comment on each of their methods.</a:t>
            </a:r>
          </a:p>
          <a:p>
            <a:pPr indent="0"/>
            <a:r>
              <a:rPr lang="en-GB" altLang="en-US" smtClean="0"/>
              <a:t>Explain any errors you notice.</a:t>
            </a:r>
          </a:p>
        </p:txBody>
      </p:sp>
    </p:spTree>
    <p:extLst>
      <p:ext uri="{BB962C8B-B14F-4D97-AF65-F5344CB8AC3E}">
        <p14:creationId xmlns:p14="http://schemas.microsoft.com/office/powerpoint/2010/main" val="325986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40" y="1534889"/>
            <a:ext cx="3082280" cy="208870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534889"/>
            <a:ext cx="3089855" cy="151231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50" y="3810744"/>
            <a:ext cx="3088044" cy="273551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07035"/>
            <a:ext cx="2856378" cy="28079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397912" y="188640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b="1" kern="0" dirty="0">
                <a:solidFill>
                  <a:srgbClr val="00628C"/>
                </a:solidFill>
              </a:rPr>
              <a:t>MR Question </a:t>
            </a:r>
            <a:r>
              <a:rPr lang="en-GB" sz="3600" b="1" kern="0" dirty="0" smtClean="0">
                <a:solidFill>
                  <a:srgbClr val="00628C"/>
                </a:solidFill>
              </a:rPr>
              <a:t>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355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4848055" cy="302480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21" y="4365735"/>
            <a:ext cx="4876177" cy="223207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933169"/>
            <a:ext cx="2635271" cy="266464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9578" y="188640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b="1" kern="0" dirty="0">
                <a:solidFill>
                  <a:srgbClr val="00628C"/>
                </a:solidFill>
              </a:rPr>
              <a:t>MR Question </a:t>
            </a:r>
            <a:r>
              <a:rPr lang="en-GB" sz="3600" b="1" kern="0" dirty="0" smtClean="0">
                <a:solidFill>
                  <a:srgbClr val="00628C"/>
                </a:solidFill>
              </a:rPr>
              <a:t>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857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017509"/>
            <a:ext cx="4864673" cy="273630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622" y="4111720"/>
            <a:ext cx="5040163" cy="199918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081607"/>
            <a:ext cx="3744416" cy="251704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89578" y="188640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b="1" kern="0" dirty="0">
                <a:solidFill>
                  <a:srgbClr val="00628C"/>
                </a:solidFill>
              </a:rPr>
              <a:t>MR Question 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925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62" y="-113507"/>
            <a:ext cx="5158949" cy="3974555"/>
          </a:xfrm>
          <a:prstGeom prst="rect">
            <a:avLst/>
          </a:prstGeom>
          <a:scene3d>
            <a:camera prst="orthographicFront">
              <a:rot lat="0" lon="0" rev="21534000"/>
            </a:camera>
            <a:lightRig rig="threePt" dir="t"/>
          </a:scene3d>
        </p:spPr>
      </p:pic>
      <p:pic>
        <p:nvPicPr>
          <p:cNvPr id="3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723556"/>
            <a:ext cx="6048672" cy="294576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611" y="1412776"/>
            <a:ext cx="3235325" cy="184070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192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711" y="620688"/>
            <a:ext cx="8280920" cy="1143000"/>
          </a:xfrm>
        </p:spPr>
        <p:txBody>
          <a:bodyPr/>
          <a:lstStyle/>
          <a:p>
            <a:r>
              <a:rPr lang="en-GB" dirty="0" smtClean="0"/>
              <a:t>Session 7</a:t>
            </a:r>
            <a:br>
              <a:rPr lang="en-GB" dirty="0" smtClean="0"/>
            </a:br>
            <a:r>
              <a:rPr lang="en-GB" sz="2800" dirty="0" smtClean="0"/>
              <a:t>Planning the deliver of unit 3 lessons in school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348880"/>
            <a:ext cx="7921625" cy="4114800"/>
          </a:xfrm>
        </p:spPr>
        <p:txBody>
          <a:bodyPr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 smtClean="0"/>
              <a:t>Teachers work in their core pairs to plan the delivery of unit 3 back in school</a:t>
            </a:r>
          </a:p>
          <a:p>
            <a:pPr marL="0" lvl="0" indent="0"/>
            <a:endParaRPr lang="en-GB" sz="2000" dirty="0" smtClean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GB" dirty="0" smtClean="0"/>
              <a:t>Prioritise the organisation of the lesson study focus</a:t>
            </a:r>
            <a:endParaRPr lang="en-GB" dirty="0"/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23528" y="116632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7</a:t>
            </a:r>
            <a:r>
              <a:rPr lang="en-GB" b="1" i="1" kern="0" dirty="0" smtClean="0">
                <a:solidFill>
                  <a:srgbClr val="00628C"/>
                </a:solidFill>
              </a:rPr>
              <a:t>.0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223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Plenary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GB" sz="2400" b="1" dirty="0" smtClean="0">
                <a:solidFill>
                  <a:srgbClr val="004F8A"/>
                </a:solidFill>
              </a:rPr>
              <a:t>Each table to consider and share any particular approaches to:</a:t>
            </a:r>
          </a:p>
          <a:p>
            <a:pPr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4F8A"/>
                </a:solidFill>
              </a:rPr>
              <a:t>implementing lessons back in schools</a:t>
            </a:r>
          </a:p>
          <a:p>
            <a:pPr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4F8A"/>
                </a:solidFill>
              </a:rPr>
              <a:t>Any possible work with the rest of the department </a:t>
            </a:r>
          </a:p>
          <a:p>
            <a:pPr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4F8A"/>
                </a:solidFill>
              </a:rPr>
              <a:t>Possible use of TIME community</a:t>
            </a: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8.0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5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4584" y="1124744"/>
            <a:ext cx="8619904" cy="53553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696" y="214507"/>
            <a:ext cx="4862076" cy="605630"/>
          </a:xfrm>
        </p:spPr>
        <p:txBody>
          <a:bodyPr/>
          <a:lstStyle/>
          <a:p>
            <a:r>
              <a:rPr lang="en-GB" sz="2800" dirty="0" smtClean="0"/>
              <a:t>Post TIME workshop tasks: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801" y="980728"/>
            <a:ext cx="8280920" cy="4896544"/>
          </a:xfrm>
        </p:spPr>
        <p:txBody>
          <a:bodyPr/>
          <a:lstStyle/>
          <a:p>
            <a:pPr marL="0" indent="0">
              <a:spcBef>
                <a:spcPts val="1200"/>
              </a:spcBef>
              <a:spcAft>
                <a:spcPts val="600"/>
              </a:spcAft>
            </a:pPr>
            <a:r>
              <a:rPr lang="en-GB" sz="1800" b="1" dirty="0" smtClean="0"/>
              <a:t>Tasks before June 4</a:t>
            </a:r>
            <a:r>
              <a:rPr lang="en-GB" sz="1800" b="1" baseline="30000" dirty="0" smtClean="0"/>
              <a:t>th</a:t>
            </a:r>
            <a:r>
              <a:rPr lang="en-GB" sz="1800" b="1" dirty="0" smtClean="0"/>
              <a:t> RCT assessment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 smtClean="0"/>
              <a:t>Core teachers work closely together to plan and teach unit 3 lessons </a:t>
            </a:r>
            <a:r>
              <a:rPr lang="en-GB" sz="1600" i="1" dirty="0" smtClean="0"/>
              <a:t>–</a:t>
            </a:r>
            <a:r>
              <a:rPr lang="en-GB" sz="1400" i="1" dirty="0" smtClean="0"/>
              <a:t>use common issues sheet on lessons not in lesson study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 smtClean="0"/>
              <a:t>Feedback via the lesson threads on the TIME community any interesting reflections or requests for advice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800" dirty="0" smtClean="0"/>
              <a:t>A lesson study is completed on one of the lessons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</a:pPr>
            <a:r>
              <a:rPr lang="en-GB" sz="1800" b="1" dirty="0"/>
              <a:t>Tasks before </a:t>
            </a:r>
            <a:r>
              <a:rPr lang="en-GB" sz="1800" b="1" dirty="0" smtClean="0"/>
              <a:t>or after June </a:t>
            </a:r>
            <a:r>
              <a:rPr lang="en-GB" sz="1800" b="1" dirty="0"/>
              <a:t>4</a:t>
            </a:r>
            <a:r>
              <a:rPr lang="en-GB" sz="1800" b="1" baseline="30000" dirty="0"/>
              <a:t>th</a:t>
            </a:r>
            <a:r>
              <a:rPr lang="en-GB" sz="1800" b="1" dirty="0"/>
              <a:t> </a:t>
            </a:r>
            <a:endParaRPr lang="en-GB" sz="1800" dirty="0" smtClean="0"/>
          </a:p>
          <a:p>
            <a:pPr marL="457200" indent="-457200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800" dirty="0" smtClean="0"/>
              <a:t>Select one or two pupils to re-interview on core 0 question/s</a:t>
            </a:r>
          </a:p>
          <a:p>
            <a:pPr marL="457200" indent="-457200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800" dirty="0" smtClean="0"/>
              <a:t>Work with your subject leader for support and on how best to share and update the department</a:t>
            </a:r>
          </a:p>
          <a:p>
            <a:pPr marL="457200" indent="-4572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 smtClean="0"/>
              <a:t>Come to the next TIME team workshop prepared to share experiences and evidence:</a:t>
            </a:r>
          </a:p>
          <a:p>
            <a:pPr marL="1438275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−"/>
            </a:pPr>
            <a:r>
              <a:rPr lang="en-GB" sz="1200" b="1" dirty="0" smtClean="0"/>
              <a:t>any interesting core 0 material and pupil video interviews </a:t>
            </a:r>
          </a:p>
          <a:p>
            <a:pPr marL="1438275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−"/>
            </a:pPr>
            <a:r>
              <a:rPr lang="en-GB" sz="1200" b="1" dirty="0"/>
              <a:t>a</a:t>
            </a:r>
            <a:r>
              <a:rPr lang="en-GB" sz="1200" b="1" dirty="0" smtClean="0"/>
              <a:t>ny common issues sheet</a:t>
            </a:r>
          </a:p>
          <a:p>
            <a:pPr marL="1438275" indent="-2857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−"/>
            </a:pPr>
            <a:r>
              <a:rPr lang="en-GB" sz="1200" b="1" dirty="0"/>
              <a:t>c</a:t>
            </a:r>
            <a:r>
              <a:rPr lang="en-GB" sz="1200" b="1" dirty="0" smtClean="0"/>
              <a:t>ompleted lesson study pro-forma</a:t>
            </a:r>
            <a:endParaRPr lang="en-GB" sz="1200" b="1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8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.1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08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496944" cy="638944"/>
          </a:xfrm>
        </p:spPr>
        <p:txBody>
          <a:bodyPr/>
          <a:lstStyle/>
          <a:p>
            <a:r>
              <a:rPr lang="en-GB" sz="3200" dirty="0" smtClean="0"/>
              <a:t>Feedback on the completed lesson study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04864"/>
            <a:ext cx="7921625" cy="2808312"/>
          </a:xfrm>
        </p:spPr>
        <p:txBody>
          <a:bodyPr/>
          <a:lstStyle/>
          <a:p>
            <a:pPr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2060"/>
                </a:solidFill>
                <a:latin typeface="+mj-lt"/>
              </a:rPr>
              <a:t>To share experiences of the lesson study</a:t>
            </a:r>
          </a:p>
          <a:p>
            <a:pPr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2060"/>
                </a:solidFill>
                <a:latin typeface="+mj-lt"/>
              </a:rPr>
              <a:t>To draw out the key conclusions/summary points from the focus</a:t>
            </a:r>
          </a:p>
          <a:p>
            <a:pPr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2060"/>
                </a:solidFill>
                <a:latin typeface="+mj-lt"/>
              </a:rPr>
              <a:t>To consider improvement points for the next cycle.</a:t>
            </a:r>
          </a:p>
          <a:p>
            <a:pPr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2060"/>
                </a:solidFill>
                <a:latin typeface="+mj-lt"/>
              </a:rPr>
              <a:t>To state the focus for the lesson study cycle for unit 2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1.0 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763688" y="286529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kern="0" dirty="0">
                <a:solidFill>
                  <a:srgbClr val="00628C"/>
                </a:solidFill>
              </a:rPr>
              <a:t>Session 1: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137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130488"/>
            <a:ext cx="7924800" cy="1143000"/>
          </a:xfrm>
        </p:spPr>
        <p:txBody>
          <a:bodyPr/>
          <a:lstStyle/>
          <a:p>
            <a:r>
              <a:rPr lang="en-GB" sz="3200" dirty="0" smtClean="0"/>
              <a:t>Reminder of Unit 2 focus: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8130480" cy="4114800"/>
          </a:xfrm>
        </p:spPr>
        <p:txBody>
          <a:bodyPr/>
          <a:lstStyle/>
          <a:p>
            <a:pPr>
              <a:lnSpc>
                <a:spcPct val="115000"/>
              </a:lnSpc>
              <a:spcBef>
                <a:spcPts val="1150"/>
              </a:spcBef>
            </a:pPr>
            <a:r>
              <a:rPr lang="en-GB" sz="2800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Understanding and identifying proportional contexts</a:t>
            </a:r>
            <a:r>
              <a:rPr lang="en-GB" sz="2400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.</a:t>
            </a:r>
            <a:endParaRPr lang="en-GB" sz="1400" dirty="0">
              <a:solidFill>
                <a:srgbClr val="000000"/>
              </a:solidFill>
              <a:ea typeface="Times New Roman"/>
              <a:cs typeface="Times New Roman"/>
            </a:endParaRPr>
          </a:p>
          <a:p>
            <a:pPr marL="285750" indent="-285750">
              <a:spcBef>
                <a:spcPts val="11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000000"/>
                </a:solidFill>
                <a:latin typeface="Calibri" panose="020F0502020204030204" pitchFamily="34" charset="0"/>
                <a:ea typeface="Calibri"/>
                <a:cs typeface="Times New Roman"/>
              </a:rPr>
              <a:t>Students </a:t>
            </a:r>
            <a:r>
              <a:rPr lang="en-GB" sz="2400" dirty="0">
                <a:solidFill>
                  <a:srgbClr val="000000"/>
                </a:solidFill>
                <a:latin typeface="Calibri" panose="020F0502020204030204" pitchFamily="34" charset="0"/>
                <a:ea typeface="Calibri"/>
                <a:cs typeface="Times New Roman"/>
              </a:rPr>
              <a:t>have difficulty discriminating proportional from non-proportional situations and often apply additive  strategies rather than multiplicative to proportional problems and vice versa.</a:t>
            </a:r>
            <a:endParaRPr lang="en-GB" sz="2400" dirty="0">
              <a:solidFill>
                <a:srgbClr val="000000"/>
              </a:solidFill>
              <a:latin typeface="Calibri" panose="020F0502020204030204" pitchFamily="34" charset="0"/>
              <a:ea typeface="Times New Roman"/>
              <a:cs typeface="Times New Roman"/>
            </a:endParaRPr>
          </a:p>
          <a:p>
            <a:pPr marL="285750" indent="-285750">
              <a:spcBef>
                <a:spcPts val="115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Calibri" panose="020F0502020204030204" pitchFamily="34" charset="0"/>
                <a:ea typeface="Calibri"/>
                <a:cs typeface="Times New Roman"/>
              </a:rPr>
              <a:t>Exposing students to both types of problems and allowing them to discuss the differences will contribute to their understanding.</a:t>
            </a:r>
            <a:endParaRPr lang="en-GB" sz="2400" dirty="0">
              <a:solidFill>
                <a:srgbClr val="000000"/>
              </a:solidFill>
              <a:latin typeface="Calibri" panose="020F0502020204030204" pitchFamily="34" charset="0"/>
              <a:ea typeface="Times New Roman"/>
              <a:cs typeface="Times New Roman"/>
            </a:endParaRPr>
          </a:p>
          <a:p>
            <a:pPr marL="285750" indent="-285750">
              <a:spcBef>
                <a:spcPts val="115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Calibri" panose="020F0502020204030204" pitchFamily="34" charset="0"/>
                <a:ea typeface="Calibri"/>
                <a:cs typeface="Times New Roman"/>
              </a:rPr>
              <a:t>There will be opportunities to further develop the use of  images and models to represent a number of situations.</a:t>
            </a: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1.3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466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107" y="332656"/>
            <a:ext cx="7924800" cy="1143000"/>
          </a:xfrm>
        </p:spPr>
        <p:txBody>
          <a:bodyPr/>
          <a:lstStyle/>
          <a:p>
            <a:r>
              <a:rPr lang="en-GB" dirty="0" smtClean="0"/>
              <a:t>The lesson study focus for unit 2: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8136904" cy="4752528"/>
          </a:xfrm>
        </p:spPr>
        <p:txBody>
          <a:bodyPr/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i="1" dirty="0" smtClean="0">
                <a:solidFill>
                  <a:srgbClr val="002060"/>
                </a:solidFill>
              </a:rPr>
              <a:t>Place here the lesson study focus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GB" sz="2800" i="1" dirty="0" smtClean="0">
              <a:solidFill>
                <a:srgbClr val="002060"/>
              </a:solidFill>
            </a:endParaRP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i="1" dirty="0" smtClean="0">
                <a:solidFill>
                  <a:srgbClr val="002060"/>
                </a:solidFill>
              </a:rPr>
              <a:t>Place here the targeted lesson (if there was one)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270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107" y="557808"/>
            <a:ext cx="7924800" cy="1143000"/>
          </a:xfrm>
        </p:spPr>
        <p:txBody>
          <a:bodyPr/>
          <a:lstStyle/>
          <a:p>
            <a:r>
              <a:rPr lang="en-GB" dirty="0" smtClean="0"/>
              <a:t>The lesson study focus for unit 3: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72816"/>
            <a:ext cx="8136904" cy="4752528"/>
          </a:xfrm>
        </p:spPr>
        <p:txBody>
          <a:bodyPr/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i="1" dirty="0" smtClean="0">
                <a:solidFill>
                  <a:srgbClr val="002060"/>
                </a:solidFill>
              </a:rPr>
              <a:t>Place here the lesson study focus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GB" sz="2800" i="1" dirty="0" smtClean="0">
              <a:solidFill>
                <a:srgbClr val="002060"/>
              </a:solidFill>
            </a:endParaRP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i="1" dirty="0" smtClean="0">
                <a:solidFill>
                  <a:srgbClr val="002060"/>
                </a:solidFill>
              </a:rPr>
              <a:t>Place here the targeted lesson (if there was one)</a:t>
            </a:r>
          </a:p>
        </p:txBody>
      </p:sp>
      <p:sp>
        <p:nvSpPr>
          <p:cNvPr id="4" name="Rectangle 3"/>
          <p:cNvSpPr/>
          <p:nvPr/>
        </p:nvSpPr>
        <p:spPr>
          <a:xfrm>
            <a:off x="395536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kern="0" dirty="0">
                <a:solidFill>
                  <a:srgbClr val="00628C"/>
                </a:solidFill>
              </a:rPr>
              <a:t>Slide </a:t>
            </a:r>
            <a:r>
              <a:rPr lang="en-GB" b="1" i="1" kern="0" dirty="0" smtClean="0">
                <a:solidFill>
                  <a:srgbClr val="00628C"/>
                </a:solidFill>
              </a:rPr>
              <a:t>1.5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838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7924800" cy="1111968"/>
          </a:xfrm>
        </p:spPr>
        <p:txBody>
          <a:bodyPr/>
          <a:lstStyle/>
          <a:p>
            <a:r>
              <a:rPr lang="en-GB" altLang="en-US" dirty="0" smtClean="0"/>
              <a:t>Session 2</a:t>
            </a:r>
            <a:br>
              <a:rPr lang="en-GB" altLang="en-US" dirty="0" smtClean="0"/>
            </a:br>
            <a:r>
              <a:rPr lang="en-GB" altLang="en-US" dirty="0" smtClean="0"/>
              <a:t>Feedback on other unit 2 lessons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424863" cy="411480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Identify effective aspects of the lessons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Share outcomes and highlight any key issues to do with the lesson and the learning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Consider amendments actually made or suggested improvements or alternatives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/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2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.0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59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356173" y="908720"/>
            <a:ext cx="7924800" cy="679920"/>
          </a:xfrm>
        </p:spPr>
        <p:txBody>
          <a:bodyPr/>
          <a:lstStyle/>
          <a:p>
            <a:r>
              <a:rPr lang="en-GB" altLang="en-US" dirty="0" smtClean="0"/>
              <a:t>Feedback on other unit 1 lessons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424863" cy="4114800"/>
          </a:xfrm>
        </p:spPr>
        <p:txBody>
          <a:bodyPr/>
          <a:lstStyle/>
          <a:p>
            <a:pPr marL="0" lvl="0" indent="0">
              <a:spcAft>
                <a:spcPts val="600"/>
              </a:spcAft>
            </a:pPr>
            <a:r>
              <a:rPr lang="en-GB" sz="2800" b="1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Task: </a:t>
            </a:r>
            <a:r>
              <a:rPr lang="en-GB" sz="2400" i="1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Taking each lesson in turn discuss in your group -</a:t>
            </a:r>
          </a:p>
          <a:p>
            <a:pPr lvl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GB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did pupils respond to the activities?</a:t>
            </a:r>
          </a:p>
          <a:p>
            <a:pPr lvl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What did they find challenging?</a:t>
            </a:r>
          </a:p>
          <a:p>
            <a:pPr lvl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What aspects helped them to develop understanding?</a:t>
            </a:r>
          </a:p>
          <a:p>
            <a:pPr lvl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What amendments (if any) did you make or would you suggest – either to the content or to the lesson structure – and why?</a:t>
            </a:r>
          </a:p>
        </p:txBody>
      </p:sp>
      <p:sp>
        <p:nvSpPr>
          <p:cNvPr id="4" name="Rectangle 3"/>
          <p:cNvSpPr/>
          <p:nvPr/>
        </p:nvSpPr>
        <p:spPr>
          <a:xfrm>
            <a:off x="344584" y="33265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itchFamily="34" charset="0"/>
              <a:buNone/>
            </a:pPr>
            <a:r>
              <a:rPr lang="en-GB" altLang="en-US" b="1" i="1" kern="0" dirty="0">
                <a:solidFill>
                  <a:srgbClr val="00628C"/>
                </a:solidFill>
              </a:rPr>
              <a:t>Slide </a:t>
            </a:r>
            <a:r>
              <a:rPr lang="en-GB" altLang="en-US" b="1" i="1" kern="0" dirty="0" smtClean="0">
                <a:solidFill>
                  <a:srgbClr val="00628C"/>
                </a:solidFill>
              </a:rPr>
              <a:t>2.1</a:t>
            </a:r>
            <a:endParaRPr lang="en-GB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67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8290</TotalTime>
  <Words>2022</Words>
  <Application>Microsoft Office PowerPoint</Application>
  <PresentationFormat>On-screen Show (4:3)</PresentationFormat>
  <Paragraphs>317</Paragraphs>
  <Slides>39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nctem1</vt:lpstr>
      <vt:lpstr>1_nctem1</vt:lpstr>
      <vt:lpstr>2_nctem1</vt:lpstr>
      <vt:lpstr>3_nctem1</vt:lpstr>
      <vt:lpstr>KS3 Multiplicative Reasoning project</vt:lpstr>
      <vt:lpstr>PowerPoint Presentation</vt:lpstr>
      <vt:lpstr>PowerPoint Presentation</vt:lpstr>
      <vt:lpstr>Feedback on the completed lesson study</vt:lpstr>
      <vt:lpstr>Reminder of Unit 2 focus:</vt:lpstr>
      <vt:lpstr>The lesson study focus for unit 2:</vt:lpstr>
      <vt:lpstr>The lesson study focus for unit 3:</vt:lpstr>
      <vt:lpstr>Session 2 Feedback on other unit 2 lessons</vt:lpstr>
      <vt:lpstr>Feedback on other unit 1 lessons</vt:lpstr>
      <vt:lpstr> Feedback on other unit 2 lessons</vt:lpstr>
      <vt:lpstr> Summary task</vt:lpstr>
      <vt:lpstr>Some comments following teaching of Unit 1:</vt:lpstr>
      <vt:lpstr>PowerPoint Presentation</vt:lpstr>
      <vt:lpstr> Responding to pupils’ thinking </vt:lpstr>
      <vt:lpstr>   Which Dog has grown the most?</vt:lpstr>
      <vt:lpstr> Responding to pupils thinking </vt:lpstr>
      <vt:lpstr> Role of common issues sheet</vt:lpstr>
      <vt:lpstr>Session 3, 4 &amp; 5</vt:lpstr>
      <vt:lpstr>Format for lesson presentation:</vt:lpstr>
      <vt:lpstr>Broad focus for units</vt:lpstr>
      <vt:lpstr>Focus for unit 3</vt:lpstr>
      <vt:lpstr>Structure of unit 3</vt:lpstr>
      <vt:lpstr>Session 6 Reviewing Core 0     Progress studies Selective assessment Re-interviews</vt:lpstr>
      <vt:lpstr>How might we assess progress in understanding? </vt:lpstr>
      <vt:lpstr>MR Question 1</vt:lpstr>
      <vt:lpstr>MR Question 2</vt:lpstr>
      <vt:lpstr>MR Question 3</vt:lpstr>
      <vt:lpstr>MR Question 4</vt:lpstr>
      <vt:lpstr>Unit 0 task</vt:lpstr>
      <vt:lpstr>Unit 0 task</vt:lpstr>
      <vt:lpstr>Multiplicative Reasoning Project</vt:lpstr>
      <vt:lpstr>Review</vt:lpstr>
      <vt:lpstr>PowerPoint Presentation</vt:lpstr>
      <vt:lpstr>PowerPoint Presentation</vt:lpstr>
      <vt:lpstr>PowerPoint Presentation</vt:lpstr>
      <vt:lpstr>PowerPoint Presentation</vt:lpstr>
      <vt:lpstr>Session 7 Planning the deliver of unit 3 lessons in school</vt:lpstr>
      <vt:lpstr>Plenary</vt:lpstr>
      <vt:lpstr>Post TIME workshop tasks:</vt:lpstr>
    </vt:vector>
  </TitlesOfParts>
  <Company>Tribal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KS3 Multiplicative reasoning project</dc:title>
  <dc:creator>Rob Tait</dc:creator>
  <cp:lastModifiedBy>Jane Imrie</cp:lastModifiedBy>
  <cp:revision>301</cp:revision>
  <cp:lastPrinted>2014-03-04T21:19:53Z</cp:lastPrinted>
  <dcterms:created xsi:type="dcterms:W3CDTF">2013-09-29T13:48:18Z</dcterms:created>
  <dcterms:modified xsi:type="dcterms:W3CDTF">2016-03-31T22:06:53Z</dcterms:modified>
</cp:coreProperties>
</file>