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Lst>
  <p:notesMasterIdLst>
    <p:notesMasterId r:id="rId64"/>
  </p:notesMasterIdLst>
  <p:sldIdLst>
    <p:sldId id="257" r:id="rId5"/>
    <p:sldId id="508" r:id="rId6"/>
    <p:sldId id="506" r:id="rId7"/>
    <p:sldId id="507" r:id="rId8"/>
    <p:sldId id="481" r:id="rId9"/>
    <p:sldId id="267" r:id="rId10"/>
    <p:sldId id="268" r:id="rId11"/>
    <p:sldId id="511" r:id="rId12"/>
    <p:sldId id="512" r:id="rId13"/>
    <p:sldId id="269" r:id="rId14"/>
    <p:sldId id="270" r:id="rId15"/>
    <p:sldId id="271" r:id="rId16"/>
    <p:sldId id="272" r:id="rId17"/>
    <p:sldId id="513" r:id="rId18"/>
    <p:sldId id="514" r:id="rId19"/>
    <p:sldId id="273" r:id="rId20"/>
    <p:sldId id="274" r:id="rId21"/>
    <p:sldId id="275" r:id="rId22"/>
    <p:sldId id="276" r:id="rId23"/>
    <p:sldId id="277" r:id="rId24"/>
    <p:sldId id="278" r:id="rId25"/>
    <p:sldId id="515" r:id="rId26"/>
    <p:sldId id="516" r:id="rId27"/>
    <p:sldId id="279" r:id="rId28"/>
    <p:sldId id="280" r:id="rId29"/>
    <p:sldId id="281" r:id="rId30"/>
    <p:sldId id="282" r:id="rId31"/>
    <p:sldId id="283" r:id="rId32"/>
    <p:sldId id="517" r:id="rId33"/>
    <p:sldId id="518" r:id="rId34"/>
    <p:sldId id="284" r:id="rId35"/>
    <p:sldId id="285" r:id="rId36"/>
    <p:sldId id="286" r:id="rId37"/>
    <p:sldId id="287" r:id="rId38"/>
    <p:sldId id="288" r:id="rId39"/>
    <p:sldId id="289" r:id="rId40"/>
    <p:sldId id="290" r:id="rId41"/>
    <p:sldId id="291" r:id="rId42"/>
    <p:sldId id="519" r:id="rId43"/>
    <p:sldId id="520" r:id="rId44"/>
    <p:sldId id="292" r:id="rId45"/>
    <p:sldId id="294" r:id="rId46"/>
    <p:sldId id="521" r:id="rId47"/>
    <p:sldId id="522" r:id="rId48"/>
    <p:sldId id="293" r:id="rId49"/>
    <p:sldId id="305" r:id="rId50"/>
    <p:sldId id="295" r:id="rId51"/>
    <p:sldId id="296" r:id="rId52"/>
    <p:sldId id="523" r:id="rId53"/>
    <p:sldId id="524" r:id="rId54"/>
    <p:sldId id="297" r:id="rId55"/>
    <p:sldId id="298" r:id="rId56"/>
    <p:sldId id="299" r:id="rId57"/>
    <p:sldId id="525" r:id="rId58"/>
    <p:sldId id="526" r:id="rId59"/>
    <p:sldId id="302" r:id="rId60"/>
    <p:sldId id="303" r:id="rId61"/>
    <p:sldId id="304" r:id="rId62"/>
    <p:sldId id="477"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52135D-AE1F-46BC-8709-C991EDBD8336}">
          <p14:sldIdLst>
            <p14:sldId id="257"/>
            <p14:sldId id="508"/>
            <p14:sldId id="506"/>
            <p14:sldId id="507"/>
            <p14:sldId id="481"/>
            <p14:sldId id="267"/>
            <p14:sldId id="268"/>
            <p14:sldId id="511"/>
            <p14:sldId id="512"/>
            <p14:sldId id="269"/>
            <p14:sldId id="270"/>
            <p14:sldId id="271"/>
            <p14:sldId id="272"/>
            <p14:sldId id="513"/>
            <p14:sldId id="514"/>
            <p14:sldId id="273"/>
            <p14:sldId id="274"/>
            <p14:sldId id="275"/>
            <p14:sldId id="276"/>
            <p14:sldId id="277"/>
            <p14:sldId id="278"/>
            <p14:sldId id="515"/>
            <p14:sldId id="516"/>
            <p14:sldId id="279"/>
            <p14:sldId id="280"/>
            <p14:sldId id="281"/>
            <p14:sldId id="282"/>
            <p14:sldId id="283"/>
            <p14:sldId id="517"/>
            <p14:sldId id="518"/>
            <p14:sldId id="284"/>
            <p14:sldId id="285"/>
            <p14:sldId id="286"/>
            <p14:sldId id="287"/>
            <p14:sldId id="288"/>
            <p14:sldId id="289"/>
            <p14:sldId id="290"/>
            <p14:sldId id="291"/>
            <p14:sldId id="519"/>
            <p14:sldId id="520"/>
            <p14:sldId id="292"/>
            <p14:sldId id="294"/>
            <p14:sldId id="521"/>
            <p14:sldId id="522"/>
            <p14:sldId id="293"/>
            <p14:sldId id="305"/>
            <p14:sldId id="295"/>
            <p14:sldId id="296"/>
            <p14:sldId id="523"/>
            <p14:sldId id="524"/>
            <p14:sldId id="297"/>
            <p14:sldId id="298"/>
            <p14:sldId id="299"/>
            <p14:sldId id="525"/>
            <p14:sldId id="526"/>
            <p14:sldId id="302"/>
            <p14:sldId id="303"/>
            <p14:sldId id="304"/>
            <p14:sldId id="477"/>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onna Cole" initials="DC" lastIdx="27" clrIdx="0">
    <p:extLst>
      <p:ext uri="{19B8F6BF-5375-455C-9EA6-DF929625EA0E}">
        <p15:presenceInfo xmlns:p15="http://schemas.microsoft.com/office/powerpoint/2012/main" userId="S::donna.cole@ncetm.org.uk::36e63e46-7f0e-4c72-a341-f5fc518a0358" providerId="AD"/>
      </p:ext>
    </p:extLst>
  </p:cmAuthor>
  <p:cmAuthor id="2" name="Elizabeth Lambert" initials="EL" lastIdx="1" clrIdx="1">
    <p:extLst>
      <p:ext uri="{19B8F6BF-5375-455C-9EA6-DF929625EA0E}">
        <p15:presenceInfo xmlns:p15="http://schemas.microsoft.com/office/powerpoint/2012/main" userId="S::Elizabeth.Lambert@ncetm.org.uk::84516f71-0698-4f46-9863-2dab06370415" providerId="AD"/>
      </p:ext>
    </p:extLst>
  </p:cmAuthor>
  <p:cmAuthor id="3" name="Jonathan East" initials="JE" lastIdx="16" clrIdx="2">
    <p:extLst>
      <p:ext uri="{19B8F6BF-5375-455C-9EA6-DF929625EA0E}">
        <p15:presenceInfo xmlns:p15="http://schemas.microsoft.com/office/powerpoint/2012/main" userId="S-1-5-21-3922863414-4013517082-2598851602-1227" providerId="AD"/>
      </p:ext>
    </p:extLst>
  </p:cmAuthor>
  <p:cmAuthor id="4" name="Gwen Tresidder" initials="GT" lastIdx="29" clrIdx="3">
    <p:extLst>
      <p:ext uri="{19B8F6BF-5375-455C-9EA6-DF929625EA0E}">
        <p15:presenceInfo xmlns:p15="http://schemas.microsoft.com/office/powerpoint/2012/main" userId="S::Gwen.Tresidder@ncetm.org.uk::b74a9380-12d1-408f-ae76-78178213c8e6" providerId="AD"/>
      </p:ext>
    </p:extLst>
  </p:cmAuthor>
  <p:cmAuthor id="5" name="Andrew Young" initials="AY" lastIdx="3" clrIdx="4">
    <p:extLst>
      <p:ext uri="{19B8F6BF-5375-455C-9EA6-DF929625EA0E}">
        <p15:presenceInfo xmlns:p15="http://schemas.microsoft.com/office/powerpoint/2012/main" userId="S::andrew.young@tribalgroup.com::3d7dab09-352b-4858-b937-4a4f8b94e61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5D4"/>
    <a:srgbClr val="327473"/>
    <a:srgbClr val="E5F3F2"/>
    <a:srgbClr val="CDE9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5905A8-CC37-4EE0-9088-B2FA83ADBC14}" v="5" dt="2021-07-21T13:38:23.9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74115" autoAdjust="0"/>
  </p:normalViewPr>
  <p:slideViewPr>
    <p:cSldViewPr snapToGrid="0" showGuides="1">
      <p:cViewPr varScale="1">
        <p:scale>
          <a:sx n="84" d="100"/>
          <a:sy n="84" d="100"/>
        </p:scale>
        <p:origin x="1632" y="96"/>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94EFC8-8799-4F4C-8315-F132E4ECEA7D}" type="datetimeFigureOut">
              <a:rPr lang="en-GB" smtClean="0"/>
              <a:t>21/07/2021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825CF7-397B-40E2-885F-DC75A9265B37}" type="slidenum">
              <a:rPr lang="en-GB" smtClean="0"/>
              <a:t>‹#›</a:t>
            </a:fld>
            <a:endParaRPr lang="en-GB"/>
          </a:p>
        </p:txBody>
      </p:sp>
    </p:spTree>
    <p:extLst>
      <p:ext uri="{BB962C8B-B14F-4D97-AF65-F5344CB8AC3E}">
        <p14:creationId xmlns:p14="http://schemas.microsoft.com/office/powerpoint/2010/main" val="3271312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a:t>
            </a:fld>
            <a:endParaRPr lang="en-GB"/>
          </a:p>
        </p:txBody>
      </p:sp>
    </p:spTree>
    <p:extLst>
      <p:ext uri="{BB962C8B-B14F-4D97-AF65-F5344CB8AC3E}">
        <p14:creationId xmlns:p14="http://schemas.microsoft.com/office/powerpoint/2010/main" val="175717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10</a:t>
            </a:fld>
            <a:endParaRPr lang="en-US"/>
          </a:p>
        </p:txBody>
      </p:sp>
    </p:spTree>
    <p:extLst>
      <p:ext uri="{BB962C8B-B14F-4D97-AF65-F5344CB8AC3E}">
        <p14:creationId xmlns:p14="http://schemas.microsoft.com/office/powerpoint/2010/main" val="465145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11</a:t>
            </a:fld>
            <a:endParaRPr lang="en-US"/>
          </a:p>
        </p:txBody>
      </p:sp>
    </p:spTree>
    <p:extLst>
      <p:ext uri="{BB962C8B-B14F-4D97-AF65-F5344CB8AC3E}">
        <p14:creationId xmlns:p14="http://schemas.microsoft.com/office/powerpoint/2010/main" val="1498756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12</a:t>
            </a:fld>
            <a:endParaRPr lang="en-US"/>
          </a:p>
        </p:txBody>
      </p:sp>
    </p:spTree>
    <p:extLst>
      <p:ext uri="{BB962C8B-B14F-4D97-AF65-F5344CB8AC3E}">
        <p14:creationId xmlns:p14="http://schemas.microsoft.com/office/powerpoint/2010/main" val="872998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13</a:t>
            </a:fld>
            <a:endParaRPr lang="en-US"/>
          </a:p>
        </p:txBody>
      </p:sp>
    </p:spTree>
    <p:extLst>
      <p:ext uri="{BB962C8B-B14F-4D97-AF65-F5344CB8AC3E}">
        <p14:creationId xmlns:p14="http://schemas.microsoft.com/office/powerpoint/2010/main" val="3483613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14</a:t>
            </a:fld>
            <a:endParaRPr lang="en-GB"/>
          </a:p>
        </p:txBody>
      </p:sp>
    </p:spTree>
    <p:extLst>
      <p:ext uri="{BB962C8B-B14F-4D97-AF65-F5344CB8AC3E}">
        <p14:creationId xmlns:p14="http://schemas.microsoft.com/office/powerpoint/2010/main" val="27560002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15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89499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16</a:t>
            </a:fld>
            <a:endParaRPr lang="en-US"/>
          </a:p>
        </p:txBody>
      </p:sp>
    </p:spTree>
    <p:extLst>
      <p:ext uri="{BB962C8B-B14F-4D97-AF65-F5344CB8AC3E}">
        <p14:creationId xmlns:p14="http://schemas.microsoft.com/office/powerpoint/2010/main" val="3274297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17</a:t>
            </a:fld>
            <a:endParaRPr lang="en-US"/>
          </a:p>
        </p:txBody>
      </p:sp>
    </p:spTree>
    <p:extLst>
      <p:ext uri="{BB962C8B-B14F-4D97-AF65-F5344CB8AC3E}">
        <p14:creationId xmlns:p14="http://schemas.microsoft.com/office/powerpoint/2010/main" val="4124629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18</a:t>
            </a:fld>
            <a:endParaRPr lang="en-US"/>
          </a:p>
        </p:txBody>
      </p:sp>
    </p:spTree>
    <p:extLst>
      <p:ext uri="{BB962C8B-B14F-4D97-AF65-F5344CB8AC3E}">
        <p14:creationId xmlns:p14="http://schemas.microsoft.com/office/powerpoint/2010/main" val="23910064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Write down the temperature shown on each thermometer, in degrees Celsius.</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19</a:t>
            </a:fld>
            <a:endParaRPr lang="en-US"/>
          </a:p>
        </p:txBody>
      </p:sp>
    </p:spTree>
    <p:extLst>
      <p:ext uri="{BB962C8B-B14F-4D97-AF65-F5344CB8AC3E}">
        <p14:creationId xmlns:p14="http://schemas.microsoft.com/office/powerpoint/2010/main" val="2644992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a:t>
            </a:fld>
            <a:endParaRPr lang="en-GB"/>
          </a:p>
        </p:txBody>
      </p:sp>
    </p:spTree>
    <p:extLst>
      <p:ext uri="{BB962C8B-B14F-4D97-AF65-F5344CB8AC3E}">
        <p14:creationId xmlns:p14="http://schemas.microsoft.com/office/powerpoint/2010/main" val="35108086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Nicky gets into a lift at the ground floor. She presses the button labelled ‘−2’. Shade in the floor the lift takes her to.’</a:t>
            </a:r>
            <a:endParaRPr lang="en-GB" sz="1200" i="1" dirty="0">
              <a:latin typeface="Myriad Pro" panose="020B0503030403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20</a:t>
            </a:fld>
            <a:endParaRPr lang="en-US"/>
          </a:p>
        </p:txBody>
      </p:sp>
    </p:spTree>
    <p:extLst>
      <p:ext uri="{BB962C8B-B14F-4D97-AF65-F5344CB8AC3E}">
        <p14:creationId xmlns:p14="http://schemas.microsoft.com/office/powerpoint/2010/main" val="2999823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503030403020204" pitchFamily="34" charset="0"/>
                <a:ea typeface="+mn-ea"/>
                <a:cs typeface="+mn-cs"/>
              </a:rPr>
              <a:t>Match each elevation, relative to sea level, to the correct object.</a:t>
            </a:r>
            <a:endParaRPr lang="en-GB" i="1" dirty="0">
              <a:latin typeface="Myriad Pro" panose="020B0503030403020204" pitchFamily="34"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21</a:t>
            </a:fld>
            <a:endParaRPr lang="en-US"/>
          </a:p>
        </p:txBody>
      </p:sp>
    </p:spTree>
    <p:extLst>
      <p:ext uri="{BB962C8B-B14F-4D97-AF65-F5344CB8AC3E}">
        <p14:creationId xmlns:p14="http://schemas.microsoft.com/office/powerpoint/2010/main" val="30520363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22</a:t>
            </a:fld>
            <a:endParaRPr lang="en-GB"/>
          </a:p>
        </p:txBody>
      </p:sp>
    </p:spTree>
    <p:extLst>
      <p:ext uri="{BB962C8B-B14F-4D97-AF65-F5344CB8AC3E}">
        <p14:creationId xmlns:p14="http://schemas.microsoft.com/office/powerpoint/2010/main" val="36321789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23</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2239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24</a:t>
            </a:fld>
            <a:endParaRPr lang="en-US"/>
          </a:p>
        </p:txBody>
      </p:sp>
    </p:spTree>
    <p:extLst>
      <p:ext uri="{BB962C8B-B14F-4D97-AF65-F5344CB8AC3E}">
        <p14:creationId xmlns:p14="http://schemas.microsoft.com/office/powerpoint/2010/main" val="189586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25</a:t>
            </a:fld>
            <a:endParaRPr lang="en-US"/>
          </a:p>
        </p:txBody>
      </p:sp>
    </p:spTree>
    <p:extLst>
      <p:ext uri="{BB962C8B-B14F-4D97-AF65-F5344CB8AC3E}">
        <p14:creationId xmlns:p14="http://schemas.microsoft.com/office/powerpoint/2010/main" val="2942262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26</a:t>
            </a:fld>
            <a:endParaRPr lang="en-US"/>
          </a:p>
        </p:txBody>
      </p:sp>
    </p:spTree>
    <p:extLst>
      <p:ext uri="{BB962C8B-B14F-4D97-AF65-F5344CB8AC3E}">
        <p14:creationId xmlns:p14="http://schemas.microsoft.com/office/powerpoint/2010/main" val="10413129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For each number line, circle the number that is </a:t>
            </a:r>
            <a:r>
              <a:rPr lang="en-GB" sz="1200" kern="1200" dirty="0">
                <a:solidFill>
                  <a:schemeClr val="tx1"/>
                </a:solidFill>
                <a:effectLst/>
                <a:latin typeface="+mn-lt"/>
                <a:ea typeface="+mn-ea"/>
                <a:cs typeface="+mn-cs"/>
              </a:rPr>
              <a:t>further</a:t>
            </a:r>
            <a:r>
              <a:rPr lang="en-GB" sz="1200" i="1" kern="1200" dirty="0">
                <a:solidFill>
                  <a:schemeClr val="tx1"/>
                </a:solidFill>
                <a:effectLst/>
                <a:latin typeface="+mn-lt"/>
                <a:ea typeface="+mn-ea"/>
                <a:cs typeface="+mn-cs"/>
              </a:rPr>
              <a:t> from zero.</a:t>
            </a:r>
            <a:endParaRPr lang="en-GB" sz="1200" i="1" dirty="0">
              <a:latin typeface="Myriad Pro" panose="020B050303040302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27</a:t>
            </a:fld>
            <a:endParaRPr lang="en-US"/>
          </a:p>
        </p:txBody>
      </p:sp>
    </p:spTree>
    <p:extLst>
      <p:ext uri="{BB962C8B-B14F-4D97-AF65-F5344CB8AC3E}">
        <p14:creationId xmlns:p14="http://schemas.microsoft.com/office/powerpoint/2010/main" val="376060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For each pair, put a tick in the correct column.</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28</a:t>
            </a:fld>
            <a:endParaRPr lang="en-US"/>
          </a:p>
        </p:txBody>
      </p:sp>
    </p:spTree>
    <p:extLst>
      <p:ext uri="{BB962C8B-B14F-4D97-AF65-F5344CB8AC3E}">
        <p14:creationId xmlns:p14="http://schemas.microsoft.com/office/powerpoint/2010/main" val="15944332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29</a:t>
            </a:fld>
            <a:endParaRPr lang="en-GB"/>
          </a:p>
        </p:txBody>
      </p:sp>
    </p:spTree>
    <p:extLst>
      <p:ext uri="{BB962C8B-B14F-4D97-AF65-F5344CB8AC3E}">
        <p14:creationId xmlns:p14="http://schemas.microsoft.com/office/powerpoint/2010/main" val="157000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AU"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a:t>
            </a:fld>
            <a:endParaRPr lang="en-GB"/>
          </a:p>
        </p:txBody>
      </p:sp>
    </p:spTree>
    <p:extLst>
      <p:ext uri="{BB962C8B-B14F-4D97-AF65-F5344CB8AC3E}">
        <p14:creationId xmlns:p14="http://schemas.microsoft.com/office/powerpoint/2010/main" val="249569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30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206675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31</a:t>
            </a:fld>
            <a:endParaRPr lang="en-US"/>
          </a:p>
        </p:txBody>
      </p:sp>
    </p:spTree>
    <p:extLst>
      <p:ext uri="{BB962C8B-B14F-4D97-AF65-F5344CB8AC3E}">
        <p14:creationId xmlns:p14="http://schemas.microsoft.com/office/powerpoint/2010/main" val="23188948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32</a:t>
            </a:fld>
            <a:endParaRPr lang="en-US"/>
          </a:p>
        </p:txBody>
      </p:sp>
    </p:spTree>
    <p:extLst>
      <p:ext uri="{BB962C8B-B14F-4D97-AF65-F5344CB8AC3E}">
        <p14:creationId xmlns:p14="http://schemas.microsoft.com/office/powerpoint/2010/main" val="12153934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33</a:t>
            </a:fld>
            <a:endParaRPr lang="en-US"/>
          </a:p>
        </p:txBody>
      </p:sp>
    </p:spTree>
    <p:extLst>
      <p:ext uri="{BB962C8B-B14F-4D97-AF65-F5344CB8AC3E}">
        <p14:creationId xmlns:p14="http://schemas.microsoft.com/office/powerpoint/2010/main" val="39824088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Fill in the missing numbers.</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34</a:t>
            </a:fld>
            <a:endParaRPr lang="en-US"/>
          </a:p>
        </p:txBody>
      </p:sp>
    </p:spTree>
    <p:extLst>
      <p:ext uri="{BB962C8B-B14F-4D97-AF65-F5344CB8AC3E}">
        <p14:creationId xmlns:p14="http://schemas.microsoft.com/office/powerpoint/2010/main" val="24358411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Fill in the missing numbers.</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35</a:t>
            </a:fld>
            <a:endParaRPr lang="en-US"/>
          </a:p>
        </p:txBody>
      </p:sp>
    </p:spTree>
    <p:extLst>
      <p:ext uri="{BB962C8B-B14F-4D97-AF65-F5344CB8AC3E}">
        <p14:creationId xmlns:p14="http://schemas.microsoft.com/office/powerpoint/2010/main" val="17623514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503030403020204" pitchFamily="34" charset="0"/>
                <a:ea typeface="+mn-ea"/>
                <a:cs typeface="+mn-cs"/>
              </a:rPr>
              <a:t>Place negative two on this number line.</a:t>
            </a:r>
            <a:endParaRPr lang="en-GB" i="1" dirty="0">
              <a:latin typeface="Myriad Pro" panose="020B0503030403020204" pitchFamily="34"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36</a:t>
            </a:fld>
            <a:endParaRPr lang="en-US"/>
          </a:p>
        </p:txBody>
      </p:sp>
    </p:spTree>
    <p:extLst>
      <p:ext uri="{BB962C8B-B14F-4D97-AF65-F5344CB8AC3E}">
        <p14:creationId xmlns:p14="http://schemas.microsoft.com/office/powerpoint/2010/main" val="19211175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Place the following numbers on the number line.</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37</a:t>
            </a:fld>
            <a:endParaRPr lang="en-US"/>
          </a:p>
        </p:txBody>
      </p:sp>
    </p:spTree>
    <p:extLst>
      <p:ext uri="{BB962C8B-B14F-4D97-AF65-F5344CB8AC3E}">
        <p14:creationId xmlns:p14="http://schemas.microsoft.com/office/powerpoint/2010/main" val="6457606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Fill in the missing numbers.</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38</a:t>
            </a:fld>
            <a:endParaRPr lang="en-US"/>
          </a:p>
        </p:txBody>
      </p:sp>
    </p:spTree>
    <p:extLst>
      <p:ext uri="{BB962C8B-B14F-4D97-AF65-F5344CB8AC3E}">
        <p14:creationId xmlns:p14="http://schemas.microsoft.com/office/powerpoint/2010/main" val="1716661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39</a:t>
            </a:fld>
            <a:endParaRPr lang="en-GB"/>
          </a:p>
        </p:txBody>
      </p:sp>
    </p:spTree>
    <p:extLst>
      <p:ext uri="{BB962C8B-B14F-4D97-AF65-F5344CB8AC3E}">
        <p14:creationId xmlns:p14="http://schemas.microsoft.com/office/powerpoint/2010/main" val="366470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a:t>
            </a:fld>
            <a:endParaRPr lang="en-GB"/>
          </a:p>
        </p:txBody>
      </p:sp>
    </p:spTree>
    <p:extLst>
      <p:ext uri="{BB962C8B-B14F-4D97-AF65-F5344CB8AC3E}">
        <p14:creationId xmlns:p14="http://schemas.microsoft.com/office/powerpoint/2010/main" val="19885805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963120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u="none" strike="noStrike" kern="1200" dirty="0">
                <a:solidFill>
                  <a:schemeClr val="tx1"/>
                </a:solidFill>
                <a:effectLst/>
                <a:latin typeface="Myriad Pro" panose="020B0503030403020204" pitchFamily="34" charset="0"/>
                <a:ea typeface="+mn-ea"/>
                <a:cs typeface="+mn-cs"/>
              </a:rPr>
              <a:t>Table: Average monthly temperatures for the South Pole and London.</a:t>
            </a:r>
            <a:endParaRPr lang="en-GB" sz="1200" i="1" dirty="0">
              <a:latin typeface="Myriad Pro" panose="020B0503030403020204" pitchFamily="34" charset="0"/>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41</a:t>
            </a:fld>
            <a:endParaRPr lang="en-US"/>
          </a:p>
        </p:txBody>
      </p:sp>
    </p:spTree>
    <p:extLst>
      <p:ext uri="{BB962C8B-B14F-4D97-AF65-F5344CB8AC3E}">
        <p14:creationId xmlns:p14="http://schemas.microsoft.com/office/powerpoint/2010/main" val="10203961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42</a:t>
            </a:fld>
            <a:endParaRPr lang="en-US"/>
          </a:p>
        </p:txBody>
      </p:sp>
    </p:spTree>
    <p:extLst>
      <p:ext uri="{BB962C8B-B14F-4D97-AF65-F5344CB8AC3E}">
        <p14:creationId xmlns:p14="http://schemas.microsoft.com/office/powerpoint/2010/main" val="22037260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43</a:t>
            </a:fld>
            <a:endParaRPr lang="en-GB"/>
          </a:p>
        </p:txBody>
      </p:sp>
    </p:spTree>
    <p:extLst>
      <p:ext uri="{BB962C8B-B14F-4D97-AF65-F5344CB8AC3E}">
        <p14:creationId xmlns:p14="http://schemas.microsoft.com/office/powerpoint/2010/main" val="34087137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44</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395235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The temperature was 9 ˚C in the day, then it dropped to −3 ˚C at night. What was the change in temperature?</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45</a:t>
            </a:fld>
            <a:endParaRPr lang="en-US"/>
          </a:p>
        </p:txBody>
      </p:sp>
    </p:spTree>
    <p:extLst>
      <p:ext uri="{BB962C8B-B14F-4D97-AF65-F5344CB8AC3E}">
        <p14:creationId xmlns:p14="http://schemas.microsoft.com/office/powerpoint/2010/main" val="19226925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i="1" kern="1200" dirty="0">
                <a:solidFill>
                  <a:schemeClr val="tx1"/>
                </a:solidFill>
                <a:effectLst/>
                <a:latin typeface="+mn-lt"/>
                <a:ea typeface="+mn-ea"/>
                <a:cs typeface="+mn-cs"/>
              </a:rPr>
              <a:t>The temperature was 9 ˚C in the day, then it dropped to −3 ˚C at night. What was the change in temperature?</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46</a:t>
            </a:fld>
            <a:endParaRPr lang="en-US"/>
          </a:p>
        </p:txBody>
      </p:sp>
    </p:spTree>
    <p:extLst>
      <p:ext uri="{BB962C8B-B14F-4D97-AF65-F5344CB8AC3E}">
        <p14:creationId xmlns:p14="http://schemas.microsoft.com/office/powerpoint/2010/main" val="25779281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What temperature does the thermometer show?</a:t>
            </a:r>
            <a:endParaRPr lang="en-GB"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The temperature rises by 16 °C. Mark the new temperature reading on the thermometer.</a:t>
            </a:r>
            <a:endParaRPr lang="en-GB"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The temperature falls from 14 °C to –4 °C. By how many degrees does the temperature fall?</a:t>
            </a:r>
            <a:endParaRPr lang="en-GB"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The temperature rises from −4 °C by 10 °C. What is the new temperature?</a:t>
            </a:r>
            <a:endParaRPr lang="en-GB"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The temperature falls from 10 °C by 16 °C. What is the new temperature?</a:t>
            </a:r>
            <a:endParaRPr lang="en-GB" sz="1200" kern="1200" dirty="0">
              <a:solidFill>
                <a:schemeClr val="tx1"/>
              </a:solidFill>
              <a:effectLst/>
              <a:latin typeface="+mn-lt"/>
              <a:ea typeface="+mn-ea"/>
              <a:cs typeface="+mn-cs"/>
            </a:endParaRPr>
          </a:p>
          <a:p>
            <a:pPr marL="228600" lvl="0" indent="-228600">
              <a:buFont typeface="Arial" panose="020B0604020202020204" pitchFamily="34" charset="0"/>
              <a:buChar char="•"/>
            </a:pPr>
            <a:r>
              <a:rPr lang="en-GB" sz="1200" i="1" kern="1200" dirty="0">
                <a:solidFill>
                  <a:schemeClr val="tx1"/>
                </a:solidFill>
                <a:effectLst/>
                <a:latin typeface="+mn-lt"/>
                <a:ea typeface="+mn-ea"/>
                <a:cs typeface="+mn-cs"/>
              </a:rPr>
              <a:t>The temperature falls from −6 °C by 3 °C. What is the new temperature?</a:t>
            </a:r>
            <a:endParaRPr lang="en-GB" sz="1200" kern="1200" dirty="0">
              <a:solidFill>
                <a:schemeClr val="tx1"/>
              </a:solidFill>
              <a:effectLst/>
              <a:latin typeface="+mn-lt"/>
              <a:ea typeface="+mn-ea"/>
              <a:cs typeface="+mn-cs"/>
            </a:endParaRPr>
          </a:p>
          <a:p>
            <a:pPr marL="228600" indent="-228600">
              <a:buFont typeface="Arial" panose="020B0604020202020204" pitchFamily="34" charset="0"/>
              <a:buChar char="•"/>
            </a:pPr>
            <a:r>
              <a:rPr lang="en-GB" sz="1200" i="1" kern="1200" dirty="0">
                <a:solidFill>
                  <a:schemeClr val="tx1"/>
                </a:solidFill>
                <a:effectLst/>
                <a:latin typeface="+mn-lt"/>
                <a:ea typeface="+mn-ea"/>
                <a:cs typeface="+mn-cs"/>
              </a:rPr>
              <a:t>The temperature is −9 °C. By how much must it rise to reach −2 °C?</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47</a:t>
            </a:fld>
            <a:endParaRPr lang="en-US"/>
          </a:p>
        </p:txBody>
      </p:sp>
    </p:spTree>
    <p:extLst>
      <p:ext uri="{BB962C8B-B14F-4D97-AF65-F5344CB8AC3E}">
        <p14:creationId xmlns:p14="http://schemas.microsoft.com/office/powerpoint/2010/main" val="38500738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Mr Money has £150 in his bank account at the end of December. The table shows money he paid in and out, and the amount in the account over the next few weeks. Fill in the missing numbers.</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48</a:t>
            </a:fld>
            <a:endParaRPr lang="en-US"/>
          </a:p>
        </p:txBody>
      </p:sp>
    </p:spTree>
    <p:extLst>
      <p:ext uri="{BB962C8B-B14F-4D97-AF65-F5344CB8AC3E}">
        <p14:creationId xmlns:p14="http://schemas.microsoft.com/office/powerpoint/2010/main" val="30273571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49</a:t>
            </a:fld>
            <a:endParaRPr lang="en-GB"/>
          </a:p>
        </p:txBody>
      </p:sp>
    </p:spTree>
    <p:extLst>
      <p:ext uri="{BB962C8B-B14F-4D97-AF65-F5344CB8AC3E}">
        <p14:creationId xmlns:p14="http://schemas.microsoft.com/office/powerpoint/2010/main" val="1354068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988912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50</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619546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51</a:t>
            </a:fld>
            <a:endParaRPr lang="en-US"/>
          </a:p>
        </p:txBody>
      </p:sp>
    </p:spTree>
    <p:extLst>
      <p:ext uri="{BB962C8B-B14F-4D97-AF65-F5344CB8AC3E}">
        <p14:creationId xmlns:p14="http://schemas.microsoft.com/office/powerpoint/2010/main" val="40246576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52</a:t>
            </a:fld>
            <a:endParaRPr lang="en-US"/>
          </a:p>
        </p:txBody>
      </p:sp>
    </p:spTree>
    <p:extLst>
      <p:ext uri="{BB962C8B-B14F-4D97-AF65-F5344CB8AC3E}">
        <p14:creationId xmlns:p14="http://schemas.microsoft.com/office/powerpoint/2010/main" val="10600088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53</a:t>
            </a:fld>
            <a:endParaRPr lang="en-US"/>
          </a:p>
        </p:txBody>
      </p:sp>
    </p:spTree>
    <p:extLst>
      <p:ext uri="{BB962C8B-B14F-4D97-AF65-F5344CB8AC3E}">
        <p14:creationId xmlns:p14="http://schemas.microsoft.com/office/powerpoint/2010/main" val="1493728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54</a:t>
            </a:fld>
            <a:endParaRPr lang="en-GB"/>
          </a:p>
        </p:txBody>
      </p:sp>
    </p:spTree>
    <p:extLst>
      <p:ext uri="{BB962C8B-B14F-4D97-AF65-F5344CB8AC3E}">
        <p14:creationId xmlns:p14="http://schemas.microsoft.com/office/powerpoint/2010/main" val="8620218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55</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65386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i="1" kern="1200" dirty="0">
                <a:solidFill>
                  <a:schemeClr val="tx1"/>
                </a:solidFill>
                <a:effectLst/>
                <a:latin typeface="+mn-lt"/>
                <a:ea typeface="+mn-ea"/>
                <a:cs typeface="+mn-cs"/>
              </a:rPr>
              <a:t>The bar chart shows the amount of money in a bank account at the end of each month.</a:t>
            </a: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and when was the most amount of money in the account?</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and when was the least amount of money in the account?</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was the difference between the most and least amounts in the account?</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How much money was paid into the account between July and August?</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How much money was paid out of the account between August and September?</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56</a:t>
            </a:fld>
            <a:endParaRPr lang="en-US"/>
          </a:p>
        </p:txBody>
      </p:sp>
    </p:spTree>
    <p:extLst>
      <p:ext uri="{BB962C8B-B14F-4D97-AF65-F5344CB8AC3E}">
        <p14:creationId xmlns:p14="http://schemas.microsoft.com/office/powerpoint/2010/main" val="19558194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i="1" kern="1200" dirty="0">
                <a:solidFill>
                  <a:schemeClr val="tx1"/>
                </a:solidFill>
                <a:effectLst/>
                <a:latin typeface="+mn-lt"/>
                <a:ea typeface="+mn-ea"/>
                <a:cs typeface="+mn-cs"/>
              </a:rPr>
              <a:t>The graph shows the temperature in a school’s nature garden during one day.</a:t>
            </a: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was the lowest temperature?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was the highest temperature?</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was the difference between the lowest and highest temperatures?</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By 8 pm the temperature had dropped to −1 °C. Plot this point on the graph. What was the change in temperature between 3 pm and 8 pm?</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57</a:t>
            </a:fld>
            <a:endParaRPr lang="en-US"/>
          </a:p>
        </p:txBody>
      </p:sp>
    </p:spTree>
    <p:extLst>
      <p:ext uri="{BB962C8B-B14F-4D97-AF65-F5344CB8AC3E}">
        <p14:creationId xmlns:p14="http://schemas.microsoft.com/office/powerpoint/2010/main" val="32606733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i="1" kern="1200" dirty="0">
                <a:solidFill>
                  <a:schemeClr val="tx1"/>
                </a:solidFill>
                <a:effectLst/>
                <a:latin typeface="+mn-lt"/>
                <a:ea typeface="+mn-ea"/>
                <a:cs typeface="+mn-cs"/>
              </a:rPr>
              <a:t>The bar chart shows the amount of rain that fell in the nature garden on different days of the week. The amounts are measured compared to the average monthly rainfall for that time of year.</a:t>
            </a: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What is the difference in rainfall between Wednesday and Thursday?</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i="1" kern="1200" dirty="0">
                <a:solidFill>
                  <a:schemeClr val="tx1"/>
                </a:solidFill>
                <a:effectLst/>
                <a:latin typeface="+mn-lt"/>
                <a:ea typeface="+mn-ea"/>
                <a:cs typeface="+mn-cs"/>
              </a:rPr>
              <a:t>If the average monthly rainfall is 8 mm, how much rain fell on each day?</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i="1" kern="1200" dirty="0">
                <a:solidFill>
                  <a:schemeClr val="tx1"/>
                </a:solidFill>
                <a:effectLst/>
                <a:latin typeface="+mn-lt"/>
                <a:ea typeface="+mn-ea"/>
                <a:cs typeface="+mn-cs"/>
              </a:rPr>
              <a:t>Why couldn’t the average monthly rainfall for this period be 4 mm?</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8B2033A-FB0F-7949-A9F0-CBC790DC54B4}" type="slidenum">
              <a:rPr lang="en-US" smtClean="0"/>
              <a:t>58</a:t>
            </a:fld>
            <a:endParaRPr lang="en-US"/>
          </a:p>
        </p:txBody>
      </p:sp>
    </p:spTree>
    <p:extLst>
      <p:ext uri="{BB962C8B-B14F-4D97-AF65-F5344CB8AC3E}">
        <p14:creationId xmlns:p14="http://schemas.microsoft.com/office/powerpoint/2010/main" val="33160433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B825CF7-397B-40E2-885F-DC75A9265B37}" type="slidenum">
              <a:rPr lang="en-GB" smtClean="0"/>
              <a:t>59</a:t>
            </a:fld>
            <a:endParaRPr lang="en-GB"/>
          </a:p>
        </p:txBody>
      </p:sp>
    </p:spTree>
    <p:extLst>
      <p:ext uri="{BB962C8B-B14F-4D97-AF65-F5344CB8AC3E}">
        <p14:creationId xmlns:p14="http://schemas.microsoft.com/office/powerpoint/2010/main" val="3629862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6</a:t>
            </a:fld>
            <a:endParaRPr lang="en-US"/>
          </a:p>
        </p:txBody>
      </p:sp>
    </p:spTree>
    <p:extLst>
      <p:ext uri="{BB962C8B-B14F-4D97-AF65-F5344CB8AC3E}">
        <p14:creationId xmlns:p14="http://schemas.microsoft.com/office/powerpoint/2010/main" val="33801635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i="1" kern="1200" dirty="0">
                <a:solidFill>
                  <a:schemeClr val="tx1"/>
                </a:solidFill>
                <a:effectLst/>
                <a:latin typeface="+mn-lt"/>
                <a:ea typeface="+mn-ea"/>
                <a:cs typeface="+mn-cs"/>
              </a:rPr>
              <a:t>Between March </a:t>
            </a:r>
            <a:r>
              <a:rPr lang="en-GB" sz="1200" i="1" kern="1200">
                <a:solidFill>
                  <a:schemeClr val="tx1"/>
                </a:solidFill>
                <a:effectLst/>
                <a:latin typeface="+mn-lt"/>
                <a:ea typeface="+mn-ea"/>
                <a:cs typeface="+mn-cs"/>
              </a:rPr>
              <a:t>and April, </a:t>
            </a:r>
            <a:r>
              <a:rPr lang="en-GB" sz="1200" i="1" kern="1200" dirty="0">
                <a:solidFill>
                  <a:schemeClr val="tx1"/>
                </a:solidFill>
                <a:effectLst/>
                <a:latin typeface="+mn-lt"/>
                <a:ea typeface="+mn-ea"/>
                <a:cs typeface="+mn-cs"/>
              </a:rPr>
              <a:t>the grass in Bill’s garden grew 7 cm. At the beginning of May, Bill cut the grass by 9 cm. How long is the grass in May compared to March?</a:t>
            </a:r>
            <a:endParaRPr lang="en-GB" dirty="0"/>
          </a:p>
        </p:txBody>
      </p:sp>
      <p:sp>
        <p:nvSpPr>
          <p:cNvPr id="4" name="Slide Number Placeholder 3"/>
          <p:cNvSpPr>
            <a:spLocks noGrp="1"/>
          </p:cNvSpPr>
          <p:nvPr>
            <p:ph type="sldNum" sz="quarter" idx="10"/>
          </p:nvPr>
        </p:nvSpPr>
        <p:spPr/>
        <p:txBody>
          <a:bodyPr/>
          <a:lstStyle/>
          <a:p>
            <a:fld id="{38B2033A-FB0F-7949-A9F0-CBC790DC54B4}" type="slidenum">
              <a:rPr lang="en-US" smtClean="0"/>
              <a:t>7</a:t>
            </a:fld>
            <a:endParaRPr lang="en-US"/>
          </a:p>
        </p:txBody>
      </p:sp>
    </p:spTree>
    <p:extLst>
      <p:ext uri="{BB962C8B-B14F-4D97-AF65-F5344CB8AC3E}">
        <p14:creationId xmlns:p14="http://schemas.microsoft.com/office/powerpoint/2010/main" val="15745441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b="0" i="0" dirty="0">
              <a:solidFill>
                <a:srgbClr val="1D1C1D"/>
              </a:solidFill>
              <a:effectLst/>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1B825CF7-397B-40E2-885F-DC75A9265B37}" type="slidenum">
              <a:rPr lang="en-GB" smtClean="0"/>
              <a:t>8</a:t>
            </a:fld>
            <a:endParaRPr lang="en-GB"/>
          </a:p>
        </p:txBody>
      </p:sp>
    </p:spTree>
    <p:extLst>
      <p:ext uri="{BB962C8B-B14F-4D97-AF65-F5344CB8AC3E}">
        <p14:creationId xmlns:p14="http://schemas.microsoft.com/office/powerpoint/2010/main" val="4028310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fld id="{5477B08E-F819-4255-AC4F-EF53476C5F78}" type="slidenum">
              <a:rPr kumimoji="0" lang="en-GB"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20000"/>
                </a:spcBef>
                <a:spcAft>
                  <a:spcPct val="0"/>
                </a:spcAft>
                <a:buClr>
                  <a:srgbClr val="00628C"/>
                </a:buClr>
                <a:buSzTx/>
                <a:buFont typeface="Arial" panose="020B0604020202020204" pitchFamily="34" charset="0"/>
                <a:buChar char="●"/>
                <a:tabLst/>
                <a:defRPr/>
              </a:pPr>
              <a:t>9</a:t>
            </a:fld>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1446217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s://www.ncetm.org.uk/masterypd"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8345"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46A0D527-99F6-4C25-B867-E6C473316230}"/>
              </a:ext>
            </a:extLst>
          </p:cNvPr>
          <p:cNvSpPr txBox="1"/>
          <p:nvPr userDrawn="1"/>
        </p:nvSpPr>
        <p:spPr>
          <a:xfrm>
            <a:off x="609593" y="473825"/>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C602C34-F685-413D-92B3-920B5E843FF0}"/>
              </a:ext>
            </a:extLst>
          </p:cNvPr>
          <p:cNvSpPr txBox="1"/>
          <p:nvPr userDrawn="1"/>
        </p:nvSpPr>
        <p:spPr>
          <a:xfrm>
            <a:off x="609593" y="707820"/>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057031D2-8649-4B2E-BCAE-8A353FB07BDF}"/>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645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18829403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Tree>
    <p:extLst>
      <p:ext uri="{BB962C8B-B14F-4D97-AF65-F5344CB8AC3E}">
        <p14:creationId xmlns:p14="http://schemas.microsoft.com/office/powerpoint/2010/main" val="302719649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graphicFrame>
        <p:nvGraphicFramePr>
          <p:cNvPr id="5" name="Table 10">
            <a:extLst>
              <a:ext uri="{FF2B5EF4-FFF2-40B4-BE49-F238E27FC236}">
                <a16:creationId xmlns:a16="http://schemas.microsoft.com/office/drawing/2014/main" id="{8703DAC1-0D09-4FCA-8F8E-26F6D721539C}"/>
              </a:ext>
            </a:extLst>
          </p:cNvPr>
          <p:cNvGraphicFramePr>
            <a:graphicFrameLocks noGrp="1"/>
          </p:cNvGraphicFramePr>
          <p:nvPr userDrawn="1">
            <p:extLst>
              <p:ext uri="{D42A27DB-BD31-4B8C-83A1-F6EECF244321}">
                <p14:modId xmlns:p14="http://schemas.microsoft.com/office/powerpoint/2010/main" val="3206897055"/>
              </p:ext>
            </p:extLst>
          </p:nvPr>
        </p:nvGraphicFramePr>
        <p:xfrm>
          <a:off x="594008" y="1097547"/>
          <a:ext cx="11140162" cy="1978162"/>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19980">
                <a:tc>
                  <a:txBody>
                    <a:bodyPr/>
                    <a:lstStyle/>
                    <a:p>
                      <a:pPr algn="l"/>
                      <a:endParaRPr lang="en-GB" sz="2000" dirty="0">
                        <a:latin typeface="Arial" panose="020B0604020202020204" pitchFamily="34" charset="0"/>
                        <a:cs typeface="Arial" panose="020B0604020202020204" pitchFamily="34" charset="0"/>
                      </a:endParaRPr>
                    </a:p>
                  </a:txBody>
                  <a:tcPr anchor="ctr">
                    <a:solidFill>
                      <a:srgbClr val="327473"/>
                    </a:solidFill>
                  </a:tcPr>
                </a:tc>
                <a:extLst>
                  <a:ext uri="{0D108BD9-81ED-4DB2-BD59-A6C34878D82A}">
                    <a16:rowId xmlns:a16="http://schemas.microsoft.com/office/drawing/2014/main" val="2928509842"/>
                  </a:ext>
                </a:extLst>
              </a:tr>
              <a:tr h="1458182">
                <a:tc>
                  <a:txBody>
                    <a:bodyPr/>
                    <a:lstStyle/>
                    <a:p>
                      <a:endParaRPr lang="en-GB" sz="2000" b="1"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13" name="Text Placeholder 12">
            <a:extLst>
              <a:ext uri="{FF2B5EF4-FFF2-40B4-BE49-F238E27FC236}">
                <a16:creationId xmlns:a16="http://schemas.microsoft.com/office/drawing/2014/main" id="{0396C834-C60B-4D4B-9CE7-C48E02B24E92}"/>
              </a:ext>
            </a:extLst>
          </p:cNvPr>
          <p:cNvSpPr>
            <a:spLocks noGrp="1"/>
          </p:cNvSpPr>
          <p:nvPr>
            <p:ph type="body" sz="quarter" idx="12"/>
          </p:nvPr>
        </p:nvSpPr>
        <p:spPr>
          <a:xfrm>
            <a:off x="698269" y="1789113"/>
            <a:ext cx="10653944" cy="784225"/>
          </a:xfrm>
        </p:spPr>
        <p:txBody>
          <a:bodyPr/>
          <a:lstStyle/>
          <a:p>
            <a:pPr lvl="0"/>
            <a:r>
              <a:rPr lang="en-US" dirty="0"/>
              <a:t>Click to edit Master text styles</a:t>
            </a:r>
          </a:p>
        </p:txBody>
      </p:sp>
      <p:sp>
        <p:nvSpPr>
          <p:cNvPr id="17" name="Text Placeholder 16">
            <a:extLst>
              <a:ext uri="{FF2B5EF4-FFF2-40B4-BE49-F238E27FC236}">
                <a16:creationId xmlns:a16="http://schemas.microsoft.com/office/drawing/2014/main" id="{F32E35AE-674A-4CFB-A6EA-9851D7911725}"/>
              </a:ext>
            </a:extLst>
          </p:cNvPr>
          <p:cNvSpPr>
            <a:spLocks noGrp="1"/>
          </p:cNvSpPr>
          <p:nvPr>
            <p:ph type="body" sz="quarter" idx="13"/>
          </p:nvPr>
        </p:nvSpPr>
        <p:spPr>
          <a:xfrm>
            <a:off x="698269" y="1189038"/>
            <a:ext cx="10653944" cy="315912"/>
          </a:xfrm>
        </p:spPr>
        <p:txBody>
          <a:bodyPr/>
          <a:lstStyle>
            <a:lvl1pPr>
              <a:defRPr b="1">
                <a:solidFill>
                  <a:schemeClr val="bg1"/>
                </a:solidFill>
              </a:defRPr>
            </a:lvl1pPr>
          </a:lstStyle>
          <a:p>
            <a:pPr lvl="0"/>
            <a:r>
              <a:rPr lang="en-US" dirty="0"/>
              <a:t>Click to edit Master text styles</a:t>
            </a:r>
          </a:p>
        </p:txBody>
      </p:sp>
      <p:sp>
        <p:nvSpPr>
          <p:cNvPr id="19" name="TextBox 18">
            <a:extLst>
              <a:ext uri="{FF2B5EF4-FFF2-40B4-BE49-F238E27FC236}">
                <a16:creationId xmlns:a16="http://schemas.microsoft.com/office/drawing/2014/main" id="{9153B39E-7C33-4C5E-BBB2-AE7BBB524528}"/>
              </a:ext>
            </a:extLst>
          </p:cNvPr>
          <p:cNvSpPr txBox="1"/>
          <p:nvPr userDrawn="1"/>
        </p:nvSpPr>
        <p:spPr>
          <a:xfrm>
            <a:off x="594007" y="3486800"/>
            <a:ext cx="11140161" cy="394210"/>
          </a:xfrm>
          <a:prstGeom prst="rect">
            <a:avLst/>
          </a:prstGeom>
          <a:noFill/>
        </p:spPr>
        <p:txBody>
          <a:bodyPr wrap="square">
            <a:spAutoFit/>
          </a:body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b="0" i="0" u="none" strike="noStrike" kern="0" cap="none" spc="0" normalizeH="0" baseline="0" noProof="0" dirty="0">
                <a:ln>
                  <a:noFill/>
                </a:ln>
                <a:solidFill>
                  <a:schemeClr val="tx1">
                    <a:lumMod val="65000"/>
                    <a:lumOff val="35000"/>
                  </a:schemeClr>
                </a:solidFill>
                <a:effectLst/>
                <a:uLnTx/>
                <a:uFillTx/>
                <a:latin typeface="Arial" panose="020B0604020202020204" pitchFamily="34" charset="0"/>
                <a:ea typeface="+mn-ea"/>
                <a:cs typeface="Arial" panose="020B0604020202020204" pitchFamily="34" charset="0"/>
              </a:rPr>
              <a:t>The following slides have been collated to support the teaching of this outcome.</a:t>
            </a:r>
            <a:endParaRPr lang="en-GB" kern="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1" name="Text Placeholder 20">
            <a:extLst>
              <a:ext uri="{FF2B5EF4-FFF2-40B4-BE49-F238E27FC236}">
                <a16:creationId xmlns:a16="http://schemas.microsoft.com/office/drawing/2014/main" id="{DA156B4A-F0F3-4E38-A0C7-379476798FA5}"/>
              </a:ext>
            </a:extLst>
          </p:cNvPr>
          <p:cNvSpPr>
            <a:spLocks noGrp="1"/>
          </p:cNvSpPr>
          <p:nvPr>
            <p:ph type="body" sz="quarter" idx="14"/>
          </p:nvPr>
        </p:nvSpPr>
        <p:spPr>
          <a:xfrm>
            <a:off x="593725" y="233363"/>
            <a:ext cx="11141075" cy="393700"/>
          </a:xfrm>
        </p:spPr>
        <p:txBody>
          <a:bodyPr/>
          <a:lstStyle>
            <a:lvl1pPr>
              <a:defRPr b="1">
                <a:solidFill>
                  <a:schemeClr val="bg1"/>
                </a:solidFill>
              </a:defRPr>
            </a:lvl1pPr>
          </a:lstStyle>
          <a:p>
            <a:pPr lvl="0"/>
            <a:r>
              <a:rPr lang="en-US" dirty="0"/>
              <a:t>Click to edit Master text styles</a:t>
            </a:r>
          </a:p>
        </p:txBody>
      </p:sp>
    </p:spTree>
    <p:extLst>
      <p:ext uri="{BB962C8B-B14F-4D97-AF65-F5344CB8AC3E}">
        <p14:creationId xmlns:p14="http://schemas.microsoft.com/office/powerpoint/2010/main" val="79334662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Image bank">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177A9D-1362-4B64-BB76-7E5E3FF9A06F}"/>
              </a:ext>
            </a:extLst>
          </p:cNvPr>
          <p:cNvSpPr txBox="1">
            <a:spLocks/>
          </p:cNvSpPr>
          <p:nvPr userDrawn="1"/>
        </p:nvSpPr>
        <p:spPr bwMode="auto">
          <a:xfrm>
            <a:off x="1" y="141663"/>
            <a:ext cx="12192000" cy="594000"/>
          </a:xfrm>
          <a:prstGeom prst="rect">
            <a:avLst/>
          </a:prstGeom>
          <a:solidFill>
            <a:srgbClr val="347574"/>
          </a:solidFill>
          <a:ln>
            <a:noFill/>
          </a:ln>
        </p:spPr>
        <p:txBody>
          <a:bodyPr vert="horz" wrap="square" lIns="180000" tIns="45720" rIns="180000" bIns="45720" numCol="1" anchor="ctr" anchorCtr="0" compatLnSpc="1">
            <a:prstTxWarp prst="textNoShape">
              <a:avLst/>
            </a:prstTxWarp>
          </a:bodyPr>
          <a:lstStyle>
            <a:defPPr>
              <a:defRPr lang="en-GB"/>
            </a:defPPr>
            <a:lvl1pPr marL="0" indent="0" algn="ctr" eaLnBrk="0" hangingPunct="0">
              <a:buClr>
                <a:schemeClr val="tx2"/>
              </a:buClr>
              <a:defRPr sz="2400">
                <a:solidFill>
                  <a:srgbClr val="585858"/>
                </a:solidFill>
                <a:latin typeface="+mj-lt"/>
                <a:ea typeface="Myriad Pro" charset="0"/>
                <a:cs typeface="Myriad Pro" charset="0"/>
              </a:defRPr>
            </a:lvl1pPr>
            <a:lvl2pPr marL="557199" indent="-214308" eaLnBrk="0" hangingPunct="0">
              <a:defRPr sz="2100">
                <a:solidFill>
                  <a:srgbClr val="585858"/>
                </a:solidFill>
                <a:latin typeface="+mn-lt"/>
              </a:defRPr>
            </a:lvl2pPr>
            <a:lvl3pPr marL="857228" indent="-171446" eaLnBrk="0" hangingPunct="0">
              <a:buChar char="–"/>
              <a:defRPr sz="1800">
                <a:solidFill>
                  <a:srgbClr val="585858"/>
                </a:solidFill>
                <a:latin typeface="+mn-lt"/>
              </a:defRPr>
            </a:lvl3pPr>
            <a:lvl4pPr marL="1200120" indent="-171446" eaLnBrk="0" hangingPunct="0">
              <a:buClr>
                <a:schemeClr val="accent2"/>
              </a:buClr>
              <a:defRPr sz="1425">
                <a:latin typeface="+mn-lt"/>
              </a:defRPr>
            </a:lvl4pPr>
            <a:lvl5pPr marL="1543012" indent="-171446" eaLnBrk="0" hangingPunct="0">
              <a:buClr>
                <a:schemeClr val="tx2"/>
              </a:buClr>
              <a:defRPr sz="1425">
                <a:latin typeface="+mn-lt"/>
              </a:defRPr>
            </a:lvl5pPr>
            <a:lvl6pPr marL="1885903" indent="-171446" fontAlgn="base">
              <a:spcBef>
                <a:spcPct val="20000"/>
              </a:spcBef>
              <a:spcAft>
                <a:spcPct val="0"/>
              </a:spcAft>
              <a:buClr>
                <a:schemeClr val="tx2"/>
              </a:buClr>
              <a:buFont typeface="Arial" charset="0"/>
              <a:buChar char="●"/>
              <a:defRPr sz="1425">
                <a:latin typeface="+mn-lt"/>
              </a:defRPr>
            </a:lvl6pPr>
            <a:lvl7pPr marL="2228795" indent="-171446" fontAlgn="base">
              <a:spcBef>
                <a:spcPct val="20000"/>
              </a:spcBef>
              <a:spcAft>
                <a:spcPct val="0"/>
              </a:spcAft>
              <a:buClr>
                <a:schemeClr val="tx2"/>
              </a:buClr>
              <a:buFont typeface="Arial" charset="0"/>
              <a:buChar char="●"/>
              <a:defRPr sz="1425">
                <a:latin typeface="+mn-lt"/>
              </a:defRPr>
            </a:lvl7pPr>
            <a:lvl8pPr marL="2571686" indent="-171446" fontAlgn="base">
              <a:spcBef>
                <a:spcPct val="20000"/>
              </a:spcBef>
              <a:spcAft>
                <a:spcPct val="0"/>
              </a:spcAft>
              <a:buClr>
                <a:schemeClr val="tx2"/>
              </a:buClr>
              <a:buFont typeface="Arial" charset="0"/>
              <a:buChar char="●"/>
              <a:defRPr sz="1425">
                <a:latin typeface="+mn-lt"/>
              </a:defRPr>
            </a:lvl8pPr>
            <a:lvl9pPr marL="2914577" indent="-171446" fontAlgn="base">
              <a:spcBef>
                <a:spcPct val="20000"/>
              </a:spcBef>
              <a:spcAft>
                <a:spcPct val="0"/>
              </a:spcAft>
              <a:buClr>
                <a:schemeClr val="tx2"/>
              </a:buClr>
              <a:buFont typeface="Arial" charset="0"/>
              <a:buChar char="●"/>
              <a:defRPr sz="1425">
                <a:latin typeface="+mn-lt"/>
              </a:defRPr>
            </a:lvl9pPr>
          </a:lstStyle>
          <a:p>
            <a:pPr>
              <a:buNone/>
            </a:pPr>
            <a:endParaRPr lang="en-GB" dirty="0"/>
          </a:p>
        </p:txBody>
      </p:sp>
      <p:sp>
        <p:nvSpPr>
          <p:cNvPr id="6" name="Title 1">
            <a:extLst>
              <a:ext uri="{FF2B5EF4-FFF2-40B4-BE49-F238E27FC236}">
                <a16:creationId xmlns:a16="http://schemas.microsoft.com/office/drawing/2014/main" id="{4CB3B952-8705-4EAE-94B9-4C0C32F57985}"/>
              </a:ext>
            </a:extLst>
          </p:cNvPr>
          <p:cNvSpPr>
            <a:spLocks noGrp="1"/>
          </p:cNvSpPr>
          <p:nvPr>
            <p:ph type="title"/>
          </p:nvPr>
        </p:nvSpPr>
        <p:spPr>
          <a:xfrm>
            <a:off x="594008" y="246063"/>
            <a:ext cx="11140163" cy="426170"/>
          </a:xfrm>
          <a:prstGeom prst="rect">
            <a:avLst/>
          </a:prstGeom>
        </p:spPr>
        <p:txBody>
          <a:bodyPr>
            <a:normAutofit/>
          </a:bodyPr>
          <a:lstStyle>
            <a:lvl1pPr algn="l">
              <a:defRPr sz="2400" b="1">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pic>
        <p:nvPicPr>
          <p:cNvPr id="3" name="Picture 2" descr="A picture containing object, lamp, light&#10;&#10;Description automatically generated">
            <a:extLst>
              <a:ext uri="{FF2B5EF4-FFF2-40B4-BE49-F238E27FC236}">
                <a16:creationId xmlns:a16="http://schemas.microsoft.com/office/drawing/2014/main" id="{226FBF21-7918-4116-9D2A-4FFEF62A7A3E}"/>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1084400" y="5842800"/>
            <a:ext cx="649771" cy="594000"/>
          </a:xfrm>
          <a:prstGeom prst="rect">
            <a:avLst/>
          </a:prstGeom>
        </p:spPr>
      </p:pic>
      <p:sp>
        <p:nvSpPr>
          <p:cNvPr id="8" name="Footer Placeholder 9">
            <a:extLst>
              <a:ext uri="{FF2B5EF4-FFF2-40B4-BE49-F238E27FC236}">
                <a16:creationId xmlns:a16="http://schemas.microsoft.com/office/drawing/2014/main" id="{E8E35F7C-59D1-4344-B45A-A3380FD02D0A}"/>
              </a:ext>
            </a:extLst>
          </p:cNvPr>
          <p:cNvSpPr>
            <a:spLocks noGrp="1" noChangeArrowheads="1"/>
          </p:cNvSpPr>
          <p:nvPr>
            <p:ph type="ftr" sz="quarter" idx="11"/>
          </p:nvPr>
        </p:nvSpPr>
        <p:spPr>
          <a:xfrm>
            <a:off x="-1" y="6356350"/>
            <a:ext cx="12191999" cy="365125"/>
          </a:xfrm>
        </p:spPr>
        <p:txBody>
          <a:bodyPr/>
          <a:lstStyle>
            <a:lvl1pPr>
              <a:defRPr sz="1100">
                <a:latin typeface="Arial" panose="020B0604020202020204" pitchFamily="34" charset="0"/>
                <a:cs typeface="Arial" panose="020B0604020202020204" pitchFamily="34" charset="0"/>
              </a:defRPr>
            </a:lvl1pPr>
          </a:lstStyle>
          <a:p>
            <a:pPr>
              <a:defRPr/>
            </a:pPr>
            <a:r>
              <a:rPr lang="en-GB" dirty="0"/>
              <a:t>Curriculum Prioritisation for Primary Maths</a:t>
            </a:r>
          </a:p>
        </p:txBody>
      </p:sp>
      <p:sp>
        <p:nvSpPr>
          <p:cNvPr id="7" name="Picture Placeholder 4">
            <a:extLst>
              <a:ext uri="{FF2B5EF4-FFF2-40B4-BE49-F238E27FC236}">
                <a16:creationId xmlns:a16="http://schemas.microsoft.com/office/drawing/2014/main" id="{9B5E70AC-97E0-4B9F-B2F7-C3D62444AE86}"/>
              </a:ext>
            </a:extLst>
          </p:cNvPr>
          <p:cNvSpPr>
            <a:spLocks noGrp="1"/>
          </p:cNvSpPr>
          <p:nvPr>
            <p:ph type="pic" sz="quarter" idx="12"/>
          </p:nvPr>
        </p:nvSpPr>
        <p:spPr>
          <a:xfrm>
            <a:off x="594008" y="1039018"/>
            <a:ext cx="3395663" cy="4779963"/>
          </a:xfrm>
          <a:ln>
            <a:solidFill>
              <a:schemeClr val="tx2"/>
            </a:solidFill>
          </a:ln>
          <a:effectLst>
            <a:outerShdw blurRad="50800" dist="38100" dir="2700000" algn="tl" rotWithShape="0">
              <a:prstClr val="black">
                <a:alpha val="40000"/>
              </a:prstClr>
            </a:outerShdw>
          </a:effectLst>
        </p:spPr>
        <p:txBody>
          <a:bodyPr/>
          <a:lstStyle>
            <a:lvl1pPr algn="l">
              <a:defRPr/>
            </a:lvl1pPr>
          </a:lstStyle>
          <a:p>
            <a:endParaRPr lang="en-GB"/>
          </a:p>
        </p:txBody>
      </p:sp>
    </p:spTree>
    <p:extLst>
      <p:ext uri="{BB962C8B-B14F-4D97-AF65-F5344CB8AC3E}">
        <p14:creationId xmlns:p14="http://schemas.microsoft.com/office/powerpoint/2010/main" val="320550444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E87F3B16-21C0-4F4C-A604-A71D44B1F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182" y="-157162"/>
            <a:ext cx="12228689" cy="687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Straight Connector 18">
            <a:extLst>
              <a:ext uri="{FF2B5EF4-FFF2-40B4-BE49-F238E27FC236}">
                <a16:creationId xmlns:a16="http://schemas.microsoft.com/office/drawing/2014/main" id="{D3AA9D4F-8E41-47F9-A6BB-0AF636DA0770}"/>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6A3742DC-69C4-4F77-88B0-BC9AA167A183}"/>
              </a:ext>
            </a:extLst>
          </p:cNvPr>
          <p:cNvSpPr txBox="1"/>
          <p:nvPr userDrawn="1"/>
        </p:nvSpPr>
        <p:spPr>
          <a:xfrm>
            <a:off x="609593" y="1737534"/>
            <a:ext cx="6220976" cy="400110"/>
          </a:xfrm>
          <a:prstGeom prst="rect">
            <a:avLst/>
          </a:prstGeom>
          <a:noFill/>
        </p:spPr>
        <p:txBody>
          <a:bodyPr wrap="square" rtlCol="0">
            <a:spAutoFit/>
          </a:bodyPr>
          <a:lstStyle/>
          <a:p>
            <a:pPr>
              <a:buNone/>
            </a:pPr>
            <a:r>
              <a:rPr lang="en-GB" sz="2000" b="1" noProof="0" dirty="0">
                <a:solidFill>
                  <a:schemeClr val="bg1"/>
                </a:solidFill>
                <a:latin typeface="Arial" panose="020B0604020202020204" pitchFamily="34" charset="0"/>
                <a:cs typeface="Arial" panose="020B0604020202020204" pitchFamily="34" charset="0"/>
              </a:rPr>
              <a:t>ncetm.org.uk</a:t>
            </a:r>
            <a:endParaRPr lang="en-GB" sz="2000" b="1" dirty="0">
              <a:solidFill>
                <a:schemeClr val="bg1"/>
              </a:solidFill>
              <a:latin typeface="Arial" panose="020B0604020202020204" pitchFamily="34" charset="0"/>
              <a:cs typeface="Arial" panose="020B0604020202020204" pitchFamily="34" charset="0"/>
            </a:endParaRPr>
          </a:p>
        </p:txBody>
      </p:sp>
      <p:cxnSp>
        <p:nvCxnSpPr>
          <p:cNvPr id="22" name="Straight Connector 21">
            <a:extLst>
              <a:ext uri="{FF2B5EF4-FFF2-40B4-BE49-F238E27FC236}">
                <a16:creationId xmlns:a16="http://schemas.microsoft.com/office/drawing/2014/main" id="{0A1553F0-5310-40B6-862E-E108F136F4E5}"/>
              </a:ext>
            </a:extLst>
          </p:cNvPr>
          <p:cNvCxnSpPr>
            <a:cxnSpLocks/>
          </p:cNvCxnSpPr>
          <p:nvPr userDrawn="1"/>
        </p:nvCxnSpPr>
        <p:spPr bwMode="auto">
          <a:xfrm rot="5400000">
            <a:off x="1285150" y="436965"/>
            <a:ext cx="0" cy="1170432"/>
          </a:xfrm>
          <a:prstGeom prst="line">
            <a:avLst/>
          </a:prstGeom>
          <a:ln w="25400">
            <a:solidFill>
              <a:srgbClr val="FBF5D4"/>
            </a:solidFill>
          </a:ln>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7C7EAB1C-AC38-4D05-ABAC-DDDBF36A7F1B}"/>
              </a:ext>
            </a:extLst>
          </p:cNvPr>
          <p:cNvSpPr txBox="1"/>
          <p:nvPr userDrawn="1"/>
        </p:nvSpPr>
        <p:spPr>
          <a:xfrm>
            <a:off x="699934" y="5435709"/>
            <a:ext cx="1960139" cy="276999"/>
          </a:xfrm>
          <a:prstGeom prst="rect">
            <a:avLst/>
          </a:prstGeom>
          <a:noFill/>
        </p:spPr>
        <p:txBody>
          <a:bodyPr wrap="square" rtlCol="0">
            <a:spAutoFit/>
          </a:bodyPr>
          <a:lstStyle/>
          <a:p>
            <a:pPr>
              <a:buNone/>
            </a:pPr>
            <a:r>
              <a:rPr lang="en-GB" sz="1200" b="1" noProof="0" dirty="0">
                <a:solidFill>
                  <a:schemeClr val="bg1"/>
                </a:solidFill>
                <a:latin typeface="Arial" panose="020B0604020202020204" pitchFamily="34" charset="0"/>
                <a:cs typeface="Arial" panose="020B0604020202020204" pitchFamily="34" charset="0"/>
              </a:rPr>
              <a:t>Summer 2021</a:t>
            </a:r>
            <a:endParaRPr lang="en-GB" sz="1200" b="1" dirty="0">
              <a:solidFill>
                <a:schemeClr val="bg1"/>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76B7A6AA-0784-4D20-870B-744E2DBBF2B5}"/>
              </a:ext>
            </a:extLst>
          </p:cNvPr>
          <p:cNvSpPr txBox="1"/>
          <p:nvPr userDrawn="1"/>
        </p:nvSpPr>
        <p:spPr>
          <a:xfrm>
            <a:off x="609593" y="481364"/>
            <a:ext cx="5557355" cy="276999"/>
          </a:xfrm>
          <a:prstGeom prst="rect">
            <a:avLst/>
          </a:prstGeom>
          <a:noFill/>
        </p:spPr>
        <p:txBody>
          <a:bodyPr wrap="square" rtlCol="0">
            <a:spAutoFit/>
          </a:bodyPr>
          <a:lstStyle/>
          <a:p>
            <a:pPr>
              <a:buNone/>
            </a:pPr>
            <a:r>
              <a:rPr lang="en-GB" sz="1200" b="1" kern="1200" dirty="0">
                <a:solidFill>
                  <a:srgbClr val="FBF5D4"/>
                </a:solidFill>
                <a:latin typeface="Arial" panose="020B0604020202020204" pitchFamily="34" charset="0"/>
                <a:ea typeface="+mn-ea"/>
                <a:cs typeface="Arial" panose="020B0604020202020204" pitchFamily="34" charset="0"/>
              </a:rPr>
              <a:t>Curriculum Prioritisation for Primary Maths</a:t>
            </a:r>
          </a:p>
        </p:txBody>
      </p:sp>
      <p:sp>
        <p:nvSpPr>
          <p:cNvPr id="12" name="TextBox 11">
            <a:extLst>
              <a:ext uri="{FF2B5EF4-FFF2-40B4-BE49-F238E27FC236}">
                <a16:creationId xmlns:a16="http://schemas.microsoft.com/office/drawing/2014/main" id="{FEC4B950-A61F-4437-AC63-6DD156086E7C}"/>
              </a:ext>
            </a:extLst>
          </p:cNvPr>
          <p:cNvSpPr txBox="1"/>
          <p:nvPr userDrawn="1"/>
        </p:nvSpPr>
        <p:spPr>
          <a:xfrm>
            <a:off x="609593" y="705834"/>
            <a:ext cx="6172200" cy="261610"/>
          </a:xfrm>
          <a:prstGeom prst="rect">
            <a:avLst/>
          </a:prstGeom>
          <a:noFill/>
        </p:spPr>
        <p:txBody>
          <a:bodyPr wrap="square">
            <a:spAutoFit/>
          </a:bodyPr>
          <a:lstStyle/>
          <a:p>
            <a:r>
              <a:rPr lang="en-GB" sz="1100" b="1" i="0" dirty="0">
                <a:solidFill>
                  <a:srgbClr val="FBF5D4"/>
                </a:solidFill>
                <a:effectLst/>
                <a:latin typeface="Arial" panose="020B0604020202020204" pitchFamily="34" charset="0"/>
                <a:cs typeface="Arial" panose="020B0604020202020204" pitchFamily="34" charset="0"/>
              </a:rPr>
              <a:t>A term-by-term framework to support planning and teaching</a:t>
            </a:r>
            <a:endParaRPr lang="en-GB" sz="1100" b="1" dirty="0">
              <a:solidFill>
                <a:srgbClr val="FBF5D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2849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511F86-0498-45AC-91EB-811F623B6D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147484"/>
            <a:ext cx="12192000" cy="6858000"/>
          </a:xfrm>
          <a:prstGeom prst="rect">
            <a:avLst/>
          </a:prstGeom>
        </p:spPr>
      </p:pic>
      <p:sp>
        <p:nvSpPr>
          <p:cNvPr id="2" name="Title 1"/>
          <p:cNvSpPr>
            <a:spLocks noGrp="1"/>
          </p:cNvSpPr>
          <p:nvPr>
            <p:ph type="title"/>
          </p:nvPr>
        </p:nvSpPr>
        <p:spPr>
          <a:xfrm>
            <a:off x="601035" y="430660"/>
            <a:ext cx="10972800" cy="982117"/>
          </a:xfrm>
          <a:prstGeom prst="rect">
            <a:avLst/>
          </a:prstGeom>
        </p:spPr>
        <p:txBody>
          <a:bodyPr anchor="t">
            <a:normAutofit/>
          </a:bodyPr>
          <a:lstStyle>
            <a:lvl1pPr>
              <a:defRPr sz="2700">
                <a:solidFill>
                  <a:srgbClr val="585858"/>
                </a:solidFill>
              </a:defRPr>
            </a:lvl1pPr>
          </a:lstStyle>
          <a:p>
            <a:r>
              <a:rPr lang="en-US" dirty="0"/>
              <a:t>Click to edit Master title style</a:t>
            </a:r>
            <a:endParaRPr lang="en-GB" dirty="0"/>
          </a:p>
        </p:txBody>
      </p:sp>
      <p:sp>
        <p:nvSpPr>
          <p:cNvPr id="3" name="Content Placeholder 2"/>
          <p:cNvSpPr>
            <a:spLocks noGrp="1"/>
          </p:cNvSpPr>
          <p:nvPr>
            <p:ph idx="1"/>
          </p:nvPr>
        </p:nvSpPr>
        <p:spPr>
          <a:xfrm>
            <a:off x="609600" y="1556792"/>
            <a:ext cx="10972800" cy="3888432"/>
          </a:xfrm>
        </p:spPr>
        <p:txBody>
          <a:bodyPr/>
          <a:lstStyle>
            <a:lvl1pPr>
              <a:defRPr>
                <a:solidFill>
                  <a:srgbClr val="585858"/>
                </a:solidFill>
              </a:defRPr>
            </a:lvl1pPr>
            <a:lvl2pPr marL="557199" indent="-214308">
              <a:buClr>
                <a:srgbClr val="000000"/>
              </a:buClr>
              <a:buFont typeface="Arial" panose="020B0604020202020204" pitchFamily="34" charset="0"/>
              <a:buChar char="•"/>
              <a:defRPr>
                <a:solidFill>
                  <a:srgbClr val="585858"/>
                </a:solidFill>
              </a:defRPr>
            </a:lvl2pPr>
            <a:lvl3pPr marL="857228" indent="-171446">
              <a:buClr>
                <a:srgbClr val="000000"/>
              </a:buClr>
              <a:buFont typeface="Arial" panose="020B0604020202020204" pitchFamily="34" charset="0"/>
              <a:buChar char="•"/>
              <a:defRPr>
                <a:solidFill>
                  <a:srgbClr val="585858"/>
                </a:solidFill>
              </a:defRPr>
            </a:lvl3pPr>
            <a:lvl4pPr marL="1200120" indent="-171446">
              <a:buClr>
                <a:srgbClr val="000000"/>
              </a:buClr>
              <a:buFont typeface="Arial" panose="020B0604020202020204" pitchFamily="34" charset="0"/>
              <a:buChar char="•"/>
              <a:defRPr>
                <a:solidFill>
                  <a:srgbClr val="585858"/>
                </a:solidFill>
              </a:defRPr>
            </a:lvl4pPr>
            <a:lvl5pPr marL="1543012" indent="-171446">
              <a:buClr>
                <a:srgbClr val="000000"/>
              </a:buClr>
              <a:buFont typeface="Arial" panose="020B0604020202020204" pitchFamily="34" charset="0"/>
              <a:buChar char="•"/>
              <a:defRPr>
                <a:solidFill>
                  <a:srgbClr val="585858"/>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Rectangle 6">
            <a:extLst>
              <a:ext uri="{FF2B5EF4-FFF2-40B4-BE49-F238E27FC236}">
                <a16:creationId xmlns:a16="http://schemas.microsoft.com/office/drawing/2014/main" id="{1F4B3B01-5D20-46B9-B2C9-7FD7F2BEA99B}"/>
              </a:ext>
            </a:extLst>
          </p:cNvPr>
          <p:cNvSpPr>
            <a:spLocks noGrp="1" noChangeArrowheads="1"/>
          </p:cNvSpPr>
          <p:nvPr>
            <p:ph type="dt" sz="half" idx="10"/>
          </p:nvPr>
        </p:nvSpPr>
        <p:spPr>
          <a:xfrm>
            <a:off x="838200" y="6356350"/>
            <a:ext cx="2743200" cy="365125"/>
          </a:xfrm>
          <a:prstGeom prst="rect">
            <a:avLst/>
          </a:prstGeom>
        </p:spPr>
        <p:txBody>
          <a:bodyPr/>
          <a:lstStyle>
            <a:lvl1pPr>
              <a:defRPr/>
            </a:lvl1pPr>
          </a:lstStyle>
          <a:p>
            <a:pPr>
              <a:defRPr/>
            </a:pPr>
            <a:endParaRPr lang="en-GB" dirty="0"/>
          </a:p>
        </p:txBody>
      </p:sp>
      <p:sp>
        <p:nvSpPr>
          <p:cNvPr id="7" name="Rectangle 7">
            <a:extLst>
              <a:ext uri="{FF2B5EF4-FFF2-40B4-BE49-F238E27FC236}">
                <a16:creationId xmlns:a16="http://schemas.microsoft.com/office/drawing/2014/main" id="{81515C61-0F49-4F5A-803B-A05DF82E1CB6}"/>
              </a:ext>
            </a:extLst>
          </p:cNvPr>
          <p:cNvSpPr>
            <a:spLocks noGrp="1" noChangeArrowheads="1"/>
          </p:cNvSpPr>
          <p:nvPr>
            <p:ph type="ftr" sz="quarter" idx="11"/>
          </p:nvPr>
        </p:nvSpPr>
        <p:spPr/>
        <p:txBody>
          <a:bodyPr/>
          <a:lstStyle>
            <a:lvl1pPr>
              <a:defRPr sz="1100">
                <a:latin typeface="Arial" panose="020B0604020202020204" pitchFamily="34" charset="0"/>
                <a:cs typeface="Arial" panose="020B0604020202020204" pitchFamily="34" charset="0"/>
              </a:defRPr>
            </a:lvl1pPr>
          </a:lstStyle>
          <a:p>
            <a:pPr>
              <a:defRPr/>
            </a:pPr>
            <a:r>
              <a:rPr lang="en-GB"/>
              <a:t>Curriculum Prioritisation for Primary Maths</a:t>
            </a:r>
            <a:endParaRPr lang="en-GB" dirty="0"/>
          </a:p>
        </p:txBody>
      </p:sp>
      <p:sp>
        <p:nvSpPr>
          <p:cNvPr id="8" name="Rectangle 8">
            <a:extLst>
              <a:ext uri="{FF2B5EF4-FFF2-40B4-BE49-F238E27FC236}">
                <a16:creationId xmlns:a16="http://schemas.microsoft.com/office/drawing/2014/main" id="{F229D3AA-4483-4C24-8D12-A457557489A3}"/>
              </a:ext>
            </a:extLst>
          </p:cNvPr>
          <p:cNvSpPr>
            <a:spLocks noGrp="1" noChangeArrowheads="1"/>
          </p:cNvSpPr>
          <p:nvPr>
            <p:ph type="sldNum" sz="quarter" idx="12"/>
          </p:nvPr>
        </p:nvSpPr>
        <p:spPr>
          <a:xfrm>
            <a:off x="8610600" y="6356350"/>
            <a:ext cx="2743200" cy="365125"/>
          </a:xfrm>
          <a:prstGeom prst="rect">
            <a:avLst/>
          </a:prstGeom>
        </p:spPr>
        <p:txBody>
          <a:bodyPr/>
          <a:lstStyle>
            <a:lvl1pPr>
              <a:defRPr/>
            </a:lvl1pPr>
          </a:lstStyle>
          <a:p>
            <a:fld id="{4DB3256F-83C8-4422-BB4B-79DB90083B87}" type="slidenum">
              <a:rPr lang="en-GB" altLang="en-US"/>
              <a:pPr/>
              <a:t>‹#›</a:t>
            </a:fld>
            <a:endParaRPr lang="en-GB" altLang="en-US" dirty="0"/>
          </a:p>
        </p:txBody>
      </p:sp>
    </p:spTree>
    <p:extLst>
      <p:ext uri="{BB962C8B-B14F-4D97-AF65-F5344CB8AC3E}">
        <p14:creationId xmlns:p14="http://schemas.microsoft.com/office/powerpoint/2010/main" val="106445789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Blank Canvas">
    <p:spTree>
      <p:nvGrpSpPr>
        <p:cNvPr id="1" name=""/>
        <p:cNvGrpSpPr/>
        <p:nvPr/>
      </p:nvGrpSpPr>
      <p:grpSpPr>
        <a:xfrm>
          <a:off x="0" y="0"/>
          <a:ext cx="0" cy="0"/>
          <a:chOff x="0" y="0"/>
          <a:chExt cx="0" cy="0"/>
        </a:xfrm>
      </p:grpSpPr>
      <p:sp>
        <p:nvSpPr>
          <p:cNvPr id="8" name="Rectangle 7"/>
          <p:cNvSpPr/>
          <p:nvPr userDrawn="1"/>
        </p:nvSpPr>
        <p:spPr>
          <a:xfrm>
            <a:off x="8016214" y="6500874"/>
            <a:ext cx="3748764" cy="323165"/>
          </a:xfrm>
          <a:prstGeom prst="rect">
            <a:avLst/>
          </a:prstGeom>
        </p:spPr>
        <p:txBody>
          <a:bodyPr wrap="square">
            <a:spAutoFit/>
          </a:bodyPr>
          <a:lstStyle/>
          <a:p>
            <a:pPr algn="r">
              <a:buFontTx/>
              <a:buNone/>
            </a:pPr>
            <a:r>
              <a:rPr lang="en-US" sz="1500" dirty="0">
                <a:solidFill>
                  <a:srgbClr val="00628C"/>
                </a:solidFill>
                <a:effectLst/>
                <a:latin typeface="Myriad Pro" charset="0"/>
              </a:rPr>
              <a:t>© Crown Copyright 2017 </a:t>
            </a:r>
          </a:p>
        </p:txBody>
      </p:sp>
      <p:sp>
        <p:nvSpPr>
          <p:cNvPr id="11" name="Rectangle 10"/>
          <p:cNvSpPr/>
          <p:nvPr userDrawn="1"/>
        </p:nvSpPr>
        <p:spPr>
          <a:xfrm>
            <a:off x="523034" y="6487841"/>
            <a:ext cx="3748764" cy="323165"/>
          </a:xfrm>
          <a:prstGeom prst="rect">
            <a:avLst/>
          </a:prstGeom>
        </p:spPr>
        <p:txBody>
          <a:bodyPr wrap="square">
            <a:spAutoFit/>
          </a:bodyPr>
          <a:lstStyle/>
          <a:p>
            <a:pPr algn="l">
              <a:buFontTx/>
              <a:buNone/>
            </a:pPr>
            <a:r>
              <a:rPr lang="en-US" sz="1500" dirty="0">
                <a:solidFill>
                  <a:srgbClr val="00628C"/>
                </a:solidFill>
                <a:effectLst/>
                <a:latin typeface="Myriad Pro" charset="0"/>
                <a:hlinkClick r:id="rId2"/>
              </a:rPr>
              <a:t>www.ncetm.org.uk/masterypd</a:t>
            </a:r>
            <a:r>
              <a:rPr lang="en-US" sz="1500" dirty="0">
                <a:solidFill>
                  <a:srgbClr val="00628C"/>
                </a:solidFill>
                <a:effectLst/>
                <a:latin typeface="Myriad Pro" charset="0"/>
              </a:rPr>
              <a:t> </a:t>
            </a:r>
          </a:p>
        </p:txBody>
      </p:sp>
      <p:sp>
        <p:nvSpPr>
          <p:cNvPr id="5" name="Text Placeholder 8"/>
          <p:cNvSpPr>
            <a:spLocks noGrp="1"/>
          </p:cNvSpPr>
          <p:nvPr>
            <p:ph type="body" sz="quarter" idx="11" hasCustomPrompt="1"/>
          </p:nvPr>
        </p:nvSpPr>
        <p:spPr>
          <a:xfrm>
            <a:off x="1" y="0"/>
            <a:ext cx="12192000" cy="630000"/>
          </a:xfrm>
          <a:solidFill>
            <a:srgbClr val="82CBDD"/>
          </a:solidFill>
        </p:spPr>
        <p:txBody>
          <a:bodyPr lIns="180000" rIns="180000" anchor="ctr" anchorCtr="0"/>
          <a:lstStyle>
            <a:lvl1pPr algn="r">
              <a:defRPr sz="2800">
                <a:latin typeface="Myriad Pro" charset="0"/>
                <a:ea typeface="Myriad Pro" charset="0"/>
                <a:cs typeface="Myriad Pro" charset="0"/>
              </a:defRPr>
            </a:lvl1pPr>
          </a:lstStyle>
          <a:p>
            <a:pPr lvl="0"/>
            <a:r>
              <a:rPr lang="en-US" dirty="0"/>
              <a:t>Short Segment Title – Steps</a:t>
            </a:r>
          </a:p>
        </p:txBody>
      </p:sp>
      <p:sp>
        <p:nvSpPr>
          <p:cNvPr id="6" name="Rectangle 5"/>
          <p:cNvSpPr/>
          <p:nvPr userDrawn="1"/>
        </p:nvSpPr>
        <p:spPr>
          <a:xfrm>
            <a:off x="4221617" y="6487840"/>
            <a:ext cx="3748764" cy="323165"/>
          </a:xfrm>
          <a:prstGeom prst="rect">
            <a:avLst/>
          </a:prstGeom>
        </p:spPr>
        <p:txBody>
          <a:bodyPr wrap="square">
            <a:spAutoFit/>
          </a:bodyPr>
          <a:lstStyle/>
          <a:p>
            <a:pPr algn="ctr">
              <a:buFontTx/>
              <a:buNone/>
            </a:pPr>
            <a:r>
              <a:rPr lang="en-US" sz="1500" dirty="0">
                <a:solidFill>
                  <a:schemeClr val="bg1">
                    <a:lumMod val="50000"/>
                  </a:schemeClr>
                </a:solidFill>
                <a:effectLst/>
                <a:latin typeface="Myriad Pro" charset="0"/>
              </a:rPr>
              <a:t>Autumn 2017 pilot</a:t>
            </a:r>
          </a:p>
        </p:txBody>
      </p:sp>
    </p:spTree>
    <p:extLst>
      <p:ext uri="{BB962C8B-B14F-4D97-AF65-F5344CB8AC3E}">
        <p14:creationId xmlns:p14="http://schemas.microsoft.com/office/powerpoint/2010/main" val="385572848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D359243-BC76-47BD-8772-C08CAEE510C4}"/>
              </a:ext>
            </a:extLst>
          </p:cNvPr>
          <p:cNvSpPr>
            <a:spLocks noGrp="1"/>
          </p:cNvSpPr>
          <p:nvPr>
            <p:ph type="title"/>
          </p:nvPr>
        </p:nvSpPr>
        <p:spPr>
          <a:xfrm>
            <a:off x="609437" y="301625"/>
            <a:ext cx="10744363" cy="1143000"/>
          </a:xfrm>
          <a:prstGeom prst="rect">
            <a:avLst/>
          </a:prstGeom>
        </p:spPr>
        <p:txBody>
          <a:bodyPr vert="horz" lIns="91440" tIns="45720" rIns="91440" bIns="45720" rtlCol="0" anchor="t">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97E1ECB2-930A-4226-90F7-B3EB6759DCBA}"/>
              </a:ext>
            </a:extLst>
          </p:cNvPr>
          <p:cNvSpPr>
            <a:spLocks noGrp="1"/>
          </p:cNvSpPr>
          <p:nvPr>
            <p:ph type="body" idx="1"/>
          </p:nvPr>
        </p:nvSpPr>
        <p:spPr>
          <a:xfrm>
            <a:off x="609437" y="1556795"/>
            <a:ext cx="10744363" cy="449739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C22EAE8-1007-48BC-A80E-FDEE657EAAC4}"/>
              </a:ext>
            </a:extLst>
          </p:cNvPr>
          <p:cNvSpPr>
            <a:spLocks noGrp="1"/>
          </p:cNvSpPr>
          <p:nvPr>
            <p:ph type="ftr" sz="quarter" idx="3"/>
          </p:nvPr>
        </p:nvSpPr>
        <p:spPr>
          <a:xfrm>
            <a:off x="0" y="6356350"/>
            <a:ext cx="12192000" cy="365125"/>
          </a:xfrm>
          <a:prstGeom prst="rect">
            <a:avLst/>
          </a:prstGeom>
        </p:spPr>
        <p:txBody>
          <a:bodyPr vert="horz" lIns="91440" tIns="45720" rIns="91440" bIns="45720" rtlCol="0" anchor="ctr"/>
          <a:lstStyle>
            <a:lvl1pPr algn="ctr">
              <a:buNone/>
              <a:defRPr sz="1200">
                <a:solidFill>
                  <a:schemeClr val="tx1">
                    <a:tint val="75000"/>
                  </a:schemeClr>
                </a:solidFill>
              </a:defRPr>
            </a:lvl1pPr>
          </a:lstStyle>
          <a:p>
            <a:r>
              <a:rPr lang="en-GB"/>
              <a:t>Curriculum Prioritisation for Primary Maths</a:t>
            </a:r>
            <a:endParaRPr lang="en-GB" dirty="0"/>
          </a:p>
        </p:txBody>
      </p:sp>
    </p:spTree>
    <p:extLst>
      <p:ext uri="{BB962C8B-B14F-4D97-AF65-F5344CB8AC3E}">
        <p14:creationId xmlns:p14="http://schemas.microsoft.com/office/powerpoint/2010/main" val="2493390202"/>
      </p:ext>
    </p:extLst>
  </p:cSld>
  <p:clrMap bg1="lt1" tx1="dk1" bg2="lt2" tx2="dk2" accent1="accent1" accent2="accent2" accent3="accent3" accent4="accent4" accent5="accent5" accent6="accent6" hlink="hlink" folHlink="folHlink"/>
  <p:sldLayoutIdLst>
    <p:sldLayoutId id="2147483661" r:id="rId1"/>
    <p:sldLayoutId id="2147483665" r:id="rId2"/>
    <p:sldLayoutId id="2147483675" r:id="rId3"/>
    <p:sldLayoutId id="2147483676" r:id="rId4"/>
    <p:sldLayoutId id="2147483674" r:id="rId5"/>
    <p:sldLayoutId id="2147483668" r:id="rId6"/>
    <p:sldLayoutId id="2147483663" r:id="rId7"/>
    <p:sldLayoutId id="2147483677" r:id="rId8"/>
  </p:sldLayoutIdLst>
  <mc:AlternateContent xmlns:mc="http://schemas.openxmlformats.org/markup-compatibility/2006">
    <mc:Choice xmlns:p14="http://schemas.microsoft.com/office/powerpoint/2010/main" Requires="p14">
      <p:transition p14:dur="10" advTm="4000"/>
    </mc:Choice>
    <mc:Fallback>
      <p:transition advTm="4000"/>
    </mc:Fallback>
  </mc:AlternateContent>
  <p:hf sldNum="0" hdr="0" dt="0"/>
  <p:txStyles>
    <p:titleStyle>
      <a:lvl1pPr algn="l" defTabSz="914400" rtl="0" eaLnBrk="1" latinLnBrk="0" hangingPunct="1">
        <a:lnSpc>
          <a:spcPct val="90000"/>
        </a:lnSpc>
        <a:spcBef>
          <a:spcPct val="0"/>
        </a:spcBef>
        <a:buNone/>
        <a:defRPr sz="2700" b="1" kern="1200">
          <a:solidFill>
            <a:srgbClr val="585858"/>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10"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hyperlink" Target="https://www.gov.uk/government/publications/teaching-mathematics-in-primary-school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hyperlink" Target="https://www.ncetm.org.uk/teaching-for-mastery/mastery-materials/primary-mastery-professional-development/" TargetMode="External"/><Relationship Id="rId4" Type="http://schemas.openxmlformats.org/officeDocument/2006/relationships/hyperlink" Target="https://www.ncetm.org.uk/classroom-resources/exemplification-of-ready-to-progress-criteria/"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8.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14"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notesSlide" Target="../notesSlides/notesSlide25.xml"/><Relationship Id="rId16" Type="http://schemas.openxmlformats.org/officeDocument/2006/relationships/image" Target="../media/image43.png"/><Relationship Id="rId1" Type="http://schemas.openxmlformats.org/officeDocument/2006/relationships/slideLayout" Target="../slideLayouts/slideLayout8.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s>
</file>

<file path=ppt/slides/_rels/slide2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slide" Target="slide39.xml"/><Relationship Id="rId3" Type="http://schemas.openxmlformats.org/officeDocument/2006/relationships/slide" Target="slide4.xml"/><Relationship Id="rId7" Type="http://schemas.openxmlformats.org/officeDocument/2006/relationships/slide" Target="slide29.xml"/><Relationship Id="rId12" Type="http://schemas.openxmlformats.org/officeDocument/2006/relationships/slide" Target="slide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slide" Target="slide22.xml"/><Relationship Id="rId11" Type="http://schemas.openxmlformats.org/officeDocument/2006/relationships/slide" Target="slide54.xml"/><Relationship Id="rId5" Type="http://schemas.openxmlformats.org/officeDocument/2006/relationships/slide" Target="slide14.xml"/><Relationship Id="rId10" Type="http://schemas.openxmlformats.org/officeDocument/2006/relationships/slide" Target="slide49.xml"/><Relationship Id="rId4" Type="http://schemas.openxmlformats.org/officeDocument/2006/relationships/slide" Target="slide8.xml"/><Relationship Id="rId9" Type="http://schemas.openxmlformats.org/officeDocument/2006/relationships/slide" Target="slide43.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17"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3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3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73.png"/><Relationship Id="rId4" Type="http://schemas.openxmlformats.org/officeDocument/2006/relationships/image" Target="../media/image72.png"/></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36.xml"/><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7.xml"/><Relationship Id="rId1" Type="http://schemas.openxmlformats.org/officeDocument/2006/relationships/slideLayout" Target="../slideLayouts/slideLayout8.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19"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22"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90.png"/><Relationship Id="rId7" Type="http://schemas.openxmlformats.org/officeDocument/2006/relationships/image" Target="../media/image94.png"/><Relationship Id="rId2" Type="http://schemas.openxmlformats.org/officeDocument/2006/relationships/notesSlide" Target="../notesSlides/notesSlide45.xml"/><Relationship Id="rId1" Type="http://schemas.openxmlformats.org/officeDocument/2006/relationships/slideLayout" Target="../slideLayouts/slideLayout8.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46.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0.pn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4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4"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26"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105.png"/><Relationship Id="rId13" Type="http://schemas.openxmlformats.org/officeDocument/2006/relationships/image" Target="../media/image110.png"/><Relationship Id="rId18" Type="http://schemas.openxmlformats.org/officeDocument/2006/relationships/image" Target="../media/image115.png"/><Relationship Id="rId3" Type="http://schemas.openxmlformats.org/officeDocument/2006/relationships/image" Target="../media/image100.png"/><Relationship Id="rId7" Type="http://schemas.openxmlformats.org/officeDocument/2006/relationships/image" Target="../media/image104.png"/><Relationship Id="rId12" Type="http://schemas.openxmlformats.org/officeDocument/2006/relationships/image" Target="../media/image109.png"/><Relationship Id="rId17" Type="http://schemas.openxmlformats.org/officeDocument/2006/relationships/image" Target="../media/image114.png"/><Relationship Id="rId2" Type="http://schemas.openxmlformats.org/officeDocument/2006/relationships/notesSlide" Target="../notesSlides/notesSlide51.xml"/><Relationship Id="rId16" Type="http://schemas.openxmlformats.org/officeDocument/2006/relationships/image" Target="../media/image113.png"/><Relationship Id="rId20" Type="http://schemas.openxmlformats.org/officeDocument/2006/relationships/image" Target="../media/image117.png"/><Relationship Id="rId1" Type="http://schemas.openxmlformats.org/officeDocument/2006/relationships/slideLayout" Target="../slideLayouts/slideLayout8.xml"/><Relationship Id="rId6" Type="http://schemas.openxmlformats.org/officeDocument/2006/relationships/image" Target="../media/image103.png"/><Relationship Id="rId11" Type="http://schemas.openxmlformats.org/officeDocument/2006/relationships/image" Target="../media/image108.png"/><Relationship Id="rId5" Type="http://schemas.openxmlformats.org/officeDocument/2006/relationships/image" Target="../media/image102.png"/><Relationship Id="rId15" Type="http://schemas.openxmlformats.org/officeDocument/2006/relationships/image" Target="../media/image112.png"/><Relationship Id="rId10" Type="http://schemas.openxmlformats.org/officeDocument/2006/relationships/image" Target="../media/image107.png"/><Relationship Id="rId19" Type="http://schemas.openxmlformats.org/officeDocument/2006/relationships/image" Target="../media/image116.png"/><Relationship Id="rId4" Type="http://schemas.openxmlformats.org/officeDocument/2006/relationships/image" Target="../media/image101.png"/><Relationship Id="rId9" Type="http://schemas.openxmlformats.org/officeDocument/2006/relationships/image" Target="../media/image106.png"/><Relationship Id="rId14" Type="http://schemas.openxmlformats.org/officeDocument/2006/relationships/image" Target="../media/image111.png"/></Relationships>
</file>

<file path=ppt/slides/_rels/slide52.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7.png"/><Relationship Id="rId18" Type="http://schemas.openxmlformats.org/officeDocument/2006/relationships/image" Target="../media/image132.png"/><Relationship Id="rId3" Type="http://schemas.openxmlformats.org/officeDocument/2006/relationships/image" Target="../media/image118.png"/><Relationship Id="rId7" Type="http://schemas.openxmlformats.org/officeDocument/2006/relationships/image" Target="../media/image122.png"/><Relationship Id="rId12" Type="http://schemas.openxmlformats.org/officeDocument/2006/relationships/image" Target="../media/image126.png"/><Relationship Id="rId17" Type="http://schemas.openxmlformats.org/officeDocument/2006/relationships/image" Target="../media/image131.png"/><Relationship Id="rId2" Type="http://schemas.openxmlformats.org/officeDocument/2006/relationships/notesSlide" Target="../notesSlides/notesSlide52.xml"/><Relationship Id="rId16" Type="http://schemas.openxmlformats.org/officeDocument/2006/relationships/image" Target="../media/image130.png"/><Relationship Id="rId20" Type="http://schemas.openxmlformats.org/officeDocument/2006/relationships/image" Target="../media/image134.png"/><Relationship Id="rId1" Type="http://schemas.openxmlformats.org/officeDocument/2006/relationships/slideLayout" Target="../slideLayouts/slideLayout8.xml"/><Relationship Id="rId6" Type="http://schemas.openxmlformats.org/officeDocument/2006/relationships/image" Target="../media/image121.png"/><Relationship Id="rId11" Type="http://schemas.openxmlformats.org/officeDocument/2006/relationships/image" Target="../media/image101.png"/><Relationship Id="rId5" Type="http://schemas.openxmlformats.org/officeDocument/2006/relationships/image" Target="../media/image120.png"/><Relationship Id="rId15" Type="http://schemas.openxmlformats.org/officeDocument/2006/relationships/image" Target="../media/image129.png"/><Relationship Id="rId10" Type="http://schemas.openxmlformats.org/officeDocument/2006/relationships/image" Target="../media/image125.png"/><Relationship Id="rId19" Type="http://schemas.openxmlformats.org/officeDocument/2006/relationships/image" Target="../media/image133.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8.png"/></Relationships>
</file>

<file path=ppt/slides/_rels/slide53.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image" Target="../media/image118.png"/><Relationship Id="rId7" Type="http://schemas.openxmlformats.org/officeDocument/2006/relationships/image" Target="../media/image138.png"/><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image" Target="../media/image137.png"/><Relationship Id="rId5" Type="http://schemas.openxmlformats.org/officeDocument/2006/relationships/image" Target="../media/image136.png"/><Relationship Id="rId10" Type="http://schemas.openxmlformats.org/officeDocument/2006/relationships/image" Target="../media/image126.png"/><Relationship Id="rId4" Type="http://schemas.openxmlformats.org/officeDocument/2006/relationships/image" Target="../media/image135.png"/><Relationship Id="rId9" Type="http://schemas.openxmlformats.org/officeDocument/2006/relationships/image" Target="../media/image101.png"/></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5.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29"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slide" Target="slide3.xml"/><Relationship Id="rId4" Type="http://schemas.openxmlformats.org/officeDocument/2006/relationships/hyperlink" Target="https://www.ncetm.org.uk/media/q1cf4wj0/ncetm_mm_sp1_y5_se27_teach.pdf#page=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34064D4-6FBE-4131-9182-7C4479EBDE7B}"/>
              </a:ext>
            </a:extLst>
          </p:cNvPr>
          <p:cNvSpPr txBox="1"/>
          <p:nvPr/>
        </p:nvSpPr>
        <p:spPr>
          <a:xfrm>
            <a:off x="604946" y="1732195"/>
            <a:ext cx="5148154" cy="461665"/>
          </a:xfrm>
          <a:prstGeom prst="rect">
            <a:avLst/>
          </a:prstGeom>
          <a:noFill/>
        </p:spPr>
        <p:txBody>
          <a:bodyPr wrap="square" rtlCol="0">
            <a:spAutoFit/>
          </a:bodyPr>
          <a:lstStyle/>
          <a:p>
            <a:pPr lvl="0"/>
            <a:r>
              <a:rPr lang="en-US" sz="2400" b="1" dirty="0">
                <a:solidFill>
                  <a:schemeClr val="bg1"/>
                </a:solidFill>
                <a:latin typeface="Arial" panose="020B0604020202020204" pitchFamily="34" charset="0"/>
                <a:cs typeface="Arial" panose="020B0604020202020204" pitchFamily="34" charset="0"/>
              </a:rPr>
              <a:t>Year 5, Unit 3</a:t>
            </a:r>
          </a:p>
        </p:txBody>
      </p:sp>
      <p:sp>
        <p:nvSpPr>
          <p:cNvPr id="6" name="TextBox 5">
            <a:extLst>
              <a:ext uri="{FF2B5EF4-FFF2-40B4-BE49-F238E27FC236}">
                <a16:creationId xmlns:a16="http://schemas.microsoft.com/office/drawing/2014/main" id="{DC2662B8-F764-4A66-9D96-917843E5F642}"/>
              </a:ext>
            </a:extLst>
          </p:cNvPr>
          <p:cNvSpPr txBox="1"/>
          <p:nvPr/>
        </p:nvSpPr>
        <p:spPr>
          <a:xfrm>
            <a:off x="604946" y="2434709"/>
            <a:ext cx="4795729" cy="584775"/>
          </a:xfrm>
          <a:prstGeom prst="rect">
            <a:avLst/>
          </a:prstGeom>
          <a:noFill/>
        </p:spPr>
        <p:txBody>
          <a:bodyPr wrap="square">
            <a:spAutoFit/>
          </a:bodyPr>
          <a:lstStyle/>
          <a:p>
            <a:pPr lvl="0"/>
            <a:r>
              <a:rPr lang="en-US" sz="3200" b="1" dirty="0">
                <a:solidFill>
                  <a:schemeClr val="bg1"/>
                </a:solidFill>
                <a:latin typeface="Arial" panose="020B0604020202020204" pitchFamily="34" charset="0"/>
                <a:cs typeface="Arial" panose="020B0604020202020204" pitchFamily="34" charset="0"/>
              </a:rPr>
              <a:t>Negative Numbers</a:t>
            </a:r>
          </a:p>
        </p:txBody>
      </p:sp>
    </p:spTree>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9E59500-7554-4BCB-96F0-5EC34F47F27F}"/>
              </a:ext>
            </a:extLst>
          </p:cNvPr>
          <p:cNvSpPr txBox="1"/>
          <p:nvPr/>
        </p:nvSpPr>
        <p:spPr bwMode="auto">
          <a:xfrm>
            <a:off x="4859123" y="878299"/>
            <a:ext cx="24737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London, England</a:t>
            </a:r>
          </a:p>
        </p:txBody>
      </p:sp>
      <p:pic>
        <p:nvPicPr>
          <p:cNvPr id="7" name="Picture 6" descr="A clock tower in the background&#10;&#10;Description generated with very high confidence">
            <a:extLst>
              <a:ext uri="{FF2B5EF4-FFF2-40B4-BE49-F238E27FC236}">
                <a16:creationId xmlns:a16="http://schemas.microsoft.com/office/drawing/2014/main" id="{E1B8EBF7-773E-43CE-A12A-54FD751FA8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6313" y="1775523"/>
            <a:ext cx="2363172" cy="4149166"/>
          </a:xfrm>
          <a:prstGeom prst="rect">
            <a:avLst/>
          </a:prstGeom>
        </p:spPr>
      </p:pic>
      <p:pic>
        <p:nvPicPr>
          <p:cNvPr id="10" name="Picture 9" descr="A close up of a device&#10;&#10;Description generated with high confidence">
            <a:extLst>
              <a:ext uri="{FF2B5EF4-FFF2-40B4-BE49-F238E27FC236}">
                <a16:creationId xmlns:a16="http://schemas.microsoft.com/office/drawing/2014/main" id="{D3518050-6EE9-42F9-BB90-D4DFAF9CD4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4305" y="1488970"/>
            <a:ext cx="631382" cy="4722272"/>
          </a:xfrm>
          <a:prstGeom prst="rect">
            <a:avLst/>
          </a:prstGeom>
        </p:spPr>
      </p:pic>
      <p:sp>
        <p:nvSpPr>
          <p:cNvPr id="26" name="TextBox 25">
            <a:extLst>
              <a:ext uri="{FF2B5EF4-FFF2-40B4-BE49-F238E27FC236}">
                <a16:creationId xmlns:a16="http://schemas.microsoft.com/office/drawing/2014/main" id="{EBD65FF5-CC51-4907-845E-55924305BD26}"/>
              </a:ext>
            </a:extLst>
          </p:cNvPr>
          <p:cNvSpPr txBox="1"/>
          <p:nvPr/>
        </p:nvSpPr>
        <p:spPr bwMode="auto">
          <a:xfrm>
            <a:off x="4685325" y="878298"/>
            <a:ext cx="282135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Stockholm, Sweden</a:t>
            </a:r>
          </a:p>
        </p:txBody>
      </p:sp>
      <p:pic>
        <p:nvPicPr>
          <p:cNvPr id="27" name="Picture 26">
            <a:extLst>
              <a:ext uri="{FF2B5EF4-FFF2-40B4-BE49-F238E27FC236}">
                <a16:creationId xmlns:a16="http://schemas.microsoft.com/office/drawing/2014/main" id="{FCDCF1A6-F9C5-4F1F-A0D4-B1B72EBECF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6313" y="1775523"/>
            <a:ext cx="2363172" cy="4149165"/>
          </a:xfrm>
          <a:prstGeom prst="rect">
            <a:avLst/>
          </a:prstGeom>
        </p:spPr>
      </p:pic>
      <p:pic>
        <p:nvPicPr>
          <p:cNvPr id="28" name="Picture 27">
            <a:extLst>
              <a:ext uri="{FF2B5EF4-FFF2-40B4-BE49-F238E27FC236}">
                <a16:creationId xmlns:a16="http://schemas.microsoft.com/office/drawing/2014/main" id="{00C6CFA0-8F7A-4F8E-98C7-45E8E41045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74306" y="1488970"/>
            <a:ext cx="631381" cy="4722272"/>
          </a:xfrm>
          <a:prstGeom prst="rect">
            <a:avLst/>
          </a:prstGeom>
        </p:spPr>
      </p:pic>
      <p:sp>
        <p:nvSpPr>
          <p:cNvPr id="29" name="TextBox 28">
            <a:extLst>
              <a:ext uri="{FF2B5EF4-FFF2-40B4-BE49-F238E27FC236}">
                <a16:creationId xmlns:a16="http://schemas.microsoft.com/office/drawing/2014/main" id="{EC2AF915-B85A-41B7-859F-DAC310B29E34}"/>
              </a:ext>
            </a:extLst>
          </p:cNvPr>
          <p:cNvSpPr txBox="1"/>
          <p:nvPr/>
        </p:nvSpPr>
        <p:spPr bwMode="auto">
          <a:xfrm>
            <a:off x="4744865" y="878297"/>
            <a:ext cx="2702270" cy="461665"/>
          </a:xfrm>
          <a:prstGeom prst="rect">
            <a:avLst/>
          </a:prstGeom>
          <a:solidFill>
            <a:schemeClr val="bg1"/>
          </a:solidFill>
          <a:ln>
            <a:noFill/>
          </a:ln>
          <a:extLs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North Pole</a:t>
            </a:r>
          </a:p>
        </p:txBody>
      </p:sp>
      <p:pic>
        <p:nvPicPr>
          <p:cNvPr id="30" name="Picture 29">
            <a:extLst>
              <a:ext uri="{FF2B5EF4-FFF2-40B4-BE49-F238E27FC236}">
                <a16:creationId xmlns:a16="http://schemas.microsoft.com/office/drawing/2014/main" id="{B7BBB9D0-8A5A-40C6-9D7C-AC7F2B14E0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86314" y="1775522"/>
            <a:ext cx="2363171" cy="4149165"/>
          </a:xfrm>
          <a:prstGeom prst="rect">
            <a:avLst/>
          </a:prstGeom>
        </p:spPr>
      </p:pic>
      <p:pic>
        <p:nvPicPr>
          <p:cNvPr id="31" name="Picture 30">
            <a:extLst>
              <a:ext uri="{FF2B5EF4-FFF2-40B4-BE49-F238E27FC236}">
                <a16:creationId xmlns:a16="http://schemas.microsoft.com/office/drawing/2014/main" id="{89F5211B-1BF5-44A4-BD43-1BD1995E883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74306" y="1488972"/>
            <a:ext cx="631381" cy="4722266"/>
          </a:xfrm>
          <a:prstGeom prst="rect">
            <a:avLst/>
          </a:prstGeom>
        </p:spPr>
      </p:pic>
      <p:pic>
        <p:nvPicPr>
          <p:cNvPr id="33" name="Picture 32">
            <a:extLst>
              <a:ext uri="{FF2B5EF4-FFF2-40B4-BE49-F238E27FC236}">
                <a16:creationId xmlns:a16="http://schemas.microsoft.com/office/drawing/2014/main" id="{9014CB89-D65A-4E5D-91C5-98EF9391F11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87350" y="1845349"/>
            <a:ext cx="5428472" cy="3167302"/>
          </a:xfrm>
          <a:prstGeom prst="rect">
            <a:avLst/>
          </a:prstGeom>
        </p:spPr>
      </p:pic>
      <p:pic>
        <p:nvPicPr>
          <p:cNvPr id="35" name="Picture 34" descr="A close up of a device&#10;&#10;Description generated with high confidence">
            <a:extLst>
              <a:ext uri="{FF2B5EF4-FFF2-40B4-BE49-F238E27FC236}">
                <a16:creationId xmlns:a16="http://schemas.microsoft.com/office/drawing/2014/main" id="{A8EA921B-FC83-4300-BE9D-55577D5F66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5444" y="922554"/>
            <a:ext cx="631382" cy="4722272"/>
          </a:xfrm>
          <a:prstGeom prst="rect">
            <a:avLst/>
          </a:prstGeom>
        </p:spPr>
      </p:pic>
      <p:pic>
        <p:nvPicPr>
          <p:cNvPr id="37" name="Picture 36" descr="A close up of a logo&#10;&#10;Description generated with very high confidence">
            <a:extLst>
              <a:ext uri="{FF2B5EF4-FFF2-40B4-BE49-F238E27FC236}">
                <a16:creationId xmlns:a16="http://schemas.microsoft.com/office/drawing/2014/main" id="{F8A422A1-D1AA-4AAC-B552-405D83768F2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16861" y="922554"/>
            <a:ext cx="631382" cy="4722272"/>
          </a:xfrm>
          <a:prstGeom prst="rect">
            <a:avLst/>
          </a:prstGeom>
        </p:spPr>
      </p:pic>
      <p:pic>
        <p:nvPicPr>
          <p:cNvPr id="39" name="Picture 38" descr="A close up of a logo&#10;&#10;Description generated with very high confidence">
            <a:extLst>
              <a:ext uri="{FF2B5EF4-FFF2-40B4-BE49-F238E27FC236}">
                <a16:creationId xmlns:a16="http://schemas.microsoft.com/office/drawing/2014/main" id="{13F80607-14C4-4E50-85DA-68F7001CBD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08278" y="878296"/>
            <a:ext cx="631382" cy="4722272"/>
          </a:xfrm>
          <a:prstGeom prst="rect">
            <a:avLst/>
          </a:prstGeom>
        </p:spPr>
      </p:pic>
      <p:sp>
        <p:nvSpPr>
          <p:cNvPr id="19" name="Text Placeholder 1">
            <a:extLst>
              <a:ext uri="{FF2B5EF4-FFF2-40B4-BE49-F238E27FC236}">
                <a16:creationId xmlns:a16="http://schemas.microsoft.com/office/drawing/2014/main" id="{52908645-6664-4E50-99EA-F268E8E5AC8D}"/>
              </a:ext>
            </a:extLst>
          </p:cNvPr>
          <p:cNvSpPr>
            <a:spLocks noGrp="1"/>
          </p:cNvSpPr>
          <p:nvPr>
            <p:ph type="body" sz="quarter" idx="11"/>
          </p:nvPr>
        </p:nvSpPr>
        <p:spPr>
          <a:xfrm>
            <a:off x="1" y="0"/>
            <a:ext cx="12192000" cy="630000"/>
          </a:xfrm>
        </p:spPr>
        <p:txBody>
          <a:bodyPr/>
          <a:lstStyle/>
          <a:p>
            <a:r>
              <a:rPr lang="en-GB" dirty="0"/>
              <a:t>1.27 Negative numbers – step 2:1</a:t>
            </a:r>
          </a:p>
        </p:txBody>
      </p:sp>
    </p:spTree>
    <p:extLst>
      <p:ext uri="{BB962C8B-B14F-4D97-AF65-F5344CB8AC3E}">
        <p14:creationId xmlns:p14="http://schemas.microsoft.com/office/powerpoint/2010/main" val="34368989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26"/>
                                        </p:tgtEl>
                                      </p:cBhvr>
                                    </p:animEffect>
                                    <p:set>
                                      <p:cBhvr>
                                        <p:cTn id="28" dur="1" fill="hold">
                                          <p:stCondLst>
                                            <p:cond delay="499"/>
                                          </p:stCondLst>
                                        </p:cTn>
                                        <p:tgtEl>
                                          <p:spTgt spid="26"/>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27"/>
                                        </p:tgtEl>
                                      </p:cBhvr>
                                    </p:animEffect>
                                    <p:set>
                                      <p:cBhvr>
                                        <p:cTn id="31" dur="1" fill="hold">
                                          <p:stCondLst>
                                            <p:cond delay="499"/>
                                          </p:stCondLst>
                                        </p:cTn>
                                        <p:tgtEl>
                                          <p:spTgt spid="27"/>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28"/>
                                        </p:tgtEl>
                                      </p:cBhvr>
                                    </p:animEffect>
                                    <p:set>
                                      <p:cBhvr>
                                        <p:cTn id="34" dur="1" fill="hold">
                                          <p:stCondLst>
                                            <p:cond delay="499"/>
                                          </p:stCondLst>
                                        </p:cTn>
                                        <p:tgtEl>
                                          <p:spTgt spid="28"/>
                                        </p:tgtEl>
                                        <p:attrNameLst>
                                          <p:attrName>style.visibility</p:attrName>
                                        </p:attrNameLst>
                                      </p:cBhvr>
                                      <p:to>
                                        <p:strVal val="hidden"/>
                                      </p:to>
                                    </p:set>
                                  </p:childTnLst>
                                </p:cTn>
                              </p:par>
                            </p:childTnLst>
                          </p:cTn>
                        </p:par>
                        <p:par>
                          <p:cTn id="35" fill="hold">
                            <p:stCondLst>
                              <p:cond delay="5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par>
                                <p:cTn id="42" presetID="10" presetClass="entr" presetSubtype="0" fill="hold" nodeType="with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29"/>
                                        </p:tgtEl>
                                      </p:cBhvr>
                                    </p:animEffect>
                                    <p:set>
                                      <p:cBhvr>
                                        <p:cTn id="49" dur="1" fill="hold">
                                          <p:stCondLst>
                                            <p:cond delay="499"/>
                                          </p:stCondLst>
                                        </p:cTn>
                                        <p:tgtEl>
                                          <p:spTgt spid="29"/>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31"/>
                                        </p:tgtEl>
                                      </p:cBhvr>
                                    </p:animEffect>
                                    <p:set>
                                      <p:cBhvr>
                                        <p:cTn id="55" dur="1" fill="hold">
                                          <p:stCondLst>
                                            <p:cond delay="499"/>
                                          </p:stCondLst>
                                        </p:cTn>
                                        <p:tgtEl>
                                          <p:spTgt spid="31"/>
                                        </p:tgtEl>
                                        <p:attrNameLst>
                                          <p:attrName>style.visibility</p:attrName>
                                        </p:attrNameLst>
                                      </p:cBhvr>
                                      <p:to>
                                        <p:strVal val="hidden"/>
                                      </p:to>
                                    </p:se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par>
                                <p:cTn id="60" presetID="10" presetClass="entr" presetSubtype="0"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500"/>
                                        <p:tgtEl>
                                          <p:spTgt spid="35"/>
                                        </p:tgtEl>
                                      </p:cBhvr>
                                    </p:animEffect>
                                  </p:childTnLst>
                                </p:cTn>
                              </p:par>
                              <p:par>
                                <p:cTn id="63" presetID="10"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animBg="1"/>
      <p:bldP spid="26" grpId="1" animBg="1"/>
      <p:bldP spid="29" grpId="0" animBg="1"/>
      <p:bldP spid="2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10;&#10;Description generated with high confidence">
            <a:extLst>
              <a:ext uri="{FF2B5EF4-FFF2-40B4-BE49-F238E27FC236}">
                <a16:creationId xmlns:a16="http://schemas.microsoft.com/office/drawing/2014/main" id="{633853E1-3A50-45F8-8679-ACE9044DF1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8877" y="1167829"/>
            <a:ext cx="5794249" cy="4522342"/>
          </a:xfrm>
          <a:prstGeom prst="rect">
            <a:avLst/>
          </a:prstGeom>
        </p:spPr>
      </p:pic>
      <p:sp>
        <p:nvSpPr>
          <p:cNvPr id="6" name="Text Placeholder 1">
            <a:extLst>
              <a:ext uri="{FF2B5EF4-FFF2-40B4-BE49-F238E27FC236}">
                <a16:creationId xmlns:a16="http://schemas.microsoft.com/office/drawing/2014/main" id="{B4D09668-ED2E-43C6-8331-89947ACAEE1C}"/>
              </a:ext>
            </a:extLst>
          </p:cNvPr>
          <p:cNvSpPr>
            <a:spLocks noGrp="1"/>
          </p:cNvSpPr>
          <p:nvPr>
            <p:ph type="body" sz="quarter" idx="11"/>
          </p:nvPr>
        </p:nvSpPr>
        <p:spPr>
          <a:xfrm>
            <a:off x="1" y="0"/>
            <a:ext cx="12192000" cy="630000"/>
          </a:xfrm>
        </p:spPr>
        <p:txBody>
          <a:bodyPr/>
          <a:lstStyle/>
          <a:p>
            <a:r>
              <a:rPr lang="en-GB" dirty="0"/>
              <a:t>1.27 Negative numbers – step 2:2</a:t>
            </a:r>
          </a:p>
        </p:txBody>
      </p:sp>
    </p:spTree>
    <p:extLst>
      <p:ext uri="{BB962C8B-B14F-4D97-AF65-F5344CB8AC3E}">
        <p14:creationId xmlns:p14="http://schemas.microsoft.com/office/powerpoint/2010/main" val="104474413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building, shoji&#10;&#10;Description generated with high confidence">
            <a:extLst>
              <a:ext uri="{FF2B5EF4-FFF2-40B4-BE49-F238E27FC236}">
                <a16:creationId xmlns:a16="http://schemas.microsoft.com/office/drawing/2014/main" id="{584F130D-A7FD-4B2E-9C7A-FA5846087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3887" y="856087"/>
            <a:ext cx="3404226" cy="5145826"/>
          </a:xfrm>
          <a:prstGeom prst="rect">
            <a:avLst/>
          </a:prstGeom>
        </p:spPr>
      </p:pic>
      <p:sp>
        <p:nvSpPr>
          <p:cNvPr id="6" name="Text Placeholder 1">
            <a:extLst>
              <a:ext uri="{FF2B5EF4-FFF2-40B4-BE49-F238E27FC236}">
                <a16:creationId xmlns:a16="http://schemas.microsoft.com/office/drawing/2014/main" id="{365F37BC-9C96-437F-AB2F-C833A271F123}"/>
              </a:ext>
            </a:extLst>
          </p:cNvPr>
          <p:cNvSpPr>
            <a:spLocks noGrp="1"/>
          </p:cNvSpPr>
          <p:nvPr>
            <p:ph type="body" sz="quarter" idx="11"/>
          </p:nvPr>
        </p:nvSpPr>
        <p:spPr>
          <a:xfrm>
            <a:off x="1" y="0"/>
            <a:ext cx="12192000" cy="630000"/>
          </a:xfrm>
        </p:spPr>
        <p:txBody>
          <a:bodyPr/>
          <a:lstStyle/>
          <a:p>
            <a:r>
              <a:rPr lang="en-GB" dirty="0"/>
              <a:t>1.27 Negative numbers – step 2:2</a:t>
            </a:r>
          </a:p>
        </p:txBody>
      </p:sp>
    </p:spTree>
    <p:extLst>
      <p:ext uri="{BB962C8B-B14F-4D97-AF65-F5344CB8AC3E}">
        <p14:creationId xmlns:p14="http://schemas.microsoft.com/office/powerpoint/2010/main" val="343053225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108C8221-9DB5-4B56-8978-31024A3C73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452140"/>
            <a:ext cx="7907446" cy="3953723"/>
          </a:xfrm>
          <a:prstGeom prst="rect">
            <a:avLst/>
          </a:prstGeom>
        </p:spPr>
      </p:pic>
      <p:sp>
        <p:nvSpPr>
          <p:cNvPr id="6" name="Text Placeholder 1">
            <a:extLst>
              <a:ext uri="{FF2B5EF4-FFF2-40B4-BE49-F238E27FC236}">
                <a16:creationId xmlns:a16="http://schemas.microsoft.com/office/drawing/2014/main" id="{4A84D162-5760-4736-8E31-448A1E84E34B}"/>
              </a:ext>
            </a:extLst>
          </p:cNvPr>
          <p:cNvSpPr>
            <a:spLocks noGrp="1"/>
          </p:cNvSpPr>
          <p:nvPr>
            <p:ph type="body" sz="quarter" idx="11"/>
          </p:nvPr>
        </p:nvSpPr>
        <p:spPr>
          <a:xfrm>
            <a:off x="1" y="0"/>
            <a:ext cx="12192000" cy="630000"/>
          </a:xfrm>
        </p:spPr>
        <p:txBody>
          <a:bodyPr/>
          <a:lstStyle/>
          <a:p>
            <a:r>
              <a:rPr lang="en-GB" dirty="0"/>
              <a:t>1.27 Negative numbers – step 2:3</a:t>
            </a:r>
          </a:p>
        </p:txBody>
      </p:sp>
    </p:spTree>
    <p:extLst>
      <p:ext uri="{BB962C8B-B14F-4D97-AF65-F5344CB8AC3E}">
        <p14:creationId xmlns:p14="http://schemas.microsoft.com/office/powerpoint/2010/main" val="109473566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3</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45299456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3</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read and write negative numbers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359556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3</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55234378"/>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3:1-3:3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9-12</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645445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evice&#10;&#10;Description generated with very high confidence">
            <a:extLst>
              <a:ext uri="{FF2B5EF4-FFF2-40B4-BE49-F238E27FC236}">
                <a16:creationId xmlns:a16="http://schemas.microsoft.com/office/drawing/2014/main" id="{A5DDB197-E17D-487D-9276-B5F574D12F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7438" y="828835"/>
            <a:ext cx="2726706" cy="5403533"/>
          </a:xfrm>
          <a:prstGeom prst="rect">
            <a:avLst/>
          </a:prstGeom>
        </p:spPr>
      </p:pic>
      <p:sp>
        <p:nvSpPr>
          <p:cNvPr id="6" name="Text Placeholder 1">
            <a:extLst>
              <a:ext uri="{FF2B5EF4-FFF2-40B4-BE49-F238E27FC236}">
                <a16:creationId xmlns:a16="http://schemas.microsoft.com/office/drawing/2014/main" id="{92DD99E7-DC4E-4D2C-84DA-9E49BD0DC6DC}"/>
              </a:ext>
            </a:extLst>
          </p:cNvPr>
          <p:cNvSpPr>
            <a:spLocks noGrp="1"/>
          </p:cNvSpPr>
          <p:nvPr>
            <p:ph type="body" sz="quarter" idx="11"/>
          </p:nvPr>
        </p:nvSpPr>
        <p:spPr>
          <a:xfrm>
            <a:off x="1" y="0"/>
            <a:ext cx="12192000" cy="630000"/>
          </a:xfrm>
        </p:spPr>
        <p:txBody>
          <a:bodyPr/>
          <a:lstStyle/>
          <a:p>
            <a:r>
              <a:rPr lang="en-GB" dirty="0"/>
              <a:t>1.27 Negative numbers – step 3:1</a:t>
            </a:r>
          </a:p>
        </p:txBody>
      </p:sp>
    </p:spTree>
    <p:extLst>
      <p:ext uri="{BB962C8B-B14F-4D97-AF65-F5344CB8AC3E}">
        <p14:creationId xmlns:p14="http://schemas.microsoft.com/office/powerpoint/2010/main" val="408200921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A8433B-266C-4040-8C13-6EC463AF8C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1809" y="851931"/>
            <a:ext cx="3408382" cy="5154139"/>
          </a:xfrm>
          <a:prstGeom prst="rect">
            <a:avLst/>
          </a:prstGeom>
        </p:spPr>
      </p:pic>
      <p:sp>
        <p:nvSpPr>
          <p:cNvPr id="8" name="Rectangle 7">
            <a:extLst>
              <a:ext uri="{FF2B5EF4-FFF2-40B4-BE49-F238E27FC236}">
                <a16:creationId xmlns:a16="http://schemas.microsoft.com/office/drawing/2014/main" id="{5C3B22EF-1D8B-463A-8C2B-7A50B6EDE63D}"/>
              </a:ext>
            </a:extLst>
          </p:cNvPr>
          <p:cNvSpPr/>
          <p:nvPr/>
        </p:nvSpPr>
        <p:spPr bwMode="auto">
          <a:xfrm>
            <a:off x="5915526" y="3958390"/>
            <a:ext cx="300790" cy="27672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Rectangle 8">
            <a:extLst>
              <a:ext uri="{FF2B5EF4-FFF2-40B4-BE49-F238E27FC236}">
                <a16:creationId xmlns:a16="http://schemas.microsoft.com/office/drawing/2014/main" id="{9B3E3C14-D5BD-4F1B-A83F-745F1B40ACDB}"/>
              </a:ext>
            </a:extLst>
          </p:cNvPr>
          <p:cNvSpPr/>
          <p:nvPr/>
        </p:nvSpPr>
        <p:spPr bwMode="auto">
          <a:xfrm>
            <a:off x="5915526" y="1395664"/>
            <a:ext cx="180474" cy="234079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Rectangle 9">
            <a:extLst>
              <a:ext uri="{FF2B5EF4-FFF2-40B4-BE49-F238E27FC236}">
                <a16:creationId xmlns:a16="http://schemas.microsoft.com/office/drawing/2014/main" id="{80CF9D2F-8C98-4741-B175-50F5158428FF}"/>
              </a:ext>
            </a:extLst>
          </p:cNvPr>
          <p:cNvSpPr/>
          <p:nvPr/>
        </p:nvSpPr>
        <p:spPr bwMode="auto">
          <a:xfrm>
            <a:off x="5923993" y="4457046"/>
            <a:ext cx="300790" cy="1233891"/>
          </a:xfrm>
          <a:prstGeom prst="rect">
            <a:avLst/>
          </a:prstGeom>
          <a:solidFill>
            <a:srgbClr val="A27E4D"/>
          </a:solidFill>
          <a:ln>
            <a:solidFill>
              <a:srgbClr val="A27E4D"/>
            </a:solid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1" name="Rectangle 10">
            <a:extLst>
              <a:ext uri="{FF2B5EF4-FFF2-40B4-BE49-F238E27FC236}">
                <a16:creationId xmlns:a16="http://schemas.microsoft.com/office/drawing/2014/main" id="{866469C2-57C8-4861-A9C0-28C90A24B5AF}"/>
              </a:ext>
            </a:extLst>
          </p:cNvPr>
          <p:cNvSpPr/>
          <p:nvPr/>
        </p:nvSpPr>
        <p:spPr bwMode="auto">
          <a:xfrm>
            <a:off x="6519333" y="2099733"/>
            <a:ext cx="1515534" cy="185865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2" name="Text Placeholder 1">
            <a:extLst>
              <a:ext uri="{FF2B5EF4-FFF2-40B4-BE49-F238E27FC236}">
                <a16:creationId xmlns:a16="http://schemas.microsoft.com/office/drawing/2014/main" id="{5E5DBAD6-401B-4698-9411-4B76A95EA70C}"/>
              </a:ext>
            </a:extLst>
          </p:cNvPr>
          <p:cNvSpPr>
            <a:spLocks noGrp="1"/>
          </p:cNvSpPr>
          <p:nvPr>
            <p:ph type="body" sz="quarter" idx="11"/>
          </p:nvPr>
        </p:nvSpPr>
        <p:spPr>
          <a:xfrm>
            <a:off x="1" y="0"/>
            <a:ext cx="12192000" cy="630000"/>
          </a:xfrm>
        </p:spPr>
        <p:txBody>
          <a:bodyPr/>
          <a:lstStyle/>
          <a:p>
            <a:r>
              <a:rPr lang="en-GB" dirty="0"/>
              <a:t>1.27 Negative numbers – step 3:1</a:t>
            </a:r>
          </a:p>
        </p:txBody>
      </p:sp>
    </p:spTree>
    <p:extLst>
      <p:ext uri="{BB962C8B-B14F-4D97-AF65-F5344CB8AC3E}">
        <p14:creationId xmlns:p14="http://schemas.microsoft.com/office/powerpoint/2010/main" val="44680650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06E25F65-96FC-4FC2-B253-D83ECC36E0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455" y="1158021"/>
            <a:ext cx="7917090" cy="4541961"/>
          </a:xfrm>
          <a:prstGeom prst="rect">
            <a:avLst/>
          </a:prstGeom>
        </p:spPr>
      </p:pic>
      <p:sp>
        <p:nvSpPr>
          <p:cNvPr id="5" name="Rectangle 4">
            <a:extLst>
              <a:ext uri="{FF2B5EF4-FFF2-40B4-BE49-F238E27FC236}">
                <a16:creationId xmlns:a16="http://schemas.microsoft.com/office/drawing/2014/main" id="{50551660-2E02-4866-BD33-A3629199ECE8}"/>
              </a:ext>
            </a:extLst>
          </p:cNvPr>
          <p:cNvSpPr/>
          <p:nvPr/>
        </p:nvSpPr>
        <p:spPr bwMode="auto">
          <a:xfrm>
            <a:off x="2606837" y="3958389"/>
            <a:ext cx="436401" cy="40723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6" name="Rectangle 5">
            <a:extLst>
              <a:ext uri="{FF2B5EF4-FFF2-40B4-BE49-F238E27FC236}">
                <a16:creationId xmlns:a16="http://schemas.microsoft.com/office/drawing/2014/main" id="{AD66DF8A-E05A-4F4E-A4D4-10EF35C67462}"/>
              </a:ext>
            </a:extLst>
          </p:cNvPr>
          <p:cNvSpPr/>
          <p:nvPr/>
        </p:nvSpPr>
        <p:spPr bwMode="auto">
          <a:xfrm>
            <a:off x="2242080" y="2143029"/>
            <a:ext cx="799570" cy="40723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7" name="Rectangle 6">
            <a:extLst>
              <a:ext uri="{FF2B5EF4-FFF2-40B4-BE49-F238E27FC236}">
                <a16:creationId xmlns:a16="http://schemas.microsoft.com/office/drawing/2014/main" id="{10C5DD61-BE81-4EDB-911F-F6701F0C72A1}"/>
              </a:ext>
            </a:extLst>
          </p:cNvPr>
          <p:cNvSpPr/>
          <p:nvPr/>
        </p:nvSpPr>
        <p:spPr bwMode="auto">
          <a:xfrm>
            <a:off x="2005013" y="5147016"/>
            <a:ext cx="1038385" cy="51242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8" name="Straight Connector 7">
            <a:extLst>
              <a:ext uri="{FF2B5EF4-FFF2-40B4-BE49-F238E27FC236}">
                <a16:creationId xmlns:a16="http://schemas.microsoft.com/office/drawing/2014/main" id="{AFA1C11E-B586-4BBE-A6FB-6A7CA5B8798A}"/>
              </a:ext>
            </a:extLst>
          </p:cNvPr>
          <p:cNvCxnSpPr>
            <a:cxnSpLocks/>
          </p:cNvCxnSpPr>
          <p:nvPr/>
        </p:nvCxnSpPr>
        <p:spPr bwMode="auto">
          <a:xfrm>
            <a:off x="3054354" y="1562101"/>
            <a:ext cx="0" cy="3900237"/>
          </a:xfrm>
          <a:prstGeom prst="line">
            <a:avLst/>
          </a:prstGeom>
          <a:ln w="28575">
            <a:headEnd type="none" w="med" len="med"/>
            <a:tailEnd type="none" w="med"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 name="Text Placeholder 1">
            <a:extLst>
              <a:ext uri="{FF2B5EF4-FFF2-40B4-BE49-F238E27FC236}">
                <a16:creationId xmlns:a16="http://schemas.microsoft.com/office/drawing/2014/main" id="{E30D20EB-5043-4F33-A5BF-45E7E7D6FD32}"/>
              </a:ext>
            </a:extLst>
          </p:cNvPr>
          <p:cNvSpPr>
            <a:spLocks noGrp="1"/>
          </p:cNvSpPr>
          <p:nvPr>
            <p:ph type="body" sz="quarter" idx="11"/>
          </p:nvPr>
        </p:nvSpPr>
        <p:spPr>
          <a:xfrm>
            <a:off x="1" y="0"/>
            <a:ext cx="12192000" cy="630000"/>
          </a:xfrm>
        </p:spPr>
        <p:txBody>
          <a:bodyPr/>
          <a:lstStyle/>
          <a:p>
            <a:r>
              <a:rPr lang="en-GB" dirty="0"/>
              <a:t>1.27 Negative numbers – step 3:1</a:t>
            </a:r>
          </a:p>
        </p:txBody>
      </p:sp>
    </p:spTree>
    <p:extLst>
      <p:ext uri="{BB962C8B-B14F-4D97-AF65-F5344CB8AC3E}">
        <p14:creationId xmlns:p14="http://schemas.microsoft.com/office/powerpoint/2010/main" val="115075390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A picture containing device&#10;&#10;Description generated with very high confidence">
            <a:extLst>
              <a:ext uri="{FF2B5EF4-FFF2-40B4-BE49-F238E27FC236}">
                <a16:creationId xmlns:a16="http://schemas.microsoft.com/office/drawing/2014/main" id="{2F1980BE-9D13-4603-B89E-DDCCBCECD53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759890" y="785858"/>
            <a:ext cx="689154" cy="5540284"/>
          </a:xfrm>
          <a:prstGeom prst="rect">
            <a:avLst/>
          </a:prstGeom>
        </p:spPr>
      </p:pic>
      <p:sp>
        <p:nvSpPr>
          <p:cNvPr id="10" name="TextBox 9">
            <a:extLst>
              <a:ext uri="{FF2B5EF4-FFF2-40B4-BE49-F238E27FC236}">
                <a16:creationId xmlns:a16="http://schemas.microsoft.com/office/drawing/2014/main" id="{8A029CDF-24A9-4984-BDA2-753962E4E7FE}"/>
              </a:ext>
            </a:extLst>
          </p:cNvPr>
          <p:cNvSpPr txBox="1"/>
          <p:nvPr/>
        </p:nvSpPr>
        <p:spPr bwMode="auto">
          <a:xfrm>
            <a:off x="5836956" y="5942433"/>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12</a:t>
            </a:r>
          </a:p>
        </p:txBody>
      </p:sp>
      <p:pic>
        <p:nvPicPr>
          <p:cNvPr id="17" name="Picture 16" descr="A picture containing device&#10;&#10;Description generated with very high confidence">
            <a:extLst>
              <a:ext uri="{FF2B5EF4-FFF2-40B4-BE49-F238E27FC236}">
                <a16:creationId xmlns:a16="http://schemas.microsoft.com/office/drawing/2014/main" id="{427B02CF-A6EB-46E7-9C88-6BA053859D2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735635" y="785858"/>
            <a:ext cx="711739" cy="5540284"/>
          </a:xfrm>
          <a:prstGeom prst="rect">
            <a:avLst/>
          </a:prstGeom>
        </p:spPr>
      </p:pic>
      <p:sp>
        <p:nvSpPr>
          <p:cNvPr id="18" name="TextBox 17">
            <a:extLst>
              <a:ext uri="{FF2B5EF4-FFF2-40B4-BE49-F238E27FC236}">
                <a16:creationId xmlns:a16="http://schemas.microsoft.com/office/drawing/2014/main" id="{9E69E72C-104C-4471-9A0B-C0352FF52907}"/>
              </a:ext>
            </a:extLst>
          </p:cNvPr>
          <p:cNvSpPr txBox="1"/>
          <p:nvPr/>
        </p:nvSpPr>
        <p:spPr bwMode="auto">
          <a:xfrm>
            <a:off x="5733383" y="5938199"/>
            <a:ext cx="7280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−35</a:t>
            </a:r>
            <a:endParaRPr lang="en-GB" sz="2400" dirty="0">
              <a:latin typeface="Myriad Pro" panose="020B0503030403020204" pitchFamily="34" charset="0"/>
              <a:ea typeface="Myriad Pro Semibold" charset="0"/>
              <a:cs typeface="Myriad Pro Semibold" charset="0"/>
            </a:endParaRPr>
          </a:p>
        </p:txBody>
      </p:sp>
      <p:pic>
        <p:nvPicPr>
          <p:cNvPr id="19" name="Picture 18" descr="A picture containing device&#10;&#10;Description generated with very high confidence">
            <a:extLst>
              <a:ext uri="{FF2B5EF4-FFF2-40B4-BE49-F238E27FC236}">
                <a16:creationId xmlns:a16="http://schemas.microsoft.com/office/drawing/2014/main" id="{B45C4E92-4DB9-47C6-9BCC-7005BD04AA52}"/>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732459" y="785858"/>
            <a:ext cx="737666" cy="5540284"/>
          </a:xfrm>
          <a:prstGeom prst="rect">
            <a:avLst/>
          </a:prstGeom>
        </p:spPr>
      </p:pic>
      <p:sp>
        <p:nvSpPr>
          <p:cNvPr id="20" name="TextBox 19">
            <a:extLst>
              <a:ext uri="{FF2B5EF4-FFF2-40B4-BE49-F238E27FC236}">
                <a16:creationId xmlns:a16="http://schemas.microsoft.com/office/drawing/2014/main" id="{0C1834B5-0E09-4BCC-825F-54672736F528}"/>
              </a:ext>
            </a:extLst>
          </p:cNvPr>
          <p:cNvSpPr txBox="1"/>
          <p:nvPr/>
        </p:nvSpPr>
        <p:spPr bwMode="auto">
          <a:xfrm>
            <a:off x="5810992" y="5938199"/>
            <a:ext cx="5613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−6</a:t>
            </a:r>
            <a:endParaRPr lang="en-GB" sz="2400" dirty="0">
              <a:latin typeface="Myriad Pro" panose="020B0503030403020204" pitchFamily="34" charset="0"/>
              <a:ea typeface="Myriad Pro Semibold" charset="0"/>
              <a:cs typeface="Myriad Pro Semibold" charset="0"/>
            </a:endParaRPr>
          </a:p>
        </p:txBody>
      </p:sp>
      <p:pic>
        <p:nvPicPr>
          <p:cNvPr id="23" name="Picture 22" descr="A picture containing device&#10;&#10;Description generated with very high confidence">
            <a:extLst>
              <a:ext uri="{FF2B5EF4-FFF2-40B4-BE49-F238E27FC236}">
                <a16:creationId xmlns:a16="http://schemas.microsoft.com/office/drawing/2014/main" id="{2834C025-1C8A-434A-9C14-243D889A32CE}"/>
              </a:ext>
            </a:extLst>
          </p:cNvPr>
          <p:cNvPicPr>
            <a:picLocks noChangeAspect="1"/>
          </p:cNvPicPr>
          <p:nvPr/>
        </p:nvPicPr>
        <p:blipFill rotWithShape="1">
          <a:blip r:embed="rId6">
            <a:extLst>
              <a:ext uri="{28A0092B-C50C-407E-A947-70E740481C1C}">
                <a14:useLocalDpi xmlns:a14="http://schemas.microsoft.com/office/drawing/2010/main" val="0"/>
              </a:ext>
            </a:extLst>
          </a:blip>
          <a:srcRect r="-18304"/>
          <a:stretch/>
        </p:blipFill>
        <p:spPr>
          <a:xfrm>
            <a:off x="5732460" y="785858"/>
            <a:ext cx="844803" cy="5540284"/>
          </a:xfrm>
          <a:prstGeom prst="rect">
            <a:avLst/>
          </a:prstGeom>
        </p:spPr>
      </p:pic>
      <p:sp>
        <p:nvSpPr>
          <p:cNvPr id="24" name="TextBox 23">
            <a:extLst>
              <a:ext uri="{FF2B5EF4-FFF2-40B4-BE49-F238E27FC236}">
                <a16:creationId xmlns:a16="http://schemas.microsoft.com/office/drawing/2014/main" id="{C1AE29BD-EC8A-444F-9B60-EE85BF47301B}"/>
              </a:ext>
            </a:extLst>
          </p:cNvPr>
          <p:cNvSpPr txBox="1"/>
          <p:nvPr/>
        </p:nvSpPr>
        <p:spPr bwMode="auto">
          <a:xfrm>
            <a:off x="5831574" y="5938199"/>
            <a:ext cx="5180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40</a:t>
            </a:r>
            <a:endParaRPr lang="en-GB" sz="2400" dirty="0">
              <a:latin typeface="Myriad Pro" panose="020B0503030403020204" pitchFamily="34" charset="0"/>
              <a:ea typeface="Myriad Pro Semibold" charset="0"/>
              <a:cs typeface="Myriad Pro Semibold" charset="0"/>
            </a:endParaRPr>
          </a:p>
        </p:txBody>
      </p:sp>
      <p:sp>
        <p:nvSpPr>
          <p:cNvPr id="13" name="Text Placeholder 1">
            <a:extLst>
              <a:ext uri="{FF2B5EF4-FFF2-40B4-BE49-F238E27FC236}">
                <a16:creationId xmlns:a16="http://schemas.microsoft.com/office/drawing/2014/main" id="{F007B0D8-C3B7-4ACB-AB48-19DC5C051C9E}"/>
              </a:ext>
            </a:extLst>
          </p:cNvPr>
          <p:cNvSpPr>
            <a:spLocks noGrp="1"/>
          </p:cNvSpPr>
          <p:nvPr>
            <p:ph type="body" sz="quarter" idx="11"/>
          </p:nvPr>
        </p:nvSpPr>
        <p:spPr>
          <a:xfrm>
            <a:off x="1" y="0"/>
            <a:ext cx="12192000" cy="630000"/>
          </a:xfrm>
        </p:spPr>
        <p:txBody>
          <a:bodyPr/>
          <a:lstStyle/>
          <a:p>
            <a:r>
              <a:rPr lang="en-GB" dirty="0"/>
              <a:t>1.27 Negative numbers – step 3:3</a:t>
            </a:r>
          </a:p>
        </p:txBody>
      </p:sp>
    </p:spTree>
    <p:extLst>
      <p:ext uri="{BB962C8B-B14F-4D97-AF65-F5344CB8AC3E}">
        <p14:creationId xmlns:p14="http://schemas.microsoft.com/office/powerpoint/2010/main" val="402239240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16"/>
                                        </p:tgtEl>
                                      </p:cBhvr>
                                    </p:animEffect>
                                    <p:set>
                                      <p:cBhvr>
                                        <p:cTn id="15" dur="1" fill="hold">
                                          <p:stCondLst>
                                            <p:cond delay="499"/>
                                          </p:stCondLst>
                                        </p:cTn>
                                        <p:tgtEl>
                                          <p:spTgt spid="16"/>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xit" presetSubtype="0" fill="hold" nodeType="clickEffect">
                                  <p:stCondLst>
                                    <p:cond delay="0"/>
                                  </p:stCondLst>
                                  <p:childTnLst>
                                    <p:animEffect transition="out" filter="fade">
                                      <p:cBhvr>
                                        <p:cTn id="45" dur="500"/>
                                        <p:tgtEl>
                                          <p:spTgt spid="19"/>
                                        </p:tgtEl>
                                      </p:cBhvr>
                                    </p:animEffect>
                                    <p:set>
                                      <p:cBhvr>
                                        <p:cTn id="46" dur="1" fill="hold">
                                          <p:stCondLst>
                                            <p:cond delay="499"/>
                                          </p:stCondLst>
                                        </p:cTn>
                                        <p:tgtEl>
                                          <p:spTgt spid="1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20"/>
                                        </p:tgtEl>
                                      </p:cBhvr>
                                    </p:animEffect>
                                    <p:set>
                                      <p:cBhvr>
                                        <p:cTn id="49" dur="1" fill="hold">
                                          <p:stCondLst>
                                            <p:cond delay="499"/>
                                          </p:stCondLst>
                                        </p:cTn>
                                        <p:tgtEl>
                                          <p:spTgt spid="20"/>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8" grpId="0"/>
      <p:bldP spid="18" grpId="1"/>
      <p:bldP spid="20" grpId="0"/>
      <p:bldP spid="20" grpId="1"/>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535EED2-6700-47F9-AF8C-BD779EDCB6E8}"/>
              </a:ext>
            </a:extLst>
          </p:cNvPr>
          <p:cNvSpPr>
            <a:spLocks noGrp="1"/>
          </p:cNvSpPr>
          <p:nvPr>
            <p:ph type="ftr" sz="quarter" idx="11"/>
          </p:nvPr>
        </p:nvSpPr>
        <p:spPr/>
        <p:txBody>
          <a:bodyPr/>
          <a:lstStyle/>
          <a:p>
            <a:pPr>
              <a:defRPr/>
            </a:pPr>
            <a:r>
              <a:rPr lang="en-GB" dirty="0"/>
              <a:t>Curriculum Prioritisation for Primary Maths</a:t>
            </a:r>
          </a:p>
        </p:txBody>
      </p:sp>
      <p:sp>
        <p:nvSpPr>
          <p:cNvPr id="4" name="TextBox 3">
            <a:extLst>
              <a:ext uri="{FF2B5EF4-FFF2-40B4-BE49-F238E27FC236}">
                <a16:creationId xmlns:a16="http://schemas.microsoft.com/office/drawing/2014/main" id="{88117ADD-FE8D-49F8-A8F6-14017A4C1B29}"/>
              </a:ext>
            </a:extLst>
          </p:cNvPr>
          <p:cNvSpPr txBox="1"/>
          <p:nvPr/>
        </p:nvSpPr>
        <p:spPr>
          <a:xfrm>
            <a:off x="594008" y="1202211"/>
            <a:ext cx="11262632" cy="1669688"/>
          </a:xfrm>
          <a:prstGeom prst="rect">
            <a:avLst/>
          </a:prstGeom>
          <a:noFill/>
        </p:spPr>
        <p:txBody>
          <a:bodyPr wrap="square">
            <a:spAutoFit/>
          </a:bodyPr>
          <a:lstStyle/>
          <a:p>
            <a:pPr>
              <a:spcBef>
                <a:spcPts val="1200"/>
              </a:spcBef>
              <a:spcAft>
                <a:spcPts val="300"/>
              </a:spcAft>
            </a:pPr>
            <a:r>
              <a:rPr lang="en-GB" dirty="0">
                <a:solidFill>
                  <a:schemeClr val="tx1">
                    <a:lumMod val="65000"/>
                    <a:lumOff val="35000"/>
                  </a:schemeClr>
                </a:solidFill>
                <a:effectLst/>
                <a:latin typeface="Arial" panose="020B0604020202020204" pitchFamily="34" charset="0"/>
                <a:cs typeface="Arial" panose="020B0604020202020204" pitchFamily="34" charset="0"/>
              </a:rPr>
              <a:t>These materials heavily reflect the prioritisation approach of the ready-to-progress criteria in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DfE Primary Mathematics Guidance 2020</a:t>
            </a:r>
            <a:r>
              <a:rPr lang="en-GB" dirty="0">
                <a:solidFill>
                  <a:schemeClr val="tx1">
                    <a:lumMod val="65000"/>
                    <a:lumOff val="35000"/>
                  </a:schemeClr>
                </a:solidFill>
                <a:effectLst/>
                <a:latin typeface="Arial" panose="020B0604020202020204" pitchFamily="34" charset="0"/>
                <a:cs typeface="Arial" panose="020B0604020202020204" pitchFamily="34" charset="0"/>
              </a:rPr>
              <a:t> and on the </a:t>
            </a:r>
            <a:r>
              <a:rPr lang="en-GB" dirty="0">
                <a:solidFill>
                  <a:schemeClr val="tx1">
                    <a:lumMod val="65000"/>
                    <a:lumOff val="35000"/>
                  </a:schemeClr>
                </a:solidFill>
                <a:effectLst/>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PPTs that exemplify them</a:t>
            </a:r>
            <a:r>
              <a:rPr lang="en-GB" dirty="0">
                <a:solidFill>
                  <a:schemeClr val="tx1">
                    <a:lumMod val="65000"/>
                    <a:lumOff val="35000"/>
                  </a:schemeClr>
                </a:solidFill>
                <a:effectLst/>
                <a:latin typeface="Arial" panose="020B0604020202020204" pitchFamily="34" charset="0"/>
                <a:cs typeface="Arial" panose="020B0604020202020204" pitchFamily="34" charset="0"/>
              </a:rPr>
              <a:t> on the NCETM website. They also include other relevant National Curriculum content. Related sections of the</a:t>
            </a:r>
            <a:r>
              <a:rPr lang="en-GB" dirty="0">
                <a:solidFill>
                  <a:schemeClr val="tx1">
                    <a:lumMod val="65000"/>
                    <a:lumOff val="35000"/>
                  </a:schemeClr>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 NCETM Primary Mastery Professional Development Materials</a:t>
            </a:r>
            <a:r>
              <a:rPr lang="en-GB" dirty="0">
                <a:solidFill>
                  <a:schemeClr val="tx1">
                    <a:lumMod val="65000"/>
                    <a:lumOff val="35000"/>
                  </a:schemeClr>
                </a:solidFill>
                <a:effectLst/>
                <a:latin typeface="Arial" panose="020B0604020202020204" pitchFamily="34" charset="0"/>
                <a:cs typeface="Arial" panose="020B0604020202020204" pitchFamily="34" charset="0"/>
              </a:rPr>
              <a:t> provide small-step teaching guidance.</a:t>
            </a:r>
          </a:p>
          <a:p>
            <a:pPr>
              <a:spcBef>
                <a:spcPts val="1200"/>
              </a:spcBef>
              <a:spcAft>
                <a:spcPts val="300"/>
              </a:spcAft>
            </a:pPr>
            <a:r>
              <a:rPr lang="en-GB" b="1" dirty="0">
                <a:solidFill>
                  <a:schemeClr val="tx1">
                    <a:lumMod val="65000"/>
                    <a:lumOff val="35000"/>
                  </a:schemeClr>
                </a:solidFill>
                <a:latin typeface="Arial" panose="020B0604020202020204" pitchFamily="34" charset="0"/>
                <a:cs typeface="Arial" panose="020B0604020202020204" pitchFamily="34" charset="0"/>
              </a:rPr>
              <a:t>There are no specific ready-to-progress criteria supported by this unit.</a:t>
            </a:r>
            <a:r>
              <a:rPr lang="en-GB" sz="105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rPr>
              <a:t> </a:t>
            </a:r>
            <a:endParaRPr lang="en-GB" sz="1200" dirty="0">
              <a:solidFill>
                <a:schemeClr val="tx1">
                  <a:lumMod val="65000"/>
                  <a:lumOff val="35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6" name="Title 1">
            <a:extLst>
              <a:ext uri="{FF2B5EF4-FFF2-40B4-BE49-F238E27FC236}">
                <a16:creationId xmlns:a16="http://schemas.microsoft.com/office/drawing/2014/main" id="{08D72010-6BB7-4450-87EA-D90CA78A311D}"/>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a:t>
            </a:r>
            <a:endParaRPr lang="en-GB" sz="2400" b="1" dirty="0"/>
          </a:p>
        </p:txBody>
      </p:sp>
    </p:spTree>
    <p:extLst>
      <p:ext uri="{BB962C8B-B14F-4D97-AF65-F5344CB8AC3E}">
        <p14:creationId xmlns:p14="http://schemas.microsoft.com/office/powerpoint/2010/main" val="359154187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shoji&#10;&#10;Description generated with high confidence">
            <a:extLst>
              <a:ext uri="{FF2B5EF4-FFF2-40B4-BE49-F238E27FC236}">
                <a16:creationId xmlns:a16="http://schemas.microsoft.com/office/drawing/2014/main" id="{58E78101-FB63-45BE-A464-45822E973A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65947" y="988923"/>
            <a:ext cx="3408053" cy="5153640"/>
          </a:xfrm>
          <a:prstGeom prst="rect">
            <a:avLst/>
          </a:prstGeom>
        </p:spPr>
      </p:pic>
      <p:pic>
        <p:nvPicPr>
          <p:cNvPr id="7" name="Picture 6" descr="A picture containing building&#10;&#10;Description generated with high confidence">
            <a:extLst>
              <a:ext uri="{FF2B5EF4-FFF2-40B4-BE49-F238E27FC236}">
                <a16:creationId xmlns:a16="http://schemas.microsoft.com/office/drawing/2014/main" id="{07574E95-8AA6-4F1F-B76B-8E49A96D31B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503333" y="4450147"/>
            <a:ext cx="1396190" cy="1044721"/>
          </a:xfrm>
          <a:prstGeom prst="rect">
            <a:avLst/>
          </a:prstGeom>
        </p:spPr>
      </p:pic>
      <p:sp>
        <p:nvSpPr>
          <p:cNvPr id="21" name="TextBox 20">
            <a:extLst>
              <a:ext uri="{FF2B5EF4-FFF2-40B4-BE49-F238E27FC236}">
                <a16:creationId xmlns:a16="http://schemas.microsoft.com/office/drawing/2014/main" id="{80D86D3B-98A3-4A0A-A468-FE34E3D82654}"/>
              </a:ext>
            </a:extLst>
          </p:cNvPr>
          <p:cNvSpPr txBox="1"/>
          <p:nvPr/>
        </p:nvSpPr>
        <p:spPr bwMode="auto">
          <a:xfrm>
            <a:off x="6679033" y="4972049"/>
            <a:ext cx="711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−2</a:t>
            </a:r>
            <a:endParaRPr lang="en-GB" sz="2400" dirty="0">
              <a:latin typeface="Myriad Pro" panose="020B0503030403020204" pitchFamily="34" charset="0"/>
              <a:ea typeface="Myriad Pro Semibold" charset="0"/>
              <a:cs typeface="Myriad Pro Semibold" charset="0"/>
            </a:endParaRPr>
          </a:p>
        </p:txBody>
      </p:sp>
      <p:pic>
        <p:nvPicPr>
          <p:cNvPr id="6" name="Picture 5" descr="A picture containing building, shoji&#10;&#10;Description generated with high confidence">
            <a:extLst>
              <a:ext uri="{FF2B5EF4-FFF2-40B4-BE49-F238E27FC236}">
                <a16:creationId xmlns:a16="http://schemas.microsoft.com/office/drawing/2014/main" id="{1D4D3C40-73E9-4023-9658-17EE0D68D4B0}"/>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512968" y="4450146"/>
            <a:ext cx="1259308" cy="521903"/>
          </a:xfrm>
          <a:prstGeom prst="rect">
            <a:avLst/>
          </a:prstGeom>
        </p:spPr>
      </p:pic>
      <p:sp>
        <p:nvSpPr>
          <p:cNvPr id="9" name="Text Placeholder 1">
            <a:extLst>
              <a:ext uri="{FF2B5EF4-FFF2-40B4-BE49-F238E27FC236}">
                <a16:creationId xmlns:a16="http://schemas.microsoft.com/office/drawing/2014/main" id="{E7EDD9EA-7DC3-4E82-A668-39BA7B2588E9}"/>
              </a:ext>
            </a:extLst>
          </p:cNvPr>
          <p:cNvSpPr>
            <a:spLocks noGrp="1"/>
          </p:cNvSpPr>
          <p:nvPr>
            <p:ph type="body" sz="quarter" idx="11"/>
          </p:nvPr>
        </p:nvSpPr>
        <p:spPr>
          <a:xfrm>
            <a:off x="1" y="0"/>
            <a:ext cx="12192000" cy="630000"/>
          </a:xfrm>
        </p:spPr>
        <p:txBody>
          <a:bodyPr/>
          <a:lstStyle/>
          <a:p>
            <a:r>
              <a:rPr lang="en-GB" dirty="0"/>
              <a:t>1.27 Negative numbers – step 3:3</a:t>
            </a:r>
          </a:p>
        </p:txBody>
      </p:sp>
    </p:spTree>
    <p:extLst>
      <p:ext uri="{BB962C8B-B14F-4D97-AF65-F5344CB8AC3E}">
        <p14:creationId xmlns:p14="http://schemas.microsoft.com/office/powerpoint/2010/main" val="400762486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B399817-E659-4E1B-929D-CB506E67B12A}"/>
              </a:ext>
            </a:extLst>
          </p:cNvPr>
          <p:cNvSpPr/>
          <p:nvPr/>
        </p:nvSpPr>
        <p:spPr>
          <a:xfrm>
            <a:off x="3115710" y="2037628"/>
            <a:ext cx="1982138" cy="465577"/>
          </a:xfrm>
          <a:prstGeom prst="rect">
            <a:avLst/>
          </a:prstGeom>
        </p:spPr>
        <p:txBody>
          <a:bodyPr wrap="square">
            <a:spAutoFit/>
          </a:bodyPr>
          <a:lstStyle/>
          <a:p>
            <a:pPr algn="ctr">
              <a:lnSpc>
                <a:spcPct val="107000"/>
              </a:lnSpc>
              <a:spcAft>
                <a:spcPts val="800"/>
              </a:spcAft>
            </a:pPr>
            <a:r>
              <a:rPr lang="en-GB" sz="2400" b="1" dirty="0">
                <a:latin typeface="Myriad Pro" panose="020B0503030403020204" pitchFamily="34" charset="0"/>
                <a:ea typeface="Times New Roman" panose="02020603050405020304" pitchFamily="18" charset="0"/>
                <a:cs typeface="Times New Roman" panose="02020603050405020304" pitchFamily="18" charset="0"/>
              </a:rPr>
              <a:t>Elevation</a:t>
            </a:r>
          </a:p>
        </p:txBody>
      </p:sp>
      <p:sp>
        <p:nvSpPr>
          <p:cNvPr id="14" name="Rectangle 13">
            <a:extLst>
              <a:ext uri="{FF2B5EF4-FFF2-40B4-BE49-F238E27FC236}">
                <a16:creationId xmlns:a16="http://schemas.microsoft.com/office/drawing/2014/main" id="{B0D0DCBC-9648-4954-932C-9B4A0834B423}"/>
              </a:ext>
            </a:extLst>
          </p:cNvPr>
          <p:cNvSpPr/>
          <p:nvPr/>
        </p:nvSpPr>
        <p:spPr>
          <a:xfrm>
            <a:off x="3115710" y="281001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ea typeface="Times New Roman" panose="02020603050405020304" pitchFamily="18" charset="0"/>
                <a:cs typeface="Times New Roman" panose="02020603050405020304" pitchFamily="18" charset="0"/>
              </a:rPr>
              <a:t>15 m</a:t>
            </a:r>
          </a:p>
        </p:txBody>
      </p:sp>
      <p:sp>
        <p:nvSpPr>
          <p:cNvPr id="15" name="Rectangle 14">
            <a:extLst>
              <a:ext uri="{FF2B5EF4-FFF2-40B4-BE49-F238E27FC236}">
                <a16:creationId xmlns:a16="http://schemas.microsoft.com/office/drawing/2014/main" id="{9B5A16CA-1FFA-43DB-8A8E-D51F10DA7517}"/>
              </a:ext>
            </a:extLst>
          </p:cNvPr>
          <p:cNvSpPr/>
          <p:nvPr/>
        </p:nvSpPr>
        <p:spPr>
          <a:xfrm>
            <a:off x="3115710" y="358240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ea typeface="Times New Roman" panose="02020603050405020304" pitchFamily="18" charset="0"/>
                <a:cs typeface="Times New Roman" panose="02020603050405020304" pitchFamily="18" charset="0"/>
              </a:rPr>
              <a:t>0 m</a:t>
            </a:r>
          </a:p>
        </p:txBody>
      </p:sp>
      <p:sp>
        <p:nvSpPr>
          <p:cNvPr id="16" name="Rectangle 15">
            <a:extLst>
              <a:ext uri="{FF2B5EF4-FFF2-40B4-BE49-F238E27FC236}">
                <a16:creationId xmlns:a16="http://schemas.microsoft.com/office/drawing/2014/main" id="{7547E0D0-604A-4732-B022-14B815CDBB36}"/>
              </a:ext>
            </a:extLst>
          </p:cNvPr>
          <p:cNvSpPr/>
          <p:nvPr/>
        </p:nvSpPr>
        <p:spPr>
          <a:xfrm>
            <a:off x="3115710" y="435479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rPr>
              <a:t>−3</a:t>
            </a:r>
            <a:r>
              <a:rPr lang="en-GB" sz="2400" dirty="0">
                <a:latin typeface="Myriad Pro" panose="020B0503030403020204" pitchFamily="34" charset="0"/>
                <a:ea typeface="Times New Roman" panose="02020603050405020304" pitchFamily="18" charset="0"/>
                <a:cs typeface="Times New Roman" panose="02020603050405020304" pitchFamily="18" charset="0"/>
              </a:rPr>
              <a:t>0 m</a:t>
            </a:r>
          </a:p>
        </p:txBody>
      </p:sp>
      <p:sp>
        <p:nvSpPr>
          <p:cNvPr id="17" name="Rectangle 16">
            <a:extLst>
              <a:ext uri="{FF2B5EF4-FFF2-40B4-BE49-F238E27FC236}">
                <a16:creationId xmlns:a16="http://schemas.microsoft.com/office/drawing/2014/main" id="{05CA0AFD-9EE2-4F64-A228-F51F8B0294EF}"/>
              </a:ext>
            </a:extLst>
          </p:cNvPr>
          <p:cNvSpPr/>
          <p:nvPr/>
        </p:nvSpPr>
        <p:spPr>
          <a:xfrm>
            <a:off x="7094152" y="2037628"/>
            <a:ext cx="1982138" cy="465577"/>
          </a:xfrm>
          <a:prstGeom prst="rect">
            <a:avLst/>
          </a:prstGeom>
        </p:spPr>
        <p:txBody>
          <a:bodyPr wrap="square">
            <a:spAutoFit/>
          </a:bodyPr>
          <a:lstStyle/>
          <a:p>
            <a:pPr algn="ctr">
              <a:lnSpc>
                <a:spcPct val="107000"/>
              </a:lnSpc>
              <a:spcAft>
                <a:spcPts val="800"/>
              </a:spcAft>
            </a:pPr>
            <a:r>
              <a:rPr lang="en-GB" sz="2400" b="1" dirty="0">
                <a:latin typeface="Myriad Pro" panose="020B0503030403020204" pitchFamily="34" charset="0"/>
                <a:ea typeface="Times New Roman" panose="02020603050405020304" pitchFamily="18" charset="0"/>
                <a:cs typeface="Times New Roman" panose="02020603050405020304" pitchFamily="18" charset="0"/>
              </a:rPr>
              <a:t>Object</a:t>
            </a:r>
          </a:p>
        </p:txBody>
      </p:sp>
      <p:sp>
        <p:nvSpPr>
          <p:cNvPr id="18" name="Rectangle 17">
            <a:extLst>
              <a:ext uri="{FF2B5EF4-FFF2-40B4-BE49-F238E27FC236}">
                <a16:creationId xmlns:a16="http://schemas.microsoft.com/office/drawing/2014/main" id="{CF6A5E0D-E9DE-486C-8E45-631986CBE5D2}"/>
              </a:ext>
            </a:extLst>
          </p:cNvPr>
          <p:cNvSpPr/>
          <p:nvPr/>
        </p:nvSpPr>
        <p:spPr>
          <a:xfrm>
            <a:off x="7094152" y="281001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ea typeface="Times New Roman" panose="02020603050405020304" pitchFamily="18" charset="0"/>
                <a:cs typeface="Times New Roman" panose="02020603050405020304" pitchFamily="18" charset="0"/>
              </a:rPr>
              <a:t>submarine</a:t>
            </a:r>
          </a:p>
        </p:txBody>
      </p:sp>
      <p:sp>
        <p:nvSpPr>
          <p:cNvPr id="19" name="Rectangle 18">
            <a:extLst>
              <a:ext uri="{FF2B5EF4-FFF2-40B4-BE49-F238E27FC236}">
                <a16:creationId xmlns:a16="http://schemas.microsoft.com/office/drawing/2014/main" id="{CF5FFE36-E3BF-45C7-81E7-45499E6DB10B}"/>
              </a:ext>
            </a:extLst>
          </p:cNvPr>
          <p:cNvSpPr/>
          <p:nvPr/>
        </p:nvSpPr>
        <p:spPr>
          <a:xfrm>
            <a:off x="7094152" y="358240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ea typeface="Times New Roman" panose="02020603050405020304" pitchFamily="18" charset="0"/>
                <a:cs typeface="Times New Roman" panose="02020603050405020304" pitchFamily="18" charset="0"/>
              </a:rPr>
              <a:t>kite</a:t>
            </a:r>
          </a:p>
        </p:txBody>
      </p:sp>
      <p:sp>
        <p:nvSpPr>
          <p:cNvPr id="20" name="Rectangle 19">
            <a:extLst>
              <a:ext uri="{FF2B5EF4-FFF2-40B4-BE49-F238E27FC236}">
                <a16:creationId xmlns:a16="http://schemas.microsoft.com/office/drawing/2014/main" id="{1A49C029-C57A-43C3-911E-CB2F9C5EB17F}"/>
              </a:ext>
            </a:extLst>
          </p:cNvPr>
          <p:cNvSpPr/>
          <p:nvPr/>
        </p:nvSpPr>
        <p:spPr>
          <a:xfrm>
            <a:off x="7094152" y="4354798"/>
            <a:ext cx="1982138" cy="465577"/>
          </a:xfrm>
          <a:prstGeom prst="rect">
            <a:avLst/>
          </a:prstGeom>
          <a:ln>
            <a:solidFill>
              <a:schemeClr val="tx1"/>
            </a:solidFill>
          </a:ln>
        </p:spPr>
        <p:txBody>
          <a:bodyPr wrap="square">
            <a:spAutoFit/>
          </a:bodyPr>
          <a:lstStyle/>
          <a:p>
            <a:pPr algn="ctr">
              <a:lnSpc>
                <a:spcPct val="107000"/>
              </a:lnSpc>
              <a:spcAft>
                <a:spcPts val="800"/>
              </a:spcAft>
            </a:pPr>
            <a:r>
              <a:rPr lang="en-GB" sz="2400" dirty="0">
                <a:latin typeface="Myriad Pro" panose="020B0503030403020204" pitchFamily="34" charset="0"/>
              </a:rPr>
              <a:t>boat</a:t>
            </a:r>
            <a:endParaRPr lang="en-GB" sz="2400" dirty="0">
              <a:latin typeface="Myriad Pro" panose="020B0503030403020204" pitchFamily="34" charset="0"/>
              <a:ea typeface="Times New Roman" panose="02020603050405020304" pitchFamily="18" charset="0"/>
              <a:cs typeface="Times New Roman" panose="02020603050405020304" pitchFamily="18" charset="0"/>
            </a:endParaRPr>
          </a:p>
        </p:txBody>
      </p:sp>
      <p:cxnSp>
        <p:nvCxnSpPr>
          <p:cNvPr id="24" name="Straight Connector 23">
            <a:extLst>
              <a:ext uri="{FF2B5EF4-FFF2-40B4-BE49-F238E27FC236}">
                <a16:creationId xmlns:a16="http://schemas.microsoft.com/office/drawing/2014/main" id="{20DEDB5A-CB4D-4A82-9BCC-3F446D26E999}"/>
              </a:ext>
            </a:extLst>
          </p:cNvPr>
          <p:cNvCxnSpPr>
            <a:stCxn id="14" idx="3"/>
            <a:endCxn id="19" idx="1"/>
          </p:cNvCxnSpPr>
          <p:nvPr/>
        </p:nvCxnSpPr>
        <p:spPr bwMode="auto">
          <a:xfrm>
            <a:off x="5097848" y="3042806"/>
            <a:ext cx="1996304" cy="77239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a:extLst>
              <a:ext uri="{FF2B5EF4-FFF2-40B4-BE49-F238E27FC236}">
                <a16:creationId xmlns:a16="http://schemas.microsoft.com/office/drawing/2014/main" id="{3CC828C6-C534-49E9-BD3F-0D9CB50E41C3}"/>
              </a:ext>
            </a:extLst>
          </p:cNvPr>
          <p:cNvCxnSpPr>
            <a:cxnSpLocks/>
            <a:stCxn id="15" idx="3"/>
            <a:endCxn id="20" idx="1"/>
          </p:cNvCxnSpPr>
          <p:nvPr/>
        </p:nvCxnSpPr>
        <p:spPr bwMode="auto">
          <a:xfrm>
            <a:off x="5097848" y="3815196"/>
            <a:ext cx="1996304" cy="77239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Connector 27">
            <a:extLst>
              <a:ext uri="{FF2B5EF4-FFF2-40B4-BE49-F238E27FC236}">
                <a16:creationId xmlns:a16="http://schemas.microsoft.com/office/drawing/2014/main" id="{47C32DD5-F1C4-46DF-8F16-5327DDD4C9C1}"/>
              </a:ext>
            </a:extLst>
          </p:cNvPr>
          <p:cNvCxnSpPr>
            <a:cxnSpLocks/>
            <a:stCxn id="16" idx="3"/>
            <a:endCxn id="18" idx="1"/>
          </p:cNvCxnSpPr>
          <p:nvPr/>
        </p:nvCxnSpPr>
        <p:spPr bwMode="auto">
          <a:xfrm flipV="1">
            <a:off x="5097848" y="3042806"/>
            <a:ext cx="1996304" cy="154478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Text Placeholder 1">
            <a:extLst>
              <a:ext uri="{FF2B5EF4-FFF2-40B4-BE49-F238E27FC236}">
                <a16:creationId xmlns:a16="http://schemas.microsoft.com/office/drawing/2014/main" id="{6A3E56DA-3683-4673-B66F-E1D361A0E2F6}"/>
              </a:ext>
            </a:extLst>
          </p:cNvPr>
          <p:cNvSpPr>
            <a:spLocks noGrp="1"/>
          </p:cNvSpPr>
          <p:nvPr>
            <p:ph type="body" sz="quarter" idx="11"/>
          </p:nvPr>
        </p:nvSpPr>
        <p:spPr>
          <a:xfrm>
            <a:off x="1" y="0"/>
            <a:ext cx="12192000" cy="630000"/>
          </a:xfrm>
        </p:spPr>
        <p:txBody>
          <a:bodyPr/>
          <a:lstStyle/>
          <a:p>
            <a:r>
              <a:rPr lang="en-GB" dirty="0"/>
              <a:t>1.27 Negative numbers – step 3:3</a:t>
            </a:r>
          </a:p>
        </p:txBody>
      </p:sp>
    </p:spTree>
    <p:extLst>
      <p:ext uri="{BB962C8B-B14F-4D97-AF65-F5344CB8AC3E}">
        <p14:creationId xmlns:p14="http://schemas.microsoft.com/office/powerpoint/2010/main" val="66946231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4</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799524516"/>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4</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the value of a number relates to its position from zero</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3278855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4</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717387991"/>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4:1-4:3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13-15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446081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a16="http://schemas.microsoft.com/office/drawing/2014/main" id="{1A3C0306-7384-4D87-8873-496554BA03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508073"/>
            <a:ext cx="7907446" cy="1841857"/>
          </a:xfrm>
          <a:prstGeom prst="rect">
            <a:avLst/>
          </a:prstGeom>
        </p:spPr>
      </p:pic>
      <p:sp>
        <p:nvSpPr>
          <p:cNvPr id="6" name="Text Placeholder 1">
            <a:extLst>
              <a:ext uri="{FF2B5EF4-FFF2-40B4-BE49-F238E27FC236}">
                <a16:creationId xmlns:a16="http://schemas.microsoft.com/office/drawing/2014/main" id="{12DC71D0-B624-40B2-9E42-DF37AE3DD090}"/>
              </a:ext>
            </a:extLst>
          </p:cNvPr>
          <p:cNvSpPr>
            <a:spLocks noGrp="1"/>
          </p:cNvSpPr>
          <p:nvPr>
            <p:ph type="body" sz="quarter" idx="11"/>
          </p:nvPr>
        </p:nvSpPr>
        <p:spPr>
          <a:xfrm>
            <a:off x="1" y="0"/>
            <a:ext cx="12192000" cy="630000"/>
          </a:xfrm>
        </p:spPr>
        <p:txBody>
          <a:bodyPr/>
          <a:lstStyle/>
          <a:p>
            <a:r>
              <a:rPr lang="en-GB" dirty="0"/>
              <a:t>1.27 Negative numbers – step 4:1</a:t>
            </a:r>
          </a:p>
        </p:txBody>
      </p:sp>
    </p:spTree>
    <p:extLst>
      <p:ext uri="{BB962C8B-B14F-4D97-AF65-F5344CB8AC3E}">
        <p14:creationId xmlns:p14="http://schemas.microsoft.com/office/powerpoint/2010/main" val="67696582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bject&#10;&#10;Description generated with high confidence">
            <a:extLst>
              <a:ext uri="{FF2B5EF4-FFF2-40B4-BE49-F238E27FC236}">
                <a16:creationId xmlns:a16="http://schemas.microsoft.com/office/drawing/2014/main" id="{0DEA218B-375B-4F59-92A5-D25C1F0BA8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3384" y="3052914"/>
            <a:ext cx="7926735" cy="752172"/>
          </a:xfrm>
          <a:prstGeom prst="rect">
            <a:avLst/>
          </a:prstGeom>
        </p:spPr>
      </p:pic>
      <p:pic>
        <p:nvPicPr>
          <p:cNvPr id="9" name="Picture 8" descr="A screenshot of a cell phone&#10;&#10;Description generated with very high confidence">
            <a:extLst>
              <a:ext uri="{FF2B5EF4-FFF2-40B4-BE49-F238E27FC236}">
                <a16:creationId xmlns:a16="http://schemas.microsoft.com/office/drawing/2014/main" id="{6A54425F-0FAF-4864-A3D5-D25B8599FD4F}"/>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697580" y="3429000"/>
            <a:ext cx="264695" cy="376086"/>
          </a:xfrm>
          <a:prstGeom prst="rect">
            <a:avLst/>
          </a:prstGeom>
        </p:spPr>
      </p:pic>
      <p:pic>
        <p:nvPicPr>
          <p:cNvPr id="10" name="Picture 9" descr="A screenshot of a cell phone&#10;&#10;Description generated with very high confidence">
            <a:extLst>
              <a:ext uri="{FF2B5EF4-FFF2-40B4-BE49-F238E27FC236}">
                <a16:creationId xmlns:a16="http://schemas.microsoft.com/office/drawing/2014/main" id="{C0E46D24-8759-4D02-BD4C-20AC4CED715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391400" y="3429000"/>
            <a:ext cx="349250" cy="376086"/>
          </a:xfrm>
          <a:prstGeom prst="rect">
            <a:avLst/>
          </a:prstGeom>
        </p:spPr>
      </p:pic>
      <p:pic>
        <p:nvPicPr>
          <p:cNvPr id="11" name="Picture 10" descr="A screenshot of a cell phone&#10;&#10;Description generated with very high confidence">
            <a:extLst>
              <a:ext uri="{FF2B5EF4-FFF2-40B4-BE49-F238E27FC236}">
                <a16:creationId xmlns:a16="http://schemas.microsoft.com/office/drawing/2014/main" id="{AA575047-54B3-44ED-997D-24DB216DC19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8169776" y="3429000"/>
            <a:ext cx="307474" cy="376086"/>
          </a:xfrm>
          <a:prstGeom prst="rect">
            <a:avLst/>
          </a:prstGeom>
        </p:spPr>
      </p:pic>
      <p:pic>
        <p:nvPicPr>
          <p:cNvPr id="12" name="Picture 11" descr="A screenshot of a cell phone&#10;&#10;Description generated with very high confidence">
            <a:extLst>
              <a:ext uri="{FF2B5EF4-FFF2-40B4-BE49-F238E27FC236}">
                <a16:creationId xmlns:a16="http://schemas.microsoft.com/office/drawing/2014/main" id="{375E5FAE-E4B8-4B7E-B520-009433F3BBE4}"/>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8929658" y="3429000"/>
            <a:ext cx="307474" cy="376086"/>
          </a:xfrm>
          <a:prstGeom prst="rect">
            <a:avLst/>
          </a:prstGeom>
        </p:spPr>
      </p:pic>
      <p:pic>
        <p:nvPicPr>
          <p:cNvPr id="14" name="Picture 13" descr="A screenshot of a cell phone&#10;&#10;Description generated with very high confidence">
            <a:extLst>
              <a:ext uri="{FF2B5EF4-FFF2-40B4-BE49-F238E27FC236}">
                <a16:creationId xmlns:a16="http://schemas.microsoft.com/office/drawing/2014/main" id="{A0B6BF20-DE21-408F-A8F5-CB53B5A258C1}"/>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9700126" y="3429000"/>
            <a:ext cx="307474" cy="376086"/>
          </a:xfrm>
          <a:prstGeom prst="rect">
            <a:avLst/>
          </a:prstGeom>
        </p:spPr>
      </p:pic>
      <p:pic>
        <p:nvPicPr>
          <p:cNvPr id="15" name="Picture 14" descr="A screenshot of a cell phone&#10;&#10;Description generated with very high confidence">
            <a:extLst>
              <a:ext uri="{FF2B5EF4-FFF2-40B4-BE49-F238E27FC236}">
                <a16:creationId xmlns:a16="http://schemas.microsoft.com/office/drawing/2014/main" id="{E6DD4624-3561-4B35-8288-05797E5C297F}"/>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6090608" y="2359778"/>
            <a:ext cx="3949510" cy="1070811"/>
          </a:xfrm>
          <a:prstGeom prst="rect">
            <a:avLst/>
          </a:prstGeom>
        </p:spPr>
      </p:pic>
      <p:pic>
        <p:nvPicPr>
          <p:cNvPr id="16" name="Picture 15" descr="A screenshot of a cell phone&#10;&#10;Description generated with very high confidence">
            <a:extLst>
              <a:ext uri="{FF2B5EF4-FFF2-40B4-BE49-F238E27FC236}">
                <a16:creationId xmlns:a16="http://schemas.microsoft.com/office/drawing/2014/main" id="{65C4227A-3FA8-4564-9882-AD46651F61C7}"/>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075723" y="3429000"/>
            <a:ext cx="558244" cy="376086"/>
          </a:xfrm>
          <a:prstGeom prst="rect">
            <a:avLst/>
          </a:prstGeom>
        </p:spPr>
      </p:pic>
      <p:pic>
        <p:nvPicPr>
          <p:cNvPr id="17" name="Picture 16" descr="A screenshot of a cell phone&#10;&#10;Description generated with very high confidence">
            <a:extLst>
              <a:ext uri="{FF2B5EF4-FFF2-40B4-BE49-F238E27FC236}">
                <a16:creationId xmlns:a16="http://schemas.microsoft.com/office/drawing/2014/main" id="{7E3F1E24-1171-41D6-A2F5-88D979AEA03E}"/>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334577" y="3429000"/>
            <a:ext cx="558244" cy="376086"/>
          </a:xfrm>
          <a:prstGeom prst="rect">
            <a:avLst/>
          </a:prstGeom>
        </p:spPr>
      </p:pic>
      <p:pic>
        <p:nvPicPr>
          <p:cNvPr id="18" name="Picture 17" descr="A screenshot of a cell phone&#10;&#10;Description generated with very high confidence">
            <a:extLst>
              <a:ext uri="{FF2B5EF4-FFF2-40B4-BE49-F238E27FC236}">
                <a16:creationId xmlns:a16="http://schemas.microsoft.com/office/drawing/2014/main" id="{2EF0F17F-C15D-4022-B4B3-F778EE2D8B66}"/>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3583807" y="3429000"/>
            <a:ext cx="558245" cy="376086"/>
          </a:xfrm>
          <a:prstGeom prst="rect">
            <a:avLst/>
          </a:prstGeom>
        </p:spPr>
      </p:pic>
      <p:pic>
        <p:nvPicPr>
          <p:cNvPr id="19" name="Picture 18" descr="A screenshot of a cell phone&#10;&#10;Description generated with very high confidence">
            <a:extLst>
              <a:ext uri="{FF2B5EF4-FFF2-40B4-BE49-F238E27FC236}">
                <a16:creationId xmlns:a16="http://schemas.microsoft.com/office/drawing/2014/main" id="{37815526-DA58-4128-94CF-EE3F0B035821}"/>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2756036" y="3429000"/>
            <a:ext cx="644869" cy="376086"/>
          </a:xfrm>
          <a:prstGeom prst="rect">
            <a:avLst/>
          </a:prstGeom>
        </p:spPr>
      </p:pic>
      <p:pic>
        <p:nvPicPr>
          <p:cNvPr id="20" name="Picture 19" descr="A screenshot of a cell phone&#10;&#10;Description generated with very high confidence">
            <a:extLst>
              <a:ext uri="{FF2B5EF4-FFF2-40B4-BE49-F238E27FC236}">
                <a16:creationId xmlns:a16="http://schemas.microsoft.com/office/drawing/2014/main" id="{9D123872-8719-45DC-A0E2-F3797191BE44}"/>
              </a:ext>
            </a:extLst>
          </p:cNvPr>
          <p:cNvPicPr>
            <a:picLocks noChangeAspect="1"/>
          </p:cNvPicPr>
          <p:nvPr/>
        </p:nvPicPr>
        <p:blipFill rotWithShape="1">
          <a:blip r:embed="rId14">
            <a:extLst>
              <a:ext uri="{28A0092B-C50C-407E-A947-70E740481C1C}">
                <a14:useLocalDpi xmlns:a14="http://schemas.microsoft.com/office/drawing/2010/main" val="0"/>
              </a:ext>
            </a:extLst>
          </a:blip>
          <a:srcRect l="-11864"/>
          <a:stretch/>
        </p:blipFill>
        <p:spPr>
          <a:xfrm>
            <a:off x="2072643" y="3429000"/>
            <a:ext cx="644869" cy="376086"/>
          </a:xfrm>
          <a:prstGeom prst="rect">
            <a:avLst/>
          </a:prstGeom>
        </p:spPr>
      </p:pic>
      <p:pic>
        <p:nvPicPr>
          <p:cNvPr id="21" name="Picture 20" descr="A screenshot of a cell phone&#10;&#10;Description generated with very high confidence">
            <a:extLst>
              <a:ext uri="{FF2B5EF4-FFF2-40B4-BE49-F238E27FC236}">
                <a16:creationId xmlns:a16="http://schemas.microsoft.com/office/drawing/2014/main" id="{062BB836-2AE4-4A93-864C-744CB1A6B91C}"/>
              </a:ext>
            </a:extLst>
          </p:cNvPr>
          <p:cNvPicPr>
            <a:picLocks noChangeAspect="1"/>
          </p:cNvPicPr>
          <p:nvPr/>
        </p:nvPicPr>
        <p:blipFill rotWithShape="1">
          <a:blip r:embed="rId15">
            <a:extLst>
              <a:ext uri="{28A0092B-C50C-407E-A947-70E740481C1C}">
                <a14:useLocalDpi xmlns:a14="http://schemas.microsoft.com/office/drawing/2010/main" val="0"/>
              </a:ext>
            </a:extLst>
          </a:blip>
          <a:srcRect l="-1491"/>
          <a:stretch/>
        </p:blipFill>
        <p:spPr>
          <a:xfrm>
            <a:off x="2059841" y="2359778"/>
            <a:ext cx="4013732" cy="1070811"/>
          </a:xfrm>
          <a:prstGeom prst="rect">
            <a:avLst/>
          </a:prstGeom>
        </p:spPr>
      </p:pic>
      <p:pic>
        <p:nvPicPr>
          <p:cNvPr id="22" name="Picture 21" descr="A screenshot of a cell phone&#10;&#10;Description generated with very high confidence">
            <a:extLst>
              <a:ext uri="{FF2B5EF4-FFF2-40B4-BE49-F238E27FC236}">
                <a16:creationId xmlns:a16="http://schemas.microsoft.com/office/drawing/2014/main" id="{C7766AE9-7D85-4E23-95E7-F6C54C0B501F}"/>
              </a:ext>
            </a:extLst>
          </p:cNvPr>
          <p:cNvPicPr>
            <a:picLocks noChangeAspect="1"/>
          </p:cNvPicPr>
          <p:nvPr/>
        </p:nvPicPr>
        <p:blipFill rotWithShape="1">
          <a:blip r:embed="rId16">
            <a:extLst>
              <a:ext uri="{28A0092B-C50C-407E-A947-70E740481C1C}">
                <a14:useLocalDpi xmlns:a14="http://schemas.microsoft.com/office/drawing/2010/main" val="0"/>
              </a:ext>
            </a:extLst>
          </a:blip>
          <a:srcRect b="-9276"/>
          <a:stretch/>
        </p:blipFill>
        <p:spPr>
          <a:xfrm>
            <a:off x="4892820" y="3805086"/>
            <a:ext cx="2498580" cy="2201078"/>
          </a:xfrm>
          <a:prstGeom prst="rect">
            <a:avLst/>
          </a:prstGeom>
        </p:spPr>
      </p:pic>
      <p:sp>
        <p:nvSpPr>
          <p:cNvPr id="24" name="Rectangle 23">
            <a:extLst>
              <a:ext uri="{FF2B5EF4-FFF2-40B4-BE49-F238E27FC236}">
                <a16:creationId xmlns:a16="http://schemas.microsoft.com/office/drawing/2014/main" id="{BE88A793-F9A5-42C4-90F3-749B496F0974}"/>
              </a:ext>
            </a:extLst>
          </p:cNvPr>
          <p:cNvSpPr/>
          <p:nvPr/>
        </p:nvSpPr>
        <p:spPr bwMode="auto">
          <a:xfrm>
            <a:off x="4786964" y="4181173"/>
            <a:ext cx="1020278" cy="4870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5" name="Rectangle 24">
            <a:extLst>
              <a:ext uri="{FF2B5EF4-FFF2-40B4-BE49-F238E27FC236}">
                <a16:creationId xmlns:a16="http://schemas.microsoft.com/office/drawing/2014/main" id="{8369DE66-59EF-46B0-84F2-98C741953979}"/>
              </a:ext>
            </a:extLst>
          </p:cNvPr>
          <p:cNvSpPr/>
          <p:nvPr/>
        </p:nvSpPr>
        <p:spPr bwMode="auto">
          <a:xfrm>
            <a:off x="6576862" y="4131691"/>
            <a:ext cx="1020278" cy="487081"/>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3" name="Picture 22" descr="A screenshot of a cell phone&#10;&#10;Description generated with very high confidence">
            <a:extLst>
              <a:ext uri="{FF2B5EF4-FFF2-40B4-BE49-F238E27FC236}">
                <a16:creationId xmlns:a16="http://schemas.microsoft.com/office/drawing/2014/main" id="{E8510F4D-0679-4D4F-A465-E3C655A20824}"/>
              </a:ext>
            </a:extLst>
          </p:cNvPr>
          <p:cNvPicPr>
            <a:picLocks noChangeAspect="1"/>
          </p:cNvPicPr>
          <p:nvPr/>
        </p:nvPicPr>
        <p:blipFill rotWithShape="1">
          <a:blip r:embed="rId17">
            <a:extLst>
              <a:ext uri="{28A0092B-C50C-407E-A947-70E740481C1C}">
                <a14:useLocalDpi xmlns:a14="http://schemas.microsoft.com/office/drawing/2010/main" val="0"/>
              </a:ext>
            </a:extLst>
          </a:blip>
          <a:srcRect l="-1626"/>
          <a:stretch/>
        </p:blipFill>
        <p:spPr>
          <a:xfrm>
            <a:off x="2072641" y="4123725"/>
            <a:ext cx="3686476" cy="544528"/>
          </a:xfrm>
          <a:prstGeom prst="rect">
            <a:avLst/>
          </a:prstGeom>
        </p:spPr>
      </p:pic>
      <p:pic>
        <p:nvPicPr>
          <p:cNvPr id="26" name="Picture 25" descr="A screenshot of a cell phone&#10;&#10;Description generated with very high confidence">
            <a:extLst>
              <a:ext uri="{FF2B5EF4-FFF2-40B4-BE49-F238E27FC236}">
                <a16:creationId xmlns:a16="http://schemas.microsoft.com/office/drawing/2014/main" id="{BD5C5F5F-D594-42A5-B277-A298AD007731}"/>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6432884" y="4123725"/>
            <a:ext cx="3267242" cy="544529"/>
          </a:xfrm>
          <a:prstGeom prst="rect">
            <a:avLst/>
          </a:prstGeom>
        </p:spPr>
      </p:pic>
    </p:spTree>
    <p:extLst>
      <p:ext uri="{BB962C8B-B14F-4D97-AF65-F5344CB8AC3E}">
        <p14:creationId xmlns:p14="http://schemas.microsoft.com/office/powerpoint/2010/main" val="320975573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15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childTnLst>
                          </p:cTn>
                        </p:par>
                        <p:par>
                          <p:cTn id="49" fill="hold">
                            <p:stCondLst>
                              <p:cond delay="2000"/>
                            </p:stCondLst>
                            <p:childTnLst>
                              <p:par>
                                <p:cTn id="50" presetID="10" presetClass="entr" presetSubtype="0"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4517F80-1AEA-421F-B413-665D5B633F5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921502" y="2310058"/>
            <a:ext cx="3181004" cy="733930"/>
          </a:xfrm>
          <a:prstGeom prst="rect">
            <a:avLst/>
          </a:prstGeom>
        </p:spPr>
      </p:pic>
      <p:pic>
        <p:nvPicPr>
          <p:cNvPr id="10" name="Picture 9">
            <a:extLst>
              <a:ext uri="{FF2B5EF4-FFF2-40B4-BE49-F238E27FC236}">
                <a16:creationId xmlns:a16="http://schemas.microsoft.com/office/drawing/2014/main" id="{5641BC0E-75E7-44EC-B605-3FCBE1FDE71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102506" y="2273970"/>
            <a:ext cx="3181003" cy="770019"/>
          </a:xfrm>
          <a:prstGeom prst="rect">
            <a:avLst/>
          </a:prstGeom>
        </p:spPr>
      </p:pic>
      <p:pic>
        <p:nvPicPr>
          <p:cNvPr id="11" name="Picture 10">
            <a:extLst>
              <a:ext uri="{FF2B5EF4-FFF2-40B4-BE49-F238E27FC236}">
                <a16:creationId xmlns:a16="http://schemas.microsoft.com/office/drawing/2014/main" id="{B70A7461-1172-4391-A835-179EECFCF0A6}"/>
              </a:ext>
            </a:extLst>
          </p:cNvPr>
          <p:cNvPicPr>
            <a:picLocks noChangeAspect="1"/>
          </p:cNvPicPr>
          <p:nvPr/>
        </p:nvPicPr>
        <p:blipFill rotWithShape="1">
          <a:blip r:embed="rId5">
            <a:extLst>
              <a:ext uri="{28A0092B-C50C-407E-A947-70E740481C1C}">
                <a14:useLocalDpi xmlns:a14="http://schemas.microsoft.com/office/drawing/2010/main" val="0"/>
              </a:ext>
            </a:extLst>
          </a:blip>
          <a:srcRect l="-726"/>
          <a:stretch/>
        </p:blipFill>
        <p:spPr>
          <a:xfrm>
            <a:off x="2113402" y="2310059"/>
            <a:ext cx="3982454" cy="733929"/>
          </a:xfrm>
          <a:prstGeom prst="rect">
            <a:avLst/>
          </a:prstGeom>
        </p:spPr>
      </p:pic>
      <p:pic>
        <p:nvPicPr>
          <p:cNvPr id="12" name="Picture 11">
            <a:extLst>
              <a:ext uri="{FF2B5EF4-FFF2-40B4-BE49-F238E27FC236}">
                <a16:creationId xmlns:a16="http://schemas.microsoft.com/office/drawing/2014/main" id="{24AD2F95-A261-4589-8FC1-6FBD55144D10}"/>
              </a:ext>
            </a:extLst>
          </p:cNvPr>
          <p:cNvPicPr>
            <a:picLocks noChangeAspect="1"/>
          </p:cNvPicPr>
          <p:nvPr/>
        </p:nvPicPr>
        <p:blipFill rotWithShape="1">
          <a:blip r:embed="rId6">
            <a:extLst>
              <a:ext uri="{28A0092B-C50C-407E-A947-70E740481C1C}">
                <a14:useLocalDpi xmlns:a14="http://schemas.microsoft.com/office/drawing/2010/main" val="0"/>
              </a:ext>
            </a:extLst>
          </a:blip>
          <a:srcRect r="-726"/>
          <a:stretch/>
        </p:blipFill>
        <p:spPr>
          <a:xfrm>
            <a:off x="6095856" y="2310056"/>
            <a:ext cx="3982453" cy="733930"/>
          </a:xfrm>
          <a:prstGeom prst="rect">
            <a:avLst/>
          </a:prstGeom>
        </p:spPr>
      </p:pic>
      <p:pic>
        <p:nvPicPr>
          <p:cNvPr id="4" name="Picture 3">
            <a:extLst>
              <a:ext uri="{FF2B5EF4-FFF2-40B4-BE49-F238E27FC236}">
                <a16:creationId xmlns:a16="http://schemas.microsoft.com/office/drawing/2014/main" id="{A4C1B1BE-38A3-4743-B6CA-6F2A6A6D94D4}"/>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2142277" y="3043989"/>
            <a:ext cx="7907446" cy="733929"/>
          </a:xfrm>
          <a:prstGeom prst="rect">
            <a:avLst/>
          </a:prstGeom>
        </p:spPr>
      </p:pic>
      <p:pic>
        <p:nvPicPr>
          <p:cNvPr id="7" name="Picture 6">
            <a:extLst>
              <a:ext uri="{FF2B5EF4-FFF2-40B4-BE49-F238E27FC236}">
                <a16:creationId xmlns:a16="http://schemas.microsoft.com/office/drawing/2014/main" id="{32687D5F-9086-4D64-8818-7A16D0F7E9FE}"/>
              </a:ext>
            </a:extLst>
          </p:cNvPr>
          <p:cNvPicPr>
            <a:picLocks noChangeAspect="1"/>
          </p:cNvPicPr>
          <p:nvPr/>
        </p:nvPicPr>
        <p:blipFill rotWithShape="1">
          <a:blip r:embed="rId8">
            <a:extLst>
              <a:ext uri="{28A0092B-C50C-407E-A947-70E740481C1C}">
                <a14:useLocalDpi xmlns:a14="http://schemas.microsoft.com/office/drawing/2010/main" val="0"/>
              </a:ext>
            </a:extLst>
          </a:blip>
          <a:srcRect t="-14763"/>
          <a:stretch/>
        </p:blipFill>
        <p:spPr>
          <a:xfrm>
            <a:off x="3713748" y="2273970"/>
            <a:ext cx="2382253" cy="770019"/>
          </a:xfrm>
          <a:prstGeom prst="rect">
            <a:avLst/>
          </a:prstGeom>
        </p:spPr>
      </p:pic>
      <p:pic>
        <p:nvPicPr>
          <p:cNvPr id="8" name="Picture 7">
            <a:extLst>
              <a:ext uri="{FF2B5EF4-FFF2-40B4-BE49-F238E27FC236}">
                <a16:creationId xmlns:a16="http://schemas.microsoft.com/office/drawing/2014/main" id="{8F865833-E83A-46B5-BCF5-DCF65CABA0AE}"/>
              </a:ext>
            </a:extLst>
          </p:cNvPr>
          <p:cNvPicPr>
            <a:picLocks noChangeAspect="1"/>
          </p:cNvPicPr>
          <p:nvPr/>
        </p:nvPicPr>
        <p:blipFill rotWithShape="1">
          <a:blip r:embed="rId9">
            <a:extLst>
              <a:ext uri="{28A0092B-C50C-407E-A947-70E740481C1C}">
                <a14:useLocalDpi xmlns:a14="http://schemas.microsoft.com/office/drawing/2010/main" val="0"/>
              </a:ext>
            </a:extLst>
          </a:blip>
          <a:srcRect t="-14763"/>
          <a:stretch/>
        </p:blipFill>
        <p:spPr>
          <a:xfrm>
            <a:off x="6096001" y="2273970"/>
            <a:ext cx="2382253" cy="770019"/>
          </a:xfrm>
          <a:prstGeom prst="rect">
            <a:avLst/>
          </a:prstGeom>
        </p:spPr>
      </p:pic>
      <p:sp>
        <p:nvSpPr>
          <p:cNvPr id="13" name="Text Placeholder 1">
            <a:extLst>
              <a:ext uri="{FF2B5EF4-FFF2-40B4-BE49-F238E27FC236}">
                <a16:creationId xmlns:a16="http://schemas.microsoft.com/office/drawing/2014/main" id="{7EF8ADF0-CA34-4ECB-BF34-0EF957F67116}"/>
              </a:ext>
            </a:extLst>
          </p:cNvPr>
          <p:cNvSpPr>
            <a:spLocks noGrp="1"/>
          </p:cNvSpPr>
          <p:nvPr>
            <p:ph type="body" sz="quarter" idx="11"/>
          </p:nvPr>
        </p:nvSpPr>
        <p:spPr>
          <a:xfrm>
            <a:off x="1" y="0"/>
            <a:ext cx="12192000" cy="630000"/>
          </a:xfrm>
        </p:spPr>
        <p:txBody>
          <a:bodyPr/>
          <a:lstStyle/>
          <a:p>
            <a:r>
              <a:rPr lang="en-GB" dirty="0"/>
              <a:t>1.27 Negative numbers – step 4:3</a:t>
            </a:r>
          </a:p>
        </p:txBody>
      </p:sp>
    </p:spTree>
    <p:extLst>
      <p:ext uri="{BB962C8B-B14F-4D97-AF65-F5344CB8AC3E}">
        <p14:creationId xmlns:p14="http://schemas.microsoft.com/office/powerpoint/2010/main" val="265197161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8"/>
                                        </p:tgtEl>
                                      </p:cBhvr>
                                    </p:animEffect>
                                    <p:set>
                                      <p:cBhvr>
                                        <p:cTn id="18" dur="1" fill="hold">
                                          <p:stCondLst>
                                            <p:cond delay="499"/>
                                          </p:stCondLst>
                                        </p:cTn>
                                        <p:tgtEl>
                                          <p:spTgt spid="8"/>
                                        </p:tgtEl>
                                        <p:attrNameLst>
                                          <p:attrName>style.visibility</p:attrName>
                                        </p:attrNameLst>
                                      </p:cBhvr>
                                      <p:to>
                                        <p:strVal val="hidden"/>
                                      </p:to>
                                    </p:set>
                                  </p:childTnLst>
                                </p:cTn>
                              </p:par>
                            </p:childTnLst>
                          </p:cTn>
                        </p:par>
                        <p:par>
                          <p:cTn id="19" fill="hold">
                            <p:stCondLst>
                              <p:cond delay="500"/>
                            </p:stCondLst>
                            <p:childTnLst>
                              <p:par>
                                <p:cTn id="20" presetID="22" presetClass="entr" presetSubtype="2"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par>
                                <p:cTn id="23" presetID="22" presetClass="entr" presetSubtype="8"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0"/>
                                        </p:tgtEl>
                                      </p:cBhvr>
                                    </p:animEffect>
                                    <p:set>
                                      <p:cBhvr>
                                        <p:cTn id="33" dur="1" fill="hold">
                                          <p:stCondLst>
                                            <p:cond delay="499"/>
                                          </p:stCondLst>
                                        </p:cTn>
                                        <p:tgtEl>
                                          <p:spTgt spid="10"/>
                                        </p:tgtEl>
                                        <p:attrNameLst>
                                          <p:attrName>style.visibility</p:attrName>
                                        </p:attrNameLst>
                                      </p:cBhvr>
                                      <p:to>
                                        <p:strVal val="hidden"/>
                                      </p:to>
                                    </p:set>
                                  </p:childTnLst>
                                </p:cTn>
                              </p:par>
                            </p:childTnLst>
                          </p:cTn>
                        </p:par>
                        <p:par>
                          <p:cTn id="34" fill="hold">
                            <p:stCondLst>
                              <p:cond delay="500"/>
                            </p:stCondLst>
                            <p:childTnLst>
                              <p:par>
                                <p:cTn id="35" presetID="22" presetClass="entr" presetSubtype="2"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right)">
                                      <p:cBhvr>
                                        <p:cTn id="37" dur="500"/>
                                        <p:tgtEl>
                                          <p:spTgt spid="11"/>
                                        </p:tgtEl>
                                      </p:cBhvr>
                                    </p:animEffect>
                                  </p:childTnLst>
                                </p:cTn>
                              </p:par>
                              <p:par>
                                <p:cTn id="38" presetID="22" presetClass="entr" presetSubtype="8" fill="hold"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black background&#10;&#10;Description generated with high confidence">
            <a:extLst>
              <a:ext uri="{FF2B5EF4-FFF2-40B4-BE49-F238E27FC236}">
                <a16:creationId xmlns:a16="http://schemas.microsoft.com/office/drawing/2014/main" id="{21AA149D-7171-432C-A2A2-A13F09625D9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42277" y="3810497"/>
            <a:ext cx="7907446" cy="733929"/>
          </a:xfrm>
          <a:prstGeom prst="rect">
            <a:avLst/>
          </a:prstGeom>
        </p:spPr>
      </p:pic>
      <p:sp>
        <p:nvSpPr>
          <p:cNvPr id="17" name="Oval 16">
            <a:extLst>
              <a:ext uri="{FF2B5EF4-FFF2-40B4-BE49-F238E27FC236}">
                <a16:creationId xmlns:a16="http://schemas.microsoft.com/office/drawing/2014/main" id="{B71AC512-179F-4AEE-9092-180A659D54CE}"/>
              </a:ext>
            </a:extLst>
          </p:cNvPr>
          <p:cNvSpPr/>
          <p:nvPr/>
        </p:nvSpPr>
        <p:spPr bwMode="auto">
          <a:xfrm>
            <a:off x="8858388" y="4039285"/>
            <a:ext cx="611002" cy="611002"/>
          </a:xfrm>
          <a:prstGeom prst="ellipse">
            <a:avLst/>
          </a:prstGeom>
          <a:noFill/>
          <a:ln w="19050" cap="flat" cmpd="sng" algn="ctr">
            <a:solidFill>
              <a:srgbClr val="02649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8" name="Picture 17" descr="A close up of a black background&#10;&#10;Description generated with high confidence">
            <a:extLst>
              <a:ext uri="{FF2B5EF4-FFF2-40B4-BE49-F238E27FC236}">
                <a16:creationId xmlns:a16="http://schemas.microsoft.com/office/drawing/2014/main" id="{B54F04F0-06B3-4381-A420-E95B2CE1887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37197" y="3616422"/>
            <a:ext cx="7907446" cy="1028785"/>
          </a:xfrm>
          <a:prstGeom prst="rect">
            <a:avLst/>
          </a:prstGeom>
        </p:spPr>
      </p:pic>
      <p:sp>
        <p:nvSpPr>
          <p:cNvPr id="19" name="Oval 18">
            <a:extLst>
              <a:ext uri="{FF2B5EF4-FFF2-40B4-BE49-F238E27FC236}">
                <a16:creationId xmlns:a16="http://schemas.microsoft.com/office/drawing/2014/main" id="{10BA6C64-0D73-436F-A767-FB8B0FFC5A49}"/>
              </a:ext>
            </a:extLst>
          </p:cNvPr>
          <p:cNvSpPr/>
          <p:nvPr/>
        </p:nvSpPr>
        <p:spPr bwMode="auto">
          <a:xfrm>
            <a:off x="3112285" y="4036745"/>
            <a:ext cx="611002" cy="611002"/>
          </a:xfrm>
          <a:prstGeom prst="ellipse">
            <a:avLst/>
          </a:prstGeom>
          <a:noFill/>
          <a:ln w="19050" cap="flat" cmpd="sng" algn="ctr">
            <a:solidFill>
              <a:srgbClr val="02649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20" name="Picture 19" descr="A close up of a black background&#10;&#10;Description generated with high confidence">
            <a:extLst>
              <a:ext uri="{FF2B5EF4-FFF2-40B4-BE49-F238E27FC236}">
                <a16:creationId xmlns:a16="http://schemas.microsoft.com/office/drawing/2014/main" id="{55340A62-D0F4-4A25-88D3-4D83A7C8AA70}"/>
              </a:ext>
            </a:extLst>
          </p:cNvPr>
          <p:cNvPicPr>
            <a:picLocks noChangeAspect="1"/>
          </p:cNvPicPr>
          <p:nvPr/>
        </p:nvPicPr>
        <p:blipFill rotWithShape="1">
          <a:blip r:embed="rId5">
            <a:extLst>
              <a:ext uri="{28A0092B-C50C-407E-A947-70E740481C1C}">
                <a14:useLocalDpi xmlns:a14="http://schemas.microsoft.com/office/drawing/2010/main" val="0"/>
              </a:ext>
            </a:extLst>
          </a:blip>
          <a:srcRect b="-76"/>
          <a:stretch/>
        </p:blipFill>
        <p:spPr>
          <a:xfrm>
            <a:off x="2147357" y="3688880"/>
            <a:ext cx="7907446" cy="855546"/>
          </a:xfrm>
          <a:prstGeom prst="rect">
            <a:avLst/>
          </a:prstGeom>
        </p:spPr>
      </p:pic>
      <p:sp>
        <p:nvSpPr>
          <p:cNvPr id="22" name="Oval 21">
            <a:extLst>
              <a:ext uri="{FF2B5EF4-FFF2-40B4-BE49-F238E27FC236}">
                <a16:creationId xmlns:a16="http://schemas.microsoft.com/office/drawing/2014/main" id="{D4B7DEC3-7C2E-435A-A823-DD95CA78A5E4}"/>
              </a:ext>
            </a:extLst>
          </p:cNvPr>
          <p:cNvSpPr/>
          <p:nvPr/>
        </p:nvSpPr>
        <p:spPr bwMode="auto">
          <a:xfrm>
            <a:off x="7708941" y="4034205"/>
            <a:ext cx="611002" cy="611002"/>
          </a:xfrm>
          <a:prstGeom prst="ellipse">
            <a:avLst/>
          </a:prstGeom>
          <a:noFill/>
          <a:ln w="19050" cap="flat" cmpd="sng" algn="ctr">
            <a:solidFill>
              <a:srgbClr val="02649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3" name="Rectangle 2">
            <a:extLst>
              <a:ext uri="{FF2B5EF4-FFF2-40B4-BE49-F238E27FC236}">
                <a16:creationId xmlns:a16="http://schemas.microsoft.com/office/drawing/2014/main" id="{54FC9075-8727-4735-9A0D-598D7C3FB2B9}"/>
              </a:ext>
            </a:extLst>
          </p:cNvPr>
          <p:cNvSpPr/>
          <p:nvPr/>
        </p:nvSpPr>
        <p:spPr bwMode="auto">
          <a:xfrm>
            <a:off x="5809851" y="4144801"/>
            <a:ext cx="611002" cy="61100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4" name="TextBox 3">
            <a:extLst>
              <a:ext uri="{FF2B5EF4-FFF2-40B4-BE49-F238E27FC236}">
                <a16:creationId xmlns:a16="http://schemas.microsoft.com/office/drawing/2014/main" id="{B056D717-3C44-4C55-8AB6-A7C6D2FA7639}"/>
              </a:ext>
            </a:extLst>
          </p:cNvPr>
          <p:cNvSpPr txBox="1"/>
          <p:nvPr/>
        </p:nvSpPr>
        <p:spPr bwMode="auto">
          <a:xfrm>
            <a:off x="2264779" y="1567767"/>
            <a:ext cx="770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dirty="0"/>
              <a:t>Circle the number that is </a:t>
            </a:r>
            <a:r>
              <a:rPr lang="en-GB" i="1" dirty="0"/>
              <a:t>further </a:t>
            </a:r>
            <a:r>
              <a:rPr lang="en-GB" dirty="0"/>
              <a:t>from zero.</a:t>
            </a:r>
            <a:endParaRPr lang="en-GB" sz="2400" dirty="0">
              <a:latin typeface="Myriad Pro Semibold" charset="0"/>
              <a:ea typeface="Myriad Pro Semibold" charset="0"/>
              <a:cs typeface="Myriad Pro Semibold" charset="0"/>
            </a:endParaRPr>
          </a:p>
        </p:txBody>
      </p:sp>
      <p:sp>
        <p:nvSpPr>
          <p:cNvPr id="13" name="Text Placeholder 1">
            <a:extLst>
              <a:ext uri="{FF2B5EF4-FFF2-40B4-BE49-F238E27FC236}">
                <a16:creationId xmlns:a16="http://schemas.microsoft.com/office/drawing/2014/main" id="{AEBC45B7-9879-4144-8128-314ABDE4694F}"/>
              </a:ext>
            </a:extLst>
          </p:cNvPr>
          <p:cNvSpPr>
            <a:spLocks noGrp="1"/>
          </p:cNvSpPr>
          <p:nvPr>
            <p:ph type="body" sz="quarter" idx="11"/>
          </p:nvPr>
        </p:nvSpPr>
        <p:spPr>
          <a:xfrm>
            <a:off x="1" y="0"/>
            <a:ext cx="12192000" cy="630000"/>
          </a:xfrm>
        </p:spPr>
        <p:txBody>
          <a:bodyPr/>
          <a:lstStyle/>
          <a:p>
            <a:r>
              <a:rPr lang="en-GB" dirty="0"/>
              <a:t>1.27 Negative numbers – step 4:3</a:t>
            </a:r>
          </a:p>
        </p:txBody>
      </p:sp>
    </p:spTree>
    <p:extLst>
      <p:ext uri="{BB962C8B-B14F-4D97-AF65-F5344CB8AC3E}">
        <p14:creationId xmlns:p14="http://schemas.microsoft.com/office/powerpoint/2010/main" val="179009075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par>
                                <p:cTn id="13" presetID="10" presetClass="exit" presetSubtype="0" fill="hold" nodeType="withEffect">
                                  <p:stCondLst>
                                    <p:cond delay="0"/>
                                  </p:stCondLst>
                                  <p:childTnLst>
                                    <p:animEffect transition="out" filter="fade">
                                      <p:cBhvr>
                                        <p:cTn id="14" dur="500"/>
                                        <p:tgtEl>
                                          <p:spTgt spid="5"/>
                                        </p:tgtEl>
                                      </p:cBhvr>
                                    </p:animEffect>
                                    <p:set>
                                      <p:cBhvr>
                                        <p:cTn id="15" dur="1" fill="hold">
                                          <p:stCondLst>
                                            <p:cond delay="499"/>
                                          </p:stCondLst>
                                        </p:cTn>
                                        <p:tgtEl>
                                          <p:spTgt spid="5"/>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18"/>
                                        </p:tgtEl>
                                      </p:cBhvr>
                                    </p:animEffect>
                                    <p:set>
                                      <p:cBhvr>
                                        <p:cTn id="32" dur="1" fill="hold">
                                          <p:stCondLst>
                                            <p:cond delay="499"/>
                                          </p:stCondLst>
                                        </p:cTn>
                                        <p:tgtEl>
                                          <p:spTgt spid="18"/>
                                        </p:tgtEl>
                                        <p:attrNameLst>
                                          <p:attrName>style.visibility</p:attrName>
                                        </p:attrNameLst>
                                      </p:cBhvr>
                                      <p:to>
                                        <p:strVal val="hidden"/>
                                      </p:to>
                                    </p:set>
                                  </p:childTnLst>
                                </p:cTn>
                              </p:par>
                              <p:par>
                                <p:cTn id="33" presetID="10" presetClass="entr" presetSubtype="0" fill="hold" grpId="1"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xit" presetSubtype="0" fill="hold" grpId="0" nodeType="withEffect">
                                  <p:stCondLst>
                                    <p:cond delay="0"/>
                                  </p:stCondLst>
                                  <p:childTnLst>
                                    <p:animEffect transition="out" filter="fade">
                                      <p:cBhvr>
                                        <p:cTn id="41" dur="500"/>
                                        <p:tgtEl>
                                          <p:spTgt spid="3"/>
                                        </p:tgtEl>
                                      </p:cBhvr>
                                    </p:animEffect>
                                    <p:set>
                                      <p:cBhvr>
                                        <p:cTn id="42" dur="1" fill="hold">
                                          <p:stCondLst>
                                            <p:cond delay="499"/>
                                          </p:stCondLst>
                                        </p:cTn>
                                        <p:tgtEl>
                                          <p:spTgt spid="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9" grpId="0" animBg="1"/>
      <p:bldP spid="19" grpId="1" animBg="1"/>
      <p:bldP spid="22" grpId="0" animBg="1"/>
      <p:bldP spid="3" grpId="0" animBg="1"/>
      <p:bldP spid="3"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3323F7FD-F5F1-4CB6-8221-568501FDEBC4}"/>
              </a:ext>
            </a:extLst>
          </p:cNvPr>
          <p:cNvGraphicFramePr>
            <a:graphicFrameLocks noGrp="1"/>
          </p:cNvGraphicFramePr>
          <p:nvPr/>
        </p:nvGraphicFramePr>
        <p:xfrm>
          <a:off x="2095500" y="1003241"/>
          <a:ext cx="8001000" cy="5207118"/>
        </p:xfrm>
        <a:graphic>
          <a:graphicData uri="http://schemas.openxmlformats.org/drawingml/2006/table">
            <a:tbl>
              <a:tblPr firstRow="1" bandRow="1">
                <a:tableStyleId>{5C22544A-7EE6-4342-B048-85BDC9FD1C3A}</a:tableStyleId>
              </a:tblPr>
              <a:tblGrid>
                <a:gridCol w="1000125">
                  <a:extLst>
                    <a:ext uri="{9D8B030D-6E8A-4147-A177-3AD203B41FA5}">
                      <a16:colId xmlns:a16="http://schemas.microsoft.com/office/drawing/2014/main" val="359674703"/>
                    </a:ext>
                  </a:extLst>
                </a:gridCol>
                <a:gridCol w="1000125">
                  <a:extLst>
                    <a:ext uri="{9D8B030D-6E8A-4147-A177-3AD203B41FA5}">
                      <a16:colId xmlns:a16="http://schemas.microsoft.com/office/drawing/2014/main" val="370005592"/>
                    </a:ext>
                  </a:extLst>
                </a:gridCol>
                <a:gridCol w="2000250">
                  <a:extLst>
                    <a:ext uri="{9D8B030D-6E8A-4147-A177-3AD203B41FA5}">
                      <a16:colId xmlns:a16="http://schemas.microsoft.com/office/drawing/2014/main" val="1381558999"/>
                    </a:ext>
                  </a:extLst>
                </a:gridCol>
                <a:gridCol w="2000250">
                  <a:extLst>
                    <a:ext uri="{9D8B030D-6E8A-4147-A177-3AD203B41FA5}">
                      <a16:colId xmlns:a16="http://schemas.microsoft.com/office/drawing/2014/main" val="353573541"/>
                    </a:ext>
                  </a:extLst>
                </a:gridCol>
                <a:gridCol w="2000250">
                  <a:extLst>
                    <a:ext uri="{9D8B030D-6E8A-4147-A177-3AD203B41FA5}">
                      <a16:colId xmlns:a16="http://schemas.microsoft.com/office/drawing/2014/main" val="3643415524"/>
                    </a:ext>
                  </a:extLst>
                </a:gridCol>
              </a:tblGrid>
              <a:tr h="1825024">
                <a:tc gridSpan="2">
                  <a:txBody>
                    <a:bodyPr/>
                    <a:lstStyle/>
                    <a:p>
                      <a:pPr algn="ctr"/>
                      <a:r>
                        <a:rPr lang="en-GB" sz="2400" dirty="0">
                          <a:solidFill>
                            <a:schemeClr val="tx1"/>
                          </a:solidFill>
                          <a:latin typeface="Myriad Pro Semibold"/>
                        </a:rPr>
                        <a:t>Number pair</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hMerge="1">
                  <a:txBody>
                    <a:bodyPr/>
                    <a:lstStyle/>
                    <a:p>
                      <a:endParaRPr lang="en-GB"/>
                    </a:p>
                  </a:txBody>
                  <a:tcPr/>
                </a:tc>
                <a:tc>
                  <a:txBody>
                    <a:bodyPr/>
                    <a:lstStyle/>
                    <a:p>
                      <a:pPr algn="ctr"/>
                      <a:r>
                        <a:rPr lang="en-GB" sz="2400" dirty="0">
                          <a:solidFill>
                            <a:schemeClr val="tx1"/>
                          </a:solidFill>
                          <a:latin typeface="Myriad Pro Semibold"/>
                        </a:rPr>
                        <a:t>Positive number further </a:t>
                      </a:r>
                      <a:br>
                        <a:rPr lang="en-GB" sz="2400" dirty="0">
                          <a:solidFill>
                            <a:schemeClr val="tx1"/>
                          </a:solidFill>
                          <a:latin typeface="Myriad Pro Semibold"/>
                        </a:rPr>
                      </a:br>
                      <a:r>
                        <a:rPr lang="en-GB" sz="2400" dirty="0">
                          <a:solidFill>
                            <a:schemeClr val="tx1"/>
                          </a:solidFill>
                          <a:latin typeface="Myriad Pro Semibold"/>
                        </a:rPr>
                        <a:t>from zero</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tx1"/>
                          </a:solidFill>
                          <a:latin typeface="Myriad Pro Semibold"/>
                        </a:rPr>
                        <a:t>Negative number further </a:t>
                      </a:r>
                      <a:br>
                        <a:rPr lang="en-GB" sz="2400" dirty="0">
                          <a:solidFill>
                            <a:schemeClr val="tx1"/>
                          </a:solidFill>
                          <a:latin typeface="Myriad Pro Semibold"/>
                        </a:rPr>
                      </a:br>
                      <a:r>
                        <a:rPr lang="en-GB" sz="2400" dirty="0">
                          <a:solidFill>
                            <a:schemeClr val="tx1"/>
                          </a:solidFill>
                          <a:latin typeface="Myriad Pro Semibold"/>
                        </a:rPr>
                        <a:t>from zero</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solidFill>
                            <a:schemeClr val="tx1"/>
                          </a:solidFill>
                          <a:latin typeface="Myriad Pro Semibold"/>
                        </a:rPr>
                        <a:t>Both numbers same distance from zero</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3809645214"/>
                  </a:ext>
                </a:extLst>
              </a:tr>
              <a:tr h="547813">
                <a:tc>
                  <a:txBody>
                    <a:bodyPr/>
                    <a:lstStyle/>
                    <a:p>
                      <a:pPr algn="r">
                        <a:lnSpc>
                          <a:spcPct val="107000"/>
                        </a:lnSpc>
                        <a:spcAft>
                          <a:spcPts val="800"/>
                        </a:spcAft>
                        <a:buNone/>
                      </a:pPr>
                      <a:r>
                        <a:rPr lang="en-GB" sz="2400" b="1" dirty="0">
                          <a:latin typeface="Myriad Pro" panose="020B0503030403020204" pitchFamily="34" charset="0"/>
                        </a:rPr>
                        <a:t>−6</a:t>
                      </a:r>
                      <a:r>
                        <a:rPr lang="en-GB" sz="2400" b="1" dirty="0">
                          <a:latin typeface="Myriad Pro" panose="020B0503030403020204" pitchFamily="34" charset="0"/>
                          <a:ea typeface="Times New Roman" panose="02020603050405020304" pitchFamily="18" charset="0"/>
                          <a:cs typeface="Times New Roman" panose="02020603050405020304" pitchFamily="18" charset="0"/>
                        </a:rPr>
                        <a:t> </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ea typeface="Times New Roman" panose="02020603050405020304" pitchFamily="18" charset="0"/>
                          <a:cs typeface="Times New Roman" panose="02020603050405020304" pitchFamily="18" charset="0"/>
                        </a:rPr>
                        <a:t>12</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8223166"/>
                  </a:ext>
                </a:extLst>
              </a:tr>
              <a:tr h="547813">
                <a:tc>
                  <a:txBody>
                    <a:bodyPr/>
                    <a:lstStyle/>
                    <a:p>
                      <a:pPr algn="r">
                        <a:lnSpc>
                          <a:spcPct val="107000"/>
                        </a:lnSpc>
                        <a:spcAft>
                          <a:spcPts val="800"/>
                        </a:spcAft>
                        <a:buNone/>
                      </a:pPr>
                      <a:r>
                        <a:rPr lang="en-GB" sz="2400" b="1" dirty="0">
                          <a:latin typeface="Myriad Pro" panose="020B0503030403020204" pitchFamily="34" charset="0"/>
                        </a:rPr>
                        <a:t>−12</a:t>
                      </a:r>
                      <a:endParaRPr lang="en-GB" sz="2400" b="1" dirty="0">
                        <a:latin typeface="Myriad Pro" panose="020B0503030403020204" pitchFamily="34" charset="0"/>
                        <a:ea typeface="Times New Roman" panose="02020603050405020304" pitchFamily="18" charset="0"/>
                        <a:cs typeface="Times New Roman" panose="02020603050405020304" pitchFamily="18" charset="0"/>
                      </a:endParaRP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ea typeface="Times New Roman" panose="02020603050405020304" pitchFamily="18" charset="0"/>
                          <a:cs typeface="Times New Roman" panose="02020603050405020304" pitchFamily="18" charset="0"/>
                        </a:rPr>
                        <a:t>6</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8544462"/>
                  </a:ext>
                </a:extLst>
              </a:tr>
              <a:tr h="547813">
                <a:tc>
                  <a:txBody>
                    <a:bodyPr/>
                    <a:lstStyle/>
                    <a:p>
                      <a:pPr algn="r">
                        <a:lnSpc>
                          <a:spcPct val="107000"/>
                        </a:lnSpc>
                        <a:spcAft>
                          <a:spcPts val="800"/>
                        </a:spcAft>
                        <a:buNone/>
                      </a:pPr>
                      <a:r>
                        <a:rPr lang="en-GB" sz="2400" b="1" dirty="0">
                          <a:latin typeface="Myriad Pro" panose="020B0503030403020204" pitchFamily="34" charset="0"/>
                        </a:rPr>
                        <a:t>−6</a:t>
                      </a:r>
                      <a:endParaRPr lang="en-GB" sz="2400" b="1" dirty="0">
                        <a:latin typeface="Myriad Pro" panose="020B0503030403020204" pitchFamily="34" charset="0"/>
                        <a:ea typeface="Times New Roman" panose="02020603050405020304" pitchFamily="18" charset="0"/>
                        <a:cs typeface="Times New Roman" panose="02020603050405020304" pitchFamily="18" charset="0"/>
                      </a:endParaRP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ea typeface="Times New Roman" panose="02020603050405020304" pitchFamily="18" charset="0"/>
                          <a:cs typeface="Times New Roman" panose="02020603050405020304" pitchFamily="18" charset="0"/>
                        </a:rPr>
                        <a:t>6</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605547"/>
                  </a:ext>
                </a:extLst>
              </a:tr>
              <a:tr h="547813">
                <a:tc>
                  <a:txBody>
                    <a:bodyPr/>
                    <a:lstStyle/>
                    <a:p>
                      <a:pPr algn="r">
                        <a:lnSpc>
                          <a:spcPct val="107000"/>
                        </a:lnSpc>
                        <a:spcAft>
                          <a:spcPts val="800"/>
                        </a:spcAft>
                        <a:buNone/>
                      </a:pPr>
                      <a:r>
                        <a:rPr lang="en-GB" sz="2400" b="1" dirty="0">
                          <a:latin typeface="Myriad Pro" panose="020B0503030403020204" pitchFamily="34" charset="0"/>
                        </a:rPr>
                        <a:t>10</a:t>
                      </a:r>
                      <a:endParaRPr lang="en-GB" sz="2400" b="1" dirty="0">
                        <a:latin typeface="Myriad Pro" panose="020B0503030403020204" pitchFamily="34" charset="0"/>
                        <a:ea typeface="Times New Roman" panose="02020603050405020304" pitchFamily="18" charset="0"/>
                        <a:cs typeface="Times New Roman" panose="02020603050405020304" pitchFamily="18" charset="0"/>
                      </a:endParaRP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rPr>
                        <a:t>−</a:t>
                      </a:r>
                      <a:r>
                        <a:rPr lang="en-GB" sz="2400" b="1" dirty="0">
                          <a:latin typeface="Myriad Pro" panose="020B0503030403020204" pitchFamily="34" charset="0"/>
                          <a:ea typeface="Times New Roman" panose="02020603050405020304" pitchFamily="18" charset="0"/>
                          <a:cs typeface="Times New Roman" panose="02020603050405020304" pitchFamily="18" charset="0"/>
                        </a:rPr>
                        <a:t>1</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6867898"/>
                  </a:ext>
                </a:extLst>
              </a:tr>
              <a:tr h="547813">
                <a:tc>
                  <a:txBody>
                    <a:bodyPr/>
                    <a:lstStyle/>
                    <a:p>
                      <a:pPr algn="r">
                        <a:lnSpc>
                          <a:spcPct val="107000"/>
                        </a:lnSpc>
                        <a:spcAft>
                          <a:spcPts val="800"/>
                        </a:spcAft>
                        <a:buNone/>
                      </a:pPr>
                      <a:r>
                        <a:rPr lang="en-GB" sz="2400" b="1" dirty="0">
                          <a:latin typeface="Myriad Pro" panose="020B0503030403020204" pitchFamily="34" charset="0"/>
                        </a:rPr>
                        <a:t>10</a:t>
                      </a:r>
                      <a:endParaRPr lang="en-GB" sz="2400" b="1" dirty="0">
                        <a:latin typeface="Myriad Pro" panose="020B0503030403020204" pitchFamily="34" charset="0"/>
                        <a:ea typeface="Times New Roman" panose="02020603050405020304" pitchFamily="18" charset="0"/>
                        <a:cs typeface="Times New Roman" panose="02020603050405020304" pitchFamily="18" charset="0"/>
                      </a:endParaRP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rPr>
                        <a:t>−</a:t>
                      </a:r>
                      <a:r>
                        <a:rPr lang="en-GB" sz="2400" b="1" dirty="0">
                          <a:latin typeface="Myriad Pro" panose="020B0503030403020204" pitchFamily="34" charset="0"/>
                          <a:ea typeface="Times New Roman" panose="02020603050405020304" pitchFamily="18" charset="0"/>
                          <a:cs typeface="Times New Roman" panose="02020603050405020304" pitchFamily="18" charset="0"/>
                        </a:rPr>
                        <a:t>10</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2359552"/>
                  </a:ext>
                </a:extLst>
              </a:tr>
              <a:tr h="547813">
                <a:tc>
                  <a:txBody>
                    <a:bodyPr/>
                    <a:lstStyle/>
                    <a:p>
                      <a:pPr algn="r">
                        <a:lnSpc>
                          <a:spcPct val="107000"/>
                        </a:lnSpc>
                        <a:spcAft>
                          <a:spcPts val="800"/>
                        </a:spcAft>
                        <a:buNone/>
                      </a:pPr>
                      <a:r>
                        <a:rPr lang="en-GB" sz="2400" b="1" dirty="0">
                          <a:latin typeface="Myriad Pro" panose="020B0503030403020204" pitchFamily="34" charset="0"/>
                        </a:rPr>
                        <a:t>10</a:t>
                      </a:r>
                      <a:endParaRPr lang="en-GB" sz="2400" b="1" dirty="0">
                        <a:latin typeface="Myriad Pro" panose="020B0503030403020204" pitchFamily="34" charset="0"/>
                        <a:ea typeface="Times New Roman" panose="02020603050405020304" pitchFamily="18" charset="0"/>
                        <a:cs typeface="Times New Roman" panose="02020603050405020304" pitchFamily="18" charset="0"/>
                      </a:endParaRP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lnSpc>
                          <a:spcPct val="107000"/>
                        </a:lnSpc>
                        <a:spcAft>
                          <a:spcPts val="800"/>
                        </a:spcAft>
                        <a:buNone/>
                      </a:pPr>
                      <a:r>
                        <a:rPr lang="en-GB" sz="2400" b="1" dirty="0">
                          <a:latin typeface="Myriad Pro" panose="020B0503030403020204" pitchFamily="34" charset="0"/>
                        </a:rPr>
                        <a:t>−</a:t>
                      </a:r>
                      <a:r>
                        <a:rPr lang="en-GB" sz="2400" b="1" dirty="0">
                          <a:latin typeface="Myriad Pro" panose="020B0503030403020204" pitchFamily="34" charset="0"/>
                          <a:ea typeface="Times New Roman" panose="02020603050405020304" pitchFamily="18" charset="0"/>
                          <a:cs typeface="Times New Roman" panose="02020603050405020304" pitchFamily="18" charset="0"/>
                        </a:rPr>
                        <a:t>100</a:t>
                      </a:r>
                    </a:p>
                  </a:txBody>
                  <a:tcPr marR="180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bg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1709399"/>
                  </a:ext>
                </a:extLst>
              </a:tr>
            </a:tbl>
          </a:graphicData>
        </a:graphic>
      </p:graphicFrame>
      <p:sp>
        <p:nvSpPr>
          <p:cNvPr id="3" name="Rectangle 2">
            <a:extLst>
              <a:ext uri="{FF2B5EF4-FFF2-40B4-BE49-F238E27FC236}">
                <a16:creationId xmlns:a16="http://schemas.microsoft.com/office/drawing/2014/main" id="{B6FCC7E2-17C8-4010-93CD-E38C00D49A63}"/>
              </a:ext>
            </a:extLst>
          </p:cNvPr>
          <p:cNvSpPr/>
          <p:nvPr/>
        </p:nvSpPr>
        <p:spPr>
          <a:xfrm>
            <a:off x="4810925" y="2904355"/>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13" name="Rectangle 12">
            <a:extLst>
              <a:ext uri="{FF2B5EF4-FFF2-40B4-BE49-F238E27FC236}">
                <a16:creationId xmlns:a16="http://schemas.microsoft.com/office/drawing/2014/main" id="{F4F7AC12-15EC-4C54-BBAB-023F1ECCE771}"/>
              </a:ext>
            </a:extLst>
          </p:cNvPr>
          <p:cNvSpPr/>
          <p:nvPr/>
        </p:nvSpPr>
        <p:spPr>
          <a:xfrm>
            <a:off x="6811375" y="3429001"/>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14" name="Rectangle 13">
            <a:extLst>
              <a:ext uri="{FF2B5EF4-FFF2-40B4-BE49-F238E27FC236}">
                <a16:creationId xmlns:a16="http://schemas.microsoft.com/office/drawing/2014/main" id="{3834B310-71B0-4FA6-BB70-0D0BC719A74A}"/>
              </a:ext>
            </a:extLst>
          </p:cNvPr>
          <p:cNvSpPr/>
          <p:nvPr/>
        </p:nvSpPr>
        <p:spPr>
          <a:xfrm>
            <a:off x="8811825" y="4004911"/>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15" name="Rectangle 14">
            <a:extLst>
              <a:ext uri="{FF2B5EF4-FFF2-40B4-BE49-F238E27FC236}">
                <a16:creationId xmlns:a16="http://schemas.microsoft.com/office/drawing/2014/main" id="{3E119981-B667-44A4-A4B4-6A540D9B2A78}"/>
              </a:ext>
            </a:extLst>
          </p:cNvPr>
          <p:cNvSpPr/>
          <p:nvPr/>
        </p:nvSpPr>
        <p:spPr>
          <a:xfrm>
            <a:off x="4810925" y="4547732"/>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16" name="Rectangle 15">
            <a:extLst>
              <a:ext uri="{FF2B5EF4-FFF2-40B4-BE49-F238E27FC236}">
                <a16:creationId xmlns:a16="http://schemas.microsoft.com/office/drawing/2014/main" id="{5351509F-3262-46A1-B17F-221A6197EC75}"/>
              </a:ext>
            </a:extLst>
          </p:cNvPr>
          <p:cNvSpPr/>
          <p:nvPr/>
        </p:nvSpPr>
        <p:spPr>
          <a:xfrm>
            <a:off x="8811824" y="5107635"/>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21" name="Rectangle 20">
            <a:extLst>
              <a:ext uri="{FF2B5EF4-FFF2-40B4-BE49-F238E27FC236}">
                <a16:creationId xmlns:a16="http://schemas.microsoft.com/office/drawing/2014/main" id="{412F09EA-2280-4938-8383-031D8A4011CF}"/>
              </a:ext>
            </a:extLst>
          </p:cNvPr>
          <p:cNvSpPr/>
          <p:nvPr/>
        </p:nvSpPr>
        <p:spPr>
          <a:xfrm>
            <a:off x="6811375" y="5637590"/>
            <a:ext cx="546945" cy="646331"/>
          </a:xfrm>
          <a:prstGeom prst="rect">
            <a:avLst/>
          </a:prstGeom>
        </p:spPr>
        <p:txBody>
          <a:bodyPr wrap="none" anchor="ctr">
            <a:spAutoFit/>
          </a:bodyPr>
          <a:lstStyle/>
          <a:p>
            <a:pPr>
              <a:buNone/>
            </a:pPr>
            <a:r>
              <a:rPr lang="en-GB" sz="3600" dirty="0">
                <a:latin typeface="Myriad Pro" panose="020B0503030403020204" pitchFamily="34" charset="0"/>
                <a:ea typeface="Calibri" panose="020F0502020204030204" pitchFamily="34" charset="0"/>
                <a:cs typeface="Times New Roman" panose="02020603050405020304" pitchFamily="18" charset="0"/>
                <a:sym typeface="Wingdings" panose="05000000000000000000" pitchFamily="2" charset="2"/>
              </a:rPr>
              <a:t></a:t>
            </a:r>
            <a:endParaRPr lang="en-GB" sz="3600" dirty="0">
              <a:latin typeface="Myriad Pro" panose="020B0503030403020204" pitchFamily="34" charset="0"/>
            </a:endParaRPr>
          </a:p>
        </p:txBody>
      </p:sp>
      <p:sp>
        <p:nvSpPr>
          <p:cNvPr id="17" name="Text Placeholder 1">
            <a:extLst>
              <a:ext uri="{FF2B5EF4-FFF2-40B4-BE49-F238E27FC236}">
                <a16:creationId xmlns:a16="http://schemas.microsoft.com/office/drawing/2014/main" id="{3C336757-0B08-4321-AB67-F73A513AFA1A}"/>
              </a:ext>
            </a:extLst>
          </p:cNvPr>
          <p:cNvSpPr>
            <a:spLocks noGrp="1"/>
          </p:cNvSpPr>
          <p:nvPr>
            <p:ph type="body" sz="quarter" idx="11"/>
          </p:nvPr>
        </p:nvSpPr>
        <p:spPr>
          <a:xfrm>
            <a:off x="1" y="0"/>
            <a:ext cx="12192000" cy="630000"/>
          </a:xfrm>
        </p:spPr>
        <p:txBody>
          <a:bodyPr/>
          <a:lstStyle/>
          <a:p>
            <a:r>
              <a:rPr lang="en-GB" dirty="0"/>
              <a:t>1.27 Negative numbers – step 4:3</a:t>
            </a:r>
          </a:p>
        </p:txBody>
      </p:sp>
    </p:spTree>
    <p:extLst>
      <p:ext uri="{BB962C8B-B14F-4D97-AF65-F5344CB8AC3E}">
        <p14:creationId xmlns:p14="http://schemas.microsoft.com/office/powerpoint/2010/main" val="200821632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P spid="15" grpId="0"/>
      <p:bldP spid="16" grpId="0"/>
      <p:bldP spid="2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5</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27603884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5</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identify and place negative numbers on a number line</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8287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8BEBBBA-AD76-4C47-8E44-81D4F8483556}"/>
              </a:ext>
            </a:extLst>
          </p:cNvPr>
          <p:cNvSpPr>
            <a:spLocks noGrp="1"/>
          </p:cNvSpPr>
          <p:nvPr>
            <p:ph type="ftr" sz="quarter" idx="11"/>
          </p:nvPr>
        </p:nvSpPr>
        <p:spPr/>
        <p:txBody>
          <a:bodyPr/>
          <a:lstStyle/>
          <a:p>
            <a:pPr>
              <a:defRPr/>
            </a:pPr>
            <a:r>
              <a:rPr lang="en-GB" dirty="0"/>
              <a:t>Curriculum Prioritisation for Primary Maths</a:t>
            </a:r>
          </a:p>
        </p:txBody>
      </p:sp>
      <p:sp>
        <p:nvSpPr>
          <p:cNvPr id="5" name="Content Placeholder 10">
            <a:extLst>
              <a:ext uri="{FF2B5EF4-FFF2-40B4-BE49-F238E27FC236}">
                <a16:creationId xmlns:a16="http://schemas.microsoft.com/office/drawing/2014/main" id="{A4191577-7FB3-44A1-AC26-B90834750BC8}"/>
              </a:ext>
            </a:extLst>
          </p:cNvPr>
          <p:cNvSpPr txBox="1">
            <a:spLocks/>
          </p:cNvSpPr>
          <p:nvPr/>
        </p:nvSpPr>
        <p:spPr>
          <a:xfrm>
            <a:off x="594007" y="845820"/>
            <a:ext cx="11140163" cy="32083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585858"/>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rgbClr val="585858"/>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rgbClr val="585858"/>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rgbClr val="585858"/>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585858"/>
              </a:buClr>
            </a:pPr>
            <a:r>
              <a:rPr lang="en-GB" b="0" i="0" dirty="0">
                <a:solidFill>
                  <a:schemeClr val="tx1">
                    <a:lumMod val="65000"/>
                    <a:lumOff val="35000"/>
                  </a:schemeClr>
                </a:solidFill>
                <a:effectLst/>
              </a:rPr>
              <a:t>The links below take you to the starting slide of each learning outcome.</a:t>
            </a:r>
          </a:p>
        </p:txBody>
      </p:sp>
      <p:graphicFrame>
        <p:nvGraphicFramePr>
          <p:cNvPr id="6" name="Table 5">
            <a:extLst>
              <a:ext uri="{FF2B5EF4-FFF2-40B4-BE49-F238E27FC236}">
                <a16:creationId xmlns:a16="http://schemas.microsoft.com/office/drawing/2014/main" id="{037BAE3D-75EB-48DC-9322-F1A247F8AE2E}"/>
              </a:ext>
            </a:extLst>
          </p:cNvPr>
          <p:cNvGraphicFramePr>
            <a:graphicFrameLocks noGrp="1"/>
          </p:cNvGraphicFramePr>
          <p:nvPr>
            <p:extLst>
              <p:ext uri="{D42A27DB-BD31-4B8C-83A1-F6EECF244321}">
                <p14:modId xmlns:p14="http://schemas.microsoft.com/office/powerpoint/2010/main" val="2045821236"/>
              </p:ext>
            </p:extLst>
          </p:nvPr>
        </p:nvGraphicFramePr>
        <p:xfrm>
          <a:off x="594008" y="1535029"/>
          <a:ext cx="10712127" cy="3675636"/>
        </p:xfrm>
        <a:graphic>
          <a:graphicData uri="http://schemas.openxmlformats.org/drawingml/2006/table">
            <a:tbl>
              <a:tblPr firstRow="1" bandRow="1">
                <a:tableStyleId>{5C22544A-7EE6-4342-B048-85BDC9FD1C3A}</a:tableStyleId>
              </a:tblPr>
              <a:tblGrid>
                <a:gridCol w="929630">
                  <a:extLst>
                    <a:ext uri="{9D8B030D-6E8A-4147-A177-3AD203B41FA5}">
                      <a16:colId xmlns:a16="http://schemas.microsoft.com/office/drawing/2014/main" val="507789682"/>
                    </a:ext>
                  </a:extLst>
                </a:gridCol>
                <a:gridCol w="9782497">
                  <a:extLst>
                    <a:ext uri="{9D8B030D-6E8A-4147-A177-3AD203B41FA5}">
                      <a16:colId xmlns:a16="http://schemas.microsoft.com/office/drawing/2014/main" val="1182114759"/>
                    </a:ext>
                  </a:extLst>
                </a:gridCol>
              </a:tblGrid>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1</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3" action="ppaction://hlinksldjump"/>
                        </a:rPr>
                        <a:t>Pupils represent a change story using addition and subtraction symbols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1814327038"/>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2</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4" action="ppaction://hlinksldjump"/>
                        </a:rPr>
                        <a:t>Pupils interpret numbers greater than and less than zero in different contexts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86604893"/>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3</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5" action="ppaction://hlinksldjump"/>
                        </a:rPr>
                        <a:t>Pupils read and write negative numbers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6485081"/>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4</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6" action="ppaction://hlinksldjump"/>
                        </a:rPr>
                        <a:t>Pupils explain how the value of a number relates to its position from zero</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401546190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5</a:t>
                      </a:r>
                    </a:p>
                  </a:txBody>
                  <a:tcPr anchor="ctr">
                    <a:solidFill>
                      <a:srgbClr val="E5F3F2"/>
                    </a:solidFill>
                  </a:tcPr>
                </a:tc>
                <a:tc>
                  <a:txBody>
                    <a:bodyPr/>
                    <a:lstStyle/>
                    <a:p>
                      <a:r>
                        <a:rPr lang="en-GB" sz="2000" b="0" dirty="0">
                          <a:solidFill>
                            <a:schemeClr val="tx1">
                              <a:lumMod val="65000"/>
                              <a:lumOff val="35000"/>
                            </a:schemeClr>
                          </a:solidFill>
                          <a:latin typeface="Arial" panose="020B0604020202020204" pitchFamily="34" charset="0"/>
                          <a:cs typeface="Arial" panose="020B0604020202020204" pitchFamily="34" charset="0"/>
                          <a:hlinkClick r:id="rId7" action="ppaction://hlinksldjump"/>
                        </a:rPr>
                        <a:t>Pupils identify and place negative numbers on a number line</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80795984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6</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8" action="ppaction://hlinksldjump"/>
                        </a:rPr>
                        <a:t>Pupils interpret sets of negative and positive numbers in a range of contexts </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25688267"/>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7</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9" action="ppaction://hlinksldjump"/>
                        </a:rPr>
                        <a:t>Pupils use their knowledge of positive and negative numbers to calculate intervals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77836119"/>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8</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0" action="ppaction://hlinksldjump"/>
                        </a:rPr>
                        <a:t>Pupils explain how negative numbers are used on a coordinate grid</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568232836"/>
                  </a:ext>
                </a:extLst>
              </a:tr>
              <a:tr h="370840">
                <a:tc>
                  <a:txBody>
                    <a:bodyPr/>
                    <a:lstStyle/>
                    <a:p>
                      <a:pPr algn="ctr"/>
                      <a:r>
                        <a:rPr lang="en-GB" sz="2000" b="0" dirty="0">
                          <a:solidFill>
                            <a:schemeClr val="tx1">
                              <a:lumMod val="65000"/>
                              <a:lumOff val="35000"/>
                            </a:schemeClr>
                          </a:solidFill>
                          <a:latin typeface="Arial" panose="020B0604020202020204" pitchFamily="34" charset="0"/>
                          <a:cs typeface="Arial" panose="020B0604020202020204" pitchFamily="34" charset="0"/>
                        </a:rPr>
                        <a:t>9</a:t>
                      </a:r>
                    </a:p>
                  </a:txBody>
                  <a:tcPr anchor="ctr">
                    <a:solidFill>
                      <a:srgbClr val="E5F3F2"/>
                    </a:solidFill>
                  </a:tcPr>
                </a:tc>
                <a:tc>
                  <a:txBody>
                    <a:bodyPr/>
                    <a:lstStyle/>
                    <a:p>
                      <a:pPr marL="0" marR="0" lvl="0" indent="0" algn="l" defTabSz="914400" rtl="0" eaLnBrk="1" fontAlgn="auto" latinLnBrk="0" hangingPunct="1">
                        <a:lnSpc>
                          <a:spcPct val="120000"/>
                        </a:lnSpc>
                        <a:spcBef>
                          <a:spcPts val="0"/>
                        </a:spcBef>
                        <a:spcAft>
                          <a:spcPts val="0"/>
                        </a:spcAft>
                        <a:buClr>
                          <a:srgbClr val="585858"/>
                        </a:buClr>
                        <a:buSzTx/>
                        <a:buFontTx/>
                        <a:buNone/>
                        <a:tabLst/>
                        <a:defRPr/>
                      </a:pPr>
                      <a:r>
                        <a:rPr lang="en-GB" sz="2000" b="0" dirty="0">
                          <a:solidFill>
                            <a:schemeClr val="tx1">
                              <a:lumMod val="65000"/>
                              <a:lumOff val="35000"/>
                            </a:schemeClr>
                          </a:solidFill>
                          <a:latin typeface="Arial" panose="020B0604020202020204" pitchFamily="34" charset="0"/>
                          <a:cs typeface="Arial" panose="020B0604020202020204" pitchFamily="34" charset="0"/>
                          <a:hlinkClick r:id="rId11" action="ppaction://hlinksldjump"/>
                        </a:rPr>
                        <a:t>Pupils use their knowledge of positive and negative numbers to interpret graphs</a:t>
                      </a:r>
                      <a:endParaRPr lang="en-GB" sz="2000" b="0" dirty="0">
                        <a:solidFill>
                          <a:schemeClr val="tx1">
                            <a:lumMod val="65000"/>
                            <a:lumOff val="35000"/>
                          </a:schemeClr>
                        </a:solidFill>
                        <a:latin typeface="Arial" panose="020B0604020202020204" pitchFamily="34" charset="0"/>
                        <a:cs typeface="Arial" panose="020B0604020202020204" pitchFamily="34" charset="0"/>
                      </a:endParaRPr>
                    </a:p>
                  </a:txBody>
                  <a:tcPr anchor="ctr">
                    <a:solidFill>
                      <a:srgbClr val="E5F3F2"/>
                    </a:solidFill>
                  </a:tcPr>
                </a:tc>
                <a:extLst>
                  <a:ext uri="{0D108BD9-81ED-4DB2-BD59-A6C34878D82A}">
                    <a16:rowId xmlns:a16="http://schemas.microsoft.com/office/drawing/2014/main" val="3315498376"/>
                  </a:ext>
                </a:extLst>
              </a:tr>
            </a:tbl>
          </a:graphicData>
        </a:graphic>
      </p:graphicFrame>
      <p:sp>
        <p:nvSpPr>
          <p:cNvPr id="7" name="Action Button: Return 6">
            <a:hlinkClick r:id="rId12" action="ppaction://hlinksldjump" highlightClick="1"/>
            <a:extLst>
              <a:ext uri="{FF2B5EF4-FFF2-40B4-BE49-F238E27FC236}">
                <a16:creationId xmlns:a16="http://schemas.microsoft.com/office/drawing/2014/main" id="{2570C625-E476-4A8C-BF3D-99D1E479925B}"/>
              </a:ext>
            </a:extLst>
          </p:cNvPr>
          <p:cNvSpPr/>
          <p:nvPr/>
        </p:nvSpPr>
        <p:spPr>
          <a:xfrm>
            <a:off x="547934" y="57470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8CEE4455-BFAA-47B1-A1C6-8DC3C9CE865C}"/>
              </a:ext>
            </a:extLst>
          </p:cNvPr>
          <p:cNvSpPr txBox="1"/>
          <p:nvPr/>
        </p:nvSpPr>
        <p:spPr>
          <a:xfrm>
            <a:off x="1116039" y="5645385"/>
            <a:ext cx="10352129" cy="461665"/>
          </a:xfrm>
          <a:prstGeom prst="rect">
            <a:avLst/>
          </a:prstGeom>
          <a:noFill/>
        </p:spPr>
        <p:txBody>
          <a:bodyPr wrap="square" rtlCol="0">
            <a:spAutoFit/>
          </a:bodyPr>
          <a:lstStyle/>
          <a:p>
            <a:r>
              <a:rPr lang="en-GB" sz="2400" dirty="0">
                <a:solidFill>
                  <a:schemeClr val="tx1">
                    <a:lumMod val="65000"/>
                    <a:lumOff val="35000"/>
                  </a:schemeClr>
                </a:solidFill>
                <a:latin typeface="Arial" panose="020B0604020202020204" pitchFamily="34" charset="0"/>
                <a:cs typeface="Arial" panose="020B0604020202020204" pitchFamily="34" charset="0"/>
              </a:rPr>
              <a:t>Click the arrow button to return to this Contents slide.</a:t>
            </a:r>
          </a:p>
        </p:txBody>
      </p:sp>
      <p:sp>
        <p:nvSpPr>
          <p:cNvPr id="4" name="Title 3">
            <a:extLst>
              <a:ext uri="{FF2B5EF4-FFF2-40B4-BE49-F238E27FC236}">
                <a16:creationId xmlns:a16="http://schemas.microsoft.com/office/drawing/2014/main" id="{EB238C35-3C03-4D16-99F1-BBF34DEA3727}"/>
              </a:ext>
            </a:extLst>
          </p:cNvPr>
          <p:cNvSpPr>
            <a:spLocks noGrp="1"/>
          </p:cNvSpPr>
          <p:nvPr>
            <p:ph type="title" idx="4294967295"/>
          </p:nvPr>
        </p:nvSpPr>
        <p:spPr>
          <a:xfrm>
            <a:off x="594008" y="246063"/>
            <a:ext cx="11140163" cy="426170"/>
          </a:xfrm>
        </p:spPr>
        <p:txBody>
          <a:bodyPr>
            <a:normAutofit fontScale="90000"/>
          </a:bodyPr>
          <a:lstStyle/>
          <a:p>
            <a:r>
              <a:rPr lang="en-GB" dirty="0">
                <a:solidFill>
                  <a:schemeClr val="bg1"/>
                </a:solidFill>
              </a:rPr>
              <a:t>Contents</a:t>
            </a:r>
          </a:p>
        </p:txBody>
      </p:sp>
    </p:spTree>
    <p:extLst>
      <p:ext uri="{BB962C8B-B14F-4D97-AF65-F5344CB8AC3E}">
        <p14:creationId xmlns:p14="http://schemas.microsoft.com/office/powerpoint/2010/main" val="97351729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5</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4757040"/>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4:4-4:6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16-17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019043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object&#10;&#10;Description generated with high confidence">
            <a:extLst>
              <a:ext uri="{FF2B5EF4-FFF2-40B4-BE49-F238E27FC236}">
                <a16:creationId xmlns:a16="http://schemas.microsoft.com/office/drawing/2014/main" id="{C4064BA8-D244-4FAD-B5A1-5FF0317778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96310"/>
            <a:ext cx="7907446" cy="665383"/>
          </a:xfrm>
          <a:prstGeom prst="rect">
            <a:avLst/>
          </a:prstGeom>
        </p:spPr>
      </p:pic>
      <p:sp>
        <p:nvSpPr>
          <p:cNvPr id="6" name="Text Placeholder 1">
            <a:extLst>
              <a:ext uri="{FF2B5EF4-FFF2-40B4-BE49-F238E27FC236}">
                <a16:creationId xmlns:a16="http://schemas.microsoft.com/office/drawing/2014/main" id="{2D4FD4EC-26E5-4C03-9F58-07C24BE826AD}"/>
              </a:ext>
            </a:extLst>
          </p:cNvPr>
          <p:cNvSpPr>
            <a:spLocks noGrp="1"/>
          </p:cNvSpPr>
          <p:nvPr>
            <p:ph type="body" sz="quarter" idx="11"/>
          </p:nvPr>
        </p:nvSpPr>
        <p:spPr>
          <a:xfrm>
            <a:off x="1" y="0"/>
            <a:ext cx="12192000" cy="630000"/>
          </a:xfrm>
        </p:spPr>
        <p:txBody>
          <a:bodyPr/>
          <a:lstStyle/>
          <a:p>
            <a:r>
              <a:rPr lang="en-GB" dirty="0"/>
              <a:t>1.27 Negative numbers – step 4:4</a:t>
            </a:r>
          </a:p>
        </p:txBody>
      </p:sp>
    </p:spTree>
    <p:extLst>
      <p:ext uri="{BB962C8B-B14F-4D97-AF65-F5344CB8AC3E}">
        <p14:creationId xmlns:p14="http://schemas.microsoft.com/office/powerpoint/2010/main" val="334337673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generated with high confidence">
            <a:extLst>
              <a:ext uri="{FF2B5EF4-FFF2-40B4-BE49-F238E27FC236}">
                <a16:creationId xmlns:a16="http://schemas.microsoft.com/office/drawing/2014/main" id="{72C1287B-33D8-4783-92F2-5230389C57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8877" y="871051"/>
            <a:ext cx="5794249" cy="5115898"/>
          </a:xfrm>
          <a:prstGeom prst="rect">
            <a:avLst/>
          </a:prstGeom>
        </p:spPr>
      </p:pic>
      <p:pic>
        <p:nvPicPr>
          <p:cNvPr id="7" name="Picture 6" descr="A close up of a screen&#10;&#10;Description generated with high confidence">
            <a:extLst>
              <a:ext uri="{FF2B5EF4-FFF2-40B4-BE49-F238E27FC236}">
                <a16:creationId xmlns:a16="http://schemas.microsoft.com/office/drawing/2014/main" id="{E5A63D47-FDF5-4CD4-9C7D-97F39E481224}"/>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096000" y="4908885"/>
            <a:ext cx="673768" cy="481263"/>
          </a:xfrm>
          <a:prstGeom prst="rect">
            <a:avLst/>
          </a:prstGeom>
        </p:spPr>
      </p:pic>
      <p:pic>
        <p:nvPicPr>
          <p:cNvPr id="8" name="Picture 7" descr="A close up of a screen&#10;&#10;Description generated with high confidence">
            <a:extLst>
              <a:ext uri="{FF2B5EF4-FFF2-40B4-BE49-F238E27FC236}">
                <a16:creationId xmlns:a16="http://schemas.microsoft.com/office/drawing/2014/main" id="{5CCEFB73-456F-4EE4-A22D-ABDA0893E011}"/>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096000" y="2851486"/>
            <a:ext cx="673768" cy="481263"/>
          </a:xfrm>
          <a:prstGeom prst="rect">
            <a:avLst/>
          </a:prstGeom>
        </p:spPr>
      </p:pic>
      <p:pic>
        <p:nvPicPr>
          <p:cNvPr id="9" name="Picture 8" descr="A close up of a screen&#10;&#10;Description generated with high confidence">
            <a:extLst>
              <a:ext uri="{FF2B5EF4-FFF2-40B4-BE49-F238E27FC236}">
                <a16:creationId xmlns:a16="http://schemas.microsoft.com/office/drawing/2014/main" id="{E9C75FCC-5B16-4070-9458-477DFF54A01A}"/>
              </a:ext>
            </a:extLst>
          </p:cNvPr>
          <p:cNvPicPr>
            <a:picLocks noChangeAspect="1"/>
          </p:cNvPicPr>
          <p:nvPr/>
        </p:nvPicPr>
        <p:blipFill rotWithShape="1">
          <a:blip r:embed="rId6">
            <a:extLst>
              <a:ext uri="{28A0092B-C50C-407E-A947-70E740481C1C}">
                <a14:useLocalDpi xmlns:a14="http://schemas.microsoft.com/office/drawing/2010/main" val="0"/>
              </a:ext>
            </a:extLst>
          </a:blip>
          <a:srcRect t="-19398"/>
          <a:stretch/>
        </p:blipFill>
        <p:spPr>
          <a:xfrm>
            <a:off x="6096000" y="778739"/>
            <a:ext cx="854242" cy="481263"/>
          </a:xfrm>
          <a:prstGeom prst="rect">
            <a:avLst/>
          </a:prstGeom>
        </p:spPr>
      </p:pic>
      <p:sp>
        <p:nvSpPr>
          <p:cNvPr id="10" name="Text Placeholder 1">
            <a:extLst>
              <a:ext uri="{FF2B5EF4-FFF2-40B4-BE49-F238E27FC236}">
                <a16:creationId xmlns:a16="http://schemas.microsoft.com/office/drawing/2014/main" id="{9F0AAD6C-7D37-481E-8854-4DF0B37592A4}"/>
              </a:ext>
            </a:extLst>
          </p:cNvPr>
          <p:cNvSpPr>
            <a:spLocks noGrp="1"/>
          </p:cNvSpPr>
          <p:nvPr>
            <p:ph type="body" sz="quarter" idx="11"/>
          </p:nvPr>
        </p:nvSpPr>
        <p:spPr>
          <a:xfrm>
            <a:off x="1" y="0"/>
            <a:ext cx="12192000" cy="630000"/>
          </a:xfrm>
        </p:spPr>
        <p:txBody>
          <a:bodyPr/>
          <a:lstStyle/>
          <a:p>
            <a:r>
              <a:rPr lang="en-GB" dirty="0"/>
              <a:t>1.27 Negative numbers – step 4:4</a:t>
            </a:r>
          </a:p>
        </p:txBody>
      </p:sp>
    </p:spTree>
    <p:extLst>
      <p:ext uri="{BB962C8B-B14F-4D97-AF65-F5344CB8AC3E}">
        <p14:creationId xmlns:p14="http://schemas.microsoft.com/office/powerpoint/2010/main" val="364860229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generated with very high confidence">
            <a:extLst>
              <a:ext uri="{FF2B5EF4-FFF2-40B4-BE49-F238E27FC236}">
                <a16:creationId xmlns:a16="http://schemas.microsoft.com/office/drawing/2014/main" id="{26C82D32-BDCE-4426-8E5E-4A16B3D32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91489"/>
            <a:ext cx="7907446" cy="675025"/>
          </a:xfrm>
          <a:prstGeom prst="rect">
            <a:avLst/>
          </a:prstGeom>
        </p:spPr>
      </p:pic>
      <p:pic>
        <p:nvPicPr>
          <p:cNvPr id="10" name="Picture 9" descr="A close up of a sign&#10;&#10;Description generated with high confidence">
            <a:extLst>
              <a:ext uri="{FF2B5EF4-FFF2-40B4-BE49-F238E27FC236}">
                <a16:creationId xmlns:a16="http://schemas.microsoft.com/office/drawing/2014/main" id="{D6D091C8-7D9F-4CAE-887D-2F00253749F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142278" y="3429001"/>
            <a:ext cx="633007" cy="327869"/>
          </a:xfrm>
          <a:prstGeom prst="rect">
            <a:avLst/>
          </a:prstGeom>
        </p:spPr>
      </p:pic>
      <p:pic>
        <p:nvPicPr>
          <p:cNvPr id="11" name="Picture 10" descr="A close up of a sign&#10;&#10;Description generated with high confidence">
            <a:extLst>
              <a:ext uri="{FF2B5EF4-FFF2-40B4-BE49-F238E27FC236}">
                <a16:creationId xmlns:a16="http://schemas.microsoft.com/office/drawing/2014/main" id="{CA14FEF1-B8A9-492D-A194-E7B9F256280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344202" y="3429000"/>
            <a:ext cx="394636" cy="327869"/>
          </a:xfrm>
          <a:prstGeom prst="rect">
            <a:avLst/>
          </a:prstGeom>
        </p:spPr>
      </p:pic>
      <p:pic>
        <p:nvPicPr>
          <p:cNvPr id="12" name="Picture 11" descr="A close up of a sign&#10;&#10;Description generated with high confidence">
            <a:extLst>
              <a:ext uri="{FF2B5EF4-FFF2-40B4-BE49-F238E27FC236}">
                <a16:creationId xmlns:a16="http://schemas.microsoft.com/office/drawing/2014/main" id="{497A643F-98EA-489F-97F2-3396DF92E972}"/>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442510" y="3428999"/>
            <a:ext cx="498253" cy="337514"/>
          </a:xfrm>
          <a:prstGeom prst="rect">
            <a:avLst/>
          </a:prstGeom>
        </p:spPr>
      </p:pic>
      <p:pic>
        <p:nvPicPr>
          <p:cNvPr id="13" name="Picture 12" descr="A close up of a sign&#10;&#10;Description generated with high confidence">
            <a:extLst>
              <a:ext uri="{FF2B5EF4-FFF2-40B4-BE49-F238E27FC236}">
                <a16:creationId xmlns:a16="http://schemas.microsoft.com/office/drawing/2014/main" id="{6FC89EE8-2DC4-4040-B710-BD77001B79C6}"/>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8540816" y="3428999"/>
            <a:ext cx="498254" cy="337514"/>
          </a:xfrm>
          <a:prstGeom prst="rect">
            <a:avLst/>
          </a:prstGeom>
        </p:spPr>
      </p:pic>
      <p:sp>
        <p:nvSpPr>
          <p:cNvPr id="14" name="Text Placeholder 1">
            <a:extLst>
              <a:ext uri="{FF2B5EF4-FFF2-40B4-BE49-F238E27FC236}">
                <a16:creationId xmlns:a16="http://schemas.microsoft.com/office/drawing/2014/main" id="{4CCEF489-6BE5-4780-940F-2FADFEAF9C93}"/>
              </a:ext>
            </a:extLst>
          </p:cNvPr>
          <p:cNvSpPr>
            <a:spLocks noGrp="1"/>
          </p:cNvSpPr>
          <p:nvPr>
            <p:ph type="body" sz="quarter" idx="11"/>
          </p:nvPr>
        </p:nvSpPr>
        <p:spPr>
          <a:xfrm>
            <a:off x="1" y="0"/>
            <a:ext cx="12192000" cy="630000"/>
          </a:xfrm>
        </p:spPr>
        <p:txBody>
          <a:bodyPr/>
          <a:lstStyle/>
          <a:p>
            <a:r>
              <a:rPr lang="en-GB" dirty="0"/>
              <a:t>1.27 Negative numbers – step 4:4</a:t>
            </a:r>
          </a:p>
        </p:txBody>
      </p:sp>
    </p:spTree>
    <p:extLst>
      <p:ext uri="{BB962C8B-B14F-4D97-AF65-F5344CB8AC3E}">
        <p14:creationId xmlns:p14="http://schemas.microsoft.com/office/powerpoint/2010/main" val="270439721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1719366-7223-4803-892F-9D80F2A0C5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81845"/>
            <a:ext cx="7907446" cy="694313"/>
          </a:xfrm>
          <a:prstGeom prst="rect">
            <a:avLst/>
          </a:prstGeom>
        </p:spPr>
      </p:pic>
      <p:pic>
        <p:nvPicPr>
          <p:cNvPr id="7" name="Picture 6" descr="A picture containing object&#10;&#10;Description generated with high confidence">
            <a:extLst>
              <a:ext uri="{FF2B5EF4-FFF2-40B4-BE49-F238E27FC236}">
                <a16:creationId xmlns:a16="http://schemas.microsoft.com/office/drawing/2014/main" id="{644717A8-B712-4483-BD0A-32EC8C6731E7}"/>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908300" y="3378201"/>
            <a:ext cx="685800" cy="397957"/>
          </a:xfrm>
          <a:prstGeom prst="rect">
            <a:avLst/>
          </a:prstGeom>
        </p:spPr>
      </p:pic>
      <p:pic>
        <p:nvPicPr>
          <p:cNvPr id="14" name="Picture 13" descr="A picture containing object&#10;&#10;Description generated with high confidence">
            <a:extLst>
              <a:ext uri="{FF2B5EF4-FFF2-40B4-BE49-F238E27FC236}">
                <a16:creationId xmlns:a16="http://schemas.microsoft.com/office/drawing/2014/main" id="{41CB5542-3FD6-4A3E-BEED-7F523D27BBDC}"/>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737100" y="3429001"/>
            <a:ext cx="787400" cy="347157"/>
          </a:xfrm>
          <a:prstGeom prst="rect">
            <a:avLst/>
          </a:prstGeom>
        </p:spPr>
      </p:pic>
      <p:pic>
        <p:nvPicPr>
          <p:cNvPr id="15" name="Picture 14" descr="A picture containing object&#10;&#10;Description generated with high confidence">
            <a:extLst>
              <a:ext uri="{FF2B5EF4-FFF2-40B4-BE49-F238E27FC236}">
                <a16:creationId xmlns:a16="http://schemas.microsoft.com/office/drawing/2014/main" id="{49F1CF67-1A86-4A92-BE8A-332DB096489F}"/>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684168" y="3429001"/>
            <a:ext cx="565484" cy="347157"/>
          </a:xfrm>
          <a:prstGeom prst="rect">
            <a:avLst/>
          </a:prstGeom>
        </p:spPr>
      </p:pic>
      <p:pic>
        <p:nvPicPr>
          <p:cNvPr id="16" name="Picture 15" descr="A picture containing object&#10;&#10;Description generated with high confidence">
            <a:extLst>
              <a:ext uri="{FF2B5EF4-FFF2-40B4-BE49-F238E27FC236}">
                <a16:creationId xmlns:a16="http://schemas.microsoft.com/office/drawing/2014/main" id="{2C5A068D-A8B0-461E-BE46-D088EBBAD7F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8768080" y="3378201"/>
            <a:ext cx="391160" cy="350520"/>
          </a:xfrm>
          <a:prstGeom prst="rect">
            <a:avLst/>
          </a:prstGeom>
        </p:spPr>
      </p:pic>
      <p:sp>
        <p:nvSpPr>
          <p:cNvPr id="5" name="Text Placeholder 4">
            <a:extLst>
              <a:ext uri="{FF2B5EF4-FFF2-40B4-BE49-F238E27FC236}">
                <a16:creationId xmlns:a16="http://schemas.microsoft.com/office/drawing/2014/main" id="{27AB6CC7-888F-49E4-AD69-72D692D9D88C}"/>
              </a:ext>
            </a:extLst>
          </p:cNvPr>
          <p:cNvSpPr>
            <a:spLocks noGrp="1"/>
          </p:cNvSpPr>
          <p:nvPr>
            <p:ph type="body" sz="quarter" idx="11"/>
          </p:nvPr>
        </p:nvSpPr>
        <p:spPr/>
        <p:txBody>
          <a:bodyPr/>
          <a:lstStyle/>
          <a:p>
            <a:r>
              <a:rPr lang="en-GB" dirty="0"/>
              <a:t>1.27 Negative numbers – step 4:5</a:t>
            </a:r>
          </a:p>
        </p:txBody>
      </p:sp>
    </p:spTree>
    <p:extLst>
      <p:ext uri="{BB962C8B-B14F-4D97-AF65-F5344CB8AC3E}">
        <p14:creationId xmlns:p14="http://schemas.microsoft.com/office/powerpoint/2010/main" val="300908106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8CD8C21-1F1E-45C7-A3FF-8094994FDB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1183" y="858450"/>
            <a:ext cx="2897125" cy="5285487"/>
          </a:xfrm>
          <a:prstGeom prst="rect">
            <a:avLst/>
          </a:prstGeom>
        </p:spPr>
      </p:pic>
      <p:pic>
        <p:nvPicPr>
          <p:cNvPr id="8" name="Picture 7" descr="A black sign with white text&#10;&#10;Description generated with high confidence">
            <a:extLst>
              <a:ext uri="{FF2B5EF4-FFF2-40B4-BE49-F238E27FC236}">
                <a16:creationId xmlns:a16="http://schemas.microsoft.com/office/drawing/2014/main" id="{8E7F514E-EF14-416B-B5FF-943BBEBB5F7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308601" y="4475748"/>
            <a:ext cx="426453" cy="248653"/>
          </a:xfrm>
          <a:prstGeom prst="rect">
            <a:avLst/>
          </a:prstGeom>
        </p:spPr>
      </p:pic>
      <p:pic>
        <p:nvPicPr>
          <p:cNvPr id="13" name="Picture 12" descr="A black sign with white text&#10;&#10;Description generated with high confidence">
            <a:extLst>
              <a:ext uri="{FF2B5EF4-FFF2-40B4-BE49-F238E27FC236}">
                <a16:creationId xmlns:a16="http://schemas.microsoft.com/office/drawing/2014/main" id="{6AE2E6E7-00BD-4AEC-816F-7D814A8AB1F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08601" y="2672081"/>
            <a:ext cx="426453" cy="208280"/>
          </a:xfrm>
          <a:prstGeom prst="rect">
            <a:avLst/>
          </a:prstGeom>
        </p:spPr>
      </p:pic>
      <p:sp>
        <p:nvSpPr>
          <p:cNvPr id="4" name="Text Placeholder 3">
            <a:extLst>
              <a:ext uri="{FF2B5EF4-FFF2-40B4-BE49-F238E27FC236}">
                <a16:creationId xmlns:a16="http://schemas.microsoft.com/office/drawing/2014/main" id="{2FFE9E06-9E42-4A45-8799-058434B1E85F}"/>
              </a:ext>
            </a:extLst>
          </p:cNvPr>
          <p:cNvSpPr>
            <a:spLocks noGrp="1"/>
          </p:cNvSpPr>
          <p:nvPr>
            <p:ph type="body" sz="quarter" idx="11"/>
          </p:nvPr>
        </p:nvSpPr>
        <p:spPr/>
        <p:txBody>
          <a:bodyPr/>
          <a:lstStyle/>
          <a:p>
            <a:r>
              <a:rPr lang="en-GB" dirty="0"/>
              <a:t>1.27 Negative numbers – step 4:5</a:t>
            </a:r>
          </a:p>
        </p:txBody>
      </p:sp>
    </p:spTree>
    <p:extLst>
      <p:ext uri="{BB962C8B-B14F-4D97-AF65-F5344CB8AC3E}">
        <p14:creationId xmlns:p14="http://schemas.microsoft.com/office/powerpoint/2010/main" val="212479307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indoor&#10;&#10;Description generated with high confidence">
            <a:extLst>
              <a:ext uri="{FF2B5EF4-FFF2-40B4-BE49-F238E27FC236}">
                <a16:creationId xmlns:a16="http://schemas.microsoft.com/office/drawing/2014/main" id="{940F46CA-B3F6-463E-A0F8-99F7F89A78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3756" y="857016"/>
            <a:ext cx="2897125" cy="5264288"/>
          </a:xfrm>
          <a:prstGeom prst="rect">
            <a:avLst/>
          </a:prstGeom>
        </p:spPr>
      </p:pic>
      <p:pic>
        <p:nvPicPr>
          <p:cNvPr id="7" name="Picture 6">
            <a:extLst>
              <a:ext uri="{FF2B5EF4-FFF2-40B4-BE49-F238E27FC236}">
                <a16:creationId xmlns:a16="http://schemas.microsoft.com/office/drawing/2014/main" id="{6D998E9D-82E2-4A07-9278-111647415BB7}"/>
              </a:ext>
            </a:extLst>
          </p:cNvPr>
          <p:cNvPicPr>
            <a:picLocks noChangeAspect="1"/>
          </p:cNvPicPr>
          <p:nvPr/>
        </p:nvPicPr>
        <p:blipFill rotWithShape="1">
          <a:blip r:embed="rId4">
            <a:extLst>
              <a:ext uri="{28A0092B-C50C-407E-A947-70E740481C1C}">
                <a14:useLocalDpi xmlns:a14="http://schemas.microsoft.com/office/drawing/2010/main" val="0"/>
              </a:ext>
            </a:extLst>
          </a:blip>
          <a:srcRect r="-43332"/>
          <a:stretch/>
        </p:blipFill>
        <p:spPr>
          <a:xfrm>
            <a:off x="6096000" y="4398745"/>
            <a:ext cx="442762" cy="394636"/>
          </a:xfrm>
          <a:prstGeom prst="rect">
            <a:avLst/>
          </a:prstGeom>
        </p:spPr>
      </p:pic>
      <p:pic>
        <p:nvPicPr>
          <p:cNvPr id="11" name="Picture 10">
            <a:extLst>
              <a:ext uri="{FF2B5EF4-FFF2-40B4-BE49-F238E27FC236}">
                <a16:creationId xmlns:a16="http://schemas.microsoft.com/office/drawing/2014/main" id="{F82784BB-7775-4745-9423-0A5084415663}"/>
              </a:ext>
            </a:extLst>
          </p:cNvPr>
          <p:cNvPicPr>
            <a:picLocks noChangeAspect="1"/>
          </p:cNvPicPr>
          <p:nvPr/>
        </p:nvPicPr>
        <p:blipFill rotWithShape="1">
          <a:blip r:embed="rId5">
            <a:extLst>
              <a:ext uri="{28A0092B-C50C-407E-A947-70E740481C1C}">
                <a14:useLocalDpi xmlns:a14="http://schemas.microsoft.com/office/drawing/2010/main" val="0"/>
              </a:ext>
            </a:extLst>
          </a:blip>
          <a:srcRect r="-15289"/>
          <a:stretch/>
        </p:blipFill>
        <p:spPr>
          <a:xfrm>
            <a:off x="6096001" y="5020397"/>
            <a:ext cx="356135" cy="408250"/>
          </a:xfrm>
          <a:prstGeom prst="rect">
            <a:avLst/>
          </a:prstGeom>
        </p:spPr>
      </p:pic>
      <p:pic>
        <p:nvPicPr>
          <p:cNvPr id="12" name="Picture 11">
            <a:extLst>
              <a:ext uri="{FF2B5EF4-FFF2-40B4-BE49-F238E27FC236}">
                <a16:creationId xmlns:a16="http://schemas.microsoft.com/office/drawing/2014/main" id="{3C9AAAEC-ED33-49B7-8553-28FD4464A2BD}"/>
              </a:ext>
            </a:extLst>
          </p:cNvPr>
          <p:cNvPicPr>
            <a:picLocks noChangeAspect="1"/>
          </p:cNvPicPr>
          <p:nvPr/>
        </p:nvPicPr>
        <p:blipFill rotWithShape="1">
          <a:blip r:embed="rId6">
            <a:extLst>
              <a:ext uri="{28A0092B-C50C-407E-A947-70E740481C1C}">
                <a14:useLocalDpi xmlns:a14="http://schemas.microsoft.com/office/drawing/2010/main" val="0"/>
              </a:ext>
            </a:extLst>
          </a:blip>
          <a:srcRect r="-43332"/>
          <a:stretch/>
        </p:blipFill>
        <p:spPr>
          <a:xfrm>
            <a:off x="6096000" y="3801979"/>
            <a:ext cx="442762" cy="394636"/>
          </a:xfrm>
          <a:prstGeom prst="rect">
            <a:avLst/>
          </a:prstGeom>
        </p:spPr>
      </p:pic>
      <p:pic>
        <p:nvPicPr>
          <p:cNvPr id="14" name="Picture 13">
            <a:extLst>
              <a:ext uri="{FF2B5EF4-FFF2-40B4-BE49-F238E27FC236}">
                <a16:creationId xmlns:a16="http://schemas.microsoft.com/office/drawing/2014/main" id="{6F1EF5F7-C6D0-43BE-BD24-C793D44F6EF1}"/>
              </a:ext>
            </a:extLst>
          </p:cNvPr>
          <p:cNvPicPr>
            <a:picLocks noChangeAspect="1"/>
          </p:cNvPicPr>
          <p:nvPr/>
        </p:nvPicPr>
        <p:blipFill rotWithShape="1">
          <a:blip r:embed="rId7">
            <a:extLst>
              <a:ext uri="{28A0092B-C50C-407E-A947-70E740481C1C}">
                <a14:useLocalDpi xmlns:a14="http://schemas.microsoft.com/office/drawing/2010/main" val="0"/>
              </a:ext>
            </a:extLst>
          </a:blip>
          <a:srcRect r="-43332"/>
          <a:stretch/>
        </p:blipFill>
        <p:spPr>
          <a:xfrm>
            <a:off x="6096000" y="1429354"/>
            <a:ext cx="442762" cy="2145610"/>
          </a:xfrm>
          <a:prstGeom prst="rect">
            <a:avLst/>
          </a:prstGeom>
        </p:spPr>
      </p:pic>
      <p:sp>
        <p:nvSpPr>
          <p:cNvPr id="4" name="Text Placeholder 3">
            <a:extLst>
              <a:ext uri="{FF2B5EF4-FFF2-40B4-BE49-F238E27FC236}">
                <a16:creationId xmlns:a16="http://schemas.microsoft.com/office/drawing/2014/main" id="{7607CBD9-3ED7-4947-8462-FDEF7E470421}"/>
              </a:ext>
            </a:extLst>
          </p:cNvPr>
          <p:cNvSpPr>
            <a:spLocks noGrp="1"/>
          </p:cNvSpPr>
          <p:nvPr>
            <p:ph type="body" sz="quarter" idx="11"/>
          </p:nvPr>
        </p:nvSpPr>
        <p:spPr/>
        <p:txBody>
          <a:bodyPr/>
          <a:lstStyle/>
          <a:p>
            <a:r>
              <a:rPr lang="en-GB" dirty="0"/>
              <a:t>1.27 Negative numbers – step 4:5</a:t>
            </a:r>
          </a:p>
        </p:txBody>
      </p:sp>
    </p:spTree>
    <p:extLst>
      <p:ext uri="{BB962C8B-B14F-4D97-AF65-F5344CB8AC3E}">
        <p14:creationId xmlns:p14="http://schemas.microsoft.com/office/powerpoint/2010/main" val="277331660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D6EDE76-9E47-42E0-9B66-2E1BE4016D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3062557"/>
            <a:ext cx="7907446" cy="732886"/>
          </a:xfrm>
          <a:prstGeom prst="rect">
            <a:avLst/>
          </a:prstGeom>
        </p:spPr>
      </p:pic>
      <p:sp>
        <p:nvSpPr>
          <p:cNvPr id="6" name="Rectangle 5">
            <a:extLst>
              <a:ext uri="{FF2B5EF4-FFF2-40B4-BE49-F238E27FC236}">
                <a16:creationId xmlns:a16="http://schemas.microsoft.com/office/drawing/2014/main" id="{C8F91D1B-4254-4C99-861F-27F59653B40F}"/>
              </a:ext>
            </a:extLst>
          </p:cNvPr>
          <p:cNvSpPr/>
          <p:nvPr/>
        </p:nvSpPr>
        <p:spPr>
          <a:xfrm>
            <a:off x="3702487" y="889201"/>
            <a:ext cx="585417"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0.5</a:t>
            </a:r>
            <a:endParaRPr lang="en-GB" sz="2400" dirty="0"/>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D34E105A-15A4-4ACD-9885-0C0AFF535CCB}"/>
                  </a:ext>
                </a:extLst>
              </p:cNvPr>
              <p:cNvSpPr/>
              <p:nvPr/>
            </p:nvSpPr>
            <p:spPr>
              <a:xfrm>
                <a:off x="4609699" y="889200"/>
                <a:ext cx="628185" cy="679160"/>
              </a:xfrm>
              <a:prstGeom prst="rect">
                <a:avLst/>
              </a:prstGeom>
            </p:spPr>
            <p:txBody>
              <a:bodyPr wrap="none">
                <a:spAutoFit/>
              </a:bodyPr>
              <a:lstStyle/>
              <a:p>
                <a:pPr>
                  <a:buNone/>
                </a:pPr>
                <a14:m>
                  <m:oMathPara xmlns:m="http://schemas.openxmlformats.org/officeDocument/2006/math">
                    <m:oMathParaPr>
                      <m:jc m:val="centerGroup"/>
                    </m:oMathParaPr>
                    <m:oMath xmlns:m="http://schemas.openxmlformats.org/officeDocument/2006/math">
                      <m:r>
                        <a:rPr lang="en-GB" sz="2000" i="1">
                          <a:latin typeface="Cambria Math" panose="02040503050406030204" pitchFamily="18" charset="0"/>
                        </a:rPr>
                        <m:t>−</m:t>
                      </m:r>
                      <m:f>
                        <m:fPr>
                          <m:ctrlPr>
                            <a:rPr lang="en-GB" sz="2000" i="1">
                              <a:latin typeface="Cambria Math" panose="02040503050406030204" pitchFamily="18" charset="0"/>
                            </a:rPr>
                          </m:ctrlPr>
                        </m:fPr>
                        <m:num>
                          <m:r>
                            <m:rPr>
                              <m:nor/>
                            </m:rPr>
                            <a:rPr lang="en-GB" sz="2000">
                              <a:latin typeface="Myriad Pro" panose="020B0503030403020204" pitchFamily="34" charset="0"/>
                            </a:rPr>
                            <m:t>1</m:t>
                          </m:r>
                        </m:num>
                        <m:den>
                          <m:r>
                            <m:rPr>
                              <m:nor/>
                            </m:rPr>
                            <a:rPr lang="en-GB" sz="2000">
                              <a:latin typeface="Myriad Pro" panose="020B0503030403020204" pitchFamily="34" charset="0"/>
                            </a:rPr>
                            <m:t>2</m:t>
                          </m:r>
                        </m:den>
                      </m:f>
                    </m:oMath>
                  </m:oMathPara>
                </a14:m>
                <a:endParaRPr lang="en-GB" sz="2400" dirty="0">
                  <a:latin typeface="Myriad Pro" panose="020B0503030403020204" pitchFamily="34" charset="0"/>
                </a:endParaRPr>
              </a:p>
            </p:txBody>
          </p:sp>
        </mc:Choice>
        <mc:Fallback xmlns="">
          <p:sp>
            <p:nvSpPr>
              <p:cNvPr id="8" name="Rectangle 7">
                <a:extLst>
                  <a:ext uri="{FF2B5EF4-FFF2-40B4-BE49-F238E27FC236}">
                    <a16:creationId xmlns:a16="http://schemas.microsoft.com/office/drawing/2014/main" id="{D34E105A-15A4-4ACD-9885-0C0AFF535CCB}"/>
                  </a:ext>
                </a:extLst>
              </p:cNvPr>
              <p:cNvSpPr>
                <a:spLocks noRot="1" noChangeAspect="1" noMove="1" noResize="1" noEditPoints="1" noAdjustHandles="1" noChangeArrowheads="1" noChangeShapeType="1" noTextEdit="1"/>
              </p:cNvSpPr>
              <p:nvPr/>
            </p:nvSpPr>
            <p:spPr>
              <a:xfrm>
                <a:off x="4609699" y="889200"/>
                <a:ext cx="628185" cy="679160"/>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EBF13189-4627-4105-ADCF-F203AC2E53CF}"/>
                  </a:ext>
                </a:extLst>
              </p:cNvPr>
              <p:cNvSpPr/>
              <p:nvPr/>
            </p:nvSpPr>
            <p:spPr>
              <a:xfrm>
                <a:off x="5709535" y="889200"/>
                <a:ext cx="380232" cy="679160"/>
              </a:xfrm>
              <a:prstGeom prst="rect">
                <a:avLst/>
              </a:prstGeom>
            </p:spPr>
            <p:txBody>
              <a:bodyPr wrap="none">
                <a:spAutoFit/>
              </a:bodyPr>
              <a:lstStyle/>
              <a:p>
                <a:pPr>
                  <a:buNone/>
                </a:pPr>
                <a14:m>
                  <m:oMathPara xmlns:m="http://schemas.openxmlformats.org/officeDocument/2006/math">
                    <m:oMathParaPr>
                      <m:jc m:val="centerGroup"/>
                    </m:oMathParaPr>
                    <m:oMath xmlns:m="http://schemas.openxmlformats.org/officeDocument/2006/math">
                      <m:f>
                        <m:fPr>
                          <m:ctrlPr>
                            <a:rPr lang="en-GB" sz="2000" i="1" dirty="0">
                              <a:latin typeface="Cambria Math" panose="02040503050406030204" pitchFamily="18" charset="0"/>
                              <a:cs typeface="Times New Roman" panose="02020603050405020304" pitchFamily="18" charset="0"/>
                            </a:rPr>
                          </m:ctrlPr>
                        </m:fPr>
                        <m:num>
                          <m:r>
                            <m:rPr>
                              <m:nor/>
                            </m:rPr>
                            <a:rPr lang="en-GB" sz="2000" dirty="0">
                              <a:latin typeface="Myriad Pro" panose="020B0503030403020204" pitchFamily="34" charset="0"/>
                              <a:cs typeface="Times New Roman" panose="02020603050405020304" pitchFamily="18" charset="0"/>
                            </a:rPr>
                            <m:t>1</m:t>
                          </m:r>
                        </m:num>
                        <m:den>
                          <m:r>
                            <m:rPr>
                              <m:nor/>
                            </m:rPr>
                            <a:rPr lang="en-GB" sz="2000" dirty="0">
                              <a:latin typeface="Myriad Pro" panose="020B0503030403020204" pitchFamily="34" charset="0"/>
                              <a:cs typeface="Times New Roman" panose="02020603050405020304" pitchFamily="18" charset="0"/>
                            </a:rPr>
                            <m:t>4</m:t>
                          </m:r>
                        </m:den>
                      </m:f>
                    </m:oMath>
                  </m:oMathPara>
                </a14:m>
                <a:endParaRPr lang="en-GB" sz="2400" dirty="0"/>
              </a:p>
            </p:txBody>
          </p:sp>
        </mc:Choice>
        <mc:Fallback xmlns="">
          <p:sp>
            <p:nvSpPr>
              <p:cNvPr id="10" name="Rectangle 9">
                <a:extLst>
                  <a:ext uri="{FF2B5EF4-FFF2-40B4-BE49-F238E27FC236}">
                    <a16:creationId xmlns:a16="http://schemas.microsoft.com/office/drawing/2014/main" id="{EBF13189-4627-4105-ADCF-F203AC2E53CF}"/>
                  </a:ext>
                </a:extLst>
              </p:cNvPr>
              <p:cNvSpPr>
                <a:spLocks noRot="1" noChangeAspect="1" noMove="1" noResize="1" noEditPoints="1" noAdjustHandles="1" noChangeArrowheads="1" noChangeShapeType="1" noTextEdit="1"/>
              </p:cNvSpPr>
              <p:nvPr/>
            </p:nvSpPr>
            <p:spPr>
              <a:xfrm>
                <a:off x="5709535" y="889200"/>
                <a:ext cx="380232" cy="679160"/>
              </a:xfrm>
              <a:prstGeom prst="rect">
                <a:avLst/>
              </a:prstGeom>
              <a:blipFill>
                <a:blip r:embed="rId5"/>
                <a:stretch>
                  <a:fillRect/>
                </a:stretch>
              </a:blipFill>
            </p:spPr>
            <p:txBody>
              <a:bodyPr/>
              <a:lstStyle/>
              <a:p>
                <a:r>
                  <a:rPr lang="en-GB">
                    <a:noFill/>
                  </a:rPr>
                  <a:t> </a:t>
                </a:r>
              </a:p>
            </p:txBody>
          </p:sp>
        </mc:Fallback>
      </mc:AlternateContent>
      <p:sp>
        <p:nvSpPr>
          <p:cNvPr id="13" name="Rectangle 12">
            <a:extLst>
              <a:ext uri="{FF2B5EF4-FFF2-40B4-BE49-F238E27FC236}">
                <a16:creationId xmlns:a16="http://schemas.microsoft.com/office/drawing/2014/main" id="{38833871-ED15-4B89-B629-F53A8B3B3728}"/>
              </a:ext>
            </a:extLst>
          </p:cNvPr>
          <p:cNvSpPr/>
          <p:nvPr/>
        </p:nvSpPr>
        <p:spPr>
          <a:xfrm>
            <a:off x="6604829" y="889201"/>
            <a:ext cx="585417"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1.5</a:t>
            </a:r>
            <a:endParaRPr lang="en-GB" sz="2400" dirty="0"/>
          </a:p>
        </p:txBody>
      </p:sp>
      <p:sp>
        <p:nvSpPr>
          <p:cNvPr id="15" name="Rectangle 14">
            <a:extLst>
              <a:ext uri="{FF2B5EF4-FFF2-40B4-BE49-F238E27FC236}">
                <a16:creationId xmlns:a16="http://schemas.microsoft.com/office/drawing/2014/main" id="{26B79470-165C-41B8-BA21-1BE679D85C00}"/>
              </a:ext>
            </a:extLst>
          </p:cNvPr>
          <p:cNvSpPr/>
          <p:nvPr/>
        </p:nvSpPr>
        <p:spPr>
          <a:xfrm>
            <a:off x="7668457" y="889201"/>
            <a:ext cx="888385" cy="461665"/>
          </a:xfrm>
          <a:prstGeom prst="rect">
            <a:avLst/>
          </a:prstGeom>
        </p:spPr>
        <p:txBody>
          <a:bodyPr wrap="none">
            <a:spAutoFit/>
          </a:bodyPr>
          <a:lstStyle/>
          <a:p>
            <a:pPr>
              <a:buNone/>
            </a:pPr>
            <a:r>
              <a:rPr lang="en-GB" sz="2400" b="1" dirty="0">
                <a:latin typeface="Myriad Pro" panose="020B0503030403020204" pitchFamily="34" charset="0"/>
              </a:rPr>
              <a:t>−</a:t>
            </a:r>
            <a:r>
              <a:rPr lang="en-GB" sz="2400" dirty="0">
                <a:latin typeface="Myriad Pro" panose="020B0503030403020204" pitchFamily="34" charset="0"/>
                <a:ea typeface="Times New Roman" panose="02020603050405020304" pitchFamily="18" charset="0"/>
                <a:cs typeface="Times New Roman" panose="02020603050405020304" pitchFamily="18" charset="0"/>
              </a:rPr>
              <a:t>2.5 </a:t>
            </a:r>
            <a:endParaRPr lang="en-GB" sz="2400" dirty="0"/>
          </a:p>
        </p:txBody>
      </p:sp>
      <p:pic>
        <p:nvPicPr>
          <p:cNvPr id="17" name="Picture 16">
            <a:extLst>
              <a:ext uri="{FF2B5EF4-FFF2-40B4-BE49-F238E27FC236}">
                <a16:creationId xmlns:a16="http://schemas.microsoft.com/office/drawing/2014/main" id="{0AEE8B5C-47FF-4942-8074-ACB14F5B8281}"/>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370638" y="3106737"/>
            <a:ext cx="147638" cy="173890"/>
          </a:xfrm>
          <a:prstGeom prst="rect">
            <a:avLst/>
          </a:prstGeom>
        </p:spPr>
      </p:pic>
      <p:sp>
        <p:nvSpPr>
          <p:cNvPr id="5" name="Text Placeholder 4">
            <a:extLst>
              <a:ext uri="{FF2B5EF4-FFF2-40B4-BE49-F238E27FC236}">
                <a16:creationId xmlns:a16="http://schemas.microsoft.com/office/drawing/2014/main" id="{5707584B-0525-47F8-95CB-D059DE848BED}"/>
              </a:ext>
            </a:extLst>
          </p:cNvPr>
          <p:cNvSpPr>
            <a:spLocks noGrp="1"/>
          </p:cNvSpPr>
          <p:nvPr>
            <p:ph type="body" sz="quarter" idx="11"/>
          </p:nvPr>
        </p:nvSpPr>
        <p:spPr/>
        <p:txBody>
          <a:bodyPr/>
          <a:lstStyle/>
          <a:p>
            <a:r>
              <a:rPr lang="en-GB" dirty="0"/>
              <a:t>1.27 Negative numbers – step 4:6</a:t>
            </a:r>
          </a:p>
        </p:txBody>
      </p:sp>
    </p:spTree>
    <p:extLst>
      <p:ext uri="{BB962C8B-B14F-4D97-AF65-F5344CB8AC3E}">
        <p14:creationId xmlns:p14="http://schemas.microsoft.com/office/powerpoint/2010/main" val="333274057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4.44444E-6 L 0.22839 0.25162 " pathEditMode="relative" rAng="0" ptsTypes="AA">
                                      <p:cBhvr>
                                        <p:cTn id="6" dur="2000" fill="hold"/>
                                        <p:tgtEl>
                                          <p:spTgt spid="6"/>
                                        </p:tgtEl>
                                        <p:attrNameLst>
                                          <p:attrName>ppt_x</p:attrName>
                                          <p:attrName>ppt_y</p:attrName>
                                        </p:attrNameLst>
                                      </p:cBhvr>
                                      <p:rCtr x="11419" y="1256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3.95833E-6 3.33333E-6 L 0.03919 0.21551 " pathEditMode="relative" rAng="0" ptsTypes="AA">
                                      <p:cBhvr>
                                        <p:cTn id="10" dur="2000" fill="hold"/>
                                        <p:tgtEl>
                                          <p:spTgt spid="8"/>
                                        </p:tgtEl>
                                        <p:attrNameLst>
                                          <p:attrName>ppt_x</p:attrName>
                                          <p:attrName>ppt_y</p:attrName>
                                        </p:attrNameLst>
                                      </p:cBhvr>
                                      <p:rCtr x="1953" y="10764"/>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16667E-6 3.33333E-6 L 0.04441 0.21504 " pathEditMode="relative" rAng="0" ptsTypes="AA">
                                      <p:cBhvr>
                                        <p:cTn id="14" dur="2000" fill="hold"/>
                                        <p:tgtEl>
                                          <p:spTgt spid="10"/>
                                        </p:tgtEl>
                                        <p:attrNameLst>
                                          <p:attrName>ppt_x</p:attrName>
                                          <p:attrName>ppt_y</p:attrName>
                                        </p:attrNameLst>
                                      </p:cBhvr>
                                      <p:rCtr x="2214" y="10741"/>
                                    </p:animMotion>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4.79167E-6 -4.44444E-6 L 0.09101 0.25162 " pathEditMode="relative" rAng="0" ptsTypes="AA">
                                      <p:cBhvr>
                                        <p:cTn id="22" dur="2000" fill="hold"/>
                                        <p:tgtEl>
                                          <p:spTgt spid="13"/>
                                        </p:tgtEl>
                                        <p:attrNameLst>
                                          <p:attrName>ppt_x</p:attrName>
                                          <p:attrName>ppt_y</p:attrName>
                                        </p:attrNameLst>
                                      </p:cBhvr>
                                      <p:rCtr x="4544" y="12569"/>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4.58333E-6 -4.44444E-6 L -0.42369 0.25162 " pathEditMode="relative" rAng="0" ptsTypes="AA">
                                      <p:cBhvr>
                                        <p:cTn id="26" dur="2000" fill="hold"/>
                                        <p:tgtEl>
                                          <p:spTgt spid="15"/>
                                        </p:tgtEl>
                                        <p:attrNameLst>
                                          <p:attrName>ppt_x</p:attrName>
                                          <p:attrName>ppt_y</p:attrName>
                                        </p:attrNameLst>
                                      </p:cBhvr>
                                      <p:rCtr x="-21185" y="125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3" grpId="0"/>
      <p:bldP spid="1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E79FDC5-6451-4B99-A795-CF5242CE08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29875" y="2211278"/>
            <a:ext cx="7926735" cy="1591133"/>
          </a:xfrm>
          <a:prstGeom prst="rect">
            <a:avLst/>
          </a:prstGeom>
        </p:spPr>
      </p:pic>
      <p:pic>
        <p:nvPicPr>
          <p:cNvPr id="18" name="Picture 17">
            <a:extLst>
              <a:ext uri="{FF2B5EF4-FFF2-40B4-BE49-F238E27FC236}">
                <a16:creationId xmlns:a16="http://schemas.microsoft.com/office/drawing/2014/main" id="{80FC93DA-E8A9-4127-AC59-00745376B9E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654300" y="2292351"/>
            <a:ext cx="673100" cy="311149"/>
          </a:xfrm>
          <a:prstGeom prst="rect">
            <a:avLst/>
          </a:prstGeom>
        </p:spPr>
      </p:pic>
      <p:pic>
        <p:nvPicPr>
          <p:cNvPr id="19" name="Picture 18">
            <a:extLst>
              <a:ext uri="{FF2B5EF4-FFF2-40B4-BE49-F238E27FC236}">
                <a16:creationId xmlns:a16="http://schemas.microsoft.com/office/drawing/2014/main" id="{F9155280-2F8C-47E6-B9A7-1B705BA7C86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9002829" y="2292351"/>
            <a:ext cx="534871" cy="311149"/>
          </a:xfrm>
          <a:prstGeom prst="rect">
            <a:avLst/>
          </a:prstGeom>
        </p:spPr>
      </p:pic>
      <p:sp>
        <p:nvSpPr>
          <p:cNvPr id="20" name="Rectangle 19">
            <a:extLst>
              <a:ext uri="{FF2B5EF4-FFF2-40B4-BE49-F238E27FC236}">
                <a16:creationId xmlns:a16="http://schemas.microsoft.com/office/drawing/2014/main" id="{37DD8896-F347-4D51-824D-B5518F395D07}"/>
              </a:ext>
            </a:extLst>
          </p:cNvPr>
          <p:cNvSpPr/>
          <p:nvPr/>
        </p:nvSpPr>
        <p:spPr>
          <a:xfrm>
            <a:off x="2612008" y="1587156"/>
            <a:ext cx="569387" cy="461665"/>
          </a:xfrm>
          <a:prstGeom prst="rect">
            <a:avLst/>
          </a:prstGeom>
        </p:spPr>
        <p:txBody>
          <a:bodyPr wrap="none">
            <a:spAutoFit/>
          </a:bodyPr>
          <a:lstStyle/>
          <a:p>
            <a:pPr>
              <a:buNone/>
            </a:pPr>
            <a:r>
              <a:rPr lang="en-GB" sz="2400" b="1" dirty="0">
                <a:latin typeface="Myriad Pro" panose="020B0503030403020204" pitchFamily="34" charset="0"/>
              </a:rPr>
              <a:t>−</a:t>
            </a:r>
            <a:r>
              <a:rPr lang="en-GB" sz="2400" dirty="0">
                <a:latin typeface="Myriad Pro" panose="020B0503030403020204" pitchFamily="34" charset="0"/>
                <a:ea typeface="Times New Roman" panose="02020603050405020304" pitchFamily="18" charset="0"/>
                <a:cs typeface="Times New Roman" panose="02020603050405020304" pitchFamily="18" charset="0"/>
              </a:rPr>
              <a:t>2</a:t>
            </a:r>
            <a:endParaRPr lang="en-GB" sz="2400" dirty="0"/>
          </a:p>
        </p:txBody>
      </p:sp>
      <p:sp>
        <p:nvSpPr>
          <p:cNvPr id="21" name="Rectangle 20">
            <a:extLst>
              <a:ext uri="{FF2B5EF4-FFF2-40B4-BE49-F238E27FC236}">
                <a16:creationId xmlns:a16="http://schemas.microsoft.com/office/drawing/2014/main" id="{E6D69023-FB1E-461D-A756-E2BA82AF9FC5}"/>
              </a:ext>
            </a:extLst>
          </p:cNvPr>
          <p:cNvSpPr/>
          <p:nvPr/>
        </p:nvSpPr>
        <p:spPr>
          <a:xfrm>
            <a:off x="8980045" y="1626949"/>
            <a:ext cx="351378" cy="461665"/>
          </a:xfrm>
          <a:prstGeom prst="rect">
            <a:avLst/>
          </a:prstGeom>
        </p:spPr>
        <p:txBody>
          <a:bodyPr wrap="none">
            <a:spAutoFit/>
          </a:bodyPr>
          <a:lstStyle/>
          <a:p>
            <a:pPr>
              <a:buNone/>
            </a:pPr>
            <a:r>
              <a:rPr lang="en-GB" sz="2400" dirty="0">
                <a:latin typeface="Myriad Pro" panose="020B0503030403020204" pitchFamily="34" charset="0"/>
                <a:ea typeface="Times New Roman" panose="02020603050405020304" pitchFamily="18" charset="0"/>
                <a:cs typeface="Times New Roman" panose="02020603050405020304" pitchFamily="18" charset="0"/>
              </a:rPr>
              <a:t>2</a:t>
            </a:r>
            <a:endParaRPr lang="en-GB" sz="2400" dirty="0"/>
          </a:p>
        </p:txBody>
      </p:sp>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1788628-2701-4712-BB41-4BF0CC707C9F}"/>
                  </a:ext>
                </a:extLst>
              </p:cNvPr>
              <p:cNvSpPr/>
              <p:nvPr/>
            </p:nvSpPr>
            <p:spPr>
              <a:xfrm>
                <a:off x="3028949" y="1501222"/>
                <a:ext cx="393056" cy="679160"/>
              </a:xfrm>
              <a:prstGeom prst="rect">
                <a:avLst/>
              </a:prstGeom>
            </p:spPr>
            <p:txBody>
              <a:bodyPr wrap="none">
                <a:spAutoFit/>
              </a:bodyPr>
              <a:lstStyle/>
              <a:p>
                <a:pPr>
                  <a:buNone/>
                </a:pPr>
                <a14:m>
                  <m:oMathPara xmlns:m="http://schemas.openxmlformats.org/officeDocument/2006/math">
                    <m:oMathParaPr>
                      <m:jc m:val="centerGroup"/>
                    </m:oMathParaPr>
                    <m:oMath xmlns:m="http://schemas.openxmlformats.org/officeDocument/2006/math">
                      <m:f>
                        <m:fPr>
                          <m:ctrlPr>
                            <a:rPr lang="en-GB" sz="2000" i="1" dirty="0">
                              <a:latin typeface="Cambria Math" panose="02040503050406030204" pitchFamily="18" charset="0"/>
                              <a:cs typeface="Times New Roman" panose="02020603050405020304" pitchFamily="18" charset="0"/>
                            </a:rPr>
                          </m:ctrlPr>
                        </m:fPr>
                        <m:num>
                          <m:r>
                            <m:rPr>
                              <m:nor/>
                            </m:rPr>
                            <a:rPr lang="en-GB" sz="2000" dirty="0">
                              <a:latin typeface="Myriad Pro" panose="020B0503030403020204" pitchFamily="34" charset="0"/>
                              <a:cs typeface="Times New Roman" panose="02020603050405020304" pitchFamily="18" charset="0"/>
                            </a:rPr>
                            <m:t>1</m:t>
                          </m:r>
                        </m:num>
                        <m:den>
                          <m:r>
                            <m:rPr>
                              <m:nor/>
                            </m:rPr>
                            <a:rPr lang="en-GB" sz="2000" dirty="0">
                              <a:latin typeface="Myriad Pro" panose="020B0503030403020204" pitchFamily="34" charset="0"/>
                              <a:cs typeface="Times New Roman" panose="02020603050405020304" pitchFamily="18" charset="0"/>
                            </a:rPr>
                            <m:t>2</m:t>
                          </m:r>
                        </m:den>
                      </m:f>
                    </m:oMath>
                  </m:oMathPara>
                </a14:m>
                <a:endParaRPr lang="en-GB" sz="2000" dirty="0">
                  <a:latin typeface="Myriad Pro" panose="020B0503030403020204" pitchFamily="34" charset="0"/>
                </a:endParaRPr>
              </a:p>
            </p:txBody>
          </p:sp>
        </mc:Choice>
        <mc:Fallback xmlns="">
          <p:sp>
            <p:nvSpPr>
              <p:cNvPr id="3" name="Rectangle 2">
                <a:extLst>
                  <a:ext uri="{FF2B5EF4-FFF2-40B4-BE49-F238E27FC236}">
                    <a16:creationId xmlns:a16="http://schemas.microsoft.com/office/drawing/2014/main" id="{E1788628-2701-4712-BB41-4BF0CC707C9F}"/>
                  </a:ext>
                </a:extLst>
              </p:cNvPr>
              <p:cNvSpPr>
                <a:spLocks noRot="1" noChangeAspect="1" noMove="1" noResize="1" noEditPoints="1" noAdjustHandles="1" noChangeArrowheads="1" noChangeShapeType="1" noTextEdit="1"/>
              </p:cNvSpPr>
              <p:nvPr/>
            </p:nvSpPr>
            <p:spPr>
              <a:xfrm>
                <a:off x="3028949" y="1501222"/>
                <a:ext cx="393056" cy="679160"/>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51231EA4-30A8-40D2-9BAB-3AF7BE6017C8}"/>
                  </a:ext>
                </a:extLst>
              </p:cNvPr>
              <p:cNvSpPr/>
              <p:nvPr/>
            </p:nvSpPr>
            <p:spPr>
              <a:xfrm>
                <a:off x="9187364" y="1501222"/>
                <a:ext cx="393056" cy="679160"/>
              </a:xfrm>
              <a:prstGeom prst="rect">
                <a:avLst/>
              </a:prstGeom>
            </p:spPr>
            <p:txBody>
              <a:bodyPr wrap="none">
                <a:spAutoFit/>
              </a:bodyPr>
              <a:lstStyle/>
              <a:p>
                <a:pPr>
                  <a:buNone/>
                </a:pPr>
                <a14:m>
                  <m:oMathPara xmlns:m="http://schemas.openxmlformats.org/officeDocument/2006/math">
                    <m:oMathParaPr>
                      <m:jc m:val="centerGroup"/>
                    </m:oMathParaPr>
                    <m:oMath xmlns:m="http://schemas.openxmlformats.org/officeDocument/2006/math">
                      <m:f>
                        <m:fPr>
                          <m:ctrlPr>
                            <a:rPr lang="en-GB" sz="2000" i="1" dirty="0">
                              <a:latin typeface="Cambria Math" panose="02040503050406030204" pitchFamily="18" charset="0"/>
                              <a:cs typeface="Times New Roman" panose="02020603050405020304" pitchFamily="18" charset="0"/>
                            </a:rPr>
                          </m:ctrlPr>
                        </m:fPr>
                        <m:num>
                          <m:r>
                            <m:rPr>
                              <m:nor/>
                            </m:rPr>
                            <a:rPr lang="en-GB" sz="2000" dirty="0">
                              <a:latin typeface="Myriad Pro" panose="020B0503030403020204" pitchFamily="34" charset="0"/>
                              <a:cs typeface="Times New Roman" panose="02020603050405020304" pitchFamily="18" charset="0"/>
                            </a:rPr>
                            <m:t>1</m:t>
                          </m:r>
                        </m:num>
                        <m:den>
                          <m:r>
                            <m:rPr>
                              <m:nor/>
                            </m:rPr>
                            <a:rPr lang="en-GB" sz="2000" dirty="0">
                              <a:latin typeface="Myriad Pro" panose="020B0503030403020204" pitchFamily="34" charset="0"/>
                              <a:cs typeface="Times New Roman" panose="02020603050405020304" pitchFamily="18" charset="0"/>
                            </a:rPr>
                            <m:t>2</m:t>
                          </m:r>
                        </m:den>
                      </m:f>
                    </m:oMath>
                  </m:oMathPara>
                </a14:m>
                <a:endParaRPr lang="en-GB" sz="2000" dirty="0">
                  <a:latin typeface="Myriad Pro" panose="020B0503030403020204" pitchFamily="34" charset="0"/>
                </a:endParaRPr>
              </a:p>
            </p:txBody>
          </p:sp>
        </mc:Choice>
        <mc:Fallback xmlns="">
          <p:sp>
            <p:nvSpPr>
              <p:cNvPr id="9" name="Rectangle 8">
                <a:extLst>
                  <a:ext uri="{FF2B5EF4-FFF2-40B4-BE49-F238E27FC236}">
                    <a16:creationId xmlns:a16="http://schemas.microsoft.com/office/drawing/2014/main" id="{51231EA4-30A8-40D2-9BAB-3AF7BE6017C8}"/>
                  </a:ext>
                </a:extLst>
              </p:cNvPr>
              <p:cNvSpPr>
                <a:spLocks noRot="1" noChangeAspect="1" noMove="1" noResize="1" noEditPoints="1" noAdjustHandles="1" noChangeArrowheads="1" noChangeShapeType="1" noTextEdit="1"/>
              </p:cNvSpPr>
              <p:nvPr/>
            </p:nvSpPr>
            <p:spPr>
              <a:xfrm>
                <a:off x="9187364" y="1501222"/>
                <a:ext cx="393056" cy="679160"/>
              </a:xfrm>
              <a:prstGeom prst="rect">
                <a:avLst/>
              </a:prstGeom>
              <a:blipFill>
                <a:blip r:embed="rId7"/>
                <a:stretch>
                  <a:fillRect/>
                </a:stretch>
              </a:blipFill>
            </p:spPr>
            <p:txBody>
              <a:bodyPr/>
              <a:lstStyle/>
              <a:p>
                <a:r>
                  <a:rPr lang="en-GB">
                    <a:noFill/>
                  </a:rPr>
                  <a:t> </a:t>
                </a:r>
              </a:p>
            </p:txBody>
          </p:sp>
        </mc:Fallback>
      </mc:AlternateContent>
      <p:sp>
        <p:nvSpPr>
          <p:cNvPr id="6" name="Text Placeholder 5">
            <a:extLst>
              <a:ext uri="{FF2B5EF4-FFF2-40B4-BE49-F238E27FC236}">
                <a16:creationId xmlns:a16="http://schemas.microsoft.com/office/drawing/2014/main" id="{6203160F-A659-44E0-B895-58AB306F16F5}"/>
              </a:ext>
            </a:extLst>
          </p:cNvPr>
          <p:cNvSpPr>
            <a:spLocks noGrp="1"/>
          </p:cNvSpPr>
          <p:nvPr>
            <p:ph type="body" sz="quarter" idx="11"/>
          </p:nvPr>
        </p:nvSpPr>
        <p:spPr/>
        <p:txBody>
          <a:bodyPr/>
          <a:lstStyle/>
          <a:p>
            <a:r>
              <a:rPr lang="en-GB" dirty="0"/>
              <a:t>1.27 Negative numbers – step 4:6</a:t>
            </a:r>
          </a:p>
        </p:txBody>
      </p:sp>
    </p:spTree>
    <p:extLst>
      <p:ext uri="{BB962C8B-B14F-4D97-AF65-F5344CB8AC3E}">
        <p14:creationId xmlns:p14="http://schemas.microsoft.com/office/powerpoint/2010/main" val="277601019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3" grpId="0"/>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a:t>
            </a:r>
            <a:r>
              <a:rPr lang="en-GB" sz="2400" b="1" dirty="0"/>
              <a:t>6</a:t>
            </a:r>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943933508"/>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6</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interpret sets of negative and positive numbers in a range of contexts </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14846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1</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33780931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1</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represent a change story using addition and subtraction symbols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32989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6</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91231110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4:7-4:8</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18-20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300780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video game&#10;&#10;Description generated with high confidence">
            <a:extLst>
              <a:ext uri="{FF2B5EF4-FFF2-40B4-BE49-F238E27FC236}">
                <a16:creationId xmlns:a16="http://schemas.microsoft.com/office/drawing/2014/main" id="{4F2EA36A-C880-4DF2-A29B-E0B390FDD9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8247" y="870259"/>
            <a:ext cx="2726706" cy="5396882"/>
          </a:xfrm>
          <a:prstGeom prst="rect">
            <a:avLst/>
          </a:prstGeom>
        </p:spPr>
      </p:pic>
      <p:graphicFrame>
        <p:nvGraphicFramePr>
          <p:cNvPr id="10" name="Table 9">
            <a:extLst>
              <a:ext uri="{FF2B5EF4-FFF2-40B4-BE49-F238E27FC236}">
                <a16:creationId xmlns:a16="http://schemas.microsoft.com/office/drawing/2014/main" id="{3E5922B5-331E-4DAE-AC10-F65E96FBECE1}"/>
              </a:ext>
            </a:extLst>
          </p:cNvPr>
          <p:cNvGraphicFramePr>
            <a:graphicFrameLocks noGrp="1"/>
          </p:cNvGraphicFramePr>
          <p:nvPr>
            <p:extLst>
              <p:ext uri="{D42A27DB-BD31-4B8C-83A1-F6EECF244321}">
                <p14:modId xmlns:p14="http://schemas.microsoft.com/office/powerpoint/2010/main" val="1031154713"/>
              </p:ext>
            </p:extLst>
          </p:nvPr>
        </p:nvGraphicFramePr>
        <p:xfrm>
          <a:off x="2120901" y="800041"/>
          <a:ext cx="5308598" cy="5563368"/>
        </p:xfrm>
        <a:graphic>
          <a:graphicData uri="http://schemas.openxmlformats.org/drawingml/2006/table">
            <a:tbl>
              <a:tblPr firstRow="1" bandRow="1">
                <a:tableStyleId>{5C22544A-7EE6-4342-B048-85BDC9FD1C3A}</a:tableStyleId>
              </a:tblPr>
              <a:tblGrid>
                <a:gridCol w="770494">
                  <a:extLst>
                    <a:ext uri="{9D8B030D-6E8A-4147-A177-3AD203B41FA5}">
                      <a16:colId xmlns:a16="http://schemas.microsoft.com/office/drawing/2014/main" val="359674703"/>
                    </a:ext>
                  </a:extLst>
                </a:gridCol>
                <a:gridCol w="1134526">
                  <a:extLst>
                    <a:ext uri="{9D8B030D-6E8A-4147-A177-3AD203B41FA5}">
                      <a16:colId xmlns:a16="http://schemas.microsoft.com/office/drawing/2014/main" val="1381558999"/>
                    </a:ext>
                  </a:extLst>
                </a:gridCol>
                <a:gridCol w="1134526">
                  <a:extLst>
                    <a:ext uri="{9D8B030D-6E8A-4147-A177-3AD203B41FA5}">
                      <a16:colId xmlns:a16="http://schemas.microsoft.com/office/drawing/2014/main" val="1556788864"/>
                    </a:ext>
                  </a:extLst>
                </a:gridCol>
                <a:gridCol w="1134526">
                  <a:extLst>
                    <a:ext uri="{9D8B030D-6E8A-4147-A177-3AD203B41FA5}">
                      <a16:colId xmlns:a16="http://schemas.microsoft.com/office/drawing/2014/main" val="353573541"/>
                    </a:ext>
                  </a:extLst>
                </a:gridCol>
                <a:gridCol w="1134526">
                  <a:extLst>
                    <a:ext uri="{9D8B030D-6E8A-4147-A177-3AD203B41FA5}">
                      <a16:colId xmlns:a16="http://schemas.microsoft.com/office/drawing/2014/main" val="1465343357"/>
                    </a:ext>
                  </a:extLst>
                </a:gridCol>
              </a:tblGrid>
              <a:tr h="378236">
                <a:tc>
                  <a:txBody>
                    <a:bodyPr/>
                    <a:lstStyle/>
                    <a:p>
                      <a:pPr algn="ctr"/>
                      <a:endParaRPr lang="en-GB" sz="2000" b="1" dirty="0">
                        <a:solidFill>
                          <a:schemeClr val="tx1"/>
                        </a:solidFill>
                        <a:latin typeface="Myriad Pro" panose="020B0503030403020204" pitchFamily="34" charset="0"/>
                      </a:endParaRPr>
                    </a:p>
                  </a:txBody>
                  <a:tcPr anchor="ct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GB" sz="2000" b="1" dirty="0">
                          <a:solidFill>
                            <a:schemeClr val="tx1"/>
                          </a:solidFill>
                          <a:latin typeface="Myriad Pro" panose="020B0503030403020204" pitchFamily="34" charset="0"/>
                        </a:rPr>
                        <a:t>South Pole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hMerge="1">
                  <a:txBody>
                    <a:bodyPr/>
                    <a:lstStyle/>
                    <a:p>
                      <a:endParaRPr lang="en-GB"/>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yriad Pro" panose="020B0503030403020204" pitchFamily="34" charset="0"/>
                        </a:rPr>
                        <a:t>London</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hMerge="1">
                  <a:txBody>
                    <a:bodyPr/>
                    <a:lstStyle/>
                    <a:p>
                      <a:endParaRPr lang="en-GB"/>
                    </a:p>
                  </a:txBody>
                  <a:tcPr/>
                </a:tc>
                <a:extLst>
                  <a:ext uri="{0D108BD9-81ED-4DB2-BD59-A6C34878D82A}">
                    <a16:rowId xmlns:a16="http://schemas.microsoft.com/office/drawing/2014/main" val="3809645214"/>
                  </a:ext>
                </a:extLst>
              </a:tr>
              <a:tr h="378236">
                <a:tc>
                  <a:txBody>
                    <a:bodyPr/>
                    <a:lstStyle/>
                    <a:p>
                      <a:pPr algn="ctr"/>
                      <a:endParaRPr lang="en-GB" sz="2000" b="1" dirty="0">
                        <a:solidFill>
                          <a:schemeClr val="tx1"/>
                        </a:solidFill>
                        <a:latin typeface="Myriad Pro" panose="020B0503030403020204" pitchFamily="34" charset="0"/>
                      </a:endParaRPr>
                    </a:p>
                  </a:txBody>
                  <a:tcPr anchor="ctr">
                    <a:lnL w="571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GB" sz="2000" b="1" dirty="0">
                          <a:solidFill>
                            <a:schemeClr val="tx1"/>
                          </a:solidFill>
                          <a:latin typeface="Myriad Pro" panose="020B0503030403020204" pitchFamily="34" charset="0"/>
                        </a:rPr>
                        <a:t>Min </a:t>
                      </a:r>
                      <a:r>
                        <a:rPr lang="en-GB" sz="2000" b="1" kern="1200" dirty="0">
                          <a:solidFill>
                            <a:schemeClr val="dk1"/>
                          </a:solidFill>
                          <a:effectLst/>
                          <a:latin typeface="Myriad Pro" panose="020B0503030403020204" pitchFamily="34" charset="0"/>
                          <a:ea typeface="+mn-ea"/>
                          <a:cs typeface="+mn-cs"/>
                        </a:rPr>
                        <a:t>(°C)</a:t>
                      </a:r>
                      <a:endParaRPr lang="en-GB" sz="2000" b="1" dirty="0">
                        <a:solidFill>
                          <a:schemeClr val="tx1"/>
                        </a:solidFill>
                        <a:latin typeface="Myriad Pro" panose="020B0503030403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000" b="1" dirty="0">
                          <a:solidFill>
                            <a:schemeClr val="tx1"/>
                          </a:solidFill>
                          <a:latin typeface="Myriad Pro" panose="020B0503030403020204" pitchFamily="34" charset="0"/>
                        </a:rPr>
                        <a:t>Max </a:t>
                      </a:r>
                      <a:r>
                        <a:rPr lang="en-GB" sz="2000" b="1" kern="1200" dirty="0">
                          <a:solidFill>
                            <a:schemeClr val="dk1"/>
                          </a:solidFill>
                          <a:effectLst/>
                          <a:latin typeface="Myriad Pro" panose="020B0503030403020204" pitchFamily="34" charset="0"/>
                          <a:ea typeface="+mn-ea"/>
                          <a:cs typeface="+mn-cs"/>
                        </a:rPr>
                        <a:t>(°C)</a:t>
                      </a:r>
                      <a:endParaRPr lang="en-GB" sz="2000" b="1" dirty="0">
                        <a:solidFill>
                          <a:schemeClr val="tx1"/>
                        </a:solidFill>
                        <a:latin typeface="Myriad Pro" panose="020B0503030403020204" pitchFamily="34" charset="0"/>
                      </a:endParaRPr>
                    </a:p>
                  </a:txBody>
                  <a:tcPr anchor="ct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yriad Pro" panose="020B0503030403020204" pitchFamily="34" charset="0"/>
                        </a:rPr>
                        <a:t>Min </a:t>
                      </a:r>
                      <a:r>
                        <a:rPr lang="en-GB" sz="2000" b="1" kern="1200" dirty="0">
                          <a:solidFill>
                            <a:schemeClr val="dk1"/>
                          </a:solidFill>
                          <a:effectLst/>
                          <a:latin typeface="Myriad Pro" panose="020B0503030403020204" pitchFamily="34" charset="0"/>
                          <a:ea typeface="+mn-ea"/>
                          <a:cs typeface="+mn-cs"/>
                        </a:rPr>
                        <a:t>(°C)</a:t>
                      </a:r>
                      <a:endParaRPr lang="en-GB" sz="2000" b="1" dirty="0">
                        <a:solidFill>
                          <a:schemeClr val="tx1"/>
                        </a:solidFill>
                        <a:latin typeface="Myriad Pro" panose="020B0503030403020204" pitchFamily="34" charset="0"/>
                      </a:endParaRPr>
                    </a:p>
                  </a:txBody>
                  <a:tcPr anchor="ct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1" dirty="0">
                          <a:solidFill>
                            <a:schemeClr val="tx1"/>
                          </a:solidFill>
                          <a:latin typeface="Myriad Pro" panose="020B0503030403020204" pitchFamily="34" charset="0"/>
                        </a:rPr>
                        <a:t>Max </a:t>
                      </a:r>
                      <a:r>
                        <a:rPr lang="en-GB" sz="2000" b="1" kern="1200" dirty="0">
                          <a:solidFill>
                            <a:schemeClr val="dk1"/>
                          </a:solidFill>
                          <a:effectLst/>
                          <a:latin typeface="Myriad Pro" panose="020B0503030403020204" pitchFamily="34" charset="0"/>
                          <a:ea typeface="+mn-ea"/>
                          <a:cs typeface="+mn-cs"/>
                        </a:rPr>
                        <a:t>(°C)</a:t>
                      </a:r>
                      <a:endParaRPr lang="en-GB" sz="2000" b="1" dirty="0">
                        <a:solidFill>
                          <a:schemeClr val="tx1"/>
                        </a:solidFill>
                        <a:latin typeface="Myriad Pro" panose="020B0503030403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265459136"/>
                  </a:ext>
                </a:extLst>
              </a:tr>
              <a:tr h="378236">
                <a:tc>
                  <a:txBody>
                    <a:bodyPr/>
                    <a:lstStyle/>
                    <a:p>
                      <a:pPr algn="ctr">
                        <a:lnSpc>
                          <a:spcPct val="107000"/>
                        </a:lnSpc>
                        <a:spcAft>
                          <a:spcPts val="800"/>
                        </a:spcAft>
                        <a:buNone/>
                      </a:pPr>
                      <a:r>
                        <a:rPr lang="en-GB" sz="2000" b="1" dirty="0">
                          <a:latin typeface="Myriad Pro" panose="020B0503030403020204" pitchFamily="34" charset="0"/>
                        </a:rPr>
                        <a:t>Jan</a:t>
                      </a:r>
                      <a:endParaRPr lang="en-GB" sz="2000" b="1" dirty="0">
                        <a:latin typeface="Myriad Pro" panose="020B0503030403020204" pitchFamily="34" charset="0"/>
                        <a:ea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30</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−26</a:t>
                      </a: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8</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8223166"/>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Feb</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43</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38</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8</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8544462"/>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Mar</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57</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50</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4</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605547"/>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Apr</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61</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53</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6</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14</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6867898"/>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May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62</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54</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9</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18</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2359552"/>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Jun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63</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54</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12</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1709399"/>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Jul</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63</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55</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14</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23</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7172499"/>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Aug</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63</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55</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14</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23</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6938649"/>
                  </a:ext>
                </a:extLst>
              </a:tr>
              <a:tr h="378236">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Sep</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62</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54</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11</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20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11338640"/>
                  </a:ext>
                </a:extLst>
              </a:tr>
              <a:tr h="327655">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Oct</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54</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48</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8</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16</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6867543"/>
                  </a:ext>
                </a:extLst>
              </a:tr>
              <a:tr h="327655">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Nov</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40</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36</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5</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11</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59304718"/>
                  </a:ext>
                </a:extLst>
              </a:tr>
              <a:tr h="327655">
                <a:tc>
                  <a:txBody>
                    <a:bodyPr/>
                    <a:lstStyle/>
                    <a:p>
                      <a:pPr algn="ctr">
                        <a:lnSpc>
                          <a:spcPct val="107000"/>
                        </a:lnSpc>
                        <a:spcAft>
                          <a:spcPts val="800"/>
                        </a:spcAft>
                        <a:buNone/>
                      </a:pPr>
                      <a:r>
                        <a:rPr lang="en-GB" sz="2000" b="1" dirty="0">
                          <a:latin typeface="Myriad Pro" panose="020B0503030403020204" pitchFamily="34" charset="0"/>
                          <a:ea typeface="Times New Roman" panose="02020603050405020304" pitchFamily="18" charset="0"/>
                          <a:cs typeface="Times New Roman" panose="02020603050405020304" pitchFamily="18" charset="0"/>
                        </a:rPr>
                        <a:t>Dec</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29</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b="0" dirty="0">
                          <a:latin typeface="Myriad Pro" panose="020B0503030403020204" pitchFamily="34" charset="0"/>
                        </a:rPr>
                        <a:t>−</a:t>
                      </a:r>
                      <a:r>
                        <a:rPr lang="en-GB" sz="2000" b="0" dirty="0">
                          <a:latin typeface="Myriad Pro" panose="020B0503030403020204" pitchFamily="34" charset="0"/>
                          <a:cs typeface="Times New Roman" panose="02020603050405020304" pitchFamily="18" charset="0"/>
                        </a:rPr>
                        <a:t>26</a:t>
                      </a:r>
                      <a:endParaRPr lang="en-GB" sz="20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3</a:t>
                      </a:r>
                    </a:p>
                  </a:txBody>
                  <a:tcPr>
                    <a:lnL w="571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000" dirty="0">
                          <a:solidFill>
                            <a:schemeClr val="tx1"/>
                          </a:solidFill>
                          <a:latin typeface="Myriad Pro" panose="020B0503030403020204" pitchFamily="34" charset="0"/>
                        </a:rPr>
                        <a:t>8</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98422650"/>
                  </a:ext>
                </a:extLst>
              </a:tr>
            </a:tbl>
          </a:graphicData>
        </a:graphic>
      </p:graphicFrame>
      <p:sp>
        <p:nvSpPr>
          <p:cNvPr id="5" name="Text Placeholder 4">
            <a:extLst>
              <a:ext uri="{FF2B5EF4-FFF2-40B4-BE49-F238E27FC236}">
                <a16:creationId xmlns:a16="http://schemas.microsoft.com/office/drawing/2014/main" id="{8188F989-ECCC-4C1C-8371-569BD6EE962A}"/>
              </a:ext>
            </a:extLst>
          </p:cNvPr>
          <p:cNvSpPr>
            <a:spLocks noGrp="1"/>
          </p:cNvSpPr>
          <p:nvPr>
            <p:ph type="body" sz="quarter" idx="11"/>
          </p:nvPr>
        </p:nvSpPr>
        <p:spPr/>
        <p:txBody>
          <a:bodyPr/>
          <a:lstStyle/>
          <a:p>
            <a:r>
              <a:rPr lang="en-GB" dirty="0"/>
              <a:t>1.27 Negative numbers – step 4:7</a:t>
            </a:r>
          </a:p>
        </p:txBody>
      </p:sp>
    </p:spTree>
    <p:extLst>
      <p:ext uri="{BB962C8B-B14F-4D97-AF65-F5344CB8AC3E}">
        <p14:creationId xmlns:p14="http://schemas.microsoft.com/office/powerpoint/2010/main" val="203634228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265AB53-A749-4D58-8E79-6412697E8E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3478" y="956885"/>
            <a:ext cx="5125044" cy="4944233"/>
          </a:xfrm>
          <a:prstGeom prst="rect">
            <a:avLst/>
          </a:prstGeom>
        </p:spPr>
      </p:pic>
      <p:sp>
        <p:nvSpPr>
          <p:cNvPr id="4" name="Text Placeholder 3">
            <a:extLst>
              <a:ext uri="{FF2B5EF4-FFF2-40B4-BE49-F238E27FC236}">
                <a16:creationId xmlns:a16="http://schemas.microsoft.com/office/drawing/2014/main" id="{0509BD0D-1412-445A-98F6-27A767013573}"/>
              </a:ext>
            </a:extLst>
          </p:cNvPr>
          <p:cNvSpPr>
            <a:spLocks noGrp="1"/>
          </p:cNvSpPr>
          <p:nvPr>
            <p:ph type="body" sz="quarter" idx="11"/>
          </p:nvPr>
        </p:nvSpPr>
        <p:spPr/>
        <p:txBody>
          <a:bodyPr/>
          <a:lstStyle/>
          <a:p>
            <a:r>
              <a:rPr lang="en-GB" dirty="0"/>
              <a:t>1.27 Negative numbers – step 4:7</a:t>
            </a:r>
          </a:p>
        </p:txBody>
      </p:sp>
    </p:spTree>
    <p:extLst>
      <p:ext uri="{BB962C8B-B14F-4D97-AF65-F5344CB8AC3E}">
        <p14:creationId xmlns:p14="http://schemas.microsoft.com/office/powerpoint/2010/main" val="4149138844"/>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7</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3535508054"/>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7</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their knowledge of positive and negative numbers to calculate intervals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2029631"/>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7</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2468633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5:1-5:3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082451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evice, thermometer, game, video&#10;&#10;Description generated with very high confidence">
            <a:extLst>
              <a:ext uri="{FF2B5EF4-FFF2-40B4-BE49-F238E27FC236}">
                <a16:creationId xmlns:a16="http://schemas.microsoft.com/office/drawing/2014/main" id="{CDF4C6DA-8CA3-46A2-B903-5394B8EEA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3492" y="859069"/>
            <a:ext cx="4430897" cy="4987462"/>
          </a:xfrm>
          <a:prstGeom prst="rect">
            <a:avLst/>
          </a:prstGeom>
        </p:spPr>
      </p:pic>
      <p:sp>
        <p:nvSpPr>
          <p:cNvPr id="6" name="Rectangle 5">
            <a:extLst>
              <a:ext uri="{FF2B5EF4-FFF2-40B4-BE49-F238E27FC236}">
                <a16:creationId xmlns:a16="http://schemas.microsoft.com/office/drawing/2014/main" id="{EC6F8F7A-857D-4093-ADBE-14F3F0EF1BD3}"/>
              </a:ext>
            </a:extLst>
          </p:cNvPr>
          <p:cNvSpPr/>
          <p:nvPr/>
        </p:nvSpPr>
        <p:spPr>
          <a:xfrm>
            <a:off x="3745090" y="5978897"/>
            <a:ext cx="713657" cy="461665"/>
          </a:xfrm>
          <a:prstGeom prst="rect">
            <a:avLst/>
          </a:prstGeom>
        </p:spPr>
        <p:txBody>
          <a:bodyPr wrap="none">
            <a:spAutoFit/>
          </a:bodyPr>
          <a:lstStyle/>
          <a:p>
            <a:pPr>
              <a:buNone/>
            </a:pPr>
            <a:r>
              <a:rPr lang="en-GB" sz="2400" dirty="0">
                <a:latin typeface="Myriad Pro" panose="020B0503030403020204" pitchFamily="34" charset="0"/>
              </a:rPr>
              <a:t>9 ˚C</a:t>
            </a:r>
          </a:p>
        </p:txBody>
      </p:sp>
      <p:sp>
        <p:nvSpPr>
          <p:cNvPr id="7" name="Rectangle 6">
            <a:extLst>
              <a:ext uri="{FF2B5EF4-FFF2-40B4-BE49-F238E27FC236}">
                <a16:creationId xmlns:a16="http://schemas.microsoft.com/office/drawing/2014/main" id="{098E4FBE-B317-4201-B5BB-303FF4C73EC4}"/>
              </a:ext>
            </a:extLst>
          </p:cNvPr>
          <p:cNvSpPr/>
          <p:nvPr/>
        </p:nvSpPr>
        <p:spPr>
          <a:xfrm>
            <a:off x="5457789" y="5986996"/>
            <a:ext cx="923651" cy="461665"/>
          </a:xfrm>
          <a:prstGeom prst="rect">
            <a:avLst/>
          </a:prstGeom>
        </p:spPr>
        <p:txBody>
          <a:bodyPr wrap="none">
            <a:spAutoFit/>
          </a:bodyPr>
          <a:lstStyle/>
          <a:p>
            <a:pPr>
              <a:buNone/>
            </a:pPr>
            <a:r>
              <a:rPr lang="en-GB" sz="2400" dirty="0">
                <a:latin typeface="Myriad Pro" panose="020B0503030403020204" pitchFamily="34" charset="0"/>
              </a:rPr>
              <a:t>−3 ˚C</a:t>
            </a:r>
          </a:p>
        </p:txBody>
      </p:sp>
      <p:pic>
        <p:nvPicPr>
          <p:cNvPr id="9" name="Picture 8" descr="A close up of a logo&#10;&#10;Description generated with high confidence">
            <a:extLst>
              <a:ext uri="{FF2B5EF4-FFF2-40B4-BE49-F238E27FC236}">
                <a16:creationId xmlns:a16="http://schemas.microsoft.com/office/drawing/2014/main" id="{ACE010E1-A85E-460F-B565-8D565A5AA30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624014" y="1446155"/>
            <a:ext cx="362903" cy="3376102"/>
          </a:xfrm>
          <a:prstGeom prst="rect">
            <a:avLst/>
          </a:prstGeom>
        </p:spPr>
      </p:pic>
      <p:pic>
        <p:nvPicPr>
          <p:cNvPr id="10" name="Picture 9" descr="A close up of a logo&#10;&#10;Description generated with high confidence">
            <a:extLst>
              <a:ext uri="{FF2B5EF4-FFF2-40B4-BE49-F238E27FC236}">
                <a16:creationId xmlns:a16="http://schemas.microsoft.com/office/drawing/2014/main" id="{9BB85B6D-E9A2-4C33-9439-35D14E2EB016}"/>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333784" y="1446155"/>
            <a:ext cx="362903" cy="3376102"/>
          </a:xfrm>
          <a:prstGeom prst="rect">
            <a:avLst/>
          </a:prstGeom>
        </p:spPr>
      </p:pic>
      <p:pic>
        <p:nvPicPr>
          <p:cNvPr id="11" name="Picture 10" descr="A close up of a logo&#10;&#10;Description generated with high confidence">
            <a:extLst>
              <a:ext uri="{FF2B5EF4-FFF2-40B4-BE49-F238E27FC236}">
                <a16:creationId xmlns:a16="http://schemas.microsoft.com/office/drawing/2014/main" id="{BE4D3A8D-2B1D-4766-9DA6-5818187A0C45}"/>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981624" y="1446156"/>
            <a:ext cx="394009" cy="2207867"/>
          </a:xfrm>
          <a:prstGeom prst="rect">
            <a:avLst/>
          </a:prstGeom>
        </p:spPr>
      </p:pic>
      <p:pic>
        <p:nvPicPr>
          <p:cNvPr id="12" name="Picture 11" descr="A close up of a logo&#10;&#10;Description generated with high confidence">
            <a:extLst>
              <a:ext uri="{FF2B5EF4-FFF2-40B4-BE49-F238E27FC236}">
                <a16:creationId xmlns:a16="http://schemas.microsoft.com/office/drawing/2014/main" id="{0F76EF42-09C3-41D6-8E0D-66D53D5FC9F7}"/>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981624" y="3656753"/>
            <a:ext cx="394009" cy="703351"/>
          </a:xfrm>
          <a:prstGeom prst="rect">
            <a:avLst/>
          </a:prstGeom>
        </p:spPr>
      </p:pic>
      <p:sp>
        <p:nvSpPr>
          <p:cNvPr id="13" name="Rectangle 12">
            <a:extLst>
              <a:ext uri="{FF2B5EF4-FFF2-40B4-BE49-F238E27FC236}">
                <a16:creationId xmlns:a16="http://schemas.microsoft.com/office/drawing/2014/main" id="{1F3941DE-9E16-4BAE-B0FA-811DEEC7CE72}"/>
              </a:ext>
            </a:extLst>
          </p:cNvPr>
          <p:cNvSpPr/>
          <p:nvPr/>
        </p:nvSpPr>
        <p:spPr>
          <a:xfrm>
            <a:off x="8381924" y="2475985"/>
            <a:ext cx="351378" cy="461665"/>
          </a:xfrm>
          <a:prstGeom prst="rect">
            <a:avLst/>
          </a:prstGeom>
        </p:spPr>
        <p:txBody>
          <a:bodyPr wrap="none">
            <a:spAutoFit/>
          </a:bodyPr>
          <a:lstStyle/>
          <a:p>
            <a:pPr>
              <a:buNone/>
            </a:pPr>
            <a:r>
              <a:rPr lang="en-GB" sz="2400" dirty="0">
                <a:latin typeface="Myriad Pro" panose="020B0503030403020204" pitchFamily="34" charset="0"/>
              </a:rPr>
              <a:t>9</a:t>
            </a:r>
          </a:p>
        </p:txBody>
      </p:sp>
      <p:sp>
        <p:nvSpPr>
          <p:cNvPr id="14" name="Rectangle 13">
            <a:extLst>
              <a:ext uri="{FF2B5EF4-FFF2-40B4-BE49-F238E27FC236}">
                <a16:creationId xmlns:a16="http://schemas.microsoft.com/office/drawing/2014/main" id="{38A26053-889E-4AD8-A6E0-E22A06E5B1D7}"/>
              </a:ext>
            </a:extLst>
          </p:cNvPr>
          <p:cNvSpPr/>
          <p:nvPr/>
        </p:nvSpPr>
        <p:spPr>
          <a:xfrm>
            <a:off x="8381924" y="3722237"/>
            <a:ext cx="351378" cy="461665"/>
          </a:xfrm>
          <a:prstGeom prst="rect">
            <a:avLst/>
          </a:prstGeom>
        </p:spPr>
        <p:txBody>
          <a:bodyPr wrap="none">
            <a:spAutoFit/>
          </a:bodyPr>
          <a:lstStyle/>
          <a:p>
            <a:pPr>
              <a:buNone/>
            </a:pPr>
            <a:r>
              <a:rPr lang="en-GB" sz="2400" dirty="0">
                <a:latin typeface="Myriad Pro" panose="020B0503030403020204" pitchFamily="34" charset="0"/>
              </a:rPr>
              <a:t>3</a:t>
            </a:r>
          </a:p>
        </p:txBody>
      </p:sp>
      <p:sp>
        <p:nvSpPr>
          <p:cNvPr id="16" name="Rectangle 15">
            <a:extLst>
              <a:ext uri="{FF2B5EF4-FFF2-40B4-BE49-F238E27FC236}">
                <a16:creationId xmlns:a16="http://schemas.microsoft.com/office/drawing/2014/main" id="{FD073FB2-2C8B-428C-A1B5-A2358CE727B7}"/>
              </a:ext>
            </a:extLst>
          </p:cNvPr>
          <p:cNvSpPr/>
          <p:nvPr/>
        </p:nvSpPr>
        <p:spPr>
          <a:xfrm>
            <a:off x="6811042" y="2809856"/>
            <a:ext cx="518091" cy="461665"/>
          </a:xfrm>
          <a:prstGeom prst="rect">
            <a:avLst/>
          </a:prstGeom>
        </p:spPr>
        <p:txBody>
          <a:bodyPr wrap="none">
            <a:spAutoFit/>
          </a:bodyPr>
          <a:lstStyle/>
          <a:p>
            <a:pPr>
              <a:buNone/>
            </a:pPr>
            <a:r>
              <a:rPr lang="en-GB" sz="2400" dirty="0">
                <a:latin typeface="Myriad Pro" panose="020B0503030403020204" pitchFamily="34" charset="0"/>
              </a:rPr>
              <a:t>12</a:t>
            </a:r>
          </a:p>
        </p:txBody>
      </p:sp>
      <p:sp>
        <p:nvSpPr>
          <p:cNvPr id="4" name="Text Placeholder 3">
            <a:extLst>
              <a:ext uri="{FF2B5EF4-FFF2-40B4-BE49-F238E27FC236}">
                <a16:creationId xmlns:a16="http://schemas.microsoft.com/office/drawing/2014/main" id="{23016D4D-3645-44D5-97A0-B5843FEFFB02}"/>
              </a:ext>
            </a:extLst>
          </p:cNvPr>
          <p:cNvSpPr>
            <a:spLocks noGrp="1"/>
          </p:cNvSpPr>
          <p:nvPr>
            <p:ph type="body" sz="quarter" idx="11"/>
          </p:nvPr>
        </p:nvSpPr>
        <p:spPr/>
        <p:txBody>
          <a:bodyPr/>
          <a:lstStyle/>
          <a:p>
            <a:r>
              <a:rPr lang="en-GB" dirty="0"/>
              <a:t>1.27 Negative numbers – step 5:1</a:t>
            </a:r>
          </a:p>
        </p:txBody>
      </p:sp>
    </p:spTree>
    <p:extLst>
      <p:ext uri="{BB962C8B-B14F-4D97-AF65-F5344CB8AC3E}">
        <p14:creationId xmlns:p14="http://schemas.microsoft.com/office/powerpoint/2010/main" val="14079434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up)">
                                      <p:cBhvr>
                                        <p:cTn id="40" dur="500"/>
                                        <p:tgtEl>
                                          <p:spTgt spid="10"/>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3" grpId="0"/>
      <p:bldP spid="14"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ndoor, monitor&#10;&#10;Description generated with high confidence">
            <a:extLst>
              <a:ext uri="{FF2B5EF4-FFF2-40B4-BE49-F238E27FC236}">
                <a16:creationId xmlns:a16="http://schemas.microsoft.com/office/drawing/2014/main" id="{BFD57B91-172E-48E3-B5F3-2697C3EAFF6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459077" y="3742426"/>
            <a:ext cx="3408382" cy="316521"/>
          </a:xfrm>
          <a:prstGeom prst="rect">
            <a:avLst/>
          </a:prstGeom>
        </p:spPr>
      </p:pic>
      <p:pic>
        <p:nvPicPr>
          <p:cNvPr id="19" name="Picture 18" descr="A picture containing indoor, monitor&#10;&#10;Description generated with high confidence">
            <a:extLst>
              <a:ext uri="{FF2B5EF4-FFF2-40B4-BE49-F238E27FC236}">
                <a16:creationId xmlns:a16="http://schemas.microsoft.com/office/drawing/2014/main" id="{7BD2E6F5-9B32-4200-9CB7-FB89592F866F}"/>
              </a:ext>
            </a:extLst>
          </p:cNvPr>
          <p:cNvPicPr>
            <a:picLocks noChangeAspect="1"/>
          </p:cNvPicPr>
          <p:nvPr/>
        </p:nvPicPr>
        <p:blipFill rotWithShape="1">
          <a:blip r:embed="rId4">
            <a:extLst>
              <a:ext uri="{28A0092B-C50C-407E-A947-70E740481C1C}">
                <a14:useLocalDpi xmlns:a14="http://schemas.microsoft.com/office/drawing/2010/main" val="0"/>
              </a:ext>
            </a:extLst>
          </a:blip>
          <a:srcRect t="-7072" r="-567"/>
          <a:stretch/>
        </p:blipFill>
        <p:spPr>
          <a:xfrm>
            <a:off x="3617168" y="3429001"/>
            <a:ext cx="2250291" cy="313425"/>
          </a:xfrm>
          <a:prstGeom prst="rect">
            <a:avLst/>
          </a:prstGeom>
        </p:spPr>
      </p:pic>
      <p:sp>
        <p:nvSpPr>
          <p:cNvPr id="20" name="Rectangle 19">
            <a:extLst>
              <a:ext uri="{FF2B5EF4-FFF2-40B4-BE49-F238E27FC236}">
                <a16:creationId xmlns:a16="http://schemas.microsoft.com/office/drawing/2014/main" id="{39C65226-140F-424C-8A54-05E431D37543}"/>
              </a:ext>
            </a:extLst>
          </p:cNvPr>
          <p:cNvSpPr/>
          <p:nvPr/>
        </p:nvSpPr>
        <p:spPr>
          <a:xfrm>
            <a:off x="4400552" y="2999499"/>
            <a:ext cx="351378" cy="461665"/>
          </a:xfrm>
          <a:prstGeom prst="rect">
            <a:avLst/>
          </a:prstGeom>
        </p:spPr>
        <p:txBody>
          <a:bodyPr wrap="none">
            <a:spAutoFit/>
          </a:bodyPr>
          <a:lstStyle/>
          <a:p>
            <a:pPr>
              <a:buNone/>
            </a:pPr>
            <a:r>
              <a:rPr lang="en-GB" sz="2400" dirty="0">
                <a:latin typeface="Myriad Pro" panose="020B0503030403020204" pitchFamily="34" charset="0"/>
              </a:rPr>
              <a:t>9</a:t>
            </a:r>
          </a:p>
        </p:txBody>
      </p:sp>
      <p:pic>
        <p:nvPicPr>
          <p:cNvPr id="21" name="Picture 20" descr="A picture containing indoor, monitor&#10;&#10;Description generated with high confidence">
            <a:extLst>
              <a:ext uri="{FF2B5EF4-FFF2-40B4-BE49-F238E27FC236}">
                <a16:creationId xmlns:a16="http://schemas.microsoft.com/office/drawing/2014/main" id="{F723F834-8222-4524-B053-C16FBEAB9863}"/>
              </a:ext>
            </a:extLst>
          </p:cNvPr>
          <p:cNvPicPr>
            <a:picLocks noChangeAspect="1"/>
          </p:cNvPicPr>
          <p:nvPr/>
        </p:nvPicPr>
        <p:blipFill rotWithShape="1">
          <a:blip r:embed="rId5">
            <a:extLst>
              <a:ext uri="{28A0092B-C50C-407E-A947-70E740481C1C}">
                <a14:useLocalDpi xmlns:a14="http://schemas.microsoft.com/office/drawing/2010/main" val="0"/>
              </a:ext>
            </a:extLst>
          </a:blip>
          <a:srcRect t="-7072"/>
          <a:stretch/>
        </p:blipFill>
        <p:spPr>
          <a:xfrm>
            <a:off x="2886919" y="3429001"/>
            <a:ext cx="730249" cy="313425"/>
          </a:xfrm>
          <a:prstGeom prst="rect">
            <a:avLst/>
          </a:prstGeom>
        </p:spPr>
      </p:pic>
      <p:sp>
        <p:nvSpPr>
          <p:cNvPr id="22" name="Rectangle 21">
            <a:extLst>
              <a:ext uri="{FF2B5EF4-FFF2-40B4-BE49-F238E27FC236}">
                <a16:creationId xmlns:a16="http://schemas.microsoft.com/office/drawing/2014/main" id="{98A992EB-6A85-4A90-A4B3-7DB314BBD007}"/>
              </a:ext>
            </a:extLst>
          </p:cNvPr>
          <p:cNvSpPr/>
          <p:nvPr/>
        </p:nvSpPr>
        <p:spPr>
          <a:xfrm>
            <a:off x="3129256" y="2999499"/>
            <a:ext cx="351378" cy="461665"/>
          </a:xfrm>
          <a:prstGeom prst="rect">
            <a:avLst/>
          </a:prstGeom>
        </p:spPr>
        <p:txBody>
          <a:bodyPr wrap="none">
            <a:spAutoFit/>
          </a:bodyPr>
          <a:lstStyle/>
          <a:p>
            <a:pPr>
              <a:buNone/>
            </a:pPr>
            <a:r>
              <a:rPr lang="en-GB" sz="2400" dirty="0">
                <a:latin typeface="Myriad Pro" panose="020B0503030403020204" pitchFamily="34" charset="0"/>
              </a:rPr>
              <a:t>3</a:t>
            </a:r>
          </a:p>
        </p:txBody>
      </p:sp>
      <p:pic>
        <p:nvPicPr>
          <p:cNvPr id="23" name="Picture 22" descr="A picture containing indoor, monitor&#10;&#10;Description generated with high confidence">
            <a:extLst>
              <a:ext uri="{FF2B5EF4-FFF2-40B4-BE49-F238E27FC236}">
                <a16:creationId xmlns:a16="http://schemas.microsoft.com/office/drawing/2014/main" id="{CE0A474D-F4A9-46B4-8E34-E95509D0C4C9}"/>
              </a:ext>
            </a:extLst>
          </p:cNvPr>
          <p:cNvPicPr>
            <a:picLocks noChangeAspect="1"/>
          </p:cNvPicPr>
          <p:nvPr/>
        </p:nvPicPr>
        <p:blipFill rotWithShape="1">
          <a:blip r:embed="rId6">
            <a:extLst>
              <a:ext uri="{28A0092B-C50C-407E-A947-70E740481C1C}">
                <a14:useLocalDpi xmlns:a14="http://schemas.microsoft.com/office/drawing/2010/main" val="0"/>
              </a:ext>
            </a:extLst>
          </a:blip>
          <a:srcRect r="-427" b="-10355"/>
          <a:stretch/>
        </p:blipFill>
        <p:spPr>
          <a:xfrm>
            <a:off x="2886919" y="4043145"/>
            <a:ext cx="2980757" cy="340472"/>
          </a:xfrm>
          <a:prstGeom prst="rect">
            <a:avLst/>
          </a:prstGeom>
        </p:spPr>
      </p:pic>
      <p:sp>
        <p:nvSpPr>
          <p:cNvPr id="24" name="Rectangle 23">
            <a:extLst>
              <a:ext uri="{FF2B5EF4-FFF2-40B4-BE49-F238E27FC236}">
                <a16:creationId xmlns:a16="http://schemas.microsoft.com/office/drawing/2014/main" id="{7E39DCB6-6A1F-4E85-B9B8-CE1DCFB6FFE1}"/>
              </a:ext>
            </a:extLst>
          </p:cNvPr>
          <p:cNvSpPr/>
          <p:nvPr/>
        </p:nvSpPr>
        <p:spPr>
          <a:xfrm>
            <a:off x="4058793" y="4315640"/>
            <a:ext cx="518091" cy="461665"/>
          </a:xfrm>
          <a:prstGeom prst="rect">
            <a:avLst/>
          </a:prstGeom>
        </p:spPr>
        <p:txBody>
          <a:bodyPr wrap="none">
            <a:spAutoFit/>
          </a:bodyPr>
          <a:lstStyle/>
          <a:p>
            <a:pPr>
              <a:buNone/>
            </a:pPr>
            <a:r>
              <a:rPr lang="en-GB" sz="2400" dirty="0">
                <a:latin typeface="Myriad Pro" panose="020B0503030403020204" pitchFamily="34" charset="0"/>
              </a:rPr>
              <a:t>12</a:t>
            </a:r>
          </a:p>
        </p:txBody>
      </p:sp>
      <p:pic>
        <p:nvPicPr>
          <p:cNvPr id="13" name="Picture 12" descr="A picture containing device, thermometer, game, video&#10;&#10;Description generated with very high confidence">
            <a:extLst>
              <a:ext uri="{FF2B5EF4-FFF2-40B4-BE49-F238E27FC236}">
                <a16:creationId xmlns:a16="http://schemas.microsoft.com/office/drawing/2014/main" id="{F2DE3472-C442-46E0-957B-5E0A7F5A75B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10692" y="859069"/>
            <a:ext cx="4430897" cy="4987462"/>
          </a:xfrm>
          <a:prstGeom prst="rect">
            <a:avLst/>
          </a:prstGeom>
        </p:spPr>
      </p:pic>
      <p:sp>
        <p:nvSpPr>
          <p:cNvPr id="14" name="Rectangle 13">
            <a:extLst>
              <a:ext uri="{FF2B5EF4-FFF2-40B4-BE49-F238E27FC236}">
                <a16:creationId xmlns:a16="http://schemas.microsoft.com/office/drawing/2014/main" id="{A5A84263-E181-422A-9D36-C69EB227D4F5}"/>
              </a:ext>
            </a:extLst>
          </p:cNvPr>
          <p:cNvSpPr/>
          <p:nvPr/>
        </p:nvSpPr>
        <p:spPr>
          <a:xfrm>
            <a:off x="6742289" y="5954833"/>
            <a:ext cx="628698" cy="461665"/>
          </a:xfrm>
          <a:prstGeom prst="rect">
            <a:avLst/>
          </a:prstGeom>
        </p:spPr>
        <p:txBody>
          <a:bodyPr wrap="none">
            <a:spAutoFit/>
          </a:bodyPr>
          <a:lstStyle/>
          <a:p>
            <a:pPr>
              <a:buNone/>
            </a:pPr>
            <a:r>
              <a:rPr lang="en-GB" sz="2400" dirty="0">
                <a:latin typeface="Myriad Pro" panose="020B0503030403020204" pitchFamily="34" charset="0"/>
              </a:rPr>
              <a:t>9˚C</a:t>
            </a:r>
          </a:p>
        </p:txBody>
      </p:sp>
      <p:sp>
        <p:nvSpPr>
          <p:cNvPr id="16" name="Rectangle 15">
            <a:extLst>
              <a:ext uri="{FF2B5EF4-FFF2-40B4-BE49-F238E27FC236}">
                <a16:creationId xmlns:a16="http://schemas.microsoft.com/office/drawing/2014/main" id="{C11860E6-5530-4F4B-BE61-DD7BA8ACFAF4}"/>
              </a:ext>
            </a:extLst>
          </p:cNvPr>
          <p:cNvSpPr/>
          <p:nvPr/>
        </p:nvSpPr>
        <p:spPr>
          <a:xfrm>
            <a:off x="8454989" y="5962932"/>
            <a:ext cx="838691" cy="461665"/>
          </a:xfrm>
          <a:prstGeom prst="rect">
            <a:avLst/>
          </a:prstGeom>
        </p:spPr>
        <p:txBody>
          <a:bodyPr wrap="none">
            <a:spAutoFit/>
          </a:bodyPr>
          <a:lstStyle/>
          <a:p>
            <a:pPr>
              <a:buNone/>
            </a:pPr>
            <a:r>
              <a:rPr lang="en-GB" sz="2400" dirty="0">
                <a:latin typeface="Myriad Pro" panose="020B0503030403020204" pitchFamily="34" charset="0"/>
              </a:rPr>
              <a:t>−3˚C</a:t>
            </a:r>
          </a:p>
        </p:txBody>
      </p:sp>
      <p:sp>
        <p:nvSpPr>
          <p:cNvPr id="5" name="Text Placeholder 4">
            <a:extLst>
              <a:ext uri="{FF2B5EF4-FFF2-40B4-BE49-F238E27FC236}">
                <a16:creationId xmlns:a16="http://schemas.microsoft.com/office/drawing/2014/main" id="{0205191C-59EE-4607-973F-8378F3A8FC7F}"/>
              </a:ext>
            </a:extLst>
          </p:cNvPr>
          <p:cNvSpPr>
            <a:spLocks noGrp="1"/>
          </p:cNvSpPr>
          <p:nvPr>
            <p:ph type="body" sz="quarter" idx="11"/>
          </p:nvPr>
        </p:nvSpPr>
        <p:spPr/>
        <p:txBody>
          <a:bodyPr/>
          <a:lstStyle/>
          <a:p>
            <a:r>
              <a:rPr lang="en-GB" dirty="0"/>
              <a:t>1.27 Negative numbers – step 5:1</a:t>
            </a:r>
          </a:p>
        </p:txBody>
      </p:sp>
    </p:spTree>
    <p:extLst>
      <p:ext uri="{BB962C8B-B14F-4D97-AF65-F5344CB8AC3E}">
        <p14:creationId xmlns:p14="http://schemas.microsoft.com/office/powerpoint/2010/main" val="83962150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right)">
                                      <p:cBhvr>
                                        <p:cTn id="22" dur="500"/>
                                        <p:tgtEl>
                                          <p:spTgt spid="19"/>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right)">
                                      <p:cBhvr>
                                        <p:cTn id="40" dur="500"/>
                                        <p:tgtEl>
                                          <p:spTgt spid="23"/>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14" grpId="0"/>
      <p:bldP spid="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antenna&#10;&#10;Description generated with high confidence">
            <a:extLst>
              <a:ext uri="{FF2B5EF4-FFF2-40B4-BE49-F238E27FC236}">
                <a16:creationId xmlns:a16="http://schemas.microsoft.com/office/drawing/2014/main" id="{74E94994-5785-47E9-ADC4-9025F26D55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2893802"/>
            <a:ext cx="7907446" cy="1070399"/>
          </a:xfrm>
          <a:prstGeom prst="rect">
            <a:avLst/>
          </a:prstGeom>
        </p:spPr>
      </p:pic>
      <p:sp>
        <p:nvSpPr>
          <p:cNvPr id="5" name="Text Placeholder 4">
            <a:extLst>
              <a:ext uri="{FF2B5EF4-FFF2-40B4-BE49-F238E27FC236}">
                <a16:creationId xmlns:a16="http://schemas.microsoft.com/office/drawing/2014/main" id="{A09E4E7F-98A4-4C7E-9B9B-2F355654CBB7}"/>
              </a:ext>
            </a:extLst>
          </p:cNvPr>
          <p:cNvSpPr>
            <a:spLocks noGrp="1"/>
          </p:cNvSpPr>
          <p:nvPr>
            <p:ph type="body" sz="quarter" idx="11"/>
          </p:nvPr>
        </p:nvSpPr>
        <p:spPr/>
        <p:txBody>
          <a:bodyPr/>
          <a:lstStyle/>
          <a:p>
            <a:r>
              <a:rPr lang="en-GB" dirty="0"/>
              <a:t>1.27 Negative numbers – step 5:2</a:t>
            </a:r>
          </a:p>
        </p:txBody>
      </p:sp>
    </p:spTree>
    <p:extLst>
      <p:ext uri="{BB962C8B-B14F-4D97-AF65-F5344CB8AC3E}">
        <p14:creationId xmlns:p14="http://schemas.microsoft.com/office/powerpoint/2010/main" val="342354527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899C561-BD51-4209-BF28-F22AB1971253}"/>
              </a:ext>
            </a:extLst>
          </p:cNvPr>
          <p:cNvGraphicFramePr>
            <a:graphicFrameLocks noGrp="1"/>
          </p:cNvGraphicFramePr>
          <p:nvPr/>
        </p:nvGraphicFramePr>
        <p:xfrm>
          <a:off x="1903912" y="1645920"/>
          <a:ext cx="8384176" cy="3566160"/>
        </p:xfrm>
        <a:graphic>
          <a:graphicData uri="http://schemas.openxmlformats.org/drawingml/2006/table">
            <a:tbl>
              <a:tblPr firstRow="1" bandRow="1">
                <a:tableStyleId>{5C22544A-7EE6-4342-B048-85BDC9FD1C3A}</a:tableStyleId>
              </a:tblPr>
              <a:tblGrid>
                <a:gridCol w="2096044">
                  <a:extLst>
                    <a:ext uri="{9D8B030D-6E8A-4147-A177-3AD203B41FA5}">
                      <a16:colId xmlns:a16="http://schemas.microsoft.com/office/drawing/2014/main" val="1381558999"/>
                    </a:ext>
                  </a:extLst>
                </a:gridCol>
                <a:gridCol w="2096044">
                  <a:extLst>
                    <a:ext uri="{9D8B030D-6E8A-4147-A177-3AD203B41FA5}">
                      <a16:colId xmlns:a16="http://schemas.microsoft.com/office/drawing/2014/main" val="1556788864"/>
                    </a:ext>
                  </a:extLst>
                </a:gridCol>
                <a:gridCol w="2096044">
                  <a:extLst>
                    <a:ext uri="{9D8B030D-6E8A-4147-A177-3AD203B41FA5}">
                      <a16:colId xmlns:a16="http://schemas.microsoft.com/office/drawing/2014/main" val="353573541"/>
                    </a:ext>
                  </a:extLst>
                </a:gridCol>
                <a:gridCol w="2096044">
                  <a:extLst>
                    <a:ext uri="{9D8B030D-6E8A-4147-A177-3AD203B41FA5}">
                      <a16:colId xmlns:a16="http://schemas.microsoft.com/office/drawing/2014/main" val="1465343357"/>
                    </a:ext>
                  </a:extLst>
                </a:gridCol>
              </a:tblGrid>
              <a:tr h="378236">
                <a:tc>
                  <a:txBody>
                    <a:bodyPr/>
                    <a:lstStyle/>
                    <a:p>
                      <a:pPr algn="ctr"/>
                      <a:r>
                        <a:rPr lang="en-GB" sz="2400" b="1" dirty="0">
                          <a:solidFill>
                            <a:schemeClr val="tx1"/>
                          </a:solidFill>
                          <a:latin typeface="Myriad Pro" panose="020B0503030403020204" pitchFamily="34" charset="0"/>
                        </a:rPr>
                        <a:t>Date</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algn="ctr"/>
                      <a:r>
                        <a:rPr lang="en-GB" sz="2400" b="1" dirty="0">
                          <a:solidFill>
                            <a:schemeClr val="tx1"/>
                          </a:solidFill>
                          <a:latin typeface="Myriad Pro" panose="020B0503030403020204" pitchFamily="34" charset="0"/>
                        </a:rPr>
                        <a:t>Paid in</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latin typeface="Myriad Pro" panose="020B0503030403020204" pitchFamily="34" charset="0"/>
                        </a:rPr>
                        <a:t>Paid out</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1" dirty="0">
                          <a:solidFill>
                            <a:schemeClr val="tx1"/>
                          </a:solidFill>
                          <a:latin typeface="Myriad Pro" panose="020B0503030403020204" pitchFamily="34" charset="0"/>
                        </a:rPr>
                        <a:t>Amount in account</a:t>
                      </a: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8E2E8"/>
                    </a:solidFill>
                  </a:tcPr>
                </a:tc>
                <a:extLst>
                  <a:ext uri="{0D108BD9-81ED-4DB2-BD59-A6C34878D82A}">
                    <a16:rowId xmlns:a16="http://schemas.microsoft.com/office/drawing/2014/main" val="265459136"/>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31 December</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    £150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88223166"/>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5 January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4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  £30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18544462"/>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10 January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4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  £50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     £70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32605547"/>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11 January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2400" b="0" dirty="0">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£100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66867898"/>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12 January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£10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dirty="0">
                          <a:latin typeface="Myriad Pro" panose="020B0503030403020204" pitchFamily="34" charset="0"/>
                        </a:rPr>
                        <a:t>  −£20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12359552"/>
                  </a:ext>
                </a:extLst>
              </a:tr>
              <a:tr h="378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16 January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400" b="0" dirty="0">
                          <a:latin typeface="Myriad Pro" panose="020B0503030403020204" pitchFamily="34" charset="0"/>
                        </a:rPr>
                        <a:t>£20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GB" sz="2400" dirty="0">
                          <a:solidFill>
                            <a:schemeClr val="tx1"/>
                          </a:solidFill>
                          <a:latin typeface="Myriad Pro" panose="020B0503030403020204" pitchFamily="34" charset="0"/>
                        </a:rPr>
                        <a:t>£130</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GB" sz="2400" dirty="0">
                        <a:solidFill>
                          <a:schemeClr val="tx1"/>
                        </a:solidFill>
                        <a:latin typeface="Myriad Pro" panose="020B0503030403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1709399"/>
                  </a:ext>
                </a:extLst>
              </a:tr>
            </a:tbl>
          </a:graphicData>
        </a:graphic>
      </p:graphicFrame>
      <p:sp>
        <p:nvSpPr>
          <p:cNvPr id="11" name="Rectangle 10">
            <a:extLst>
              <a:ext uri="{FF2B5EF4-FFF2-40B4-BE49-F238E27FC236}">
                <a16:creationId xmlns:a16="http://schemas.microsoft.com/office/drawing/2014/main" id="{0F673D7E-746D-4349-97AD-6FA9D78CEF69}"/>
              </a:ext>
            </a:extLst>
          </p:cNvPr>
          <p:cNvSpPr/>
          <p:nvPr/>
        </p:nvSpPr>
        <p:spPr bwMode="auto">
          <a:xfrm>
            <a:off x="8789989" y="4793129"/>
            <a:ext cx="917574" cy="379413"/>
          </a:xfrm>
          <a:prstGeom prst="rect">
            <a:avLst/>
          </a:prstGeom>
          <a:solidFill>
            <a:schemeClr val="bg1"/>
          </a:solidFill>
          <a:ln w="12700"/>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chemeClr val="tx1"/>
              </a:solidFill>
              <a:latin typeface="Arial" charset="0"/>
            </a:endParaRPr>
          </a:p>
        </p:txBody>
      </p:sp>
      <p:sp>
        <p:nvSpPr>
          <p:cNvPr id="10" name="Rectangle 9">
            <a:extLst>
              <a:ext uri="{FF2B5EF4-FFF2-40B4-BE49-F238E27FC236}">
                <a16:creationId xmlns:a16="http://schemas.microsoft.com/office/drawing/2014/main" id="{0C5C59F9-B14E-48F0-879F-10E13E847992}"/>
              </a:ext>
            </a:extLst>
          </p:cNvPr>
          <p:cNvSpPr/>
          <p:nvPr/>
        </p:nvSpPr>
        <p:spPr bwMode="auto">
          <a:xfrm>
            <a:off x="8793081" y="3879721"/>
            <a:ext cx="918000" cy="379413"/>
          </a:xfrm>
          <a:prstGeom prst="rect">
            <a:avLst/>
          </a:prstGeom>
          <a:solidFill>
            <a:schemeClr val="bg1"/>
          </a:solidFill>
          <a:ln w="12700"/>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chemeClr val="tx1"/>
              </a:solidFill>
              <a:latin typeface="Arial" charset="0"/>
            </a:endParaRPr>
          </a:p>
        </p:txBody>
      </p:sp>
      <p:sp>
        <p:nvSpPr>
          <p:cNvPr id="3" name="Rectangle 2">
            <a:extLst>
              <a:ext uri="{FF2B5EF4-FFF2-40B4-BE49-F238E27FC236}">
                <a16:creationId xmlns:a16="http://schemas.microsoft.com/office/drawing/2014/main" id="{CAC282D1-79D7-4309-9CEA-262CA2CE42C0}"/>
              </a:ext>
            </a:extLst>
          </p:cNvPr>
          <p:cNvSpPr/>
          <p:nvPr/>
        </p:nvSpPr>
        <p:spPr bwMode="auto">
          <a:xfrm>
            <a:off x="8784196" y="2966013"/>
            <a:ext cx="918000" cy="379413"/>
          </a:xfrm>
          <a:prstGeom prst="rect">
            <a:avLst/>
          </a:prstGeom>
          <a:solidFill>
            <a:schemeClr val="bg1"/>
          </a:solidFill>
          <a:ln w="12700"/>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solidFill>
                <a:schemeClr val="tx1"/>
              </a:solidFill>
              <a:latin typeface="Arial" charset="0"/>
            </a:endParaRPr>
          </a:p>
        </p:txBody>
      </p:sp>
      <p:sp>
        <p:nvSpPr>
          <p:cNvPr id="7" name="Rectangle 6">
            <a:extLst>
              <a:ext uri="{FF2B5EF4-FFF2-40B4-BE49-F238E27FC236}">
                <a16:creationId xmlns:a16="http://schemas.microsoft.com/office/drawing/2014/main" id="{1E21AE8C-41A3-4E51-8C0B-86185004CF5A}"/>
              </a:ext>
            </a:extLst>
          </p:cNvPr>
          <p:cNvSpPr/>
          <p:nvPr/>
        </p:nvSpPr>
        <p:spPr>
          <a:xfrm>
            <a:off x="8906340" y="2926476"/>
            <a:ext cx="851515" cy="461665"/>
          </a:xfrm>
          <a:prstGeom prst="rect">
            <a:avLst/>
          </a:prstGeom>
        </p:spPr>
        <p:txBody>
          <a:bodyPr wrap="none">
            <a:spAutoFit/>
          </a:bodyPr>
          <a:lstStyle/>
          <a:p>
            <a:pPr algn="ctr">
              <a:buNone/>
            </a:pPr>
            <a:r>
              <a:rPr lang="en-GB" sz="2400" dirty="0">
                <a:latin typeface="Myriad Pro" panose="020B0503030403020204" pitchFamily="34" charset="0"/>
              </a:rPr>
              <a:t>£120</a:t>
            </a:r>
          </a:p>
        </p:txBody>
      </p:sp>
      <p:sp>
        <p:nvSpPr>
          <p:cNvPr id="8" name="Rectangle 7">
            <a:extLst>
              <a:ext uri="{FF2B5EF4-FFF2-40B4-BE49-F238E27FC236}">
                <a16:creationId xmlns:a16="http://schemas.microsoft.com/office/drawing/2014/main" id="{C236698F-C9E4-42F6-9A6E-FE2F77BF0D21}"/>
              </a:ext>
            </a:extLst>
          </p:cNvPr>
          <p:cNvSpPr/>
          <p:nvPr/>
        </p:nvSpPr>
        <p:spPr>
          <a:xfrm>
            <a:off x="8858695" y="3840827"/>
            <a:ext cx="894797" cy="461665"/>
          </a:xfrm>
          <a:prstGeom prst="rect">
            <a:avLst/>
          </a:prstGeom>
        </p:spPr>
        <p:txBody>
          <a:bodyPr wrap="none">
            <a:spAutoFit/>
          </a:bodyPr>
          <a:lstStyle/>
          <a:p>
            <a:pPr algn="ctr">
              <a:defRPr/>
            </a:pPr>
            <a:r>
              <a:rPr lang="en-GB" sz="2400" dirty="0">
                <a:latin typeface="Myriad Pro" panose="020B0503030403020204" pitchFamily="34" charset="0"/>
              </a:rPr>
              <a:t>−£30</a:t>
            </a:r>
          </a:p>
        </p:txBody>
      </p:sp>
      <p:sp>
        <p:nvSpPr>
          <p:cNvPr id="9" name="Rectangle 8">
            <a:extLst>
              <a:ext uri="{FF2B5EF4-FFF2-40B4-BE49-F238E27FC236}">
                <a16:creationId xmlns:a16="http://schemas.microsoft.com/office/drawing/2014/main" id="{48B500AE-2861-492D-AC22-294FED305D43}"/>
              </a:ext>
            </a:extLst>
          </p:cNvPr>
          <p:cNvSpPr/>
          <p:nvPr/>
        </p:nvSpPr>
        <p:spPr>
          <a:xfrm>
            <a:off x="8712443" y="4750416"/>
            <a:ext cx="1061509" cy="461665"/>
          </a:xfrm>
          <a:prstGeom prst="rect">
            <a:avLst/>
          </a:prstGeom>
        </p:spPr>
        <p:txBody>
          <a:bodyPr wrap="none">
            <a:spAutoFit/>
          </a:bodyPr>
          <a:lstStyle/>
          <a:p>
            <a:pPr algn="ctr">
              <a:defRPr/>
            </a:pPr>
            <a:r>
              <a:rPr lang="en-GB" sz="2400" dirty="0">
                <a:latin typeface="Myriad Pro" panose="020B0503030403020204" pitchFamily="34" charset="0"/>
              </a:rPr>
              <a:t>−£130</a:t>
            </a:r>
          </a:p>
        </p:txBody>
      </p:sp>
      <p:sp>
        <p:nvSpPr>
          <p:cNvPr id="5" name="Text Placeholder 4">
            <a:extLst>
              <a:ext uri="{FF2B5EF4-FFF2-40B4-BE49-F238E27FC236}">
                <a16:creationId xmlns:a16="http://schemas.microsoft.com/office/drawing/2014/main" id="{C8176C34-458A-4872-84AD-B15C4CC6A63D}"/>
              </a:ext>
            </a:extLst>
          </p:cNvPr>
          <p:cNvSpPr>
            <a:spLocks noGrp="1"/>
          </p:cNvSpPr>
          <p:nvPr>
            <p:ph type="body" sz="quarter" idx="11"/>
          </p:nvPr>
        </p:nvSpPr>
        <p:spPr/>
        <p:txBody>
          <a:bodyPr/>
          <a:lstStyle/>
          <a:p>
            <a:r>
              <a:rPr lang="en-GB" dirty="0"/>
              <a:t>1.27 Negative numbers – step 5:3</a:t>
            </a:r>
          </a:p>
        </p:txBody>
      </p:sp>
    </p:spTree>
    <p:extLst>
      <p:ext uri="{BB962C8B-B14F-4D97-AF65-F5344CB8AC3E}">
        <p14:creationId xmlns:p14="http://schemas.microsoft.com/office/powerpoint/2010/main" val="154447891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8</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757708040"/>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8</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explain how negative numbers are used on a coordinate grid</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808337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1</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167210876"/>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1:1-1:4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3-5</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95576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8</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2080662192"/>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2776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6:1-6:2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25-27</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572893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9" name="Straight Connector 38">
            <a:extLst>
              <a:ext uri="{FF2B5EF4-FFF2-40B4-BE49-F238E27FC236}">
                <a16:creationId xmlns:a16="http://schemas.microsoft.com/office/drawing/2014/main" id="{C62BD875-F0E2-47A5-ACDD-7556E43F6716}"/>
              </a:ext>
            </a:extLst>
          </p:cNvPr>
          <p:cNvCxnSpPr>
            <a:cxnSpLocks/>
          </p:cNvCxnSpPr>
          <p:nvPr/>
        </p:nvCxnSpPr>
        <p:spPr bwMode="auto">
          <a:xfrm>
            <a:off x="7166811" y="3640951"/>
            <a:ext cx="0" cy="2223508"/>
          </a:xfrm>
          <a:prstGeom prst="line">
            <a:avLst/>
          </a:prstGeom>
          <a:noFill/>
          <a:ln w="12700" cap="flat" cmpd="sng" algn="ctr">
            <a:solidFill>
              <a:srgbClr val="D9D9D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3" name="Picture 22" descr="A close up of a logo&#10;&#10;Description generated with high confidence">
            <a:extLst>
              <a:ext uri="{FF2B5EF4-FFF2-40B4-BE49-F238E27FC236}">
                <a16:creationId xmlns:a16="http://schemas.microsoft.com/office/drawing/2014/main" id="{9A9D6D28-185E-4445-B8D6-D6E9F8E583C7}"/>
              </a:ext>
            </a:extLst>
          </p:cNvPr>
          <p:cNvPicPr>
            <a:picLocks noChangeAspect="1"/>
          </p:cNvPicPr>
          <p:nvPr/>
        </p:nvPicPr>
        <p:blipFill rotWithShape="1">
          <a:blip r:embed="rId3">
            <a:extLst>
              <a:ext uri="{28A0092B-C50C-407E-A947-70E740481C1C}">
                <a14:useLocalDpi xmlns:a14="http://schemas.microsoft.com/office/drawing/2010/main" val="0"/>
              </a:ext>
            </a:extLst>
          </a:blip>
          <a:srcRect b="-2"/>
          <a:stretch/>
        </p:blipFill>
        <p:spPr>
          <a:xfrm>
            <a:off x="4572001" y="3656182"/>
            <a:ext cx="3078718" cy="2505826"/>
          </a:xfrm>
          <a:prstGeom prst="rect">
            <a:avLst/>
          </a:prstGeom>
        </p:spPr>
      </p:pic>
      <p:grpSp>
        <p:nvGrpSpPr>
          <p:cNvPr id="20" name="Group 19">
            <a:extLst>
              <a:ext uri="{FF2B5EF4-FFF2-40B4-BE49-F238E27FC236}">
                <a16:creationId xmlns:a16="http://schemas.microsoft.com/office/drawing/2014/main" id="{8BFA7B18-7854-4422-B6CC-6E279B861F00}"/>
              </a:ext>
            </a:extLst>
          </p:cNvPr>
          <p:cNvGrpSpPr/>
          <p:nvPr/>
        </p:nvGrpSpPr>
        <p:grpSpPr>
          <a:xfrm>
            <a:off x="7476620" y="3572150"/>
            <a:ext cx="171455" cy="167214"/>
            <a:chOff x="7116762" y="3575050"/>
            <a:chExt cx="171455" cy="167214"/>
          </a:xfrm>
        </p:grpSpPr>
        <p:pic>
          <p:nvPicPr>
            <p:cNvPr id="21" name="Picture 20" descr="A screenshot of a cell phone&#10;&#10;Description generated with very high confidence">
              <a:extLst>
                <a:ext uri="{FF2B5EF4-FFF2-40B4-BE49-F238E27FC236}">
                  <a16:creationId xmlns:a16="http://schemas.microsoft.com/office/drawing/2014/main" id="{CAFC3FDC-68C9-4770-AC6F-E1CDA008445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7116762" y="3575050"/>
              <a:ext cx="157162" cy="167214"/>
            </a:xfrm>
            <a:prstGeom prst="rect">
              <a:avLst/>
            </a:prstGeom>
          </p:spPr>
        </p:pic>
        <p:sp>
          <p:nvSpPr>
            <p:cNvPr id="22" name="Freeform: Shape 21">
              <a:extLst>
                <a:ext uri="{FF2B5EF4-FFF2-40B4-BE49-F238E27FC236}">
                  <a16:creationId xmlns:a16="http://schemas.microsoft.com/office/drawing/2014/main" id="{C082AC0D-0206-45CB-A82E-3883047DC741}"/>
                </a:ext>
              </a:extLst>
            </p:cNvPr>
            <p:cNvSpPr/>
            <p:nvPr/>
          </p:nvSpPr>
          <p:spPr bwMode="auto">
            <a:xfrm>
              <a:off x="7243767" y="3659082"/>
              <a:ext cx="44450" cy="43054"/>
            </a:xfrm>
            <a:custGeom>
              <a:avLst/>
              <a:gdLst>
                <a:gd name="connsiteX0" fmla="*/ 22225 w 44450"/>
                <a:gd name="connsiteY0" fmla="*/ 42966 h 43054"/>
                <a:gd name="connsiteX1" fmla="*/ 14287 w 44450"/>
                <a:gd name="connsiteY1" fmla="*/ 36616 h 43054"/>
                <a:gd name="connsiteX2" fmla="*/ 1587 w 44450"/>
                <a:gd name="connsiteY2" fmla="*/ 19154 h 43054"/>
                <a:gd name="connsiteX3" fmla="*/ 0 w 44450"/>
                <a:gd name="connsiteY3" fmla="*/ 14391 h 43054"/>
                <a:gd name="connsiteX4" fmla="*/ 14287 w 44450"/>
                <a:gd name="connsiteY4" fmla="*/ 6454 h 43054"/>
                <a:gd name="connsiteX5" fmla="*/ 19050 w 44450"/>
                <a:gd name="connsiteY5" fmla="*/ 1691 h 43054"/>
                <a:gd name="connsiteX6" fmla="*/ 44450 w 44450"/>
                <a:gd name="connsiteY6" fmla="*/ 8041 h 43054"/>
                <a:gd name="connsiteX7" fmla="*/ 42862 w 44450"/>
                <a:gd name="connsiteY7" fmla="*/ 31854 h 43054"/>
                <a:gd name="connsiteX8" fmla="*/ 22225 w 44450"/>
                <a:gd name="connsiteY8" fmla="*/ 42966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50" h="43054">
                  <a:moveTo>
                    <a:pt x="22225" y="42966"/>
                  </a:moveTo>
                  <a:cubicBezTo>
                    <a:pt x="17463" y="43760"/>
                    <a:pt x="16683" y="39012"/>
                    <a:pt x="14287" y="36616"/>
                  </a:cubicBezTo>
                  <a:cubicBezTo>
                    <a:pt x="9437" y="31766"/>
                    <a:pt x="4698" y="25375"/>
                    <a:pt x="1587" y="19154"/>
                  </a:cubicBezTo>
                  <a:cubicBezTo>
                    <a:pt x="839" y="17657"/>
                    <a:pt x="529" y="15979"/>
                    <a:pt x="0" y="14391"/>
                  </a:cubicBezTo>
                  <a:cubicBezTo>
                    <a:pt x="10917" y="7113"/>
                    <a:pt x="5905" y="9247"/>
                    <a:pt x="14287" y="6454"/>
                  </a:cubicBezTo>
                  <a:cubicBezTo>
                    <a:pt x="15875" y="4866"/>
                    <a:pt x="16820" y="1953"/>
                    <a:pt x="19050" y="1691"/>
                  </a:cubicBezTo>
                  <a:cubicBezTo>
                    <a:pt x="40357" y="-816"/>
                    <a:pt x="37879" y="-1814"/>
                    <a:pt x="44450" y="8041"/>
                  </a:cubicBezTo>
                  <a:cubicBezTo>
                    <a:pt x="43921" y="15979"/>
                    <a:pt x="44103" y="23996"/>
                    <a:pt x="42862" y="31854"/>
                  </a:cubicBezTo>
                  <a:cubicBezTo>
                    <a:pt x="42493" y="34192"/>
                    <a:pt x="26987" y="42172"/>
                    <a:pt x="22225" y="42966"/>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pic>
        <p:nvPicPr>
          <p:cNvPr id="24" name="Picture 23" descr="A close up of a logo&#10;&#10;Description generated with high confidence">
            <a:extLst>
              <a:ext uri="{FF2B5EF4-FFF2-40B4-BE49-F238E27FC236}">
                <a16:creationId xmlns:a16="http://schemas.microsoft.com/office/drawing/2014/main" id="{2273B15B-2DAB-4756-ADBB-2057D8F4E88A}"/>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167364" y="3554992"/>
            <a:ext cx="303435" cy="331209"/>
          </a:xfrm>
          <a:prstGeom prst="rect">
            <a:avLst/>
          </a:prstGeom>
        </p:spPr>
      </p:pic>
      <p:pic>
        <p:nvPicPr>
          <p:cNvPr id="12" name="Picture 11" descr="A screenshot of a cell phone&#10;&#10;Description generated with high confidence">
            <a:extLst>
              <a:ext uri="{FF2B5EF4-FFF2-40B4-BE49-F238E27FC236}">
                <a16:creationId xmlns:a16="http://schemas.microsoft.com/office/drawing/2014/main" id="{F04F02D7-F5E8-4054-8514-9532787018B9}"/>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3539715" y="918722"/>
            <a:ext cx="3936352" cy="3055074"/>
          </a:xfrm>
          <a:prstGeom prst="rect">
            <a:avLst/>
          </a:prstGeom>
        </p:spPr>
      </p:pic>
      <p:pic>
        <p:nvPicPr>
          <p:cNvPr id="16" name="Picture 15" descr="A picture containing object&#10;&#10;Description generated with high confidence">
            <a:extLst>
              <a:ext uri="{FF2B5EF4-FFF2-40B4-BE49-F238E27FC236}">
                <a16:creationId xmlns:a16="http://schemas.microsoft.com/office/drawing/2014/main" id="{457F31AF-721C-4602-BF0F-0E34A6BDCE8F}"/>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949952" y="2759573"/>
            <a:ext cx="253999" cy="406401"/>
          </a:xfrm>
          <a:prstGeom prst="rect">
            <a:avLst/>
          </a:prstGeom>
        </p:spPr>
      </p:pic>
      <p:pic>
        <p:nvPicPr>
          <p:cNvPr id="17" name="Picture 16" descr="A picture containing object&#10;&#10;Description generated with high confidence">
            <a:extLst>
              <a:ext uri="{FF2B5EF4-FFF2-40B4-BE49-F238E27FC236}">
                <a16:creationId xmlns:a16="http://schemas.microsoft.com/office/drawing/2014/main" id="{8F96A820-DED2-4C74-873B-5E5AE09B9622}"/>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172200" y="2759573"/>
            <a:ext cx="579967" cy="406401"/>
          </a:xfrm>
          <a:prstGeom prst="rect">
            <a:avLst/>
          </a:prstGeom>
        </p:spPr>
      </p:pic>
      <p:pic>
        <p:nvPicPr>
          <p:cNvPr id="25" name="Picture 24" descr="A close up of a logo&#10;&#10;Description generated with very high confidence">
            <a:extLst>
              <a:ext uri="{FF2B5EF4-FFF2-40B4-BE49-F238E27FC236}">
                <a16:creationId xmlns:a16="http://schemas.microsoft.com/office/drawing/2014/main" id="{633598C5-C965-423A-85E9-0F1DE0D1A2BA}"/>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902201" y="2759571"/>
            <a:ext cx="177800" cy="332574"/>
          </a:xfrm>
          <a:prstGeom prst="rect">
            <a:avLst/>
          </a:prstGeom>
        </p:spPr>
      </p:pic>
      <p:pic>
        <p:nvPicPr>
          <p:cNvPr id="26" name="Picture 25" descr="A close up of a logo&#10;&#10;Description generated with very high confidence">
            <a:extLst>
              <a:ext uri="{FF2B5EF4-FFF2-40B4-BE49-F238E27FC236}">
                <a16:creationId xmlns:a16="http://schemas.microsoft.com/office/drawing/2014/main" id="{87CD4760-1C17-4DE8-ACCA-A1B109BE58FF}"/>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080001" y="2759571"/>
            <a:ext cx="533398" cy="332574"/>
          </a:xfrm>
          <a:prstGeom prst="rect">
            <a:avLst/>
          </a:prstGeom>
        </p:spPr>
      </p:pic>
      <p:pic>
        <p:nvPicPr>
          <p:cNvPr id="27" name="Picture 26" descr="A close up of a logo&#10;&#10;Description generated with very high confidence">
            <a:extLst>
              <a:ext uri="{FF2B5EF4-FFF2-40B4-BE49-F238E27FC236}">
                <a16:creationId xmlns:a16="http://schemas.microsoft.com/office/drawing/2014/main" id="{68F1BBE3-7BFF-403C-9BBC-E3C771F61F66}"/>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4902201" y="3561344"/>
            <a:ext cx="177800" cy="188829"/>
          </a:xfrm>
          <a:prstGeom prst="rect">
            <a:avLst/>
          </a:prstGeom>
        </p:spPr>
      </p:pic>
      <p:pic>
        <p:nvPicPr>
          <p:cNvPr id="28" name="Picture 27" descr="A close up of a logo&#10;&#10;Description generated with very high confidence">
            <a:extLst>
              <a:ext uri="{FF2B5EF4-FFF2-40B4-BE49-F238E27FC236}">
                <a16:creationId xmlns:a16="http://schemas.microsoft.com/office/drawing/2014/main" id="{0D0891C4-D0B5-44D5-ADE7-514C2461350E}"/>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080002" y="3404902"/>
            <a:ext cx="469899" cy="230971"/>
          </a:xfrm>
          <a:prstGeom prst="rect">
            <a:avLst/>
          </a:prstGeom>
        </p:spPr>
      </p:pic>
      <p:pic>
        <p:nvPicPr>
          <p:cNvPr id="29" name="Picture 28" descr="A close up of a logo&#10;&#10;Description generated with very high confidence">
            <a:extLst>
              <a:ext uri="{FF2B5EF4-FFF2-40B4-BE49-F238E27FC236}">
                <a16:creationId xmlns:a16="http://schemas.microsoft.com/office/drawing/2014/main" id="{2D23678F-BB3F-43FC-8CEC-2CC9425D95DC}"/>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4902201" y="4305602"/>
            <a:ext cx="177800" cy="219271"/>
          </a:xfrm>
          <a:prstGeom prst="rect">
            <a:avLst/>
          </a:prstGeom>
        </p:spPr>
      </p:pic>
      <p:pic>
        <p:nvPicPr>
          <p:cNvPr id="30" name="Picture 29" descr="A close up of a logo&#10;&#10;Description generated with very high confidence">
            <a:extLst>
              <a:ext uri="{FF2B5EF4-FFF2-40B4-BE49-F238E27FC236}">
                <a16:creationId xmlns:a16="http://schemas.microsoft.com/office/drawing/2014/main" id="{93B4862C-CBE8-4DB6-8A16-65B52FE40137}"/>
              </a:ext>
            </a:extLst>
          </p:cNvPr>
          <p:cNvPicPr>
            <a:picLocks noChangeAspect="1"/>
          </p:cNvPicPr>
          <p:nvPr/>
        </p:nvPicPr>
        <p:blipFill rotWithShape="1">
          <a:blip r:embed="rId14">
            <a:extLst>
              <a:ext uri="{28A0092B-C50C-407E-A947-70E740481C1C}">
                <a14:useLocalDpi xmlns:a14="http://schemas.microsoft.com/office/drawing/2010/main" val="0"/>
              </a:ext>
            </a:extLst>
          </a:blip>
          <a:srcRect r="-19441"/>
          <a:stretch/>
        </p:blipFill>
        <p:spPr>
          <a:xfrm>
            <a:off x="5080002" y="4232071"/>
            <a:ext cx="730249" cy="305501"/>
          </a:xfrm>
          <a:prstGeom prst="rect">
            <a:avLst/>
          </a:prstGeom>
        </p:spPr>
      </p:pic>
      <p:pic>
        <p:nvPicPr>
          <p:cNvPr id="32" name="Picture 31">
            <a:extLst>
              <a:ext uri="{FF2B5EF4-FFF2-40B4-BE49-F238E27FC236}">
                <a16:creationId xmlns:a16="http://schemas.microsoft.com/office/drawing/2014/main" id="{3E55328C-E880-429E-AEA9-695B6AE3DD15}"/>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5613400" y="2364201"/>
            <a:ext cx="196851" cy="332574"/>
          </a:xfrm>
          <a:prstGeom prst="rect">
            <a:avLst/>
          </a:prstGeom>
        </p:spPr>
      </p:pic>
      <p:pic>
        <p:nvPicPr>
          <p:cNvPr id="33" name="Picture 32">
            <a:extLst>
              <a:ext uri="{FF2B5EF4-FFF2-40B4-BE49-F238E27FC236}">
                <a16:creationId xmlns:a16="http://schemas.microsoft.com/office/drawing/2014/main" id="{F750140C-A652-40F9-9104-BF7EC52CB046}"/>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5810250" y="2427767"/>
            <a:ext cx="514350" cy="269008"/>
          </a:xfrm>
          <a:prstGeom prst="rect">
            <a:avLst/>
          </a:prstGeom>
        </p:spPr>
      </p:pic>
      <p:pic>
        <p:nvPicPr>
          <p:cNvPr id="34" name="Picture 33">
            <a:extLst>
              <a:ext uri="{FF2B5EF4-FFF2-40B4-BE49-F238E27FC236}">
                <a16:creationId xmlns:a16="http://schemas.microsoft.com/office/drawing/2014/main" id="{075A9AA5-023D-4E90-91D7-1228C3D2A28C}"/>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5613399" y="3481163"/>
            <a:ext cx="196852" cy="269008"/>
          </a:xfrm>
          <a:prstGeom prst="rect">
            <a:avLst/>
          </a:prstGeom>
        </p:spPr>
      </p:pic>
      <p:pic>
        <p:nvPicPr>
          <p:cNvPr id="35" name="Picture 34">
            <a:extLst>
              <a:ext uri="{FF2B5EF4-FFF2-40B4-BE49-F238E27FC236}">
                <a16:creationId xmlns:a16="http://schemas.microsoft.com/office/drawing/2014/main" id="{289135F1-55AF-4FBA-8596-7D262143EFA6}"/>
              </a:ext>
            </a:extLst>
          </p:cNvPr>
          <p:cNvPicPr>
            <a:picLocks noChangeAspect="1"/>
          </p:cNvPicPr>
          <p:nvPr/>
        </p:nvPicPr>
        <p:blipFill rotWithShape="1">
          <a:blip r:embed="rId18">
            <a:extLst>
              <a:ext uri="{28A0092B-C50C-407E-A947-70E740481C1C}">
                <a14:useLocalDpi xmlns:a14="http://schemas.microsoft.com/office/drawing/2010/main" val="0"/>
              </a:ext>
            </a:extLst>
          </a:blip>
          <a:srcRect/>
          <a:stretch/>
        </p:blipFill>
        <p:spPr>
          <a:xfrm>
            <a:off x="5810250" y="3366863"/>
            <a:ext cx="579967" cy="269008"/>
          </a:xfrm>
          <a:prstGeom prst="rect">
            <a:avLst/>
          </a:prstGeom>
        </p:spPr>
      </p:pic>
      <p:pic>
        <p:nvPicPr>
          <p:cNvPr id="36" name="Picture 35">
            <a:extLst>
              <a:ext uri="{FF2B5EF4-FFF2-40B4-BE49-F238E27FC236}">
                <a16:creationId xmlns:a16="http://schemas.microsoft.com/office/drawing/2014/main" id="{9047E874-AC9C-4F73-B890-D2DF92EE32E9}"/>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5613399" y="4586277"/>
            <a:ext cx="196850" cy="305501"/>
          </a:xfrm>
          <a:prstGeom prst="rect">
            <a:avLst/>
          </a:prstGeom>
        </p:spPr>
      </p:pic>
      <p:pic>
        <p:nvPicPr>
          <p:cNvPr id="37" name="Picture 36">
            <a:extLst>
              <a:ext uri="{FF2B5EF4-FFF2-40B4-BE49-F238E27FC236}">
                <a16:creationId xmlns:a16="http://schemas.microsoft.com/office/drawing/2014/main" id="{195FAEC6-AE24-41FE-900A-3F625C65C703}"/>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5810249" y="4643884"/>
            <a:ext cx="767926" cy="312789"/>
          </a:xfrm>
          <a:prstGeom prst="rect">
            <a:avLst/>
          </a:prstGeom>
        </p:spPr>
      </p:pic>
      <p:sp>
        <p:nvSpPr>
          <p:cNvPr id="4" name="Text Placeholder 3">
            <a:extLst>
              <a:ext uri="{FF2B5EF4-FFF2-40B4-BE49-F238E27FC236}">
                <a16:creationId xmlns:a16="http://schemas.microsoft.com/office/drawing/2014/main" id="{D2A9D695-A64C-46C6-BE56-3D9988732693}"/>
              </a:ext>
            </a:extLst>
          </p:cNvPr>
          <p:cNvSpPr>
            <a:spLocks noGrp="1"/>
          </p:cNvSpPr>
          <p:nvPr>
            <p:ph type="body" sz="quarter" idx="11"/>
          </p:nvPr>
        </p:nvSpPr>
        <p:spPr/>
        <p:txBody>
          <a:bodyPr/>
          <a:lstStyle/>
          <a:p>
            <a:r>
              <a:rPr lang="en-GB" dirty="0"/>
              <a:t>1.27 Negative numbers – step 6:1</a:t>
            </a:r>
          </a:p>
        </p:txBody>
      </p:sp>
    </p:spTree>
    <p:extLst>
      <p:ext uri="{BB962C8B-B14F-4D97-AF65-F5344CB8AC3E}">
        <p14:creationId xmlns:p14="http://schemas.microsoft.com/office/powerpoint/2010/main" val="767130353"/>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7"/>
                                        </p:tgtEl>
                                      </p:cBhvr>
                                    </p:animEffect>
                                    <p:set>
                                      <p:cBhvr>
                                        <p:cTn id="20" dur="1" fill="hold">
                                          <p:stCondLst>
                                            <p:cond delay="499"/>
                                          </p:stCondLst>
                                        </p:cTn>
                                        <p:tgtEl>
                                          <p:spTgt spid="17"/>
                                        </p:tgtEl>
                                        <p:attrNameLst>
                                          <p:attrName>style.visibility</p:attrName>
                                        </p:attrNameLst>
                                      </p:cBhvr>
                                      <p:to>
                                        <p:strVal val="hidden"/>
                                      </p:to>
                                    </p:se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10"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xit" presetSubtype="0" fill="hold" nodeType="clickEffect">
                                  <p:stCondLst>
                                    <p:cond delay="0"/>
                                  </p:stCondLst>
                                  <p:childTnLst>
                                    <p:animEffect transition="out" filter="fade">
                                      <p:cBhvr>
                                        <p:cTn id="61" dur="500"/>
                                        <p:tgtEl>
                                          <p:spTgt spid="25"/>
                                        </p:tgtEl>
                                      </p:cBhvr>
                                    </p:animEffect>
                                    <p:set>
                                      <p:cBhvr>
                                        <p:cTn id="62" dur="1" fill="hold">
                                          <p:stCondLst>
                                            <p:cond delay="499"/>
                                          </p:stCondLst>
                                        </p:cTn>
                                        <p:tgtEl>
                                          <p:spTgt spid="25"/>
                                        </p:tgtEl>
                                        <p:attrNameLst>
                                          <p:attrName>style.visibility</p:attrName>
                                        </p:attrNameLst>
                                      </p:cBhvr>
                                      <p:to>
                                        <p:strVal val="hidden"/>
                                      </p:to>
                                    </p:set>
                                  </p:childTnLst>
                                </p:cTn>
                              </p:par>
                              <p:par>
                                <p:cTn id="63" presetID="10" presetClass="exit" presetSubtype="0" fill="hold" nodeType="withEffect">
                                  <p:stCondLst>
                                    <p:cond delay="0"/>
                                  </p:stCondLst>
                                  <p:childTnLst>
                                    <p:animEffect transition="out" filter="fade">
                                      <p:cBhvr>
                                        <p:cTn id="64" dur="500"/>
                                        <p:tgtEl>
                                          <p:spTgt spid="26"/>
                                        </p:tgtEl>
                                      </p:cBhvr>
                                    </p:animEffect>
                                    <p:set>
                                      <p:cBhvr>
                                        <p:cTn id="65" dur="1" fill="hold">
                                          <p:stCondLst>
                                            <p:cond delay="499"/>
                                          </p:stCondLst>
                                        </p:cTn>
                                        <p:tgtEl>
                                          <p:spTgt spid="2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27"/>
                                        </p:tgtEl>
                                      </p:cBhvr>
                                    </p:animEffect>
                                    <p:set>
                                      <p:cBhvr>
                                        <p:cTn id="68" dur="1" fill="hold">
                                          <p:stCondLst>
                                            <p:cond delay="499"/>
                                          </p:stCondLst>
                                        </p:cTn>
                                        <p:tgtEl>
                                          <p:spTgt spid="27"/>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28"/>
                                        </p:tgtEl>
                                      </p:cBhvr>
                                    </p:animEffect>
                                    <p:set>
                                      <p:cBhvr>
                                        <p:cTn id="71" dur="1" fill="hold">
                                          <p:stCondLst>
                                            <p:cond delay="499"/>
                                          </p:stCondLst>
                                        </p:cTn>
                                        <p:tgtEl>
                                          <p:spTgt spid="28"/>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29"/>
                                        </p:tgtEl>
                                      </p:cBhvr>
                                    </p:animEffect>
                                    <p:set>
                                      <p:cBhvr>
                                        <p:cTn id="74" dur="1" fill="hold">
                                          <p:stCondLst>
                                            <p:cond delay="499"/>
                                          </p:stCondLst>
                                        </p:cTn>
                                        <p:tgtEl>
                                          <p:spTgt spid="29"/>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30"/>
                                        </p:tgtEl>
                                      </p:cBhvr>
                                    </p:animEffect>
                                    <p:set>
                                      <p:cBhvr>
                                        <p:cTn id="77" dur="1" fill="hold">
                                          <p:stCondLst>
                                            <p:cond delay="499"/>
                                          </p:stCondLst>
                                        </p:cTn>
                                        <p:tgtEl>
                                          <p:spTgt spid="30"/>
                                        </p:tgtEl>
                                        <p:attrNameLst>
                                          <p:attrName>style.visibility</p:attrName>
                                        </p:attrNameLst>
                                      </p:cBhvr>
                                      <p:to>
                                        <p:strVal val="hidden"/>
                                      </p:to>
                                    </p:se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5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36"/>
                                        </p:tgtEl>
                                        <p:attrNameLst>
                                          <p:attrName>style.visibility</p:attrName>
                                        </p:attrNameLst>
                                      </p:cBhvr>
                                      <p:to>
                                        <p:strVal val="visible"/>
                                      </p:to>
                                    </p:set>
                                    <p:animEffect transition="in" filter="fade">
                                      <p:cBhvr>
                                        <p:cTn id="101" dur="500"/>
                                        <p:tgtEl>
                                          <p:spTgt spid="3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fade">
                                      <p:cBhvr>
                                        <p:cTn id="106" dur="500"/>
                                        <p:tgtEl>
                                          <p:spTgt spid="37"/>
                                        </p:tgtEl>
                                      </p:cBhvr>
                                    </p:animEffect>
                                  </p:childTnLst>
                                </p:cTn>
                              </p:par>
                            </p:childTnLst>
                          </p:cTn>
                        </p:par>
                        <p:par>
                          <p:cTn id="107" fill="hold">
                            <p:stCondLst>
                              <p:cond delay="500"/>
                            </p:stCondLst>
                            <p:childTnLst>
                              <p:par>
                                <p:cTn id="108" presetID="10" presetClass="entr" presetSubtype="0" fill="hold" nodeType="afterEffect">
                                  <p:stCondLst>
                                    <p:cond delay="0"/>
                                  </p:stCondLst>
                                  <p:childTnLst>
                                    <p:set>
                                      <p:cBhvr>
                                        <p:cTn id="109" dur="1" fill="hold">
                                          <p:stCondLst>
                                            <p:cond delay="0"/>
                                          </p:stCondLst>
                                        </p:cTn>
                                        <p:tgtEl>
                                          <p:spTgt spid="24"/>
                                        </p:tgtEl>
                                        <p:attrNameLst>
                                          <p:attrName>style.visibility</p:attrName>
                                        </p:attrNameLst>
                                      </p:cBhvr>
                                      <p:to>
                                        <p:strVal val="visible"/>
                                      </p:to>
                                    </p:set>
                                    <p:animEffect transition="in" filter="fade">
                                      <p:cBhvr>
                                        <p:cTn id="11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B60966FE-E6E5-4169-BD62-0EB9DE3838C9}"/>
              </a:ext>
            </a:extLst>
          </p:cNvPr>
          <p:cNvGrpSpPr/>
          <p:nvPr/>
        </p:nvGrpSpPr>
        <p:grpSpPr>
          <a:xfrm>
            <a:off x="3647321" y="1481681"/>
            <a:ext cx="2509362" cy="4404765"/>
            <a:chOff x="2123321" y="1483268"/>
            <a:chExt cx="2509362" cy="4404765"/>
          </a:xfrm>
        </p:grpSpPr>
        <p:pic>
          <p:nvPicPr>
            <p:cNvPr id="14" name="Picture 13" descr="A close up of a logo&#10;&#10;Description generated with high confidence">
              <a:extLst>
                <a:ext uri="{FF2B5EF4-FFF2-40B4-BE49-F238E27FC236}">
                  <a16:creationId xmlns:a16="http://schemas.microsoft.com/office/drawing/2014/main" id="{A9717E74-F0EF-4A93-BD52-80D531FB9C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23321" y="1483268"/>
              <a:ext cx="2500743" cy="4404765"/>
            </a:xfrm>
            <a:prstGeom prst="rect">
              <a:avLst/>
            </a:prstGeom>
          </p:spPr>
        </p:pic>
        <p:cxnSp>
          <p:nvCxnSpPr>
            <p:cNvPr id="38" name="Straight Connector 37">
              <a:extLst>
                <a:ext uri="{FF2B5EF4-FFF2-40B4-BE49-F238E27FC236}">
                  <a16:creationId xmlns:a16="http://schemas.microsoft.com/office/drawing/2014/main" id="{073712D6-F258-4569-A148-D63D4A11FB66}"/>
                </a:ext>
              </a:extLst>
            </p:cNvPr>
            <p:cNvCxnSpPr>
              <a:cxnSpLocks/>
            </p:cNvCxnSpPr>
            <p:nvPr/>
          </p:nvCxnSpPr>
          <p:spPr bwMode="auto">
            <a:xfrm flipH="1">
              <a:off x="2419675" y="1492264"/>
              <a:ext cx="2213008" cy="0"/>
            </a:xfrm>
            <a:prstGeom prst="line">
              <a:avLst/>
            </a:prstGeom>
            <a:noFill/>
            <a:ln w="12700" cap="flat" cmpd="sng" algn="ctr">
              <a:solidFill>
                <a:srgbClr val="D9D9D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1" name="Straight Connector 30">
            <a:extLst>
              <a:ext uri="{FF2B5EF4-FFF2-40B4-BE49-F238E27FC236}">
                <a16:creationId xmlns:a16="http://schemas.microsoft.com/office/drawing/2014/main" id="{B26A107A-6DD0-40EF-B873-4B440ACDFAA4}"/>
              </a:ext>
            </a:extLst>
          </p:cNvPr>
          <p:cNvCxnSpPr>
            <a:cxnSpLocks/>
          </p:cNvCxnSpPr>
          <p:nvPr/>
        </p:nvCxnSpPr>
        <p:spPr bwMode="auto">
          <a:xfrm>
            <a:off x="8332036" y="3670301"/>
            <a:ext cx="0" cy="2194159"/>
          </a:xfrm>
          <a:prstGeom prst="line">
            <a:avLst/>
          </a:prstGeom>
          <a:noFill/>
          <a:ln w="12700" cap="flat" cmpd="sng" algn="ctr">
            <a:solidFill>
              <a:srgbClr val="D9D9D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2" name="Picture 21" descr="A close up of a logo&#10;&#10;Description generated with high confidence">
            <a:extLst>
              <a:ext uri="{FF2B5EF4-FFF2-40B4-BE49-F238E27FC236}">
                <a16:creationId xmlns:a16="http://schemas.microsoft.com/office/drawing/2014/main" id="{839F6398-0B80-4A97-B613-92CEA059999A}"/>
              </a:ext>
            </a:extLst>
          </p:cNvPr>
          <p:cNvPicPr>
            <a:picLocks noChangeAspect="1"/>
          </p:cNvPicPr>
          <p:nvPr/>
        </p:nvPicPr>
        <p:blipFill rotWithShape="1">
          <a:blip r:embed="rId4">
            <a:extLst>
              <a:ext uri="{28A0092B-C50C-407E-A947-70E740481C1C}">
                <a14:useLocalDpi xmlns:a14="http://schemas.microsoft.com/office/drawing/2010/main" val="0"/>
              </a:ext>
            </a:extLst>
          </a:blip>
          <a:srcRect b="-2"/>
          <a:stretch/>
        </p:blipFill>
        <p:spPr>
          <a:xfrm>
            <a:off x="5725276" y="3659082"/>
            <a:ext cx="3086937" cy="2512888"/>
          </a:xfrm>
          <a:prstGeom prst="rect">
            <a:avLst/>
          </a:prstGeom>
        </p:spPr>
      </p:pic>
      <p:pic>
        <p:nvPicPr>
          <p:cNvPr id="42" name="Picture 41" descr="A screenshot of a cell phone&#10;&#10;Description generated with very high confidence">
            <a:extLst>
              <a:ext uri="{FF2B5EF4-FFF2-40B4-BE49-F238E27FC236}">
                <a16:creationId xmlns:a16="http://schemas.microsoft.com/office/drawing/2014/main" id="{90B9AE3F-59DC-4123-A20C-49F268C8479B}"/>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5310185" y="3596235"/>
            <a:ext cx="234540" cy="178802"/>
          </a:xfrm>
          <a:prstGeom prst="rect">
            <a:avLst/>
          </a:prstGeom>
        </p:spPr>
      </p:pic>
      <p:pic>
        <p:nvPicPr>
          <p:cNvPr id="43" name="Picture 42" descr="A screenshot of a cell phone&#10;&#10;Description generated with very high confidence">
            <a:extLst>
              <a:ext uri="{FF2B5EF4-FFF2-40B4-BE49-F238E27FC236}">
                <a16:creationId xmlns:a16="http://schemas.microsoft.com/office/drawing/2014/main" id="{1A333814-373A-41DD-B9DB-1370C9344FDD}"/>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336366" y="3357034"/>
            <a:ext cx="602551" cy="234950"/>
          </a:xfrm>
          <a:prstGeom prst="rect">
            <a:avLst/>
          </a:prstGeom>
        </p:spPr>
      </p:pic>
      <p:pic>
        <p:nvPicPr>
          <p:cNvPr id="48" name="Picture 47" descr="A screenshot of a cell phone&#10;&#10;Description generated with very high confidence">
            <a:extLst>
              <a:ext uri="{FF2B5EF4-FFF2-40B4-BE49-F238E27FC236}">
                <a16:creationId xmlns:a16="http://schemas.microsoft.com/office/drawing/2014/main" id="{8A9951B0-C650-40DE-A385-08B2BEEFB278}"/>
              </a:ext>
            </a:extLst>
          </p:cNvPr>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937766" y="4308678"/>
            <a:ext cx="201504" cy="204054"/>
          </a:xfrm>
          <a:prstGeom prst="rect">
            <a:avLst/>
          </a:prstGeom>
        </p:spPr>
      </p:pic>
      <p:pic>
        <p:nvPicPr>
          <p:cNvPr id="49" name="Picture 48" descr="A screenshot of a cell phone&#10;&#10;Description generated with very high confidence">
            <a:extLst>
              <a:ext uri="{FF2B5EF4-FFF2-40B4-BE49-F238E27FC236}">
                <a16:creationId xmlns:a16="http://schemas.microsoft.com/office/drawing/2014/main" id="{B77E73AC-A437-4729-805D-00F1ABF084CE}"/>
              </a:ext>
            </a:extLst>
          </p:cNvPr>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5105401" y="4093661"/>
            <a:ext cx="706967" cy="255446"/>
          </a:xfrm>
          <a:prstGeom prst="rect">
            <a:avLst/>
          </a:prstGeom>
        </p:spPr>
      </p:pic>
      <p:pic>
        <p:nvPicPr>
          <p:cNvPr id="51" name="Picture 50" descr="A screenshot of a cell phone&#10;&#10;Description generated with very high confidence">
            <a:extLst>
              <a:ext uri="{FF2B5EF4-FFF2-40B4-BE49-F238E27FC236}">
                <a16:creationId xmlns:a16="http://schemas.microsoft.com/office/drawing/2014/main" id="{D4CAB815-1420-4E54-824F-2C1CCD60CBD0}"/>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919623" y="2817483"/>
            <a:ext cx="210123" cy="270519"/>
          </a:xfrm>
          <a:prstGeom prst="rect">
            <a:avLst/>
          </a:prstGeom>
        </p:spPr>
      </p:pic>
      <p:pic>
        <p:nvPicPr>
          <p:cNvPr id="52" name="Picture 51" descr="A screenshot of a cell phone&#10;&#10;Description generated with very high confidence">
            <a:extLst>
              <a:ext uri="{FF2B5EF4-FFF2-40B4-BE49-F238E27FC236}">
                <a16:creationId xmlns:a16="http://schemas.microsoft.com/office/drawing/2014/main" id="{38ED4F1B-F306-425A-A2A4-1DAE783155A0}"/>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119900" y="2832291"/>
            <a:ext cx="645555" cy="272641"/>
          </a:xfrm>
          <a:prstGeom prst="rect">
            <a:avLst/>
          </a:prstGeom>
        </p:spPr>
      </p:pic>
      <p:grpSp>
        <p:nvGrpSpPr>
          <p:cNvPr id="4" name="Group 3">
            <a:extLst>
              <a:ext uri="{FF2B5EF4-FFF2-40B4-BE49-F238E27FC236}">
                <a16:creationId xmlns:a16="http://schemas.microsoft.com/office/drawing/2014/main" id="{491D3A07-0D6B-442D-AF1B-2566F923768E}"/>
              </a:ext>
            </a:extLst>
          </p:cNvPr>
          <p:cNvGrpSpPr/>
          <p:nvPr/>
        </p:nvGrpSpPr>
        <p:grpSpPr>
          <a:xfrm>
            <a:off x="8640763" y="3575050"/>
            <a:ext cx="171455" cy="167214"/>
            <a:chOff x="7116762" y="3575050"/>
            <a:chExt cx="171455" cy="167214"/>
          </a:xfrm>
        </p:grpSpPr>
        <p:pic>
          <p:nvPicPr>
            <p:cNvPr id="23" name="Picture 22" descr="A screenshot of a cell phone&#10;&#10;Description generated with very high confidence">
              <a:extLst>
                <a:ext uri="{FF2B5EF4-FFF2-40B4-BE49-F238E27FC236}">
                  <a16:creationId xmlns:a16="http://schemas.microsoft.com/office/drawing/2014/main" id="{75D1F9F1-8A7A-4273-8514-1AEEA0A1E361}"/>
                </a:ext>
              </a:extLst>
            </p:cNvPr>
            <p:cNvPicPr>
              <a:picLocks noChangeAspect="1"/>
            </p:cNvPicPr>
            <p:nvPr/>
          </p:nvPicPr>
          <p:blipFill rotWithShape="1">
            <a:blip r:embed="rId11">
              <a:extLst>
                <a:ext uri="{28A0092B-C50C-407E-A947-70E740481C1C}">
                  <a14:useLocalDpi xmlns:a14="http://schemas.microsoft.com/office/drawing/2010/main" val="0"/>
                </a:ext>
              </a:extLst>
            </a:blip>
            <a:srcRect/>
            <a:stretch/>
          </p:blipFill>
          <p:spPr>
            <a:xfrm>
              <a:off x="7116762" y="3575050"/>
              <a:ext cx="157162" cy="167214"/>
            </a:xfrm>
            <a:prstGeom prst="rect">
              <a:avLst/>
            </a:prstGeom>
          </p:spPr>
        </p:pic>
        <p:sp>
          <p:nvSpPr>
            <p:cNvPr id="3" name="Freeform: Shape 2">
              <a:extLst>
                <a:ext uri="{FF2B5EF4-FFF2-40B4-BE49-F238E27FC236}">
                  <a16:creationId xmlns:a16="http://schemas.microsoft.com/office/drawing/2014/main" id="{C2691DAB-E033-4A03-85E6-AAE424714F25}"/>
                </a:ext>
              </a:extLst>
            </p:cNvPr>
            <p:cNvSpPr/>
            <p:nvPr/>
          </p:nvSpPr>
          <p:spPr bwMode="auto">
            <a:xfrm>
              <a:off x="7243767" y="3659082"/>
              <a:ext cx="44450" cy="43054"/>
            </a:xfrm>
            <a:custGeom>
              <a:avLst/>
              <a:gdLst>
                <a:gd name="connsiteX0" fmla="*/ 22225 w 44450"/>
                <a:gd name="connsiteY0" fmla="*/ 42966 h 43054"/>
                <a:gd name="connsiteX1" fmla="*/ 14287 w 44450"/>
                <a:gd name="connsiteY1" fmla="*/ 36616 h 43054"/>
                <a:gd name="connsiteX2" fmla="*/ 1587 w 44450"/>
                <a:gd name="connsiteY2" fmla="*/ 19154 h 43054"/>
                <a:gd name="connsiteX3" fmla="*/ 0 w 44450"/>
                <a:gd name="connsiteY3" fmla="*/ 14391 h 43054"/>
                <a:gd name="connsiteX4" fmla="*/ 14287 w 44450"/>
                <a:gd name="connsiteY4" fmla="*/ 6454 h 43054"/>
                <a:gd name="connsiteX5" fmla="*/ 19050 w 44450"/>
                <a:gd name="connsiteY5" fmla="*/ 1691 h 43054"/>
                <a:gd name="connsiteX6" fmla="*/ 44450 w 44450"/>
                <a:gd name="connsiteY6" fmla="*/ 8041 h 43054"/>
                <a:gd name="connsiteX7" fmla="*/ 42862 w 44450"/>
                <a:gd name="connsiteY7" fmla="*/ 31854 h 43054"/>
                <a:gd name="connsiteX8" fmla="*/ 22225 w 44450"/>
                <a:gd name="connsiteY8" fmla="*/ 42966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50" h="43054">
                  <a:moveTo>
                    <a:pt x="22225" y="42966"/>
                  </a:moveTo>
                  <a:cubicBezTo>
                    <a:pt x="17463" y="43760"/>
                    <a:pt x="16683" y="39012"/>
                    <a:pt x="14287" y="36616"/>
                  </a:cubicBezTo>
                  <a:cubicBezTo>
                    <a:pt x="9437" y="31766"/>
                    <a:pt x="4698" y="25375"/>
                    <a:pt x="1587" y="19154"/>
                  </a:cubicBezTo>
                  <a:cubicBezTo>
                    <a:pt x="839" y="17657"/>
                    <a:pt x="529" y="15979"/>
                    <a:pt x="0" y="14391"/>
                  </a:cubicBezTo>
                  <a:cubicBezTo>
                    <a:pt x="10917" y="7113"/>
                    <a:pt x="5905" y="9247"/>
                    <a:pt x="14287" y="6454"/>
                  </a:cubicBezTo>
                  <a:cubicBezTo>
                    <a:pt x="15875" y="4866"/>
                    <a:pt x="16820" y="1953"/>
                    <a:pt x="19050" y="1691"/>
                  </a:cubicBezTo>
                  <a:cubicBezTo>
                    <a:pt x="40357" y="-816"/>
                    <a:pt x="37879" y="-1814"/>
                    <a:pt x="44450" y="8041"/>
                  </a:cubicBezTo>
                  <a:cubicBezTo>
                    <a:pt x="43921" y="15979"/>
                    <a:pt x="44103" y="23996"/>
                    <a:pt x="42862" y="31854"/>
                  </a:cubicBezTo>
                  <a:cubicBezTo>
                    <a:pt x="42493" y="34192"/>
                    <a:pt x="26987" y="42172"/>
                    <a:pt x="22225" y="42966"/>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pic>
        <p:nvPicPr>
          <p:cNvPr id="21" name="Picture 20" descr="A screenshot of a cell phone&#10;&#10;Description generated with high confidence">
            <a:extLst>
              <a:ext uri="{FF2B5EF4-FFF2-40B4-BE49-F238E27FC236}">
                <a16:creationId xmlns:a16="http://schemas.microsoft.com/office/drawing/2014/main" id="{2CF0C093-9CF8-4767-BFDD-F61D83B04031}"/>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5653909" y="918722"/>
            <a:ext cx="2970978" cy="3060000"/>
          </a:xfrm>
          <a:prstGeom prst="rect">
            <a:avLst/>
          </a:prstGeom>
        </p:spPr>
      </p:pic>
      <p:pic>
        <p:nvPicPr>
          <p:cNvPr id="20" name="Picture 19" descr="A screenshot of a cell phone&#10;&#10;Description generated with very high confidence">
            <a:extLst>
              <a:ext uri="{FF2B5EF4-FFF2-40B4-BE49-F238E27FC236}">
                <a16:creationId xmlns:a16="http://schemas.microsoft.com/office/drawing/2014/main" id="{05002D4D-01A8-4D06-9A96-FA2D5D114452}"/>
              </a:ext>
            </a:extLst>
          </p:cNvPr>
          <p:cNvPicPr>
            <a:picLocks noChangeAspect="1"/>
          </p:cNvPicPr>
          <p:nvPr/>
        </p:nvPicPr>
        <p:blipFill rotWithShape="1">
          <a:blip r:embed="rId13">
            <a:extLst>
              <a:ext uri="{28A0092B-C50C-407E-A947-70E740481C1C}">
                <a14:useLocalDpi xmlns:a14="http://schemas.microsoft.com/office/drawing/2010/main" val="0"/>
              </a:ext>
            </a:extLst>
          </a:blip>
          <a:srcRect/>
          <a:stretch/>
        </p:blipFill>
        <p:spPr>
          <a:xfrm>
            <a:off x="6788150" y="3591983"/>
            <a:ext cx="215900" cy="179918"/>
          </a:xfrm>
          <a:prstGeom prst="rect">
            <a:avLst/>
          </a:prstGeom>
        </p:spPr>
      </p:pic>
      <p:pic>
        <p:nvPicPr>
          <p:cNvPr id="39" name="Picture 38" descr="A screenshot of a cell phone&#10;&#10;Description generated with very high confidence">
            <a:extLst>
              <a:ext uri="{FF2B5EF4-FFF2-40B4-BE49-F238E27FC236}">
                <a16:creationId xmlns:a16="http://schemas.microsoft.com/office/drawing/2014/main" id="{6AA1B587-A5C9-48AC-9FB1-1E4C2D44A48F}"/>
              </a:ext>
            </a:extLst>
          </p:cNvPr>
          <p:cNvPicPr>
            <a:picLocks noChangeAspect="1"/>
          </p:cNvPicPr>
          <p:nvPr/>
        </p:nvPicPr>
        <p:blipFill rotWithShape="1">
          <a:blip r:embed="rId14">
            <a:extLst>
              <a:ext uri="{28A0092B-C50C-407E-A947-70E740481C1C}">
                <a14:useLocalDpi xmlns:a14="http://schemas.microsoft.com/office/drawing/2010/main" val="0"/>
              </a:ext>
            </a:extLst>
          </a:blip>
          <a:srcRect/>
          <a:stretch/>
        </p:blipFill>
        <p:spPr>
          <a:xfrm>
            <a:off x="6955368" y="3357033"/>
            <a:ext cx="461403" cy="259296"/>
          </a:xfrm>
          <a:prstGeom prst="rect">
            <a:avLst/>
          </a:prstGeom>
        </p:spPr>
      </p:pic>
      <p:pic>
        <p:nvPicPr>
          <p:cNvPr id="40" name="Picture 39" descr="A screenshot of a cell phone&#10;&#10;Description generated with very high confidence">
            <a:extLst>
              <a:ext uri="{FF2B5EF4-FFF2-40B4-BE49-F238E27FC236}">
                <a16:creationId xmlns:a16="http://schemas.microsoft.com/office/drawing/2014/main" id="{D77FF555-C0D4-4A13-B209-3CE2AAFA8052}"/>
              </a:ext>
            </a:extLst>
          </p:cNvPr>
          <p:cNvPicPr>
            <a:picLocks noChangeAspect="1"/>
          </p:cNvPicPr>
          <p:nvPr/>
        </p:nvPicPr>
        <p:blipFill rotWithShape="1">
          <a:blip r:embed="rId15">
            <a:extLst>
              <a:ext uri="{28A0092B-C50C-407E-A947-70E740481C1C}">
                <a14:useLocalDpi xmlns:a14="http://schemas.microsoft.com/office/drawing/2010/main" val="0"/>
              </a:ext>
            </a:extLst>
          </a:blip>
          <a:srcRect/>
          <a:stretch/>
        </p:blipFill>
        <p:spPr>
          <a:xfrm>
            <a:off x="6065838" y="3591983"/>
            <a:ext cx="238962" cy="179884"/>
          </a:xfrm>
          <a:prstGeom prst="rect">
            <a:avLst/>
          </a:prstGeom>
        </p:spPr>
      </p:pic>
      <p:pic>
        <p:nvPicPr>
          <p:cNvPr id="41" name="Picture 40" descr="A screenshot of a cell phone&#10;&#10;Description generated with very high confidence">
            <a:extLst>
              <a:ext uri="{FF2B5EF4-FFF2-40B4-BE49-F238E27FC236}">
                <a16:creationId xmlns:a16="http://schemas.microsoft.com/office/drawing/2014/main" id="{6D3D2FC5-DBA8-462D-8257-D66B4D7ACB2E}"/>
              </a:ext>
            </a:extLst>
          </p:cNvPr>
          <p:cNvPicPr>
            <a:picLocks noChangeAspect="1"/>
          </p:cNvPicPr>
          <p:nvPr/>
        </p:nvPicPr>
        <p:blipFill rotWithShape="1">
          <a:blip r:embed="rId16">
            <a:extLst>
              <a:ext uri="{28A0092B-C50C-407E-A947-70E740481C1C}">
                <a14:useLocalDpi xmlns:a14="http://schemas.microsoft.com/office/drawing/2010/main" val="0"/>
              </a:ext>
            </a:extLst>
          </a:blip>
          <a:srcRect/>
          <a:stretch/>
        </p:blipFill>
        <p:spPr>
          <a:xfrm>
            <a:off x="6221020" y="3357033"/>
            <a:ext cx="527460" cy="234950"/>
          </a:xfrm>
          <a:prstGeom prst="rect">
            <a:avLst/>
          </a:prstGeom>
        </p:spPr>
      </p:pic>
      <p:pic>
        <p:nvPicPr>
          <p:cNvPr id="44" name="Picture 43" descr="A screenshot of a cell phone&#10;&#10;Description generated with very high confidence">
            <a:extLst>
              <a:ext uri="{FF2B5EF4-FFF2-40B4-BE49-F238E27FC236}">
                <a16:creationId xmlns:a16="http://schemas.microsoft.com/office/drawing/2014/main" id="{2D61044E-35CB-47BD-87FD-A53BABCD03EC}"/>
              </a:ext>
            </a:extLst>
          </p:cNvPr>
          <p:cNvPicPr>
            <a:picLocks noChangeAspect="1"/>
          </p:cNvPicPr>
          <p:nvPr/>
        </p:nvPicPr>
        <p:blipFill rotWithShape="1">
          <a:blip r:embed="rId17">
            <a:extLst>
              <a:ext uri="{28A0092B-C50C-407E-A947-70E740481C1C}">
                <a14:useLocalDpi xmlns:a14="http://schemas.microsoft.com/office/drawing/2010/main" val="0"/>
              </a:ext>
            </a:extLst>
          </a:blip>
          <a:srcRect/>
          <a:stretch/>
        </p:blipFill>
        <p:spPr>
          <a:xfrm>
            <a:off x="7131051" y="2800355"/>
            <a:ext cx="215899" cy="259296"/>
          </a:xfrm>
          <a:prstGeom prst="rect">
            <a:avLst/>
          </a:prstGeom>
        </p:spPr>
      </p:pic>
      <p:pic>
        <p:nvPicPr>
          <p:cNvPr id="45" name="Picture 44" descr="A screenshot of a cell phone&#10;&#10;Description generated with very high confidence">
            <a:extLst>
              <a:ext uri="{FF2B5EF4-FFF2-40B4-BE49-F238E27FC236}">
                <a16:creationId xmlns:a16="http://schemas.microsoft.com/office/drawing/2014/main" id="{6CCC605F-CC5D-4401-A617-B0082AB6FEDC}"/>
              </a:ext>
            </a:extLst>
          </p:cNvPr>
          <p:cNvPicPr>
            <a:picLocks noChangeAspect="1"/>
          </p:cNvPicPr>
          <p:nvPr/>
        </p:nvPicPr>
        <p:blipFill rotWithShape="1">
          <a:blip r:embed="rId18">
            <a:extLst>
              <a:ext uri="{28A0092B-C50C-407E-A947-70E740481C1C}">
                <a14:useLocalDpi xmlns:a14="http://schemas.microsoft.com/office/drawing/2010/main" val="0"/>
              </a:ext>
            </a:extLst>
          </a:blip>
          <a:srcRect r="-6910"/>
          <a:stretch/>
        </p:blipFill>
        <p:spPr>
          <a:xfrm>
            <a:off x="7346949" y="2800355"/>
            <a:ext cx="511348" cy="259296"/>
          </a:xfrm>
          <a:prstGeom prst="rect">
            <a:avLst/>
          </a:prstGeom>
        </p:spPr>
      </p:pic>
      <p:pic>
        <p:nvPicPr>
          <p:cNvPr id="46" name="Picture 45" descr="A screenshot of a cell phone&#10;&#10;Description generated with very high confidence">
            <a:extLst>
              <a:ext uri="{FF2B5EF4-FFF2-40B4-BE49-F238E27FC236}">
                <a16:creationId xmlns:a16="http://schemas.microsoft.com/office/drawing/2014/main" id="{680796A9-5205-441A-9A3E-761299BC5402}"/>
              </a:ext>
            </a:extLst>
          </p:cNvPr>
          <p:cNvPicPr>
            <a:picLocks noChangeAspect="1"/>
          </p:cNvPicPr>
          <p:nvPr/>
        </p:nvPicPr>
        <p:blipFill rotWithShape="1">
          <a:blip r:embed="rId19">
            <a:extLst>
              <a:ext uri="{28A0092B-C50C-407E-A947-70E740481C1C}">
                <a14:useLocalDpi xmlns:a14="http://schemas.microsoft.com/office/drawing/2010/main" val="0"/>
              </a:ext>
            </a:extLst>
          </a:blip>
          <a:srcRect/>
          <a:stretch/>
        </p:blipFill>
        <p:spPr>
          <a:xfrm>
            <a:off x="6017526" y="2800356"/>
            <a:ext cx="215899" cy="267956"/>
          </a:xfrm>
          <a:prstGeom prst="rect">
            <a:avLst/>
          </a:prstGeom>
        </p:spPr>
      </p:pic>
      <p:pic>
        <p:nvPicPr>
          <p:cNvPr id="47" name="Picture 46" descr="A screenshot of a cell phone&#10;&#10;Description generated with very high confidence">
            <a:extLst>
              <a:ext uri="{FF2B5EF4-FFF2-40B4-BE49-F238E27FC236}">
                <a16:creationId xmlns:a16="http://schemas.microsoft.com/office/drawing/2014/main" id="{1E8E091D-2745-45EC-8C4C-494FCD0FD132}"/>
              </a:ext>
            </a:extLst>
          </p:cNvPr>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6276802" y="2833360"/>
            <a:ext cx="511348" cy="234950"/>
          </a:xfrm>
          <a:prstGeom prst="rect">
            <a:avLst/>
          </a:prstGeom>
        </p:spPr>
      </p:pic>
      <p:sp>
        <p:nvSpPr>
          <p:cNvPr id="6" name="Text Placeholder 5">
            <a:extLst>
              <a:ext uri="{FF2B5EF4-FFF2-40B4-BE49-F238E27FC236}">
                <a16:creationId xmlns:a16="http://schemas.microsoft.com/office/drawing/2014/main" id="{34CF884C-0CE7-44D1-B53D-4A18C2A33843}"/>
              </a:ext>
            </a:extLst>
          </p:cNvPr>
          <p:cNvSpPr>
            <a:spLocks noGrp="1"/>
          </p:cNvSpPr>
          <p:nvPr>
            <p:ph type="body" sz="quarter" idx="11"/>
          </p:nvPr>
        </p:nvSpPr>
        <p:spPr/>
        <p:txBody>
          <a:bodyPr/>
          <a:lstStyle/>
          <a:p>
            <a:r>
              <a:rPr lang="en-GB" dirty="0"/>
              <a:t>1.27 Negative numbers – step 6:2</a:t>
            </a:r>
          </a:p>
        </p:txBody>
      </p:sp>
    </p:spTree>
    <p:extLst>
      <p:ext uri="{BB962C8B-B14F-4D97-AF65-F5344CB8AC3E}">
        <p14:creationId xmlns:p14="http://schemas.microsoft.com/office/powerpoint/2010/main" val="173261575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fade">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B26A107A-6DD0-40EF-B873-4B440ACDFAA4}"/>
              </a:ext>
            </a:extLst>
          </p:cNvPr>
          <p:cNvCxnSpPr>
            <a:cxnSpLocks/>
          </p:cNvCxnSpPr>
          <p:nvPr/>
        </p:nvCxnSpPr>
        <p:spPr bwMode="auto">
          <a:xfrm>
            <a:off x="8332036" y="3684593"/>
            <a:ext cx="0" cy="2194159"/>
          </a:xfrm>
          <a:prstGeom prst="line">
            <a:avLst/>
          </a:prstGeom>
          <a:noFill/>
          <a:ln w="12700" cap="flat" cmpd="sng" algn="ctr">
            <a:solidFill>
              <a:srgbClr val="D9D9D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Group 17">
            <a:extLst>
              <a:ext uri="{FF2B5EF4-FFF2-40B4-BE49-F238E27FC236}">
                <a16:creationId xmlns:a16="http://schemas.microsoft.com/office/drawing/2014/main" id="{B60966FE-E6E5-4169-BD62-0EB9DE3838C9}"/>
              </a:ext>
            </a:extLst>
          </p:cNvPr>
          <p:cNvGrpSpPr/>
          <p:nvPr/>
        </p:nvGrpSpPr>
        <p:grpSpPr>
          <a:xfrm>
            <a:off x="3647321" y="1483269"/>
            <a:ext cx="2509362" cy="4404765"/>
            <a:chOff x="2123321" y="1483268"/>
            <a:chExt cx="2509362" cy="4404765"/>
          </a:xfrm>
        </p:grpSpPr>
        <p:pic>
          <p:nvPicPr>
            <p:cNvPr id="14" name="Picture 13" descr="A close up of a logo&#10;&#10;Description generated with high confidence">
              <a:extLst>
                <a:ext uri="{FF2B5EF4-FFF2-40B4-BE49-F238E27FC236}">
                  <a16:creationId xmlns:a16="http://schemas.microsoft.com/office/drawing/2014/main" id="{A9717E74-F0EF-4A93-BD52-80D531FB9CD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123321" y="1483268"/>
              <a:ext cx="2500743" cy="4404765"/>
            </a:xfrm>
            <a:prstGeom prst="rect">
              <a:avLst/>
            </a:prstGeom>
          </p:spPr>
        </p:pic>
        <p:cxnSp>
          <p:nvCxnSpPr>
            <p:cNvPr id="38" name="Straight Connector 37">
              <a:extLst>
                <a:ext uri="{FF2B5EF4-FFF2-40B4-BE49-F238E27FC236}">
                  <a16:creationId xmlns:a16="http://schemas.microsoft.com/office/drawing/2014/main" id="{073712D6-F258-4569-A148-D63D4A11FB66}"/>
                </a:ext>
              </a:extLst>
            </p:cNvPr>
            <p:cNvCxnSpPr>
              <a:cxnSpLocks/>
            </p:cNvCxnSpPr>
            <p:nvPr/>
          </p:nvCxnSpPr>
          <p:spPr bwMode="auto">
            <a:xfrm flipH="1">
              <a:off x="2419675" y="1492264"/>
              <a:ext cx="2213008" cy="0"/>
            </a:xfrm>
            <a:prstGeom prst="line">
              <a:avLst/>
            </a:prstGeom>
            <a:noFill/>
            <a:ln w="12700" cap="flat" cmpd="sng" algn="ctr">
              <a:solidFill>
                <a:srgbClr val="D9D9D9"/>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 name="Picture 3" descr="A screenshot of a cell phone&#10;&#10;Description generated with very high confidence">
            <a:extLst>
              <a:ext uri="{FF2B5EF4-FFF2-40B4-BE49-F238E27FC236}">
                <a16:creationId xmlns:a16="http://schemas.microsoft.com/office/drawing/2014/main" id="{8412F3A2-3295-48BF-B358-A3AFBDD818B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391347" y="2305738"/>
            <a:ext cx="1234693" cy="514111"/>
          </a:xfrm>
          <a:prstGeom prst="rect">
            <a:avLst/>
          </a:prstGeom>
        </p:spPr>
      </p:pic>
      <p:pic>
        <p:nvPicPr>
          <p:cNvPr id="27" name="Picture 26" descr="A screenshot of a cell phone&#10;&#10;Description generated with very high confidence">
            <a:extLst>
              <a:ext uri="{FF2B5EF4-FFF2-40B4-BE49-F238E27FC236}">
                <a16:creationId xmlns:a16="http://schemas.microsoft.com/office/drawing/2014/main" id="{7742834D-382B-4A46-AB75-2D50CE053E14}"/>
              </a:ext>
            </a:extLst>
          </p:cNvPr>
          <p:cNvPicPr>
            <a:picLocks noChangeAspect="1"/>
          </p:cNvPicPr>
          <p:nvPr/>
        </p:nvPicPr>
        <p:blipFill rotWithShape="1">
          <a:blip r:embed="rId5">
            <a:extLst>
              <a:ext uri="{28A0092B-C50C-407E-A947-70E740481C1C}">
                <a14:useLocalDpi xmlns:a14="http://schemas.microsoft.com/office/drawing/2010/main" val="0"/>
              </a:ext>
            </a:extLst>
          </a:blip>
          <a:srcRect l="-11511" b="-26812"/>
          <a:stretch/>
        </p:blipFill>
        <p:spPr>
          <a:xfrm>
            <a:off x="4286457" y="4552263"/>
            <a:ext cx="1234693" cy="606878"/>
          </a:xfrm>
          <a:prstGeom prst="rect">
            <a:avLst/>
          </a:prstGeom>
        </p:spPr>
      </p:pic>
      <p:pic>
        <p:nvPicPr>
          <p:cNvPr id="22" name="Picture 21" descr="A close up of a logo&#10;&#10;Description generated with high confidence">
            <a:extLst>
              <a:ext uri="{FF2B5EF4-FFF2-40B4-BE49-F238E27FC236}">
                <a16:creationId xmlns:a16="http://schemas.microsoft.com/office/drawing/2014/main" id="{839F6398-0B80-4A97-B613-92CEA059999A}"/>
              </a:ext>
            </a:extLst>
          </p:cNvPr>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5726864" y="3616330"/>
            <a:ext cx="3086937" cy="2555641"/>
          </a:xfrm>
          <a:prstGeom prst="rect">
            <a:avLst/>
          </a:prstGeom>
        </p:spPr>
      </p:pic>
      <p:pic>
        <p:nvPicPr>
          <p:cNvPr id="26" name="Picture 25" descr="A screenshot of a cell phone&#10;&#10;Description generated with very high confidence">
            <a:extLst>
              <a:ext uri="{FF2B5EF4-FFF2-40B4-BE49-F238E27FC236}">
                <a16:creationId xmlns:a16="http://schemas.microsoft.com/office/drawing/2014/main" id="{41F40E77-6A85-489B-8A25-26BA0C93C4A5}"/>
              </a:ext>
            </a:extLst>
          </p:cNvPr>
          <p:cNvPicPr>
            <a:picLocks noChangeAspect="1"/>
          </p:cNvPicPr>
          <p:nvPr/>
        </p:nvPicPr>
        <p:blipFill rotWithShape="1">
          <a:blip r:embed="rId7">
            <a:extLst>
              <a:ext uri="{28A0092B-C50C-407E-A947-70E740481C1C}">
                <a14:useLocalDpi xmlns:a14="http://schemas.microsoft.com/office/drawing/2010/main" val="0"/>
              </a:ext>
            </a:extLst>
          </a:blip>
          <a:srcRect r="-6949" b="-3900"/>
          <a:stretch/>
        </p:blipFill>
        <p:spPr>
          <a:xfrm>
            <a:off x="6622704" y="4431071"/>
            <a:ext cx="1234693" cy="623156"/>
          </a:xfrm>
          <a:prstGeom prst="rect">
            <a:avLst/>
          </a:prstGeom>
        </p:spPr>
      </p:pic>
      <p:pic>
        <p:nvPicPr>
          <p:cNvPr id="25" name="Picture 24" descr="A screenshot of a cell phone&#10;&#10;Description generated with very high confidence">
            <a:extLst>
              <a:ext uri="{FF2B5EF4-FFF2-40B4-BE49-F238E27FC236}">
                <a16:creationId xmlns:a16="http://schemas.microsoft.com/office/drawing/2014/main" id="{0873E528-F492-49DF-9CAF-952EDD579547}"/>
              </a:ext>
            </a:extLst>
          </p:cNvPr>
          <p:cNvPicPr>
            <a:picLocks noChangeAspect="1"/>
          </p:cNvPicPr>
          <p:nvPr/>
        </p:nvPicPr>
        <p:blipFill rotWithShape="1">
          <a:blip r:embed="rId8">
            <a:extLst>
              <a:ext uri="{28A0092B-C50C-407E-A947-70E740481C1C}">
                <a14:useLocalDpi xmlns:a14="http://schemas.microsoft.com/office/drawing/2010/main" val="0"/>
              </a:ext>
            </a:extLst>
          </a:blip>
          <a:srcRect t="-170" r="-6949"/>
          <a:stretch/>
        </p:blipFill>
        <p:spPr>
          <a:xfrm>
            <a:off x="6627935" y="2325336"/>
            <a:ext cx="1234693" cy="581449"/>
          </a:xfrm>
          <a:prstGeom prst="rect">
            <a:avLst/>
          </a:prstGeom>
        </p:spPr>
      </p:pic>
      <p:grpSp>
        <p:nvGrpSpPr>
          <p:cNvPr id="15" name="Group 14">
            <a:extLst>
              <a:ext uri="{FF2B5EF4-FFF2-40B4-BE49-F238E27FC236}">
                <a16:creationId xmlns:a16="http://schemas.microsoft.com/office/drawing/2014/main" id="{8D976986-DE91-4052-BA05-66F5CAEA1DC5}"/>
              </a:ext>
            </a:extLst>
          </p:cNvPr>
          <p:cNvGrpSpPr/>
          <p:nvPr/>
        </p:nvGrpSpPr>
        <p:grpSpPr>
          <a:xfrm>
            <a:off x="8640763" y="3575050"/>
            <a:ext cx="171455" cy="167214"/>
            <a:chOff x="7116762" y="3575050"/>
            <a:chExt cx="171455" cy="167214"/>
          </a:xfrm>
        </p:grpSpPr>
        <p:pic>
          <p:nvPicPr>
            <p:cNvPr id="16" name="Picture 15" descr="A screenshot of a cell phone&#10;&#10;Description generated with very high confidence">
              <a:extLst>
                <a:ext uri="{FF2B5EF4-FFF2-40B4-BE49-F238E27FC236}">
                  <a16:creationId xmlns:a16="http://schemas.microsoft.com/office/drawing/2014/main" id="{F3B16A91-BAD7-49B3-B9F4-8655F0BD08AE}"/>
                </a:ext>
              </a:extLst>
            </p:cNvPr>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7116762" y="3575050"/>
              <a:ext cx="157162" cy="167214"/>
            </a:xfrm>
            <a:prstGeom prst="rect">
              <a:avLst/>
            </a:prstGeom>
          </p:spPr>
        </p:pic>
        <p:sp>
          <p:nvSpPr>
            <p:cNvPr id="17" name="Freeform: Shape 16">
              <a:extLst>
                <a:ext uri="{FF2B5EF4-FFF2-40B4-BE49-F238E27FC236}">
                  <a16:creationId xmlns:a16="http://schemas.microsoft.com/office/drawing/2014/main" id="{C4F89BFF-0457-4DFC-A233-7B18A3430D2B}"/>
                </a:ext>
              </a:extLst>
            </p:cNvPr>
            <p:cNvSpPr/>
            <p:nvPr/>
          </p:nvSpPr>
          <p:spPr bwMode="auto">
            <a:xfrm>
              <a:off x="7243767" y="3659082"/>
              <a:ext cx="44450" cy="43054"/>
            </a:xfrm>
            <a:custGeom>
              <a:avLst/>
              <a:gdLst>
                <a:gd name="connsiteX0" fmla="*/ 22225 w 44450"/>
                <a:gd name="connsiteY0" fmla="*/ 42966 h 43054"/>
                <a:gd name="connsiteX1" fmla="*/ 14287 w 44450"/>
                <a:gd name="connsiteY1" fmla="*/ 36616 h 43054"/>
                <a:gd name="connsiteX2" fmla="*/ 1587 w 44450"/>
                <a:gd name="connsiteY2" fmla="*/ 19154 h 43054"/>
                <a:gd name="connsiteX3" fmla="*/ 0 w 44450"/>
                <a:gd name="connsiteY3" fmla="*/ 14391 h 43054"/>
                <a:gd name="connsiteX4" fmla="*/ 14287 w 44450"/>
                <a:gd name="connsiteY4" fmla="*/ 6454 h 43054"/>
                <a:gd name="connsiteX5" fmla="*/ 19050 w 44450"/>
                <a:gd name="connsiteY5" fmla="*/ 1691 h 43054"/>
                <a:gd name="connsiteX6" fmla="*/ 44450 w 44450"/>
                <a:gd name="connsiteY6" fmla="*/ 8041 h 43054"/>
                <a:gd name="connsiteX7" fmla="*/ 42862 w 44450"/>
                <a:gd name="connsiteY7" fmla="*/ 31854 h 43054"/>
                <a:gd name="connsiteX8" fmla="*/ 22225 w 44450"/>
                <a:gd name="connsiteY8" fmla="*/ 42966 h 4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50" h="43054">
                  <a:moveTo>
                    <a:pt x="22225" y="42966"/>
                  </a:moveTo>
                  <a:cubicBezTo>
                    <a:pt x="17463" y="43760"/>
                    <a:pt x="16683" y="39012"/>
                    <a:pt x="14287" y="36616"/>
                  </a:cubicBezTo>
                  <a:cubicBezTo>
                    <a:pt x="9437" y="31766"/>
                    <a:pt x="4698" y="25375"/>
                    <a:pt x="1587" y="19154"/>
                  </a:cubicBezTo>
                  <a:cubicBezTo>
                    <a:pt x="839" y="17657"/>
                    <a:pt x="529" y="15979"/>
                    <a:pt x="0" y="14391"/>
                  </a:cubicBezTo>
                  <a:cubicBezTo>
                    <a:pt x="10917" y="7113"/>
                    <a:pt x="5905" y="9247"/>
                    <a:pt x="14287" y="6454"/>
                  </a:cubicBezTo>
                  <a:cubicBezTo>
                    <a:pt x="15875" y="4866"/>
                    <a:pt x="16820" y="1953"/>
                    <a:pt x="19050" y="1691"/>
                  </a:cubicBezTo>
                  <a:cubicBezTo>
                    <a:pt x="40357" y="-816"/>
                    <a:pt x="37879" y="-1814"/>
                    <a:pt x="44450" y="8041"/>
                  </a:cubicBezTo>
                  <a:cubicBezTo>
                    <a:pt x="43921" y="15979"/>
                    <a:pt x="44103" y="23996"/>
                    <a:pt x="42862" y="31854"/>
                  </a:cubicBezTo>
                  <a:cubicBezTo>
                    <a:pt x="42493" y="34192"/>
                    <a:pt x="26987" y="42172"/>
                    <a:pt x="22225" y="42966"/>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grpSp>
      <p:pic>
        <p:nvPicPr>
          <p:cNvPr id="20" name="Picture 19" descr="A screenshot of a cell phone&#10;&#10;Description generated with high confidence">
            <a:extLst>
              <a:ext uri="{FF2B5EF4-FFF2-40B4-BE49-F238E27FC236}">
                <a16:creationId xmlns:a16="http://schemas.microsoft.com/office/drawing/2014/main" id="{FA3D8870-99C5-4438-AB5E-7D4ED01CDCA1}"/>
              </a:ext>
            </a:extLst>
          </p:cNvPr>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5653909" y="918722"/>
            <a:ext cx="2970978" cy="3060000"/>
          </a:xfrm>
          <a:prstGeom prst="rect">
            <a:avLst/>
          </a:prstGeom>
        </p:spPr>
      </p:pic>
      <p:sp>
        <p:nvSpPr>
          <p:cNvPr id="5" name="Text Placeholder 4">
            <a:extLst>
              <a:ext uri="{FF2B5EF4-FFF2-40B4-BE49-F238E27FC236}">
                <a16:creationId xmlns:a16="http://schemas.microsoft.com/office/drawing/2014/main" id="{162C8EB8-9792-4B02-8446-851A62E1F504}"/>
              </a:ext>
            </a:extLst>
          </p:cNvPr>
          <p:cNvSpPr>
            <a:spLocks noGrp="1"/>
          </p:cNvSpPr>
          <p:nvPr>
            <p:ph type="body" sz="quarter" idx="11"/>
          </p:nvPr>
        </p:nvSpPr>
        <p:spPr/>
        <p:txBody>
          <a:bodyPr/>
          <a:lstStyle/>
          <a:p>
            <a:r>
              <a:rPr lang="en-GB" dirty="0"/>
              <a:t>1.27 Negative numbers – step 6:2</a:t>
            </a:r>
          </a:p>
        </p:txBody>
      </p:sp>
    </p:spTree>
    <p:extLst>
      <p:ext uri="{BB962C8B-B14F-4D97-AF65-F5344CB8AC3E}">
        <p14:creationId xmlns:p14="http://schemas.microsoft.com/office/powerpoint/2010/main" val="388754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9</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1653677309"/>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9</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use their knowledge of positive and negative numbers to interpret graphs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0256235"/>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9</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668817829"/>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277665">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6:4</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28-30</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2376362"/>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4F1CF04-3BE4-4578-8229-28043CBDDA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0000" y="936001"/>
            <a:ext cx="5137514" cy="5243505"/>
          </a:xfrm>
          <a:prstGeom prst="rect">
            <a:avLst/>
          </a:prstGeom>
        </p:spPr>
      </p:pic>
      <p:sp>
        <p:nvSpPr>
          <p:cNvPr id="5" name="Text Placeholder 4">
            <a:extLst>
              <a:ext uri="{FF2B5EF4-FFF2-40B4-BE49-F238E27FC236}">
                <a16:creationId xmlns:a16="http://schemas.microsoft.com/office/drawing/2014/main" id="{BEF50401-64B3-4632-A74E-8C2F7B35FDAE}"/>
              </a:ext>
            </a:extLst>
          </p:cNvPr>
          <p:cNvSpPr>
            <a:spLocks noGrp="1"/>
          </p:cNvSpPr>
          <p:nvPr>
            <p:ph type="body" sz="quarter" idx="11"/>
          </p:nvPr>
        </p:nvSpPr>
        <p:spPr/>
        <p:txBody>
          <a:bodyPr/>
          <a:lstStyle/>
          <a:p>
            <a:r>
              <a:rPr lang="en-GB" dirty="0"/>
              <a:t>1.27 Negative numbers – step 6:4</a:t>
            </a:r>
          </a:p>
        </p:txBody>
      </p:sp>
    </p:spTree>
    <p:extLst>
      <p:ext uri="{BB962C8B-B14F-4D97-AF65-F5344CB8AC3E}">
        <p14:creationId xmlns:p14="http://schemas.microsoft.com/office/powerpoint/2010/main" val="2455950507"/>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F8189F-312E-40E1-A654-A73CE0320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231218"/>
            <a:ext cx="5112573" cy="4395567"/>
          </a:xfrm>
          <a:prstGeom prst="rect">
            <a:avLst/>
          </a:prstGeom>
        </p:spPr>
      </p:pic>
      <p:sp>
        <p:nvSpPr>
          <p:cNvPr id="4" name="Text Placeholder 3">
            <a:extLst>
              <a:ext uri="{FF2B5EF4-FFF2-40B4-BE49-F238E27FC236}">
                <a16:creationId xmlns:a16="http://schemas.microsoft.com/office/drawing/2014/main" id="{95F65424-C6DB-49F8-8BBD-F89ECBF57E94}"/>
              </a:ext>
            </a:extLst>
          </p:cNvPr>
          <p:cNvSpPr>
            <a:spLocks noGrp="1"/>
          </p:cNvSpPr>
          <p:nvPr>
            <p:ph type="body" sz="quarter" idx="11"/>
          </p:nvPr>
        </p:nvSpPr>
        <p:spPr/>
        <p:txBody>
          <a:bodyPr/>
          <a:lstStyle/>
          <a:p>
            <a:r>
              <a:rPr lang="en-GB" dirty="0"/>
              <a:t>1.27 Negative numbers – step 6:4</a:t>
            </a:r>
          </a:p>
        </p:txBody>
      </p:sp>
    </p:spTree>
    <p:extLst>
      <p:ext uri="{BB962C8B-B14F-4D97-AF65-F5344CB8AC3E}">
        <p14:creationId xmlns:p14="http://schemas.microsoft.com/office/powerpoint/2010/main" val="3305320566"/>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FF8189F-312E-40E1-A654-A73CE03207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277" y="1186951"/>
            <a:ext cx="7907446" cy="4484101"/>
          </a:xfrm>
          <a:prstGeom prst="rect">
            <a:avLst/>
          </a:prstGeom>
        </p:spPr>
      </p:pic>
      <p:sp>
        <p:nvSpPr>
          <p:cNvPr id="4" name="Text Placeholder 3">
            <a:extLst>
              <a:ext uri="{FF2B5EF4-FFF2-40B4-BE49-F238E27FC236}">
                <a16:creationId xmlns:a16="http://schemas.microsoft.com/office/drawing/2014/main" id="{24CB4427-7EAE-4937-A316-5700C2E3AF70}"/>
              </a:ext>
            </a:extLst>
          </p:cNvPr>
          <p:cNvSpPr>
            <a:spLocks noGrp="1"/>
          </p:cNvSpPr>
          <p:nvPr>
            <p:ph type="body" sz="quarter" idx="11"/>
          </p:nvPr>
        </p:nvSpPr>
        <p:spPr/>
        <p:txBody>
          <a:bodyPr/>
          <a:lstStyle/>
          <a:p>
            <a:r>
              <a:rPr lang="en-GB" dirty="0"/>
              <a:t>1.27 Negative numbers – step 6:4</a:t>
            </a:r>
          </a:p>
        </p:txBody>
      </p:sp>
    </p:spTree>
    <p:extLst>
      <p:ext uri="{BB962C8B-B14F-4D97-AF65-F5344CB8AC3E}">
        <p14:creationId xmlns:p14="http://schemas.microsoft.com/office/powerpoint/2010/main" val="325688320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84825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GB" dirty="0"/>
              <a:t>1.27 Negative numbers – step 1:1</a:t>
            </a:r>
          </a:p>
        </p:txBody>
      </p:sp>
      <p:pic>
        <p:nvPicPr>
          <p:cNvPr id="5" name="Picture 4" descr="A picture containing sitting, object&#10;&#10;Description generated with high confidence">
            <a:extLst>
              <a:ext uri="{FF2B5EF4-FFF2-40B4-BE49-F238E27FC236}">
                <a16:creationId xmlns:a16="http://schemas.microsoft.com/office/drawing/2014/main" id="{EF74672D-AA1B-44EE-B21D-1F56AB2CA4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9715" y="1038758"/>
            <a:ext cx="5112573" cy="4563908"/>
          </a:xfrm>
          <a:prstGeom prst="rect">
            <a:avLst/>
          </a:prstGeom>
        </p:spPr>
      </p:pic>
      <p:sp>
        <p:nvSpPr>
          <p:cNvPr id="6" name="Rectangle 5">
            <a:extLst>
              <a:ext uri="{FF2B5EF4-FFF2-40B4-BE49-F238E27FC236}">
                <a16:creationId xmlns:a16="http://schemas.microsoft.com/office/drawing/2014/main" id="{6DDA5857-EDF6-4D55-8ED8-1C3D7F2BBD0F}"/>
              </a:ext>
            </a:extLst>
          </p:cNvPr>
          <p:cNvSpPr/>
          <p:nvPr/>
        </p:nvSpPr>
        <p:spPr bwMode="auto">
          <a:xfrm>
            <a:off x="4977063" y="2185696"/>
            <a:ext cx="914400" cy="113501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4" name="Rectangle 13">
            <a:extLst>
              <a:ext uri="{FF2B5EF4-FFF2-40B4-BE49-F238E27FC236}">
                <a16:creationId xmlns:a16="http://schemas.microsoft.com/office/drawing/2014/main" id="{D0101CAF-2465-4A88-9143-1EAF09BA5BE1}"/>
              </a:ext>
            </a:extLst>
          </p:cNvPr>
          <p:cNvSpPr/>
          <p:nvPr/>
        </p:nvSpPr>
        <p:spPr bwMode="auto">
          <a:xfrm>
            <a:off x="3397339" y="1301373"/>
            <a:ext cx="1579724" cy="1309476"/>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9" name="TextBox 8">
            <a:extLst>
              <a:ext uri="{FF2B5EF4-FFF2-40B4-BE49-F238E27FC236}">
                <a16:creationId xmlns:a16="http://schemas.microsoft.com/office/drawing/2014/main" id="{96CD8FE9-4110-4763-80CA-DCFD022B1842}"/>
              </a:ext>
            </a:extLst>
          </p:cNvPr>
          <p:cNvSpPr txBox="1"/>
          <p:nvPr/>
        </p:nvSpPr>
        <p:spPr bwMode="auto">
          <a:xfrm>
            <a:off x="5268690" y="5775155"/>
            <a:ext cx="16546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3 </a:t>
            </a:r>
            <a:r>
              <a:rPr lang="en-GB" sz="2400" dirty="0">
                <a:latin typeface="Myriad Pro" panose="020B0503030403020204" pitchFamily="34" charset="0"/>
              </a:rPr>
              <a:t>− 4 = −1</a:t>
            </a:r>
            <a:endParaRPr lang="en-GB" sz="2400" dirty="0">
              <a:latin typeface="Myriad Pro" panose="020B0503030403020204" pitchFamily="34" charset="0"/>
              <a:ea typeface="Myriad Pro Semibold" charset="0"/>
              <a:cs typeface="Myriad Pro Semibold" charset="0"/>
            </a:endParaRPr>
          </a:p>
        </p:txBody>
      </p:sp>
      <p:sp>
        <p:nvSpPr>
          <p:cNvPr id="11" name="Rectangle 10">
            <a:extLst>
              <a:ext uri="{FF2B5EF4-FFF2-40B4-BE49-F238E27FC236}">
                <a16:creationId xmlns:a16="http://schemas.microsoft.com/office/drawing/2014/main" id="{D9F1119C-5447-4625-810D-B43B44C8C9C0}"/>
              </a:ext>
            </a:extLst>
          </p:cNvPr>
          <p:cNvSpPr/>
          <p:nvPr/>
        </p:nvSpPr>
        <p:spPr bwMode="auto">
          <a:xfrm>
            <a:off x="6307712" y="2141617"/>
            <a:ext cx="1123794" cy="1135017"/>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0" name="Freeform: Shape 9">
            <a:extLst>
              <a:ext uri="{FF2B5EF4-FFF2-40B4-BE49-F238E27FC236}">
                <a16:creationId xmlns:a16="http://schemas.microsoft.com/office/drawing/2014/main" id="{0EE57386-0C1F-4A9A-ABD5-D1553DF2A5AF}"/>
              </a:ext>
            </a:extLst>
          </p:cNvPr>
          <p:cNvSpPr/>
          <p:nvPr/>
        </p:nvSpPr>
        <p:spPr bwMode="auto">
          <a:xfrm>
            <a:off x="7070559" y="902369"/>
            <a:ext cx="2153653" cy="1876927"/>
          </a:xfrm>
          <a:custGeom>
            <a:avLst/>
            <a:gdLst>
              <a:gd name="connsiteX0" fmla="*/ 240631 w 2153653"/>
              <a:gd name="connsiteY0" fmla="*/ 553453 h 1876927"/>
              <a:gd name="connsiteX1" fmla="*/ 180474 w 2153653"/>
              <a:gd name="connsiteY1" fmla="*/ 529390 h 1876927"/>
              <a:gd name="connsiteX2" fmla="*/ 132347 w 2153653"/>
              <a:gd name="connsiteY2" fmla="*/ 577516 h 1876927"/>
              <a:gd name="connsiteX3" fmla="*/ 108284 w 2153653"/>
              <a:gd name="connsiteY3" fmla="*/ 673769 h 1876927"/>
              <a:gd name="connsiteX4" fmla="*/ 96253 w 2153653"/>
              <a:gd name="connsiteY4" fmla="*/ 709864 h 1876927"/>
              <a:gd name="connsiteX5" fmla="*/ 72189 w 2153653"/>
              <a:gd name="connsiteY5" fmla="*/ 733927 h 1876927"/>
              <a:gd name="connsiteX6" fmla="*/ 36095 w 2153653"/>
              <a:gd name="connsiteY6" fmla="*/ 842211 h 1876927"/>
              <a:gd name="connsiteX7" fmla="*/ 0 w 2153653"/>
              <a:gd name="connsiteY7" fmla="*/ 926432 h 1876927"/>
              <a:gd name="connsiteX8" fmla="*/ 12031 w 2153653"/>
              <a:gd name="connsiteY8" fmla="*/ 1010653 h 1876927"/>
              <a:gd name="connsiteX9" fmla="*/ 60158 w 2153653"/>
              <a:gd name="connsiteY9" fmla="*/ 1106906 h 1876927"/>
              <a:gd name="connsiteX10" fmla="*/ 132347 w 2153653"/>
              <a:gd name="connsiteY10" fmla="*/ 1155032 h 1876927"/>
              <a:gd name="connsiteX11" fmla="*/ 168442 w 2153653"/>
              <a:gd name="connsiteY11" fmla="*/ 1179095 h 1876927"/>
              <a:gd name="connsiteX12" fmla="*/ 228600 w 2153653"/>
              <a:gd name="connsiteY12" fmla="*/ 1203158 h 1876927"/>
              <a:gd name="connsiteX13" fmla="*/ 264695 w 2153653"/>
              <a:gd name="connsiteY13" fmla="*/ 1227221 h 1876927"/>
              <a:gd name="connsiteX14" fmla="*/ 348916 w 2153653"/>
              <a:gd name="connsiteY14" fmla="*/ 1263316 h 1876927"/>
              <a:gd name="connsiteX15" fmla="*/ 385010 w 2153653"/>
              <a:gd name="connsiteY15" fmla="*/ 1287379 h 1876927"/>
              <a:gd name="connsiteX16" fmla="*/ 433137 w 2153653"/>
              <a:gd name="connsiteY16" fmla="*/ 1299411 h 1876927"/>
              <a:gd name="connsiteX17" fmla="*/ 469231 w 2153653"/>
              <a:gd name="connsiteY17" fmla="*/ 1347537 h 1876927"/>
              <a:gd name="connsiteX18" fmla="*/ 493295 w 2153653"/>
              <a:gd name="connsiteY18" fmla="*/ 1371600 h 1876927"/>
              <a:gd name="connsiteX19" fmla="*/ 529389 w 2153653"/>
              <a:gd name="connsiteY19" fmla="*/ 1503948 h 1876927"/>
              <a:gd name="connsiteX20" fmla="*/ 553453 w 2153653"/>
              <a:gd name="connsiteY20" fmla="*/ 1600200 h 1876927"/>
              <a:gd name="connsiteX21" fmla="*/ 577516 w 2153653"/>
              <a:gd name="connsiteY21" fmla="*/ 1660358 h 1876927"/>
              <a:gd name="connsiteX22" fmla="*/ 613610 w 2153653"/>
              <a:gd name="connsiteY22" fmla="*/ 1684421 h 1876927"/>
              <a:gd name="connsiteX23" fmla="*/ 685800 w 2153653"/>
              <a:gd name="connsiteY23" fmla="*/ 1744579 h 1876927"/>
              <a:gd name="connsiteX24" fmla="*/ 721895 w 2153653"/>
              <a:gd name="connsiteY24" fmla="*/ 1780674 h 1876927"/>
              <a:gd name="connsiteX25" fmla="*/ 757989 w 2153653"/>
              <a:gd name="connsiteY25" fmla="*/ 1804737 h 1876927"/>
              <a:gd name="connsiteX26" fmla="*/ 782053 w 2153653"/>
              <a:gd name="connsiteY26" fmla="*/ 1828800 h 1876927"/>
              <a:gd name="connsiteX27" fmla="*/ 818147 w 2153653"/>
              <a:gd name="connsiteY27" fmla="*/ 1840832 h 1876927"/>
              <a:gd name="connsiteX28" fmla="*/ 926431 w 2153653"/>
              <a:gd name="connsiteY28" fmla="*/ 1876927 h 1876927"/>
              <a:gd name="connsiteX29" fmla="*/ 1407695 w 2153653"/>
              <a:gd name="connsiteY29" fmla="*/ 1864895 h 1876927"/>
              <a:gd name="connsiteX30" fmla="*/ 1467853 w 2153653"/>
              <a:gd name="connsiteY30" fmla="*/ 1816769 h 1876927"/>
              <a:gd name="connsiteX31" fmla="*/ 1503947 w 2153653"/>
              <a:gd name="connsiteY31" fmla="*/ 1804737 h 1876927"/>
              <a:gd name="connsiteX32" fmla="*/ 1588168 w 2153653"/>
              <a:gd name="connsiteY32" fmla="*/ 1744579 h 1876927"/>
              <a:gd name="connsiteX33" fmla="*/ 1756610 w 2153653"/>
              <a:gd name="connsiteY33" fmla="*/ 1624264 h 1876927"/>
              <a:gd name="connsiteX34" fmla="*/ 1852863 w 2153653"/>
              <a:gd name="connsiteY34" fmla="*/ 1552074 h 1876927"/>
              <a:gd name="connsiteX35" fmla="*/ 2009274 w 2153653"/>
              <a:gd name="connsiteY35" fmla="*/ 1467853 h 1876927"/>
              <a:gd name="connsiteX36" fmla="*/ 2045368 w 2153653"/>
              <a:gd name="connsiteY36" fmla="*/ 1419727 h 1876927"/>
              <a:gd name="connsiteX37" fmla="*/ 2081463 w 2153653"/>
              <a:gd name="connsiteY37" fmla="*/ 1311443 h 1876927"/>
              <a:gd name="connsiteX38" fmla="*/ 2117558 w 2153653"/>
              <a:gd name="connsiteY38" fmla="*/ 1227221 h 1876927"/>
              <a:gd name="connsiteX39" fmla="*/ 2153653 w 2153653"/>
              <a:gd name="connsiteY39" fmla="*/ 1106906 h 1876927"/>
              <a:gd name="connsiteX40" fmla="*/ 2129589 w 2153653"/>
              <a:gd name="connsiteY40" fmla="*/ 649706 h 1876927"/>
              <a:gd name="connsiteX41" fmla="*/ 2105526 w 2153653"/>
              <a:gd name="connsiteY41" fmla="*/ 529390 h 1876927"/>
              <a:gd name="connsiteX42" fmla="*/ 2081463 w 2153653"/>
              <a:gd name="connsiteY42" fmla="*/ 445169 h 1876927"/>
              <a:gd name="connsiteX43" fmla="*/ 2057400 w 2153653"/>
              <a:gd name="connsiteY43" fmla="*/ 385011 h 1876927"/>
              <a:gd name="connsiteX44" fmla="*/ 2021305 w 2153653"/>
              <a:gd name="connsiteY44" fmla="*/ 288758 h 1876927"/>
              <a:gd name="connsiteX45" fmla="*/ 1925053 w 2153653"/>
              <a:gd name="connsiteY45" fmla="*/ 180474 h 1876927"/>
              <a:gd name="connsiteX46" fmla="*/ 1888958 w 2153653"/>
              <a:gd name="connsiteY46" fmla="*/ 156411 h 1876927"/>
              <a:gd name="connsiteX47" fmla="*/ 1756610 w 2153653"/>
              <a:gd name="connsiteY47" fmla="*/ 108285 h 1876927"/>
              <a:gd name="connsiteX48" fmla="*/ 1720516 w 2153653"/>
              <a:gd name="connsiteY48" fmla="*/ 84221 h 1876927"/>
              <a:gd name="connsiteX49" fmla="*/ 1528010 w 2153653"/>
              <a:gd name="connsiteY49" fmla="*/ 12032 h 1876927"/>
              <a:gd name="connsiteX50" fmla="*/ 1479884 w 2153653"/>
              <a:gd name="connsiteY50" fmla="*/ 0 h 1876927"/>
              <a:gd name="connsiteX51" fmla="*/ 878305 w 2153653"/>
              <a:gd name="connsiteY51" fmla="*/ 12032 h 1876927"/>
              <a:gd name="connsiteX52" fmla="*/ 818147 w 2153653"/>
              <a:gd name="connsiteY52" fmla="*/ 36095 h 1876927"/>
              <a:gd name="connsiteX53" fmla="*/ 685800 w 2153653"/>
              <a:gd name="connsiteY53" fmla="*/ 48127 h 1876927"/>
              <a:gd name="connsiteX54" fmla="*/ 577516 w 2153653"/>
              <a:gd name="connsiteY54" fmla="*/ 72190 h 1876927"/>
              <a:gd name="connsiteX55" fmla="*/ 505326 w 2153653"/>
              <a:gd name="connsiteY55" fmla="*/ 84221 h 1876927"/>
              <a:gd name="connsiteX56" fmla="*/ 445168 w 2153653"/>
              <a:gd name="connsiteY56" fmla="*/ 108285 h 1876927"/>
              <a:gd name="connsiteX57" fmla="*/ 409074 w 2153653"/>
              <a:gd name="connsiteY57" fmla="*/ 144379 h 1876927"/>
              <a:gd name="connsiteX58" fmla="*/ 372979 w 2153653"/>
              <a:gd name="connsiteY58" fmla="*/ 168443 h 1876927"/>
              <a:gd name="connsiteX59" fmla="*/ 300789 w 2153653"/>
              <a:gd name="connsiteY59" fmla="*/ 240632 h 1876927"/>
              <a:gd name="connsiteX60" fmla="*/ 288758 w 2153653"/>
              <a:gd name="connsiteY60" fmla="*/ 312821 h 1876927"/>
              <a:gd name="connsiteX61" fmla="*/ 240631 w 2153653"/>
              <a:gd name="connsiteY61" fmla="*/ 397043 h 1876927"/>
              <a:gd name="connsiteX62" fmla="*/ 240631 w 2153653"/>
              <a:gd name="connsiteY62" fmla="*/ 493295 h 187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153653" h="1876927">
                <a:moveTo>
                  <a:pt x="240631" y="553453"/>
                </a:moveTo>
                <a:cubicBezTo>
                  <a:pt x="220579" y="545432"/>
                  <a:pt x="201904" y="532069"/>
                  <a:pt x="180474" y="529390"/>
                </a:cubicBezTo>
                <a:cubicBezTo>
                  <a:pt x="140986" y="524454"/>
                  <a:pt x="139751" y="550367"/>
                  <a:pt x="132347" y="577516"/>
                </a:cubicBezTo>
                <a:cubicBezTo>
                  <a:pt x="123645" y="609422"/>
                  <a:pt x="116986" y="641863"/>
                  <a:pt x="108284" y="673769"/>
                </a:cubicBezTo>
                <a:cubicBezTo>
                  <a:pt x="104947" y="686005"/>
                  <a:pt x="102778" y="698989"/>
                  <a:pt x="96253" y="709864"/>
                </a:cubicBezTo>
                <a:cubicBezTo>
                  <a:pt x="90417" y="719591"/>
                  <a:pt x="80210" y="725906"/>
                  <a:pt x="72189" y="733927"/>
                </a:cubicBezTo>
                <a:cubicBezTo>
                  <a:pt x="45824" y="865756"/>
                  <a:pt x="78790" y="728360"/>
                  <a:pt x="36095" y="842211"/>
                </a:cubicBezTo>
                <a:cubicBezTo>
                  <a:pt x="2797" y="931003"/>
                  <a:pt x="48765" y="853284"/>
                  <a:pt x="0" y="926432"/>
                </a:cubicBezTo>
                <a:cubicBezTo>
                  <a:pt x="4010" y="954506"/>
                  <a:pt x="6469" y="982845"/>
                  <a:pt x="12031" y="1010653"/>
                </a:cubicBezTo>
                <a:cubicBezTo>
                  <a:pt x="18760" y="1044297"/>
                  <a:pt x="40953" y="1081299"/>
                  <a:pt x="60158" y="1106906"/>
                </a:cubicBezTo>
                <a:cubicBezTo>
                  <a:pt x="101211" y="1161642"/>
                  <a:pt x="83100" y="1130408"/>
                  <a:pt x="132347" y="1155032"/>
                </a:cubicBezTo>
                <a:cubicBezTo>
                  <a:pt x="145281" y="1161499"/>
                  <a:pt x="155508" y="1172628"/>
                  <a:pt x="168442" y="1179095"/>
                </a:cubicBezTo>
                <a:cubicBezTo>
                  <a:pt x="187759" y="1188754"/>
                  <a:pt x="209283" y="1193499"/>
                  <a:pt x="228600" y="1203158"/>
                </a:cubicBezTo>
                <a:cubicBezTo>
                  <a:pt x="241534" y="1209625"/>
                  <a:pt x="252140" y="1220047"/>
                  <a:pt x="264695" y="1227221"/>
                </a:cubicBezTo>
                <a:cubicBezTo>
                  <a:pt x="306329" y="1251012"/>
                  <a:pt x="308417" y="1249817"/>
                  <a:pt x="348916" y="1263316"/>
                </a:cubicBezTo>
                <a:cubicBezTo>
                  <a:pt x="360947" y="1271337"/>
                  <a:pt x="371719" y="1281683"/>
                  <a:pt x="385010" y="1287379"/>
                </a:cubicBezTo>
                <a:cubicBezTo>
                  <a:pt x="400209" y="1293893"/>
                  <a:pt x="419681" y="1289800"/>
                  <a:pt x="433137" y="1299411"/>
                </a:cubicBezTo>
                <a:cubicBezTo>
                  <a:pt x="449454" y="1311066"/>
                  <a:pt x="456394" y="1332132"/>
                  <a:pt x="469231" y="1347537"/>
                </a:cubicBezTo>
                <a:cubicBezTo>
                  <a:pt x="476493" y="1356251"/>
                  <a:pt x="485274" y="1363579"/>
                  <a:pt x="493295" y="1371600"/>
                </a:cubicBezTo>
                <a:cubicBezTo>
                  <a:pt x="510580" y="1423459"/>
                  <a:pt x="515819" y="1436100"/>
                  <a:pt x="529389" y="1503948"/>
                </a:cubicBezTo>
                <a:cubicBezTo>
                  <a:pt x="539648" y="1555243"/>
                  <a:pt x="537596" y="1557915"/>
                  <a:pt x="553453" y="1600200"/>
                </a:cubicBezTo>
                <a:cubicBezTo>
                  <a:pt x="561036" y="1620422"/>
                  <a:pt x="564963" y="1642783"/>
                  <a:pt x="577516" y="1660358"/>
                </a:cubicBezTo>
                <a:cubicBezTo>
                  <a:pt x="585921" y="1672125"/>
                  <a:pt x="601579" y="1676400"/>
                  <a:pt x="613610" y="1684421"/>
                </a:cubicBezTo>
                <a:cubicBezTo>
                  <a:pt x="661050" y="1755579"/>
                  <a:pt x="608087" y="1689069"/>
                  <a:pt x="685800" y="1744579"/>
                </a:cubicBezTo>
                <a:cubicBezTo>
                  <a:pt x="699646" y="1754469"/>
                  <a:pt x="708823" y="1769781"/>
                  <a:pt x="721895" y="1780674"/>
                </a:cubicBezTo>
                <a:cubicBezTo>
                  <a:pt x="733003" y="1789931"/>
                  <a:pt x="746698" y="1795704"/>
                  <a:pt x="757989" y="1804737"/>
                </a:cubicBezTo>
                <a:cubicBezTo>
                  <a:pt x="766847" y="1811823"/>
                  <a:pt x="772326" y="1822964"/>
                  <a:pt x="782053" y="1828800"/>
                </a:cubicBezTo>
                <a:cubicBezTo>
                  <a:pt x="792928" y="1835325"/>
                  <a:pt x="806490" y="1835836"/>
                  <a:pt x="818147" y="1840832"/>
                </a:cubicBezTo>
                <a:cubicBezTo>
                  <a:pt x="905317" y="1878191"/>
                  <a:pt x="825026" y="1856645"/>
                  <a:pt x="926431" y="1876927"/>
                </a:cubicBezTo>
                <a:lnTo>
                  <a:pt x="1407695" y="1864895"/>
                </a:lnTo>
                <a:cubicBezTo>
                  <a:pt x="1433218" y="1862059"/>
                  <a:pt x="1446077" y="1830379"/>
                  <a:pt x="1467853" y="1816769"/>
                </a:cubicBezTo>
                <a:cubicBezTo>
                  <a:pt x="1478607" y="1810047"/>
                  <a:pt x="1492604" y="1810409"/>
                  <a:pt x="1503947" y="1804737"/>
                </a:cubicBezTo>
                <a:cubicBezTo>
                  <a:pt x="1629589" y="1741916"/>
                  <a:pt x="1520523" y="1795313"/>
                  <a:pt x="1588168" y="1744579"/>
                </a:cubicBezTo>
                <a:cubicBezTo>
                  <a:pt x="1643368" y="1703179"/>
                  <a:pt x="1700808" y="1664848"/>
                  <a:pt x="1756610" y="1624264"/>
                </a:cubicBezTo>
                <a:cubicBezTo>
                  <a:pt x="1789045" y="1600675"/>
                  <a:pt x="1816214" y="1568362"/>
                  <a:pt x="1852863" y="1552074"/>
                </a:cubicBezTo>
                <a:cubicBezTo>
                  <a:pt x="1908802" y="1527212"/>
                  <a:pt x="1965425" y="1511702"/>
                  <a:pt x="2009274" y="1467853"/>
                </a:cubicBezTo>
                <a:cubicBezTo>
                  <a:pt x="2023453" y="1453674"/>
                  <a:pt x="2033337" y="1435769"/>
                  <a:pt x="2045368" y="1419727"/>
                </a:cubicBezTo>
                <a:cubicBezTo>
                  <a:pt x="2057400" y="1383632"/>
                  <a:pt x="2068104" y="1347068"/>
                  <a:pt x="2081463" y="1311443"/>
                </a:cubicBezTo>
                <a:cubicBezTo>
                  <a:pt x="2092188" y="1282844"/>
                  <a:pt x="2107392" y="1256023"/>
                  <a:pt x="2117558" y="1227221"/>
                </a:cubicBezTo>
                <a:cubicBezTo>
                  <a:pt x="2131494" y="1187737"/>
                  <a:pt x="2141621" y="1147011"/>
                  <a:pt x="2153653" y="1106906"/>
                </a:cubicBezTo>
                <a:cubicBezTo>
                  <a:pt x="2145632" y="954506"/>
                  <a:pt x="2142263" y="801790"/>
                  <a:pt x="2129589" y="649706"/>
                </a:cubicBezTo>
                <a:cubicBezTo>
                  <a:pt x="2126192" y="608948"/>
                  <a:pt x="2115445" y="569069"/>
                  <a:pt x="2105526" y="529390"/>
                </a:cubicBezTo>
                <a:cubicBezTo>
                  <a:pt x="2096044" y="491458"/>
                  <a:pt x="2094410" y="479695"/>
                  <a:pt x="2081463" y="445169"/>
                </a:cubicBezTo>
                <a:cubicBezTo>
                  <a:pt x="2073880" y="424947"/>
                  <a:pt x="2064983" y="405233"/>
                  <a:pt x="2057400" y="385011"/>
                </a:cubicBezTo>
                <a:cubicBezTo>
                  <a:pt x="2041782" y="343363"/>
                  <a:pt x="2044554" y="335256"/>
                  <a:pt x="2021305" y="288758"/>
                </a:cubicBezTo>
                <a:cubicBezTo>
                  <a:pt x="2003223" y="252595"/>
                  <a:pt x="1948965" y="196415"/>
                  <a:pt x="1925053" y="180474"/>
                </a:cubicBezTo>
                <a:cubicBezTo>
                  <a:pt x="1913021" y="172453"/>
                  <a:pt x="1902172" y="162284"/>
                  <a:pt x="1888958" y="156411"/>
                </a:cubicBezTo>
                <a:cubicBezTo>
                  <a:pt x="1787911" y="111502"/>
                  <a:pt x="1847444" y="153703"/>
                  <a:pt x="1756610" y="108285"/>
                </a:cubicBezTo>
                <a:cubicBezTo>
                  <a:pt x="1743677" y="101818"/>
                  <a:pt x="1733645" y="90281"/>
                  <a:pt x="1720516" y="84221"/>
                </a:cubicBezTo>
                <a:cubicBezTo>
                  <a:pt x="1671221" y="61469"/>
                  <a:pt x="1585644" y="29322"/>
                  <a:pt x="1528010" y="12032"/>
                </a:cubicBezTo>
                <a:cubicBezTo>
                  <a:pt x="1512172" y="7280"/>
                  <a:pt x="1495926" y="4011"/>
                  <a:pt x="1479884" y="0"/>
                </a:cubicBezTo>
                <a:cubicBezTo>
                  <a:pt x="1279358" y="4011"/>
                  <a:pt x="1078574" y="1108"/>
                  <a:pt x="878305" y="12032"/>
                </a:cubicBezTo>
                <a:cubicBezTo>
                  <a:pt x="856740" y="13208"/>
                  <a:pt x="839374" y="32115"/>
                  <a:pt x="818147" y="36095"/>
                </a:cubicBezTo>
                <a:cubicBezTo>
                  <a:pt x="774608" y="44259"/>
                  <a:pt x="729916" y="44116"/>
                  <a:pt x="685800" y="48127"/>
                </a:cubicBezTo>
                <a:cubicBezTo>
                  <a:pt x="649705" y="56148"/>
                  <a:pt x="613773" y="64939"/>
                  <a:pt x="577516" y="72190"/>
                </a:cubicBezTo>
                <a:cubicBezTo>
                  <a:pt x="553594" y="76974"/>
                  <a:pt x="528862" y="77802"/>
                  <a:pt x="505326" y="84221"/>
                </a:cubicBezTo>
                <a:cubicBezTo>
                  <a:pt x="484490" y="89904"/>
                  <a:pt x="465221" y="100264"/>
                  <a:pt x="445168" y="108285"/>
                </a:cubicBezTo>
                <a:cubicBezTo>
                  <a:pt x="433137" y="120316"/>
                  <a:pt x="422145" y="133486"/>
                  <a:pt x="409074" y="144379"/>
                </a:cubicBezTo>
                <a:cubicBezTo>
                  <a:pt x="397965" y="153636"/>
                  <a:pt x="383204" y="158218"/>
                  <a:pt x="372979" y="168443"/>
                </a:cubicBezTo>
                <a:cubicBezTo>
                  <a:pt x="283440" y="257982"/>
                  <a:pt x="385851" y="183925"/>
                  <a:pt x="300789" y="240632"/>
                </a:cubicBezTo>
                <a:cubicBezTo>
                  <a:pt x="296779" y="264695"/>
                  <a:pt x="296472" y="289678"/>
                  <a:pt x="288758" y="312821"/>
                </a:cubicBezTo>
                <a:cubicBezTo>
                  <a:pt x="270559" y="367419"/>
                  <a:pt x="251548" y="331542"/>
                  <a:pt x="240631" y="397043"/>
                </a:cubicBezTo>
                <a:cubicBezTo>
                  <a:pt x="235356" y="428690"/>
                  <a:pt x="240631" y="461211"/>
                  <a:pt x="240631" y="493295"/>
                </a:cubicBezTo>
              </a:path>
            </a:pathLst>
          </a:custGeom>
          <a:solidFill>
            <a:schemeClr val="bg1"/>
          </a:solidFill>
          <a:ln>
            <a:noFill/>
          </a:ln>
          <a:effectLst/>
        </p:spPr>
        <p:txBody>
          <a:bodyPr rtlCol="0" anchor="ctr"/>
          <a:lstStyle/>
          <a:p>
            <a:pPr algn="ctr">
              <a:buNone/>
            </a:pPr>
            <a:endParaRPr lang="en-GB" dirty="0"/>
          </a:p>
        </p:txBody>
      </p:sp>
    </p:spTree>
    <p:extLst>
      <p:ext uri="{BB962C8B-B14F-4D97-AF65-F5344CB8AC3E}">
        <p14:creationId xmlns:p14="http://schemas.microsoft.com/office/powerpoint/2010/main" val="24147011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6"/>
                                        </p:tgtEl>
                                      </p:cBhvr>
                                    </p:animEffect>
                                    <p:set>
                                      <p:cBhvr>
                                        <p:cTn id="11" dur="1" fill="hold">
                                          <p:stCondLst>
                                            <p:cond delay="499"/>
                                          </p:stCondLst>
                                        </p:cTn>
                                        <p:tgtEl>
                                          <p:spTgt spid="6"/>
                                        </p:tgtEl>
                                        <p:attrNameLst>
                                          <p:attrName>style.visibility</p:attrName>
                                        </p:attrNameLst>
                                      </p:cBhvr>
                                      <p:to>
                                        <p:strVal val="hidden"/>
                                      </p:to>
                                    </p:se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1"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500"/>
                            </p:stCondLst>
                            <p:childTnLst>
                              <p:par>
                                <p:cTn id="21" presetID="10" presetClass="exit" presetSubtype="0" fill="hold" grpId="0" nodeType="after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par>
                          <p:cTn id="24" fill="hold">
                            <p:stCondLst>
                              <p:cond delay="1000"/>
                            </p:stCondLst>
                            <p:childTnLst>
                              <p:par>
                                <p:cTn id="25" presetID="10" presetClass="exit" presetSubtype="0" fill="hold" grpId="0" nodeType="after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14" grpId="0" animBg="1"/>
      <p:bldP spid="14" grpId="1" animBg="1"/>
      <p:bldP spid="9" grpId="0"/>
      <p:bldP spid="11"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6CD8FE9-4110-4763-80CA-DCFD022B1842}"/>
              </a:ext>
            </a:extLst>
          </p:cNvPr>
          <p:cNvSpPr txBox="1"/>
          <p:nvPr/>
        </p:nvSpPr>
        <p:spPr bwMode="auto">
          <a:xfrm>
            <a:off x="5268690" y="5775155"/>
            <a:ext cx="16546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non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ea typeface="Myriad Pro Semibold" charset="0"/>
                <a:cs typeface="Myriad Pro Semibold" charset="0"/>
              </a:rPr>
              <a:t>7 </a:t>
            </a:r>
            <a:r>
              <a:rPr lang="en-GB" sz="2400" dirty="0">
                <a:latin typeface="Myriad Pro" panose="020B0503030403020204" pitchFamily="34" charset="0"/>
              </a:rPr>
              <a:t>− 9 = −2</a:t>
            </a:r>
            <a:endParaRPr lang="en-GB" sz="2400" dirty="0">
              <a:latin typeface="Myriad Pro" panose="020B0503030403020204" pitchFamily="34" charset="0"/>
              <a:ea typeface="Myriad Pro Semibold" charset="0"/>
              <a:cs typeface="Myriad Pro Semibold" charset="0"/>
            </a:endParaRPr>
          </a:p>
        </p:txBody>
      </p:sp>
      <p:pic>
        <p:nvPicPr>
          <p:cNvPr id="4" name="Picture 3" descr="A close up of a logo&#10;&#10;Description generated with high confidence">
            <a:extLst>
              <a:ext uri="{FF2B5EF4-FFF2-40B4-BE49-F238E27FC236}">
                <a16:creationId xmlns:a16="http://schemas.microsoft.com/office/drawing/2014/main" id="{74410CA7-1C39-4120-94CC-1D3FBBE95D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848" y="1130204"/>
            <a:ext cx="6816764" cy="4381018"/>
          </a:xfrm>
          <a:prstGeom prst="rect">
            <a:avLst/>
          </a:prstGeom>
        </p:spPr>
      </p:pic>
      <p:sp>
        <p:nvSpPr>
          <p:cNvPr id="12" name="Rectangle 11">
            <a:extLst>
              <a:ext uri="{FF2B5EF4-FFF2-40B4-BE49-F238E27FC236}">
                <a16:creationId xmlns:a16="http://schemas.microsoft.com/office/drawing/2014/main" id="{C62B2AFA-6723-4155-9269-1B33FF071B16}"/>
              </a:ext>
            </a:extLst>
          </p:cNvPr>
          <p:cNvSpPr/>
          <p:nvPr/>
        </p:nvSpPr>
        <p:spPr bwMode="auto">
          <a:xfrm>
            <a:off x="6853301" y="1130204"/>
            <a:ext cx="2502367" cy="43810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dirty="0">
              <a:latin typeface="Arial" charset="0"/>
            </a:endParaRPr>
          </a:p>
        </p:txBody>
      </p:sp>
      <p:sp>
        <p:nvSpPr>
          <p:cNvPr id="13" name="Rectangle 12">
            <a:extLst>
              <a:ext uri="{FF2B5EF4-FFF2-40B4-BE49-F238E27FC236}">
                <a16:creationId xmlns:a16="http://schemas.microsoft.com/office/drawing/2014/main" id="{444B15CE-E978-45F7-82C2-FC21976B5045}"/>
              </a:ext>
            </a:extLst>
          </p:cNvPr>
          <p:cNvSpPr/>
          <p:nvPr/>
        </p:nvSpPr>
        <p:spPr bwMode="auto">
          <a:xfrm>
            <a:off x="4582010" y="1119642"/>
            <a:ext cx="2261937" cy="4381018"/>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15" name="Rectangle 14">
            <a:extLst>
              <a:ext uri="{FF2B5EF4-FFF2-40B4-BE49-F238E27FC236}">
                <a16:creationId xmlns:a16="http://schemas.microsoft.com/office/drawing/2014/main" id="{177B248B-DEEF-49E4-9416-F8889887FABF}"/>
              </a:ext>
            </a:extLst>
          </p:cNvPr>
          <p:cNvSpPr/>
          <p:nvPr/>
        </p:nvSpPr>
        <p:spPr bwMode="auto">
          <a:xfrm>
            <a:off x="3531251" y="2165685"/>
            <a:ext cx="1050758" cy="493295"/>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pic>
        <p:nvPicPr>
          <p:cNvPr id="16" name="Picture 15" descr="A close up of a logo&#10;&#10;Description generated with high confidence">
            <a:extLst>
              <a:ext uri="{FF2B5EF4-FFF2-40B4-BE49-F238E27FC236}">
                <a16:creationId xmlns:a16="http://schemas.microsoft.com/office/drawing/2014/main" id="{76D8FB36-C2B1-4270-9B9C-33B9F136606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61455" y="3614738"/>
            <a:ext cx="2131606" cy="63500"/>
          </a:xfrm>
          <a:prstGeom prst="rect">
            <a:avLst/>
          </a:prstGeom>
        </p:spPr>
      </p:pic>
      <p:pic>
        <p:nvPicPr>
          <p:cNvPr id="17" name="Picture 16" descr="A close up of a logo&#10;&#10;Description generated with high confidence">
            <a:extLst>
              <a:ext uri="{FF2B5EF4-FFF2-40B4-BE49-F238E27FC236}">
                <a16:creationId xmlns:a16="http://schemas.microsoft.com/office/drawing/2014/main" id="{4AEBC7EA-A9FE-4EEB-8566-8A202936E5D6}"/>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690821" y="3614738"/>
            <a:ext cx="2131606" cy="63500"/>
          </a:xfrm>
          <a:prstGeom prst="rect">
            <a:avLst/>
          </a:prstGeom>
        </p:spPr>
      </p:pic>
      <p:pic>
        <p:nvPicPr>
          <p:cNvPr id="18" name="Picture 17" descr="A close up of a logo&#10;&#10;Description generated with high confidence">
            <a:extLst>
              <a:ext uri="{FF2B5EF4-FFF2-40B4-BE49-F238E27FC236}">
                <a16:creationId xmlns:a16="http://schemas.microsoft.com/office/drawing/2014/main" id="{DB40C04D-FDDC-4F9B-8AFC-B2218E15D36E}"/>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8822428" y="3445933"/>
            <a:ext cx="449393" cy="232305"/>
          </a:xfrm>
          <a:prstGeom prst="rect">
            <a:avLst/>
          </a:prstGeom>
        </p:spPr>
      </p:pic>
      <p:sp>
        <p:nvSpPr>
          <p:cNvPr id="19" name="TextBox 18">
            <a:extLst>
              <a:ext uri="{FF2B5EF4-FFF2-40B4-BE49-F238E27FC236}">
                <a16:creationId xmlns:a16="http://schemas.microsoft.com/office/drawing/2014/main" id="{6274409F-C599-4555-9D75-8EF57BB99BA4}"/>
              </a:ext>
            </a:extLst>
          </p:cNvPr>
          <p:cNvSpPr txBox="1"/>
          <p:nvPr/>
        </p:nvSpPr>
        <p:spPr bwMode="auto">
          <a:xfrm>
            <a:off x="9227088" y="3779779"/>
            <a:ext cx="1088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rtlCol="0" anchor="t" anchorCtr="0" compatLnSpc="1">
            <a:prstTxWarp prst="textNoShape">
              <a:avLst/>
            </a:prstTxWarp>
            <a:spAutoFit/>
          </a:bodyPr>
          <a:lstStyle/>
          <a:p>
            <a:pPr algn="ctr">
              <a:buClr>
                <a:srgbClr val="82CBDD"/>
              </a:buClr>
              <a:buNone/>
            </a:pPr>
            <a:r>
              <a:rPr lang="en-GB" sz="2400" dirty="0">
                <a:latin typeface="Myriad Pro" panose="020B0503030403020204" pitchFamily="34" charset="0"/>
              </a:rPr>
              <a:t>−2 cm</a:t>
            </a:r>
            <a:endParaRPr lang="en-GB" sz="2400" dirty="0">
              <a:latin typeface="Myriad Pro" panose="020B0503030403020204" pitchFamily="34" charset="0"/>
              <a:ea typeface="Myriad Pro Semibold" charset="0"/>
              <a:cs typeface="Myriad Pro Semibold" charset="0"/>
            </a:endParaRPr>
          </a:p>
        </p:txBody>
      </p:sp>
      <p:sp>
        <p:nvSpPr>
          <p:cNvPr id="22" name="Freeform: Shape 21">
            <a:extLst>
              <a:ext uri="{FF2B5EF4-FFF2-40B4-BE49-F238E27FC236}">
                <a16:creationId xmlns:a16="http://schemas.microsoft.com/office/drawing/2014/main" id="{85CCEFFE-23FE-450B-BC57-28EF2C15695A}"/>
              </a:ext>
            </a:extLst>
          </p:cNvPr>
          <p:cNvSpPr/>
          <p:nvPr/>
        </p:nvSpPr>
        <p:spPr bwMode="auto">
          <a:xfrm>
            <a:off x="8197324" y="3595569"/>
            <a:ext cx="55339" cy="114948"/>
          </a:xfrm>
          <a:custGeom>
            <a:avLst/>
            <a:gdLst>
              <a:gd name="connsiteX0" fmla="*/ 36840 w 55339"/>
              <a:gd name="connsiteY0" fmla="*/ 2764 h 114948"/>
              <a:gd name="connsiteX1" fmla="*/ 9324 w 55339"/>
              <a:gd name="connsiteY1" fmla="*/ 30281 h 114948"/>
              <a:gd name="connsiteX2" fmla="*/ 7207 w 55339"/>
              <a:gd name="connsiteY2" fmla="*/ 49331 h 114948"/>
              <a:gd name="connsiteX3" fmla="*/ 5090 w 55339"/>
              <a:gd name="connsiteY3" fmla="*/ 59914 h 114948"/>
              <a:gd name="connsiteX4" fmla="*/ 857 w 55339"/>
              <a:gd name="connsiteY4" fmla="*/ 64148 h 114948"/>
              <a:gd name="connsiteX5" fmla="*/ 7207 w 55339"/>
              <a:gd name="connsiteY5" fmla="*/ 102248 h 114948"/>
              <a:gd name="connsiteX6" fmla="*/ 13557 w 55339"/>
              <a:gd name="connsiteY6" fmla="*/ 106481 h 114948"/>
              <a:gd name="connsiteX7" fmla="*/ 22024 w 55339"/>
              <a:gd name="connsiteY7" fmla="*/ 108598 h 114948"/>
              <a:gd name="connsiteX8" fmla="*/ 28374 w 55339"/>
              <a:gd name="connsiteY8" fmla="*/ 114948 h 114948"/>
              <a:gd name="connsiteX9" fmla="*/ 53774 w 55339"/>
              <a:gd name="connsiteY9" fmla="*/ 100131 h 114948"/>
              <a:gd name="connsiteX10" fmla="*/ 36840 w 55339"/>
              <a:gd name="connsiteY10" fmla="*/ 2764 h 11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339" h="114948">
                <a:moveTo>
                  <a:pt x="36840" y="2764"/>
                </a:moveTo>
                <a:cubicBezTo>
                  <a:pt x="29432" y="-8878"/>
                  <a:pt x="16288" y="19337"/>
                  <a:pt x="9324" y="30281"/>
                </a:cubicBezTo>
                <a:cubicBezTo>
                  <a:pt x="5894" y="35671"/>
                  <a:pt x="8111" y="43006"/>
                  <a:pt x="7207" y="49331"/>
                </a:cubicBezTo>
                <a:cubicBezTo>
                  <a:pt x="6698" y="52892"/>
                  <a:pt x="6507" y="56607"/>
                  <a:pt x="5090" y="59914"/>
                </a:cubicBezTo>
                <a:cubicBezTo>
                  <a:pt x="4304" y="61748"/>
                  <a:pt x="2268" y="62737"/>
                  <a:pt x="857" y="64148"/>
                </a:cubicBezTo>
                <a:cubicBezTo>
                  <a:pt x="2185" y="85400"/>
                  <a:pt x="-4862" y="92592"/>
                  <a:pt x="7207" y="102248"/>
                </a:cubicBezTo>
                <a:cubicBezTo>
                  <a:pt x="9193" y="103837"/>
                  <a:pt x="11219" y="105479"/>
                  <a:pt x="13557" y="106481"/>
                </a:cubicBezTo>
                <a:cubicBezTo>
                  <a:pt x="16231" y="107627"/>
                  <a:pt x="19202" y="107892"/>
                  <a:pt x="22024" y="108598"/>
                </a:cubicBezTo>
                <a:cubicBezTo>
                  <a:pt x="24141" y="110715"/>
                  <a:pt x="25381" y="114948"/>
                  <a:pt x="28374" y="114948"/>
                </a:cubicBezTo>
                <a:cubicBezTo>
                  <a:pt x="45172" y="114948"/>
                  <a:pt x="46359" y="110018"/>
                  <a:pt x="53774" y="100131"/>
                </a:cubicBezTo>
                <a:cubicBezTo>
                  <a:pt x="60412" y="60288"/>
                  <a:pt x="44248" y="14406"/>
                  <a:pt x="36840" y="2764"/>
                </a:cubicBezTo>
                <a:close/>
              </a:path>
            </a:pathLst>
          </a:cu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3" name="Freeform: Shape 22">
            <a:extLst>
              <a:ext uri="{FF2B5EF4-FFF2-40B4-BE49-F238E27FC236}">
                <a16:creationId xmlns:a16="http://schemas.microsoft.com/office/drawing/2014/main" id="{BB222792-2C28-4DAA-8920-5593224994CA}"/>
              </a:ext>
            </a:extLst>
          </p:cNvPr>
          <p:cNvSpPr/>
          <p:nvPr/>
        </p:nvSpPr>
        <p:spPr bwMode="auto">
          <a:xfrm>
            <a:off x="6073901" y="3627565"/>
            <a:ext cx="49695" cy="84011"/>
          </a:xfrm>
          <a:custGeom>
            <a:avLst/>
            <a:gdLst>
              <a:gd name="connsiteX0" fmla="*/ 44655 w 49695"/>
              <a:gd name="connsiteY0" fmla="*/ 4636 h 84011"/>
              <a:gd name="connsiteX1" fmla="*/ 9730 w 49695"/>
              <a:gd name="connsiteY1" fmla="*/ 10986 h 84011"/>
              <a:gd name="connsiteX2" fmla="*/ 205 w 49695"/>
              <a:gd name="connsiteY2" fmla="*/ 17336 h 84011"/>
              <a:gd name="connsiteX3" fmla="*/ 6555 w 49695"/>
              <a:gd name="connsiteY3" fmla="*/ 58611 h 84011"/>
              <a:gd name="connsiteX4" fmla="*/ 12905 w 49695"/>
              <a:gd name="connsiteY4" fmla="*/ 68136 h 84011"/>
              <a:gd name="connsiteX5" fmla="*/ 22430 w 49695"/>
              <a:gd name="connsiteY5" fmla="*/ 77661 h 84011"/>
              <a:gd name="connsiteX6" fmla="*/ 41480 w 49695"/>
              <a:gd name="connsiteY6" fmla="*/ 84011 h 84011"/>
              <a:gd name="connsiteX7" fmla="*/ 44655 w 49695"/>
              <a:gd name="connsiteY7" fmla="*/ 4636 h 84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95" h="84011">
                <a:moveTo>
                  <a:pt x="44655" y="4636"/>
                </a:moveTo>
                <a:cubicBezTo>
                  <a:pt x="39363" y="-7535"/>
                  <a:pt x="21107" y="7735"/>
                  <a:pt x="9730" y="10986"/>
                </a:cubicBezTo>
                <a:cubicBezTo>
                  <a:pt x="6061" y="12034"/>
                  <a:pt x="832" y="13572"/>
                  <a:pt x="205" y="17336"/>
                </a:cubicBezTo>
                <a:cubicBezTo>
                  <a:pt x="-706" y="22799"/>
                  <a:pt x="1407" y="48315"/>
                  <a:pt x="6555" y="58611"/>
                </a:cubicBezTo>
                <a:cubicBezTo>
                  <a:pt x="8262" y="62024"/>
                  <a:pt x="10462" y="65205"/>
                  <a:pt x="12905" y="68136"/>
                </a:cubicBezTo>
                <a:cubicBezTo>
                  <a:pt x="15780" y="71585"/>
                  <a:pt x="18505" y="75480"/>
                  <a:pt x="22430" y="77661"/>
                </a:cubicBezTo>
                <a:cubicBezTo>
                  <a:pt x="28281" y="80912"/>
                  <a:pt x="41480" y="84011"/>
                  <a:pt x="41480" y="84011"/>
                </a:cubicBezTo>
                <a:cubicBezTo>
                  <a:pt x="53854" y="46889"/>
                  <a:pt x="49947" y="16807"/>
                  <a:pt x="44655" y="4636"/>
                </a:cubicBezTo>
                <a:close/>
              </a:path>
            </a:pathLst>
          </a:custGeom>
          <a:solidFill>
            <a:srgbClr val="88C42F"/>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sp>
        <p:nvSpPr>
          <p:cNvPr id="24" name="Rectangle 23">
            <a:extLst>
              <a:ext uri="{FF2B5EF4-FFF2-40B4-BE49-F238E27FC236}">
                <a16:creationId xmlns:a16="http://schemas.microsoft.com/office/drawing/2014/main" id="{458D81D0-26A4-4464-9149-0117C290E89D}"/>
              </a:ext>
            </a:extLst>
          </p:cNvPr>
          <p:cNvSpPr/>
          <p:nvPr/>
        </p:nvSpPr>
        <p:spPr bwMode="auto">
          <a:xfrm>
            <a:off x="9217613" y="3505201"/>
            <a:ext cx="90687" cy="268572"/>
          </a:xfrm>
          <a:prstGeom prst="rect">
            <a:avLst/>
          </a:prstGeom>
          <a:solidFill>
            <a:schemeClr val="bg1"/>
          </a:solidFill>
          <a:ln>
            <a:noFill/>
          </a:ln>
          <a:effectLst/>
        </p:spPr>
        <p:txBody>
          <a:bodyPr vert="horz" wrap="square" lIns="91440" tIns="45720" rIns="91440" bIns="45720" numCol="1" rtlCol="0" anchor="t" anchorCtr="0" compatLnSpc="1">
            <a:prstTxWarp prst="textNoShape">
              <a:avLst/>
            </a:prstTxWarp>
          </a:bodyPr>
          <a:lstStyle/>
          <a:p>
            <a:pPr marL="742950" indent="-285750" fontAlgn="base">
              <a:spcBef>
                <a:spcPct val="20000"/>
              </a:spcBef>
              <a:spcAft>
                <a:spcPct val="0"/>
              </a:spcAft>
              <a:buClr>
                <a:srgbClr val="00628C"/>
              </a:buClr>
              <a:buFont typeface="Arial" charset="0"/>
              <a:buChar char="●"/>
            </a:pPr>
            <a:endParaRPr lang="en-GB" sz="2800">
              <a:latin typeface="Arial" charset="0"/>
            </a:endParaRPr>
          </a:p>
        </p:txBody>
      </p:sp>
      <p:cxnSp>
        <p:nvCxnSpPr>
          <p:cNvPr id="20" name="Straight Arrow Connector 19">
            <a:extLst>
              <a:ext uri="{FF2B5EF4-FFF2-40B4-BE49-F238E27FC236}">
                <a16:creationId xmlns:a16="http://schemas.microsoft.com/office/drawing/2014/main" id="{0D10D309-210E-4163-88B4-435D8466B223}"/>
              </a:ext>
            </a:extLst>
          </p:cNvPr>
          <p:cNvCxnSpPr>
            <a:cxnSpLocks/>
          </p:cNvCxnSpPr>
          <p:nvPr/>
        </p:nvCxnSpPr>
        <p:spPr bwMode="auto">
          <a:xfrm flipH="1">
            <a:off x="9212796" y="3674003"/>
            <a:ext cx="1" cy="702000"/>
          </a:xfrm>
          <a:prstGeom prst="straightConnector1">
            <a:avLst/>
          </a:prstGeom>
          <a:noFill/>
          <a:ln w="31750" cap="flat" cmpd="sng" algn="ctr">
            <a:solidFill>
              <a:srgbClr val="FF0000"/>
            </a:solidFill>
            <a:prstDash val="solid"/>
            <a:round/>
            <a:headEnd type="none" w="med" len="med"/>
            <a:tailEnd type="triangle" w="lg"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Text Placeholder 1">
            <a:extLst>
              <a:ext uri="{FF2B5EF4-FFF2-40B4-BE49-F238E27FC236}">
                <a16:creationId xmlns:a16="http://schemas.microsoft.com/office/drawing/2014/main" id="{24AF225C-6DB7-49A0-84D1-710FB2129D65}"/>
              </a:ext>
            </a:extLst>
          </p:cNvPr>
          <p:cNvSpPr>
            <a:spLocks noGrp="1"/>
          </p:cNvSpPr>
          <p:nvPr>
            <p:ph type="body" sz="quarter" idx="11"/>
          </p:nvPr>
        </p:nvSpPr>
        <p:spPr>
          <a:xfrm>
            <a:off x="1" y="0"/>
            <a:ext cx="12192000" cy="630000"/>
          </a:xfrm>
        </p:spPr>
        <p:txBody>
          <a:bodyPr/>
          <a:lstStyle/>
          <a:p>
            <a:r>
              <a:rPr lang="en-GB" dirty="0"/>
              <a:t>1.27 Negative numbers – step 1:7</a:t>
            </a:r>
          </a:p>
        </p:txBody>
      </p:sp>
    </p:spTree>
    <p:extLst>
      <p:ext uri="{BB962C8B-B14F-4D97-AF65-F5344CB8AC3E}">
        <p14:creationId xmlns:p14="http://schemas.microsoft.com/office/powerpoint/2010/main" val="3890572538"/>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5"/>
                                        </p:tgtEl>
                                      </p:cBhvr>
                                    </p:animEffect>
                                    <p:set>
                                      <p:cBhvr>
                                        <p:cTn id="10" dur="1" fill="hold">
                                          <p:stCondLst>
                                            <p:cond delay="499"/>
                                          </p:stCondLst>
                                        </p:cTn>
                                        <p:tgtEl>
                                          <p:spTgt spid="1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animBg="1"/>
      <p:bldP spid="13" grpId="0" animBg="1"/>
      <p:bldP spid="15" grpId="0" animBg="1"/>
      <p:bldP spid="19" grpId="0"/>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77738B8-D608-497A-A13B-9F89432D119B}"/>
              </a:ext>
            </a:extLst>
          </p:cNvPr>
          <p:cNvSpPr>
            <a:spLocks noGrp="1"/>
          </p:cNvSpPr>
          <p:nvPr>
            <p:ph type="ftr" sz="quarter" idx="11"/>
          </p:nvPr>
        </p:nvSpPr>
        <p:spPr/>
        <p:txBody>
          <a:bodyPr/>
          <a:lstStyle/>
          <a:p>
            <a:pPr>
              <a:defRPr/>
            </a:pPr>
            <a:r>
              <a:rPr lang="en-GB" dirty="0"/>
              <a:t>Curriculum Prioritisation for Primary Maths</a:t>
            </a:r>
          </a:p>
        </p:txBody>
      </p:sp>
      <p:sp>
        <p:nvSpPr>
          <p:cNvPr id="6" name="Content Placeholder 10">
            <a:extLst>
              <a:ext uri="{FF2B5EF4-FFF2-40B4-BE49-F238E27FC236}">
                <a16:creationId xmlns:a16="http://schemas.microsoft.com/office/drawing/2014/main" id="{6B3DC813-0F66-4EE3-8EA3-390547BADAA4}"/>
              </a:ext>
            </a:extLst>
          </p:cNvPr>
          <p:cNvSpPr txBox="1">
            <a:spLocks/>
          </p:cNvSpPr>
          <p:nvPr/>
        </p:nvSpPr>
        <p:spPr>
          <a:xfrm>
            <a:off x="594008" y="3429000"/>
            <a:ext cx="11140162" cy="695052"/>
          </a:xfrm>
          <a:prstGeom prst="rect">
            <a:avLst/>
          </a:prstGeom>
        </p:spPr>
        <p:txBody>
          <a:bodyPr/>
          <a:lstStyle>
            <a:lvl1pPr marL="257168" indent="-257168" algn="l" rtl="0" eaLnBrk="0" fontAlgn="base" hangingPunct="0">
              <a:spcBef>
                <a:spcPct val="20000"/>
              </a:spcBef>
              <a:spcAft>
                <a:spcPct val="0"/>
              </a:spcAft>
              <a:buClr>
                <a:schemeClr val="tx2"/>
              </a:buClr>
              <a:buFont typeface="Arial" panose="020B0604020202020204" pitchFamily="34" charset="0"/>
              <a:defRPr sz="2400">
                <a:solidFill>
                  <a:srgbClr val="585858"/>
                </a:solidFill>
                <a:latin typeface="+mn-lt"/>
                <a:ea typeface="+mn-ea"/>
                <a:cs typeface="+mn-cs"/>
              </a:defRPr>
            </a:lvl1pPr>
            <a:lvl2pPr marL="557199" indent="-214308" algn="l" rtl="0" eaLnBrk="0" fontAlgn="base" hangingPunct="0">
              <a:spcBef>
                <a:spcPct val="20000"/>
              </a:spcBef>
              <a:spcAft>
                <a:spcPct val="0"/>
              </a:spcAft>
              <a:buClr>
                <a:srgbClr val="00628C"/>
              </a:buClr>
              <a:buFont typeface="Arial" panose="020B0604020202020204" pitchFamily="34" charset="0"/>
              <a:buChar char="●"/>
              <a:defRPr sz="2100">
                <a:solidFill>
                  <a:srgbClr val="585858"/>
                </a:solidFill>
                <a:latin typeface="+mn-lt"/>
              </a:defRPr>
            </a:lvl2pPr>
            <a:lvl3pPr marL="857228" indent="-171446" algn="l" rtl="0" eaLnBrk="0" fontAlgn="base" hangingPunct="0">
              <a:spcBef>
                <a:spcPct val="20000"/>
              </a:spcBef>
              <a:spcAft>
                <a:spcPct val="0"/>
              </a:spcAft>
              <a:buClr>
                <a:srgbClr val="00628C"/>
              </a:buClr>
              <a:buFont typeface="Arial" panose="020B0604020202020204" pitchFamily="34" charset="0"/>
              <a:buChar char="–"/>
              <a:defRPr sz="1800">
                <a:solidFill>
                  <a:srgbClr val="585858"/>
                </a:solidFill>
                <a:latin typeface="+mn-lt"/>
              </a:defRPr>
            </a:lvl3pPr>
            <a:lvl4pPr marL="1200120" indent="-171446" algn="l" rtl="0" eaLnBrk="0" fontAlgn="base" hangingPunct="0">
              <a:spcBef>
                <a:spcPct val="20000"/>
              </a:spcBef>
              <a:spcAft>
                <a:spcPct val="0"/>
              </a:spcAft>
              <a:buClr>
                <a:schemeClr val="accent2"/>
              </a:buClr>
              <a:buFont typeface="Arial" panose="020B0604020202020204" pitchFamily="34" charset="0"/>
              <a:buChar char="●"/>
              <a:defRPr sz="1425">
                <a:solidFill>
                  <a:schemeClr val="tx1"/>
                </a:solidFill>
                <a:latin typeface="+mn-lt"/>
              </a:defRPr>
            </a:lvl4pPr>
            <a:lvl5pPr marL="1543012" indent="-171446" algn="l" rtl="0" eaLnBrk="0" fontAlgn="base" hangingPunct="0">
              <a:spcBef>
                <a:spcPct val="20000"/>
              </a:spcBef>
              <a:spcAft>
                <a:spcPct val="0"/>
              </a:spcAft>
              <a:buClr>
                <a:schemeClr val="tx2"/>
              </a:buClr>
              <a:buFont typeface="Arial" panose="020B0604020202020204" pitchFamily="34" charset="0"/>
              <a:buChar char="●"/>
              <a:defRPr sz="1425">
                <a:solidFill>
                  <a:schemeClr val="tx1"/>
                </a:solidFill>
                <a:latin typeface="+mn-lt"/>
              </a:defRPr>
            </a:lvl5pPr>
            <a:lvl6pPr marL="1885903" indent="-171446" algn="l" rtl="0" fontAlgn="base">
              <a:spcBef>
                <a:spcPct val="20000"/>
              </a:spcBef>
              <a:spcAft>
                <a:spcPct val="0"/>
              </a:spcAft>
              <a:buClr>
                <a:schemeClr val="tx2"/>
              </a:buClr>
              <a:buFont typeface="Arial" charset="0"/>
              <a:buChar char="●"/>
              <a:defRPr sz="1425">
                <a:solidFill>
                  <a:schemeClr val="tx1"/>
                </a:solidFill>
                <a:latin typeface="+mn-lt"/>
              </a:defRPr>
            </a:lvl6pPr>
            <a:lvl7pPr marL="2228795" indent="-171446" algn="l" rtl="0" fontAlgn="base">
              <a:spcBef>
                <a:spcPct val="20000"/>
              </a:spcBef>
              <a:spcAft>
                <a:spcPct val="0"/>
              </a:spcAft>
              <a:buClr>
                <a:schemeClr val="tx2"/>
              </a:buClr>
              <a:buFont typeface="Arial" charset="0"/>
              <a:buChar char="●"/>
              <a:defRPr sz="1425">
                <a:solidFill>
                  <a:schemeClr val="tx1"/>
                </a:solidFill>
                <a:latin typeface="+mn-lt"/>
              </a:defRPr>
            </a:lvl7pPr>
            <a:lvl8pPr marL="2571686" indent="-171446" algn="l" rtl="0" fontAlgn="base">
              <a:spcBef>
                <a:spcPct val="20000"/>
              </a:spcBef>
              <a:spcAft>
                <a:spcPct val="0"/>
              </a:spcAft>
              <a:buClr>
                <a:schemeClr val="tx2"/>
              </a:buClr>
              <a:buFont typeface="Arial" charset="0"/>
              <a:buChar char="●"/>
              <a:defRPr sz="1425">
                <a:solidFill>
                  <a:schemeClr val="tx1"/>
                </a:solidFill>
                <a:latin typeface="+mn-lt"/>
              </a:defRPr>
            </a:lvl8pPr>
            <a:lvl9pPr marL="2914577" indent="-171446" algn="l" rtl="0" fontAlgn="base">
              <a:spcBef>
                <a:spcPct val="20000"/>
              </a:spcBef>
              <a:spcAft>
                <a:spcPct val="0"/>
              </a:spcAft>
              <a:buClr>
                <a:schemeClr val="tx2"/>
              </a:buClr>
              <a:buFont typeface="Arial" charset="0"/>
              <a:buChar char="●"/>
              <a:defRPr sz="1425">
                <a:solidFill>
                  <a:schemeClr val="tx1"/>
                </a:solidFill>
                <a:latin typeface="+mn-lt"/>
              </a:defRPr>
            </a:lvl9pPr>
          </a:lstStyle>
          <a:p>
            <a:pPr marL="0" marR="0" lvl="0" indent="0" algn="l" defTabSz="914400" rtl="0" eaLnBrk="0" fontAlgn="base" latinLnBrk="0" hangingPunct="0">
              <a:lnSpc>
                <a:spcPct val="120000"/>
              </a:lnSpc>
              <a:spcBef>
                <a:spcPts val="450"/>
              </a:spcBef>
              <a:spcAft>
                <a:spcPts val="450"/>
              </a:spcAft>
              <a:buClr>
                <a:srgbClr val="585858"/>
              </a:buClr>
              <a:buSzTx/>
              <a:buFont typeface="Arial" panose="020B0604020202020204" pitchFamily="34" charset="0"/>
              <a:buNone/>
              <a:tabLst/>
              <a:defRPr/>
            </a:pP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The following slides have been collated to support the teaching of this learning </a:t>
            </a:r>
            <a:r>
              <a:rPr lang="en-GB" sz="2200" kern="0" dirty="0">
                <a:latin typeface="Arial" panose="020B0604020202020204" pitchFamily="34" charset="0"/>
                <a:cs typeface="Arial" panose="020B0604020202020204" pitchFamily="34" charset="0"/>
              </a:rPr>
              <a:t>o</a:t>
            </a:r>
            <a:r>
              <a:rPr kumimoji="0" lang="en-GB" sz="2200" b="0" i="0" u="none" strike="noStrike" kern="0" cap="none" spc="0" normalizeH="0" baseline="0" noProof="0" dirty="0" err="1">
                <a:ln>
                  <a:noFill/>
                </a:ln>
                <a:solidFill>
                  <a:srgbClr val="585858"/>
                </a:solidFill>
                <a:effectLst/>
                <a:uLnTx/>
                <a:uFillTx/>
                <a:latin typeface="Arial" panose="020B0604020202020204" pitchFamily="34" charset="0"/>
                <a:ea typeface="+mn-ea"/>
                <a:cs typeface="Arial" panose="020B0604020202020204" pitchFamily="34" charset="0"/>
              </a:rPr>
              <a:t>utcome</a:t>
            </a:r>
            <a:r>
              <a:rPr kumimoji="0" lang="en-GB" sz="2200" b="0" i="0" u="none" strike="noStrike" kern="0" cap="none" spc="0" normalizeH="0" baseline="0" noProof="0" dirty="0">
                <a:ln>
                  <a:noFill/>
                </a:ln>
                <a:solidFill>
                  <a:srgbClr val="585858"/>
                </a:solidFill>
                <a:effectLst/>
                <a:uLnTx/>
                <a:uFillTx/>
                <a:latin typeface="Arial" panose="020B0604020202020204" pitchFamily="34" charset="0"/>
                <a:ea typeface="+mn-ea"/>
                <a:cs typeface="Arial" panose="020B0604020202020204" pitchFamily="34" charset="0"/>
              </a:rPr>
              <a:t>. </a:t>
            </a:r>
            <a:endParaRPr lang="en-GB" sz="2200" kern="0" dirty="0">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51C01F2-34EA-4C3D-8F4C-CDE89203DB3C}"/>
              </a:ext>
            </a:extLst>
          </p:cNvPr>
          <p:cNvSpPr txBox="1">
            <a:spLocks/>
          </p:cNvSpPr>
          <p:nvPr/>
        </p:nvSpPr>
        <p:spPr>
          <a:xfrm>
            <a:off x="594008" y="246063"/>
            <a:ext cx="11262632" cy="42617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2000" b="0" kern="1200">
                <a:solidFill>
                  <a:schemeClr val="bg1"/>
                </a:solidFill>
                <a:latin typeface="Arial" panose="020B0604020202020204" pitchFamily="34" charset="0"/>
                <a:ea typeface="+mj-ea"/>
                <a:cs typeface="Arial" panose="020B0604020202020204" pitchFamily="34" charset="0"/>
              </a:defRPr>
            </a:lvl1pPr>
          </a:lstStyle>
          <a:p>
            <a:r>
              <a:rPr lang="en-GB" sz="2400" b="1" i="0" u="none" strike="noStrike" dirty="0">
                <a:effectLst/>
              </a:rPr>
              <a:t>Year 5, Unit 3, Learning Outcome 2</a:t>
            </a:r>
            <a:endParaRPr lang="en-GB" sz="2400" b="1" dirty="0"/>
          </a:p>
        </p:txBody>
      </p:sp>
      <p:graphicFrame>
        <p:nvGraphicFramePr>
          <p:cNvPr id="10" name="Table 10">
            <a:extLst>
              <a:ext uri="{FF2B5EF4-FFF2-40B4-BE49-F238E27FC236}">
                <a16:creationId xmlns:a16="http://schemas.microsoft.com/office/drawing/2014/main" id="{C8AEA980-8737-4C62-9C52-A5792F98577C}"/>
              </a:ext>
            </a:extLst>
          </p:cNvPr>
          <p:cNvGraphicFramePr>
            <a:graphicFrameLocks noGrp="1"/>
          </p:cNvGraphicFramePr>
          <p:nvPr>
            <p:extLst>
              <p:ext uri="{D42A27DB-BD31-4B8C-83A1-F6EECF244321}">
                <p14:modId xmlns:p14="http://schemas.microsoft.com/office/powerpoint/2010/main" val="2639463837"/>
              </p:ext>
            </p:extLst>
          </p:nvPr>
        </p:nvGraphicFramePr>
        <p:xfrm>
          <a:off x="594008" y="1097546"/>
          <a:ext cx="11140162" cy="2180225"/>
        </p:xfrm>
        <a:graphic>
          <a:graphicData uri="http://schemas.openxmlformats.org/drawingml/2006/table">
            <a:tbl>
              <a:tblPr firstRow="1" bandRow="1">
                <a:tableStyleId>{5C22544A-7EE6-4342-B048-85BDC9FD1C3A}</a:tableStyleId>
              </a:tblPr>
              <a:tblGrid>
                <a:gridCol w="11140162">
                  <a:extLst>
                    <a:ext uri="{9D8B030D-6E8A-4147-A177-3AD203B41FA5}">
                      <a16:colId xmlns:a16="http://schemas.microsoft.com/office/drawing/2014/main" val="1060325041"/>
                    </a:ext>
                  </a:extLst>
                </a:gridCol>
              </a:tblGrid>
              <a:tr h="573094">
                <a:tc>
                  <a:txBody>
                    <a:bodyPr/>
                    <a:lstStyle/>
                    <a:p>
                      <a:pPr algn="l"/>
                      <a:r>
                        <a:rPr lang="en-GB" sz="2000" dirty="0">
                          <a:latin typeface="Arial" panose="020B0604020202020204" pitchFamily="34" charset="0"/>
                          <a:cs typeface="Arial" panose="020B0604020202020204" pitchFamily="34" charset="0"/>
                        </a:rPr>
                        <a:t>Learning Outcome 2</a:t>
                      </a:r>
                    </a:p>
                  </a:txBody>
                  <a:tcPr anchor="ctr">
                    <a:solidFill>
                      <a:srgbClr val="327473"/>
                    </a:solidFill>
                  </a:tcPr>
                </a:tc>
                <a:extLst>
                  <a:ext uri="{0D108BD9-81ED-4DB2-BD59-A6C34878D82A}">
                    <a16:rowId xmlns:a16="http://schemas.microsoft.com/office/drawing/2014/main" val="2928509842"/>
                  </a:ext>
                </a:extLst>
              </a:tr>
              <a:tr h="1607131">
                <a:tc>
                  <a:txBody>
                    <a:bodyPr/>
                    <a:lstStyle/>
                    <a:p>
                      <a:r>
                        <a:rPr lang="en-GB" sz="2400" b="1" dirty="0">
                          <a:solidFill>
                            <a:schemeClr val="tx1">
                              <a:lumMod val="65000"/>
                              <a:lumOff val="35000"/>
                            </a:schemeClr>
                          </a:solidFill>
                          <a:latin typeface="Arial" panose="020B0604020202020204" pitchFamily="34" charset="0"/>
                          <a:cs typeface="Arial" panose="020B0604020202020204" pitchFamily="34" charset="0"/>
                        </a:rPr>
                        <a:t>Pupils interpret numbers greater than and less than zero in different contexts</a:t>
                      </a:r>
                    </a:p>
                  </a:txBody>
                  <a:tcPr anchor="ctr">
                    <a:solidFill>
                      <a:srgbClr val="E5F3F2"/>
                    </a:solidFill>
                  </a:tcPr>
                </a:tc>
                <a:extLst>
                  <a:ext uri="{0D108BD9-81ED-4DB2-BD59-A6C34878D82A}">
                    <a16:rowId xmlns:a16="http://schemas.microsoft.com/office/drawing/2014/main" val="3470628804"/>
                  </a:ext>
                </a:extLst>
              </a:tr>
            </a:tbl>
          </a:graphicData>
        </a:graphic>
      </p:graphicFrame>
      <p:sp>
        <p:nvSpPr>
          <p:cNvPr id="22" name="Action Button: Return 21">
            <a:hlinkClick r:id="rId3" action="ppaction://hlinksldjump" highlightClick="1"/>
            <a:extLst>
              <a:ext uri="{FF2B5EF4-FFF2-40B4-BE49-F238E27FC236}">
                <a16:creationId xmlns:a16="http://schemas.microsoft.com/office/drawing/2014/main" id="{37C1F079-333D-4AA5-AA56-8834EDED5F86}"/>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3885940"/>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EFEC091-CFB1-4B3E-9A93-3CEE3D8156AB}"/>
              </a:ext>
            </a:extLst>
          </p:cNvPr>
          <p:cNvSpPr>
            <a:spLocks noGrp="1"/>
          </p:cNvSpPr>
          <p:nvPr>
            <p:ph type="title"/>
          </p:nvPr>
        </p:nvSpPr>
        <p:spPr/>
        <p:txBody>
          <a:bodyPr>
            <a:noAutofit/>
          </a:bodyPr>
          <a:lstStyle/>
          <a:p>
            <a:r>
              <a:rPr lang="en-GB" dirty="0"/>
              <a:t>Year 5, Unit 3, Learning Outcome 2</a:t>
            </a:r>
          </a:p>
        </p:txBody>
      </p:sp>
      <p:sp>
        <p:nvSpPr>
          <p:cNvPr id="2" name="Footer Placeholder 1">
            <a:extLst>
              <a:ext uri="{FF2B5EF4-FFF2-40B4-BE49-F238E27FC236}">
                <a16:creationId xmlns:a16="http://schemas.microsoft.com/office/drawing/2014/main" id="{AB37683F-0761-4A3E-8B98-0F1BCFD0665A}"/>
              </a:ext>
            </a:extLst>
          </p:cNvPr>
          <p:cNvSpPr>
            <a:spLocks noGrp="1"/>
          </p:cNvSpPr>
          <p:nvPr>
            <p:ph type="ftr" sz="quarter" idx="11"/>
          </p:nvPr>
        </p:nvSpPr>
        <p:spPr/>
        <p:txBody>
          <a:bodyPr/>
          <a:lstStyle/>
          <a:p>
            <a:pPr>
              <a:defRPr/>
            </a:pPr>
            <a:r>
              <a:rPr lang="en-GB"/>
              <a:t>Curriculum Prioritisation for Primary Maths</a:t>
            </a:r>
            <a:endParaRPr lang="en-GB" dirty="0"/>
          </a:p>
        </p:txBody>
      </p:sp>
      <p:pic>
        <p:nvPicPr>
          <p:cNvPr id="7" name="Picture Placeholder 6" descr="A picture containing graphical user interface&#10;&#10;Description automatically generated">
            <a:extLst>
              <a:ext uri="{FF2B5EF4-FFF2-40B4-BE49-F238E27FC236}">
                <a16:creationId xmlns:a16="http://schemas.microsoft.com/office/drawing/2014/main" id="{1EEE6F47-CDAE-4166-B85B-85875645488F}"/>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22" b="222"/>
          <a:stretch>
            <a:fillRect/>
          </a:stretch>
        </p:blipFill>
        <p:spPr/>
      </p:pic>
      <p:sp>
        <p:nvSpPr>
          <p:cNvPr id="11" name="Content Placeholder 10">
            <a:extLst>
              <a:ext uri="{FF2B5EF4-FFF2-40B4-BE49-F238E27FC236}">
                <a16:creationId xmlns:a16="http://schemas.microsoft.com/office/drawing/2014/main" id="{318BEF09-7019-48B2-9AD9-C840302375DF}"/>
              </a:ext>
            </a:extLst>
          </p:cNvPr>
          <p:cNvSpPr>
            <a:spLocks noGrp="1"/>
          </p:cNvSpPr>
          <p:nvPr>
            <p:ph sz="half" idx="4294967295"/>
          </p:nvPr>
        </p:nvSpPr>
        <p:spPr>
          <a:xfrm>
            <a:off x="4514851" y="1063625"/>
            <a:ext cx="6886574" cy="4779963"/>
          </a:xfrm>
        </p:spPr>
        <p:txBody>
          <a:bodyPr>
            <a:normAutofit/>
          </a:bodyPr>
          <a:lstStyle/>
          <a:p>
            <a:pPr>
              <a:lnSpc>
                <a:spcPct val="120000"/>
              </a:lnSpc>
              <a:buClr>
                <a:srgbClr val="585858"/>
              </a:buClr>
            </a:pPr>
            <a:r>
              <a:rPr lang="en-GB" sz="2000" dirty="0"/>
              <a:t>Additional teacher guidance for this outcome should be read first and can be found in this segment of the NCETM Primary Mastery Professional Development Materials:</a:t>
            </a:r>
          </a:p>
          <a:p>
            <a:pPr>
              <a:lnSpc>
                <a:spcPct val="120000"/>
              </a:lnSpc>
              <a:buClr>
                <a:srgbClr val="585858"/>
              </a:buClr>
            </a:pPr>
            <a:r>
              <a:rPr lang="en-GB" sz="2000" dirty="0">
                <a:hlinkClick r:id="rId4"/>
              </a:rPr>
              <a:t>1.27 Negative numbers: counting, comparing and calculating</a:t>
            </a:r>
            <a:endParaRPr lang="en-GB" sz="2000" dirty="0"/>
          </a:p>
          <a:p>
            <a:pPr>
              <a:lnSpc>
                <a:spcPct val="120000"/>
              </a:lnSpc>
              <a:buClr>
                <a:srgbClr val="585858"/>
              </a:buClr>
            </a:pPr>
            <a:r>
              <a:rPr lang="en-GB" sz="2000" dirty="0"/>
              <a:t>The spine materials are divided into ‘teaching points’ and ‘steps in learning’.</a:t>
            </a:r>
          </a:p>
          <a:p>
            <a:pPr>
              <a:lnSpc>
                <a:spcPct val="120000"/>
              </a:lnSpc>
              <a:buClr>
                <a:srgbClr val="585858"/>
              </a:buClr>
            </a:pPr>
            <a:endParaRPr lang="en-GB" dirty="0"/>
          </a:p>
        </p:txBody>
      </p:sp>
      <p:graphicFrame>
        <p:nvGraphicFramePr>
          <p:cNvPr id="3" name="Table 5">
            <a:extLst>
              <a:ext uri="{FF2B5EF4-FFF2-40B4-BE49-F238E27FC236}">
                <a16:creationId xmlns:a16="http://schemas.microsoft.com/office/drawing/2014/main" id="{A51A6EEA-CF4A-4608-9CE1-A42F1F524328}"/>
              </a:ext>
            </a:extLst>
          </p:cNvPr>
          <p:cNvGraphicFramePr>
            <a:graphicFrameLocks noGrp="1"/>
          </p:cNvGraphicFramePr>
          <p:nvPr>
            <p:extLst>
              <p:ext uri="{D42A27DB-BD31-4B8C-83A1-F6EECF244321}">
                <p14:modId xmlns:p14="http://schemas.microsoft.com/office/powerpoint/2010/main" val="1818986684"/>
              </p:ext>
            </p:extLst>
          </p:nvPr>
        </p:nvGraphicFramePr>
        <p:xfrm>
          <a:off x="4514850" y="4258491"/>
          <a:ext cx="6886575" cy="792480"/>
        </p:xfrm>
        <a:graphic>
          <a:graphicData uri="http://schemas.openxmlformats.org/drawingml/2006/table">
            <a:tbl>
              <a:tblPr firstRow="1" bandRow="1">
                <a:tableStyleId>{5C22544A-7EE6-4342-B048-85BDC9FD1C3A}</a:tableStyleId>
              </a:tblPr>
              <a:tblGrid>
                <a:gridCol w="2295525">
                  <a:extLst>
                    <a:ext uri="{9D8B030D-6E8A-4147-A177-3AD203B41FA5}">
                      <a16:colId xmlns:a16="http://schemas.microsoft.com/office/drawing/2014/main" val="507789682"/>
                    </a:ext>
                  </a:extLst>
                </a:gridCol>
                <a:gridCol w="2295525">
                  <a:extLst>
                    <a:ext uri="{9D8B030D-6E8A-4147-A177-3AD203B41FA5}">
                      <a16:colId xmlns:a16="http://schemas.microsoft.com/office/drawing/2014/main" val="1182114759"/>
                    </a:ext>
                  </a:extLst>
                </a:gridCol>
                <a:gridCol w="2295525">
                  <a:extLst>
                    <a:ext uri="{9D8B030D-6E8A-4147-A177-3AD203B41FA5}">
                      <a16:colId xmlns:a16="http://schemas.microsoft.com/office/drawing/2014/main" val="3138488680"/>
                    </a:ext>
                  </a:extLst>
                </a:gridCol>
              </a:tblGrid>
              <a:tr h="319314">
                <a:tc>
                  <a:txBody>
                    <a:bodyPr/>
                    <a:lstStyle/>
                    <a:p>
                      <a:pPr algn="ctr"/>
                      <a:r>
                        <a:rPr lang="en-GB" sz="2000" dirty="0">
                          <a:latin typeface="Arial" panose="020B0604020202020204" pitchFamily="34" charset="0"/>
                          <a:cs typeface="Arial" panose="020B0604020202020204" pitchFamily="34" charset="0"/>
                        </a:rPr>
                        <a:t>Teaching point</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Steps in learning</a:t>
                      </a:r>
                    </a:p>
                  </a:txBody>
                  <a:tcPr>
                    <a:solidFill>
                      <a:srgbClr val="327473"/>
                    </a:solidFill>
                  </a:tcPr>
                </a:tc>
                <a:tc>
                  <a:txBody>
                    <a:bodyPr/>
                    <a:lstStyle/>
                    <a:p>
                      <a:pPr algn="ctr"/>
                      <a:r>
                        <a:rPr lang="en-GB" sz="2000" dirty="0">
                          <a:latin typeface="Arial" panose="020B0604020202020204" pitchFamily="34" charset="0"/>
                          <a:cs typeface="Arial" panose="020B0604020202020204" pitchFamily="34" charset="0"/>
                        </a:rPr>
                        <a:t>Pages</a:t>
                      </a:r>
                    </a:p>
                  </a:txBody>
                  <a:tcPr>
                    <a:solidFill>
                      <a:srgbClr val="327473"/>
                    </a:solidFill>
                  </a:tcPr>
                </a:tc>
                <a:extLst>
                  <a:ext uri="{0D108BD9-81ED-4DB2-BD59-A6C34878D82A}">
                    <a16:rowId xmlns:a16="http://schemas.microsoft.com/office/drawing/2014/main" val="801449848"/>
                  </a:ext>
                </a:extLst>
              </a:tr>
              <a:tr h="319314">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2:1-2:3</a:t>
                      </a:r>
                    </a:p>
                  </a:txBody>
                  <a:tcPr>
                    <a:solidFill>
                      <a:srgbClr val="E5F3F2"/>
                    </a:solidFill>
                  </a:tcPr>
                </a:tc>
                <a:tc>
                  <a:txBody>
                    <a:bodyPr/>
                    <a:lstStyle/>
                    <a:p>
                      <a:pPr algn="ctr"/>
                      <a:r>
                        <a:rPr lang="en-GB" sz="2000" dirty="0">
                          <a:solidFill>
                            <a:schemeClr val="tx1">
                              <a:lumMod val="65000"/>
                              <a:lumOff val="35000"/>
                            </a:schemeClr>
                          </a:solidFill>
                          <a:latin typeface="Arial" panose="020B0604020202020204" pitchFamily="34" charset="0"/>
                          <a:cs typeface="Arial" panose="020B0604020202020204" pitchFamily="34" charset="0"/>
                        </a:rPr>
                        <a:t>6-8</a:t>
                      </a:r>
                    </a:p>
                  </a:txBody>
                  <a:tcPr>
                    <a:solidFill>
                      <a:srgbClr val="E5F3F2"/>
                    </a:solidFill>
                  </a:tcPr>
                </a:tc>
                <a:extLst>
                  <a:ext uri="{0D108BD9-81ED-4DB2-BD59-A6C34878D82A}">
                    <a16:rowId xmlns:a16="http://schemas.microsoft.com/office/drawing/2014/main" val="1814327038"/>
                  </a:ext>
                </a:extLst>
              </a:tr>
            </a:tbl>
          </a:graphicData>
        </a:graphic>
      </p:graphicFrame>
      <p:sp>
        <p:nvSpPr>
          <p:cNvPr id="8" name="Action Button: Return 7">
            <a:hlinkClick r:id="rId5" action="ppaction://hlinksldjump" highlightClick="1"/>
            <a:extLst>
              <a:ext uri="{FF2B5EF4-FFF2-40B4-BE49-F238E27FC236}">
                <a16:creationId xmlns:a16="http://schemas.microsoft.com/office/drawing/2014/main" id="{9FCE8D4B-D7AC-4743-9B87-FF4C5540826F}"/>
              </a:ext>
            </a:extLst>
          </p:cNvPr>
          <p:cNvSpPr/>
          <p:nvPr/>
        </p:nvSpPr>
        <p:spPr>
          <a:xfrm>
            <a:off x="594008" y="5996350"/>
            <a:ext cx="360000" cy="360000"/>
          </a:xfrm>
          <a:prstGeom prst="actionButtonReturn">
            <a:avLst/>
          </a:prstGeom>
          <a:solidFill>
            <a:srgbClr val="32747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endParaRPr lang="en-GB" sz="1400" b="1" dirty="0">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0078109"/>
      </p:ext>
    </p:extLst>
  </p:cSld>
  <p:clrMapOvr>
    <a:masterClrMapping/>
  </p:clrMapOvr>
  <mc:AlternateContent xmlns:mc="http://schemas.openxmlformats.org/markup-compatibility/2006">
    <mc:Choice xmlns:p14="http://schemas.microsoft.com/office/powerpoint/2010/main" Requires="p14">
      <p:transition p14:dur="10" advTm="4000"/>
    </mc:Choice>
    <mc:Fallback>
      <p:transition advTm="4000"/>
    </mc:Fallback>
  </mc:AlternateContent>
</p:sld>
</file>

<file path=ppt/theme/theme1.xml><?xml version="1.0" encoding="utf-8"?>
<a:theme xmlns:a="http://schemas.openxmlformats.org/drawingml/2006/main" name="Custom Design">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materials template" id="{9D982857-CF2B-43AA-8EDC-B9C712029F63}" vid="{D9E6F676-3E42-4DD9-87CD-93A784DD82C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6C4E9411A2B847AB3A2FDDFBD5392E" ma:contentTypeVersion="13" ma:contentTypeDescription="Create a new document." ma:contentTypeScope="" ma:versionID="1e6f44c0c74d8637cc373d8efcf06b2a">
  <xsd:schema xmlns:xsd="http://www.w3.org/2001/XMLSchema" xmlns:xs="http://www.w3.org/2001/XMLSchema" xmlns:p="http://schemas.microsoft.com/office/2006/metadata/properties" xmlns:ns2="dc9bd944-225f-43f1-96dc-d5ee43d55d1c" xmlns:ns3="6e8f39c4-649a-4727-b531-9584b06a2d5b" targetNamespace="http://schemas.microsoft.com/office/2006/metadata/properties" ma:root="true" ma:fieldsID="da0b2ba267eceae3109004f9d017a651" ns2:_="" ns3:_="">
    <xsd:import namespace="dc9bd944-225f-43f1-96dc-d5ee43d55d1c"/>
    <xsd:import namespace="6e8f39c4-649a-4727-b531-9584b06a2d5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9bd944-225f-43f1-96dc-d5ee43d55d1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e8f39c4-649a-4727-b531-9584b06a2d5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2F4355-41EF-4DA9-B998-C6511E367AD2}">
  <ds:schemaRefs>
    <ds:schemaRef ds:uri="http://purl.org/dc/elements/1.1/"/>
    <ds:schemaRef ds:uri="http://schemas.openxmlformats.org/package/2006/metadata/core-properties"/>
    <ds:schemaRef ds:uri="http://schemas.microsoft.com/office/2006/metadata/properties"/>
    <ds:schemaRef ds:uri="http://purl.org/dc/dcmitype/"/>
    <ds:schemaRef ds:uri="http://schemas.microsoft.com/office/2006/documentManagement/types"/>
    <ds:schemaRef ds:uri="http://schemas.microsoft.com/office/infopath/2007/PartnerControls"/>
    <ds:schemaRef ds:uri="dc9bd944-225f-43f1-96dc-d5ee43d55d1c"/>
    <ds:schemaRef ds:uri="6e8f39c4-649a-4727-b531-9584b06a2d5b"/>
    <ds:schemaRef ds:uri="http://www.w3.org/XML/1998/namespace"/>
    <ds:schemaRef ds:uri="http://purl.org/dc/terms/"/>
  </ds:schemaRefs>
</ds:datastoreItem>
</file>

<file path=customXml/itemProps2.xml><?xml version="1.0" encoding="utf-8"?>
<ds:datastoreItem xmlns:ds="http://schemas.openxmlformats.org/officeDocument/2006/customXml" ds:itemID="{382AB53F-2365-4221-B52E-1FAB7194DECD}">
  <ds:schemaRefs>
    <ds:schemaRef ds:uri="http://schemas.microsoft.com/sharepoint/v3/contenttype/forms"/>
  </ds:schemaRefs>
</ds:datastoreItem>
</file>

<file path=customXml/itemProps3.xml><?xml version="1.0" encoding="utf-8"?>
<ds:datastoreItem xmlns:ds="http://schemas.openxmlformats.org/officeDocument/2006/customXml" ds:itemID="{5995D892-E68E-487E-B187-ED04E396D01E}"/>
</file>

<file path=docProps/app.xml><?xml version="1.0" encoding="utf-8"?>
<Properties xmlns="http://schemas.openxmlformats.org/officeDocument/2006/extended-properties" xmlns:vt="http://schemas.openxmlformats.org/officeDocument/2006/docPropsVTypes">
  <Template>New materials template</Template>
  <TotalTime>1736</TotalTime>
  <Words>2458</Words>
  <Application>Microsoft Office PowerPoint</Application>
  <PresentationFormat>Widescreen</PresentationFormat>
  <Paragraphs>453</Paragraphs>
  <Slides>59</Slides>
  <Notes>59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59</vt:i4>
      </vt:variant>
    </vt:vector>
  </HeadingPairs>
  <TitlesOfParts>
    <vt:vector size="66" baseType="lpstr">
      <vt:lpstr>Arial</vt:lpstr>
      <vt:lpstr>Calibri</vt:lpstr>
      <vt:lpstr>Calibri Light</vt:lpstr>
      <vt:lpstr>Cambria Math</vt:lpstr>
      <vt:lpstr>Myriad Pro</vt:lpstr>
      <vt:lpstr>Myriad Pro Semibold</vt:lpstr>
      <vt:lpstr>Custom Design</vt:lpstr>
      <vt:lpstr>PowerPoint Presentation</vt:lpstr>
      <vt:lpstr>PowerPoint Presentation</vt:lpstr>
      <vt:lpstr>Contents</vt:lpstr>
      <vt:lpstr>PowerPoint Presentation</vt:lpstr>
      <vt:lpstr>Year 5, Unit 3, Learning Outcome 1</vt:lpstr>
      <vt:lpstr>PowerPoint Presentation</vt:lpstr>
      <vt:lpstr>PowerPoint Presentation</vt:lpstr>
      <vt:lpstr>PowerPoint Presentation</vt:lpstr>
      <vt:lpstr>Year 5, Unit 3, Learning Outcome 2</vt:lpstr>
      <vt:lpstr>PowerPoint Presentation</vt:lpstr>
      <vt:lpstr>PowerPoint Presentation</vt:lpstr>
      <vt:lpstr>PowerPoint Presentation</vt:lpstr>
      <vt:lpstr>PowerPoint Presentation</vt:lpstr>
      <vt:lpstr>PowerPoint Presentation</vt:lpstr>
      <vt:lpstr>Year 5, Unit 3, Learning Outcome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3, Learning Outcome 4</vt:lpstr>
      <vt:lpstr>PowerPoint Presentation</vt:lpstr>
      <vt:lpstr>PowerPoint Presentation</vt:lpstr>
      <vt:lpstr>PowerPoint Presentation</vt:lpstr>
      <vt:lpstr>PowerPoint Presentation</vt:lpstr>
      <vt:lpstr>PowerPoint Presentation</vt:lpstr>
      <vt:lpstr>PowerPoint Presentation</vt:lpstr>
      <vt:lpstr>Year 5, Unit 3, Learning Outcome 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Year 5, Unit 3, Learning Outcome 6</vt:lpstr>
      <vt:lpstr>PowerPoint Presentation</vt:lpstr>
      <vt:lpstr>PowerPoint Presentation</vt:lpstr>
      <vt:lpstr>PowerPoint Presentation</vt:lpstr>
      <vt:lpstr>Year 5, Unit 3, Learning Outcome 7</vt:lpstr>
      <vt:lpstr>PowerPoint Presentation</vt:lpstr>
      <vt:lpstr>PowerPoint Presentation</vt:lpstr>
      <vt:lpstr>PowerPoint Presentation</vt:lpstr>
      <vt:lpstr>PowerPoint Presentation</vt:lpstr>
      <vt:lpstr>PowerPoint Presentation</vt:lpstr>
      <vt:lpstr>Year 5, Unit 3, Learning Outcome 8</vt:lpstr>
      <vt:lpstr>PowerPoint Presentation</vt:lpstr>
      <vt:lpstr>PowerPoint Presentation</vt:lpstr>
      <vt:lpstr>PowerPoint Presentation</vt:lpstr>
      <vt:lpstr>PowerPoint Presentation</vt:lpstr>
      <vt:lpstr>Year 5, Unit 3, Learning Outcome 9</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Donna Cole</dc:creator>
  <cp:lastModifiedBy>Donna Cole</cp:lastModifiedBy>
  <cp:revision>93</cp:revision>
  <dcterms:created xsi:type="dcterms:W3CDTF">2021-05-07T12:27:15Z</dcterms:created>
  <dcterms:modified xsi:type="dcterms:W3CDTF">2021-07-21T13:51:35Z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0x010100E66C4E9411A2B847AB3A2FDDFBD5392E</vt:lpwstr>
  </property>
</Properties>
</file>