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5"/>
  </p:notesMasterIdLst>
  <p:sldIdLst>
    <p:sldId id="257" r:id="rId5"/>
    <p:sldId id="279" r:id="rId6"/>
    <p:sldId id="280" r:id="rId7"/>
    <p:sldId id="273" r:id="rId8"/>
    <p:sldId id="269" r:id="rId9"/>
    <p:sldId id="271" r:id="rId10"/>
    <p:sldId id="270" r:id="rId11"/>
    <p:sldId id="272" r:id="rId12"/>
    <p:sldId id="276" r:id="rId13"/>
    <p:sldId id="27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DD00"/>
    <a:srgbClr val="2C3034"/>
    <a:srgbClr val="3875A1"/>
    <a:srgbClr val="387538"/>
    <a:srgbClr val="F26C5F"/>
    <a:srgbClr val="3E678B"/>
    <a:srgbClr val="F37A00"/>
    <a:srgbClr val="AE6FAB"/>
    <a:srgbClr val="93C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6" autoAdjust="0"/>
    <p:restoredTop sz="80476" autoAdjust="0"/>
  </p:normalViewPr>
  <p:slideViewPr>
    <p:cSldViewPr snapToGrid="0">
      <p:cViewPr varScale="1">
        <p:scale>
          <a:sx n="102" d="100"/>
          <a:sy n="102" d="100"/>
        </p:scale>
        <p:origin x="2472" y="16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GB" dirty="0"/>
              <a:t>I have added the animations for the missing symbols.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2760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2529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This is a recap from the previous lesson. Here is one whole.</a:t>
                </a:r>
                <a:r>
                  <a:rPr lang="en-GB" baseline="0" dirty="0"/>
                  <a:t>  I am going to divide this whole into 10 equal parts by substituting the hundred square (representing one) for tens rods (representing tenths). There are ten rods or ten- tenths in each part. You can see this represented using the Dienes.  So each part is 1 tenth, as a fraction this is shown 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baseline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/>
                  <a:t> and as a decimal</a:t>
                </a:r>
                <a:r>
                  <a:rPr lang="en-GB" baseline="0" dirty="0"/>
                  <a:t> this is 0.1. </a:t>
                </a:r>
                <a:r>
                  <a:rPr lang="en-GB" sz="1200" dirty="0"/>
                  <a:t>One whole has been split into ten equal parts.  There is</a:t>
                </a:r>
                <a:r>
                  <a:rPr lang="en-GB" sz="1200" baseline="0" dirty="0"/>
                  <a:t> one -</a:t>
                </a:r>
                <a:r>
                  <a:rPr lang="en-GB" sz="1200" dirty="0"/>
                  <a:t>tenth in each part.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dirty="0"/>
                  <a:t>MODEL WITH</a:t>
                </a:r>
                <a:r>
                  <a:rPr lang="en-GB" sz="1200" baseline="0" dirty="0"/>
                  <a:t> DIENES – SUBSTITUTING </a:t>
                </a:r>
                <a:endParaRPr lang="en-GB" sz="1200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This is a recap from the previous lesson. Here is one whole.</a:t>
                </a:r>
                <a:r>
                  <a:rPr lang="en-GB" baseline="0" dirty="0" smtClean="0"/>
                  <a:t>  I am going to split this whole into </a:t>
                </a:r>
                <a:r>
                  <a:rPr lang="en-GB" baseline="0" dirty="0" smtClean="0"/>
                  <a:t>10 </a:t>
                </a:r>
                <a:r>
                  <a:rPr lang="en-GB" baseline="0" dirty="0" smtClean="0"/>
                  <a:t>equal parts by substituting the hundred square (representing one) for tens rods (representing tenths). There are </a:t>
                </a:r>
                <a:r>
                  <a:rPr lang="en-GB" baseline="0" dirty="0" smtClean="0"/>
                  <a:t>ten </a:t>
                </a:r>
                <a:r>
                  <a:rPr lang="en-GB" baseline="0" dirty="0" smtClean="0"/>
                  <a:t>rods or </a:t>
                </a:r>
                <a:r>
                  <a:rPr lang="en-GB" baseline="0" dirty="0" smtClean="0"/>
                  <a:t>ten- tenths </a:t>
                </a:r>
                <a:r>
                  <a:rPr lang="en-GB" baseline="0" dirty="0" smtClean="0"/>
                  <a:t>in each part. You can see this represented using the </a:t>
                </a:r>
                <a:r>
                  <a:rPr lang="en-GB" baseline="0" dirty="0" smtClean="0"/>
                  <a:t>Dienes</a:t>
                </a:r>
                <a:r>
                  <a:rPr lang="en-GB" baseline="0" dirty="0" smtClean="0"/>
                  <a:t>.  So each part is </a:t>
                </a:r>
                <a:r>
                  <a:rPr lang="en-GB" baseline="0" dirty="0" smtClean="0"/>
                  <a:t>1 tenth, </a:t>
                </a:r>
                <a:r>
                  <a:rPr lang="en-GB" baseline="0" dirty="0" smtClean="0"/>
                  <a:t>as a fraction this is shown as </a:t>
                </a:r>
                <a:r>
                  <a:rPr lang="en-GB" b="0" i="0" baseline="0" smtClean="0">
                    <a:latin typeface="Cambria Math" panose="02040503050406030204" pitchFamily="18" charset="0"/>
                  </a:rPr>
                  <a:t>1/</a:t>
                </a:r>
                <a:r>
                  <a:rPr lang="en-GB" b="0" i="0" baseline="0" smtClean="0">
                    <a:latin typeface="Cambria Math" panose="02040503050406030204" pitchFamily="18" charset="0"/>
                  </a:rPr>
                  <a:t>10</a:t>
                </a:r>
                <a:r>
                  <a:rPr lang="en-GB" dirty="0" smtClean="0"/>
                  <a:t> and as a decimal</a:t>
                </a:r>
                <a:r>
                  <a:rPr lang="en-GB" baseline="0" dirty="0" smtClean="0"/>
                  <a:t> this is </a:t>
                </a:r>
                <a:r>
                  <a:rPr lang="en-GB" baseline="0" dirty="0" smtClean="0"/>
                  <a:t>0.1. </a:t>
                </a:r>
                <a:r>
                  <a:rPr lang="en-GB" sz="1200" dirty="0" smtClean="0"/>
                  <a:t>One </a:t>
                </a:r>
                <a:r>
                  <a:rPr lang="en-GB" sz="1200" dirty="0" smtClean="0"/>
                  <a:t>whole has been split into </a:t>
                </a:r>
                <a:r>
                  <a:rPr lang="en-GB" sz="1200" dirty="0" smtClean="0"/>
                  <a:t>ten </a:t>
                </a:r>
                <a:r>
                  <a:rPr lang="en-GB" sz="1200" dirty="0" smtClean="0"/>
                  <a:t>equal parts.  There </a:t>
                </a:r>
                <a:r>
                  <a:rPr lang="en-GB" sz="1200" dirty="0" smtClean="0"/>
                  <a:t>is</a:t>
                </a:r>
                <a:r>
                  <a:rPr lang="en-GB" sz="1200" baseline="0" dirty="0" smtClean="0"/>
                  <a:t> one -</a:t>
                </a:r>
                <a:r>
                  <a:rPr lang="en-GB" sz="1200" dirty="0" smtClean="0"/>
                  <a:t>tenth </a:t>
                </a:r>
                <a:r>
                  <a:rPr lang="en-GB" sz="1200" dirty="0" smtClean="0"/>
                  <a:t>in each part.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dirty="0" smtClean="0"/>
                  <a:t>MODEL WITH</a:t>
                </a:r>
                <a:r>
                  <a:rPr lang="en-GB" sz="1200" baseline="0" dirty="0" smtClean="0"/>
                  <a:t> DIENES – SUPSTITUTING </a:t>
                </a:r>
                <a:endParaRPr lang="en-GB" sz="1200" dirty="0" smtClean="0"/>
              </a:p>
              <a:p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4955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Here is one whole.</a:t>
                </a:r>
                <a:r>
                  <a:rPr lang="en-GB" baseline="0" dirty="0"/>
                  <a:t>  I am going to divide this whole into 2 equal parts by substituting the hundred square (representing one) for tens rods (representing tenths). There are five rods or five-tenths in each part. What would this look like as a decimal and fraction? Pause the video and write your answers down. </a:t>
                </a:r>
              </a:p>
              <a:p>
                <a:r>
                  <a:rPr lang="en-GB" baseline="0" dirty="0"/>
                  <a:t>You can see this represented using the Dienes.  So each part is 5 tenths, as a fraction this is shown 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baseline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/>
                  <a:t> and as a decimal</a:t>
                </a:r>
                <a:r>
                  <a:rPr lang="en-GB" baseline="0" dirty="0"/>
                  <a:t> this is 0.5.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baseline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b="0" i="0" baseline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/>
                  <a:t>is equivalent to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GB" dirty="0"/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dirty="0"/>
                  <a:t>One whole has been divided into two equal parts.  There are five- tenths in each part.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dirty="0"/>
                  <a:t>MODEL WITH</a:t>
                </a:r>
                <a:r>
                  <a:rPr lang="en-GB" sz="1200" baseline="0" dirty="0"/>
                  <a:t> DIENES – SUBSTITUTING </a:t>
                </a:r>
                <a:endParaRPr lang="en-GB" sz="120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Here is one whole.</a:t>
                </a:r>
                <a:r>
                  <a:rPr lang="en-GB" baseline="0" dirty="0" smtClean="0"/>
                  <a:t>  I am going to split this whole into 2 equal parts by substituting the hundred square (representing one) for tens rods (representing tenths). There are five rods or five-tenths in each part. You can see this represented using the dienes.  So each part is 5 tenths, as a fraction this is shown as </a:t>
                </a:r>
                <a:r>
                  <a:rPr lang="en-GB" b="0" i="0" baseline="0" smtClean="0">
                    <a:latin typeface="Cambria Math" panose="02040503050406030204" pitchFamily="18" charset="0"/>
                  </a:rPr>
                  <a:t>5/10</a:t>
                </a:r>
                <a:r>
                  <a:rPr lang="en-GB" dirty="0" smtClean="0"/>
                  <a:t> and as a decimal</a:t>
                </a:r>
                <a:r>
                  <a:rPr lang="en-GB" baseline="0" dirty="0" smtClean="0"/>
                  <a:t> this is 0.5. </a:t>
                </a:r>
                <a:r>
                  <a:rPr lang="en-GB" b="0" i="0" baseline="0" smtClean="0">
                    <a:latin typeface="Cambria Math" panose="02040503050406030204" pitchFamily="18" charset="0"/>
                  </a:rPr>
                  <a:t>5/10  </a:t>
                </a:r>
                <a:r>
                  <a:rPr lang="en-GB" dirty="0" smtClean="0"/>
                  <a:t>is equivalent to</a:t>
                </a:r>
                <a:r>
                  <a:rPr lang="en-GB" b="0" i="0" smtClean="0">
                    <a:latin typeface="Cambria Math" panose="02040503050406030204" pitchFamily="18" charset="0"/>
                  </a:rPr>
                  <a:t>1</a:t>
                </a:r>
                <a:r>
                  <a:rPr lang="en-GB" b="0" i="0" smtClean="0">
                    <a:latin typeface="Cambria Math" panose="02040503050406030204" pitchFamily="18" charset="0"/>
                  </a:rPr>
                  <a:t>/</a:t>
                </a:r>
                <a:r>
                  <a:rPr lang="en-GB" b="0" i="0" smtClean="0">
                    <a:latin typeface="Cambria Math" panose="02040503050406030204" pitchFamily="18" charset="0"/>
                  </a:rPr>
                  <a:t>2</a:t>
                </a:r>
                <a:r>
                  <a:rPr lang="en-GB" b="0" i="0" smtClean="0">
                    <a:latin typeface="Cambria Math" panose="02040503050406030204" pitchFamily="18" charset="0"/>
                  </a:rPr>
                  <a:t>.</a:t>
                </a:r>
                <a:endParaRPr lang="en-GB" dirty="0" smtClean="0"/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dirty="0" smtClean="0"/>
                  <a:t>One whole has been split into two equal parts.  There are five- tenths in each part. </a:t>
                </a:r>
              </a:p>
              <a:p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4924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dirty="0"/>
                  <a:t>Here is one whole.  This time,</a:t>
                </a:r>
                <a:r>
                  <a:rPr lang="en-GB" baseline="0" dirty="0"/>
                  <a:t> can we divided it into 5 equal parts? How can this be done? How can we show this using Dienes? Pause the video to have a think about what this would look like. </a:t>
                </a:r>
              </a:p>
              <a:p>
                <a:r>
                  <a:rPr lang="en-GB" dirty="0"/>
                  <a:t>Now</a:t>
                </a:r>
                <a:r>
                  <a:rPr lang="en-GB" baseline="0" dirty="0"/>
                  <a:t> am going to divide this whole into 5 equal parts by substituting the hundred square (representing one) for rods (representing tenths). There are two tenths in each part . You can see this represented using the dienes.  So each part is 2 tenths.  As a fraction this is shown 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baseline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b="0" i="1" baseline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/>
                  <a:t>and as a decimal</a:t>
                </a:r>
                <a:r>
                  <a:rPr lang="en-GB" baseline="0" dirty="0"/>
                  <a:t> this is 0.2. </a:t>
                </a:r>
                <a:r>
                  <a:rPr lang="en-GB" sz="1200" dirty="0"/>
                  <a:t>One whole has been divided into five equal parts.  There are two-tenths in each part.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dirty="0"/>
                  <a:t>MODEL WITH</a:t>
                </a:r>
                <a:r>
                  <a:rPr lang="en-GB" sz="1200" baseline="0" dirty="0"/>
                  <a:t> DIENES – SUBSTITUTING </a:t>
                </a:r>
                <a:endParaRPr lang="en-GB" sz="120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Here is one whole.  Now</a:t>
                </a:r>
                <a:r>
                  <a:rPr lang="en-GB" baseline="0" dirty="0" smtClean="0"/>
                  <a:t> am going to split this whole into 4 equal parts by substituting the hundred square (representing one) for rods (representing tenths) and ones (representing hundredths). There are two tenths and five hundredths in each part . You can see this represented using the dienes.  So each part is 2 tenths and 5 hundredths, or 25 hundredths.  As a fraction this is shown as </a:t>
                </a:r>
                <a:r>
                  <a:rPr lang="en-GB" b="0" i="0" baseline="0" smtClean="0">
                    <a:latin typeface="Cambria Math" panose="02040503050406030204" pitchFamily="18" charset="0"/>
                  </a:rPr>
                  <a:t>25/100</a:t>
                </a:r>
                <a:r>
                  <a:rPr lang="en-GB" dirty="0" smtClean="0"/>
                  <a:t> and as a decimal</a:t>
                </a:r>
                <a:r>
                  <a:rPr lang="en-GB" baseline="0" dirty="0" smtClean="0"/>
                  <a:t> this is 0.25. </a:t>
                </a:r>
                <a:r>
                  <a:rPr lang="en-GB" b="0" i="0" baseline="0" smtClean="0">
                    <a:latin typeface="Cambria Math" panose="02040503050406030204" pitchFamily="18" charset="0"/>
                  </a:rPr>
                  <a:t>25/(100 )</a:t>
                </a:r>
                <a:r>
                  <a:rPr lang="en-GB" dirty="0" smtClean="0"/>
                  <a:t>is equivalent to </a:t>
                </a:r>
                <a:r>
                  <a:rPr lang="en-GB" b="0" i="0" smtClean="0">
                    <a:latin typeface="Cambria Math" panose="02040503050406030204" pitchFamily="18" charset="0"/>
                  </a:rPr>
                  <a:t>1/(4 ).</a:t>
                </a:r>
                <a:endParaRPr lang="en-GB" dirty="0" smtClean="0"/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dirty="0" smtClean="0"/>
                  <a:t>One whole has been split into four equal parts.  There are 25 hundredths in each part. </a:t>
                </a:r>
              </a:p>
              <a:p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8835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Here is one whole.  Can we</a:t>
                </a:r>
                <a:r>
                  <a:rPr lang="en-GB" baseline="0" dirty="0"/>
                  <a:t> divide this whole into 4 equal parts? How can this be done? How can we show this using Dienes? Pause the video to have a think about what this would look like. </a:t>
                </a:r>
              </a:p>
              <a:p>
                <a:r>
                  <a:rPr lang="en-GB" dirty="0"/>
                  <a:t>Now</a:t>
                </a:r>
                <a:r>
                  <a:rPr lang="en-GB" baseline="0" dirty="0"/>
                  <a:t> am going to divide this whole into 4 equal parts by substituting the hundred square (representing one) for rods (representing tenths) and ones (representing hundredths). There are two tenths and five hundredths in each part . You can see this represented using the dienes.  So each part is two tenths and five hundredths.  How many hundredths is this? 25 hundredths.  As a fraction this is shown 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baseline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dirty="0"/>
                  <a:t> and as a decimal</a:t>
                </a:r>
                <a:r>
                  <a:rPr lang="en-GB" baseline="0" dirty="0"/>
                  <a:t> this is 0.25.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baseline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100 </m:t>
                        </m:r>
                      </m:den>
                    </m:f>
                  </m:oMath>
                </a14:m>
                <a:r>
                  <a:rPr lang="en-GB" dirty="0"/>
                  <a:t>is 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4 </m:t>
                        </m:r>
                      </m:den>
                    </m:f>
                  </m:oMath>
                </a14:m>
                <a:endParaRPr lang="en-GB" dirty="0"/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dirty="0"/>
                  <a:t>MODEL WITH</a:t>
                </a:r>
                <a:r>
                  <a:rPr lang="en-GB" sz="1200" baseline="0" dirty="0"/>
                  <a:t> DIENES – SUBSTITUTING </a:t>
                </a:r>
                <a:endParaRPr lang="en-GB" dirty="0"/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dirty="0"/>
                  <a:t>One whole has been divided into four equal parts.  There are 25 hundredths in each part. 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Here is one whole.  Now</a:t>
                </a:r>
                <a:r>
                  <a:rPr lang="en-GB" baseline="0" dirty="0" smtClean="0"/>
                  <a:t> </a:t>
                </a:r>
                <a:r>
                  <a:rPr lang="en-GB" baseline="0" dirty="0" smtClean="0"/>
                  <a:t>am going to split this whole into </a:t>
                </a:r>
                <a:r>
                  <a:rPr lang="en-GB" baseline="0" dirty="0" smtClean="0"/>
                  <a:t>4 </a:t>
                </a:r>
                <a:r>
                  <a:rPr lang="en-GB" baseline="0" dirty="0" smtClean="0"/>
                  <a:t>equal parts by substituting the hundred square (representing one) </a:t>
                </a:r>
                <a:r>
                  <a:rPr lang="en-GB" baseline="0" dirty="0" smtClean="0"/>
                  <a:t>for </a:t>
                </a:r>
                <a:r>
                  <a:rPr lang="en-GB" baseline="0" dirty="0" smtClean="0"/>
                  <a:t>rods (representing tenths</a:t>
                </a:r>
                <a:r>
                  <a:rPr lang="en-GB" baseline="0" dirty="0" smtClean="0"/>
                  <a:t>) and ones (representing hundredths). </a:t>
                </a:r>
                <a:r>
                  <a:rPr lang="en-GB" baseline="0" dirty="0" smtClean="0"/>
                  <a:t>There are </a:t>
                </a:r>
                <a:r>
                  <a:rPr lang="en-GB" baseline="0" dirty="0" smtClean="0"/>
                  <a:t>two tenths and five hundredths in each part . </a:t>
                </a:r>
                <a:r>
                  <a:rPr lang="en-GB" baseline="0" dirty="0" smtClean="0"/>
                  <a:t>You can see this represented using the dienes.  So each part is </a:t>
                </a:r>
                <a:r>
                  <a:rPr lang="en-GB" baseline="0" dirty="0" smtClean="0"/>
                  <a:t>2 tenths and 5 hundredths, or 25 hundredths.  As </a:t>
                </a:r>
                <a:r>
                  <a:rPr lang="en-GB" baseline="0" dirty="0" smtClean="0"/>
                  <a:t>a fraction this is shown as </a:t>
                </a:r>
                <a:r>
                  <a:rPr lang="en-GB" b="0" i="0" baseline="0" smtClean="0">
                    <a:latin typeface="Cambria Math" panose="02040503050406030204" pitchFamily="18" charset="0"/>
                  </a:rPr>
                  <a:t>25/100</a:t>
                </a:r>
                <a:r>
                  <a:rPr lang="en-GB" dirty="0" smtClean="0"/>
                  <a:t> and as a decimal</a:t>
                </a:r>
                <a:r>
                  <a:rPr lang="en-GB" baseline="0" dirty="0" smtClean="0"/>
                  <a:t> this is </a:t>
                </a:r>
                <a:r>
                  <a:rPr lang="en-GB" baseline="0" dirty="0" smtClean="0"/>
                  <a:t>0.25. </a:t>
                </a:r>
                <a:r>
                  <a:rPr lang="en-GB" b="0" i="0" baseline="0" smtClean="0">
                    <a:latin typeface="Cambria Math" panose="02040503050406030204" pitchFamily="18" charset="0"/>
                  </a:rPr>
                  <a:t>25/(100 )</a:t>
                </a:r>
                <a:r>
                  <a:rPr lang="en-GB" dirty="0" smtClean="0"/>
                  <a:t>is </a:t>
                </a:r>
                <a:r>
                  <a:rPr lang="en-GB" dirty="0" smtClean="0"/>
                  <a:t>equivalent </a:t>
                </a:r>
                <a:r>
                  <a:rPr lang="en-GB" dirty="0" smtClean="0"/>
                  <a:t>to </a:t>
                </a:r>
                <a:r>
                  <a:rPr lang="en-GB" b="0" i="0" smtClean="0">
                    <a:latin typeface="Cambria Math" panose="02040503050406030204" pitchFamily="18" charset="0"/>
                  </a:rPr>
                  <a:t>1/(</a:t>
                </a:r>
                <a:r>
                  <a:rPr lang="en-GB" b="0" i="0" smtClean="0">
                    <a:latin typeface="Cambria Math" panose="02040503050406030204" pitchFamily="18" charset="0"/>
                  </a:rPr>
                  <a:t>4 )</a:t>
                </a:r>
                <a:r>
                  <a:rPr lang="en-GB" b="0" i="0" smtClean="0">
                    <a:latin typeface="Cambria Math" panose="02040503050406030204" pitchFamily="18" charset="0"/>
                  </a:rPr>
                  <a:t>.</a:t>
                </a:r>
                <a:endParaRPr lang="en-GB" dirty="0" smtClean="0"/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dirty="0" smtClean="0"/>
                  <a:t>One whole has been split into </a:t>
                </a:r>
                <a:r>
                  <a:rPr lang="en-GB" sz="1200" dirty="0" smtClean="0"/>
                  <a:t>four </a:t>
                </a:r>
                <a:r>
                  <a:rPr lang="en-GB" sz="1200" dirty="0" smtClean="0"/>
                  <a:t>equal parts.  There are </a:t>
                </a:r>
                <a:r>
                  <a:rPr lang="en-GB" sz="1200" dirty="0" smtClean="0"/>
                  <a:t>25 hundredths in each part. </a:t>
                </a:r>
                <a:endParaRPr lang="en-GB" sz="1200" dirty="0" smtClean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7524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Can we divide the whole into 3 equal parts? How would we do this?  Pause the video to have</a:t>
            </a:r>
            <a:r>
              <a:rPr lang="en-GB" baseline="0" dirty="0"/>
              <a:t> a think about what this would look like. What is our problem? </a:t>
            </a:r>
            <a:endParaRPr lang="en-GB" dirty="0"/>
          </a:p>
          <a:p>
            <a:r>
              <a:rPr lang="en-GB" dirty="0"/>
              <a:t>If there are three tenths and three hundredths in each part is</a:t>
            </a:r>
            <a:r>
              <a:rPr lang="en-GB" baseline="0" dirty="0"/>
              <a:t> there any of the whole left? </a:t>
            </a:r>
          </a:p>
          <a:p>
            <a:r>
              <a:rPr lang="en-GB" baseline="0" dirty="0"/>
              <a:t>Model that 3 tenths and 3 hundredths together are 9 tenths and 9 hundredths. </a:t>
            </a:r>
          </a:p>
          <a:p>
            <a:r>
              <a:rPr lang="en-GB" baseline="0" dirty="0"/>
              <a:t>Establish there is one hundredth left – how can this be split into three parts? </a:t>
            </a:r>
            <a:endParaRPr lang="en-GB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MODEL WITH</a:t>
            </a:r>
            <a:r>
              <a:rPr lang="en-GB" sz="1200" baseline="0" dirty="0"/>
              <a:t> DIENES – SUBSTITUTING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8136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There are some of these equivalences that you are unlikely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to use.  For example knowing the decimal 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kern="1200" baseline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baseline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baseline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7</m:t>
                        </m:r>
                      </m:den>
                    </m:f>
                    <m:r>
                      <a:rPr lang="en-GB" sz="1200" b="0" i="1" kern="1200" baseline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.</m:t>
                    </m:r>
                  </m:oMath>
                </a14:m>
                <a:endParaRPr lang="en-GB" sz="1200" b="0" i="1" kern="1200" baseline="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Others are extremely useful and will crop up again and again. 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See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  <m:r>
                      <a:rPr lang="en-GB" sz="1200" b="0" i="1" kern="120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, </m:t>
                    </m:r>
                    <m:f>
                      <m:fPr>
                        <m:ctrlP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  <m:r>
                      <a:rPr lang="en-GB" sz="1200" b="0" i="1" kern="120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  <m:r>
                      <a:rPr lang="en-GB" sz="1200" b="0" i="1" kern="120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(two parts, four parts, five parts and ten parts respectively).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 These are the most common divisions used in graphs and measures. </a:t>
                </a:r>
              </a:p>
              <a:p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It is necessary to know these off by heart.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kern="1200" baseline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baseline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baseline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is not as commonly used as the other fractions but is helpful to know. 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There are some of these equivalences that you are unlikely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to use.  For example knowing the decimal equivalent to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1/7  .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endParaRPr>
              </a:p>
              <a:p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Others are extremely useful and will crop up again and again. </a:t>
                </a:r>
              </a:p>
              <a:p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See </a:t>
                </a:r>
                <a:r>
                  <a:rPr lang="en-GB" sz="1200" b="0" i="0" kern="120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1/2,  1/4  </a:t>
                </a: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, </a:t>
                </a:r>
                <a:r>
                  <a:rPr lang="en-GB" sz="1200" b="0" i="0" kern="120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1/5  </a:t>
                </a: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and </a:t>
                </a:r>
                <a:r>
                  <a:rPr lang="en-GB" sz="1200" b="0" i="0" kern="120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1/10</a:t>
                </a: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(two parts, four parts, five parts and ten parts respectively).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 These are the most common divisions used in graphs and measures. </a:t>
                </a:r>
              </a:p>
              <a:p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It is necessary to know these off by heart.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1/8</a:t>
                </a: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is not as commonly used as the other fractions but is helpful to know. </a:t>
                </a:r>
                <a:endParaRPr lang="en-GB" sz="12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41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Practice activity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dirty="0"/>
                  <a:t>These cards will</a:t>
                </a:r>
                <a:r>
                  <a:rPr lang="en-GB" baseline="0" dirty="0"/>
                  <a:t> </a:t>
                </a:r>
                <a:r>
                  <a:rPr lang="en-GB" dirty="0"/>
                  <a:t>help you learn and instantly recall the most common fractions and decimal equivalents.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dirty="0"/>
                  <a:t>Model cutting paper/card</a:t>
                </a:r>
                <a:r>
                  <a:rPr lang="en-GB" baseline="0" dirty="0"/>
                  <a:t> into 5 cards (including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baseline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baseline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b="0" baseline="0" dirty="0"/>
                  <a:t> ?)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b="0" baseline="0" dirty="0"/>
                  <a:t>Once you have written the decimals on one side and the equivalent fractions on the back you can test yourself.  Keep practising so that your instant recall improves.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Practice activity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dirty="0" smtClean="0"/>
                  <a:t>These cards will</a:t>
                </a:r>
                <a:r>
                  <a:rPr lang="en-GB" baseline="0" dirty="0" smtClean="0"/>
                  <a:t> </a:t>
                </a:r>
                <a:r>
                  <a:rPr lang="en-GB" dirty="0" smtClean="0"/>
                  <a:t>help you learn and instantly recall the most common fractions and decimal equivalents.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dirty="0" smtClean="0"/>
                  <a:t>Model cutting paper/card</a:t>
                </a:r>
                <a:r>
                  <a:rPr lang="en-GB" baseline="0" dirty="0" smtClean="0"/>
                  <a:t> into 5 cards (including </a:t>
                </a:r>
                <a:r>
                  <a:rPr lang="en-GB" b="0" i="0" baseline="0" smtClean="0">
                    <a:latin typeface="Cambria Math" panose="02040503050406030204" pitchFamily="18" charset="0"/>
                  </a:rPr>
                  <a:t>1/8</a:t>
                </a:r>
                <a:r>
                  <a:rPr lang="en-GB" b="0" baseline="0" dirty="0" smtClean="0"/>
                  <a:t> ?)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b="0" baseline="0" dirty="0" smtClean="0"/>
                  <a:t>Once you have written the decimals on one side and the equivalent fractions on the back you can test yourself.  Keep practising so that your instant recall improves.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dirty="0" smtClean="0"/>
              </a:p>
              <a:p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3876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772693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24/05/2021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0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10" Type="http://schemas.openxmlformats.org/officeDocument/2006/relationships/image" Target="../media/image7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0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2</a:t>
            </a:r>
            <a:endParaRPr lang="en-GB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51" y="1739635"/>
            <a:ext cx="3299378" cy="46373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2851" y="1008720"/>
            <a:ext cx="300161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70C0"/>
                </a:solidFill>
              </a:rPr>
              <a:t>Practice activity</a:t>
            </a:r>
          </a:p>
          <a:p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4223509" y="4995467"/>
            <a:ext cx="1341782" cy="9243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5759522" y="4978740"/>
            <a:ext cx="1341782" cy="9577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546947" y="5045443"/>
                <a:ext cx="675860" cy="10633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6947" y="5045443"/>
                <a:ext cx="675860" cy="106336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5939050" y="5228963"/>
            <a:ext cx="1164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0.125</a:t>
            </a:r>
          </a:p>
        </p:txBody>
      </p:sp>
      <p:sp>
        <p:nvSpPr>
          <p:cNvPr id="13" name="Cloud Callout 12">
            <a:extLst>
              <a:ext uri="{FF2B5EF4-FFF2-40B4-BE49-F238E27FC236}">
                <a16:creationId xmlns:a16="http://schemas.microsoft.com/office/drawing/2014/main" id="{9D309363-5D42-134F-AD87-529EA67B8815}"/>
              </a:ext>
            </a:extLst>
          </p:cNvPr>
          <p:cNvSpPr/>
          <p:nvPr/>
        </p:nvSpPr>
        <p:spPr bwMode="auto">
          <a:xfrm>
            <a:off x="4403036" y="989585"/>
            <a:ext cx="3531704" cy="2474845"/>
          </a:xfrm>
          <a:prstGeom prst="cloudCallout">
            <a:avLst>
              <a:gd name="adj1" fmla="val -62069"/>
              <a:gd name="adj2" fmla="val 64469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6672CA-E76C-4548-87FD-7611E467C605}"/>
              </a:ext>
            </a:extLst>
          </p:cNvPr>
          <p:cNvSpPr txBox="1"/>
          <p:nvPr/>
        </p:nvSpPr>
        <p:spPr>
          <a:xfrm>
            <a:off x="5222807" y="1331886"/>
            <a:ext cx="200770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How quickly can you recall the fraction or decimal equivalent?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6672CA-E76C-4548-87FD-7611E467C605}"/>
              </a:ext>
            </a:extLst>
          </p:cNvPr>
          <p:cNvSpPr txBox="1"/>
          <p:nvPr/>
        </p:nvSpPr>
        <p:spPr>
          <a:xfrm>
            <a:off x="4238213" y="4245866"/>
            <a:ext cx="3228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Are you ready to add an extra card? </a:t>
            </a:r>
          </a:p>
        </p:txBody>
      </p:sp>
    </p:spTree>
    <p:extLst>
      <p:ext uri="{BB962C8B-B14F-4D97-AF65-F5344CB8AC3E}">
        <p14:creationId xmlns:p14="http://schemas.microsoft.com/office/powerpoint/2010/main" val="174884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9B9DB2-B1C8-4A59-9D40-7AE37A1F5A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83B59E-8B39-43D8-9EA2-FD51B2B9D939}"/>
              </a:ext>
            </a:extLst>
          </p:cNvPr>
          <p:cNvSpPr txBox="1"/>
          <p:nvPr/>
        </p:nvSpPr>
        <p:spPr>
          <a:xfrm>
            <a:off x="318527" y="757778"/>
            <a:ext cx="5368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70C0"/>
                </a:solidFill>
              </a:rPr>
              <a:t>Practice activity</a:t>
            </a: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EBE15119-0769-4B75-AB8B-1C0654A39115}"/>
              </a:ext>
            </a:extLst>
          </p:cNvPr>
          <p:cNvSpPr/>
          <p:nvPr/>
        </p:nvSpPr>
        <p:spPr>
          <a:xfrm>
            <a:off x="2297446" y="1303625"/>
            <a:ext cx="3714750" cy="1583147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333333"/>
                </a:solidFill>
                <a:latin typeface="Arial" panose="020B0604020202020204" pitchFamily="34" charset="0"/>
              </a:rPr>
              <a:t>‘Use the chart to help you compare these fractions and decimals</a:t>
            </a:r>
          </a:p>
          <a:p>
            <a:pPr algn="ctr"/>
            <a:r>
              <a:rPr lang="en-GB" sz="1600" dirty="0">
                <a:solidFill>
                  <a:srgbClr val="333333"/>
                </a:solidFill>
                <a:latin typeface="Arial" panose="020B0604020202020204" pitchFamily="34" charset="0"/>
              </a:rPr>
              <a:t>Can you explain why they are &lt; &gt; or =?.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18BFA9-75A7-4833-B09B-F9E29F7BA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727" y="4295677"/>
            <a:ext cx="6373546" cy="23798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B1FAE7-4D32-4ED6-B32A-04583EDF52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8826" y="1012992"/>
            <a:ext cx="1028899" cy="30063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477B61-99EF-4D58-98D8-0832A0935A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071" y="3166295"/>
            <a:ext cx="3714750" cy="74295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F3F91E5-6D47-4031-83DA-FDE0AC1229EA}"/>
              </a:ext>
            </a:extLst>
          </p:cNvPr>
          <p:cNvSpPr txBox="1"/>
          <p:nvPr/>
        </p:nvSpPr>
        <p:spPr>
          <a:xfrm>
            <a:off x="1226128" y="4468616"/>
            <a:ext cx="429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=</a:t>
            </a:r>
            <a:endParaRPr lang="en-GB" sz="28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75ECD3-3B91-4C0B-AC5B-679A9EC7A9A2}"/>
              </a:ext>
            </a:extLst>
          </p:cNvPr>
          <p:cNvSpPr txBox="1"/>
          <p:nvPr/>
        </p:nvSpPr>
        <p:spPr>
          <a:xfrm>
            <a:off x="1226128" y="5532932"/>
            <a:ext cx="429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=</a:t>
            </a:r>
            <a:endParaRPr lang="en-GB" sz="28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4724BA-74CB-4D51-B830-369D709EEC50}"/>
              </a:ext>
            </a:extLst>
          </p:cNvPr>
          <p:cNvSpPr txBox="1"/>
          <p:nvPr/>
        </p:nvSpPr>
        <p:spPr>
          <a:xfrm>
            <a:off x="5188529" y="4524036"/>
            <a:ext cx="429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&lt;</a:t>
            </a:r>
            <a:endParaRPr lang="en-GB" sz="28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D0C8028-C593-45E4-9FB9-40249D8ADADE}"/>
              </a:ext>
            </a:extLst>
          </p:cNvPr>
          <p:cNvSpPr txBox="1"/>
          <p:nvPr/>
        </p:nvSpPr>
        <p:spPr>
          <a:xfrm>
            <a:off x="5257087" y="5532932"/>
            <a:ext cx="429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&lt;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335014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EF1A7D0-1F0F-4234-B4A5-54EB09D76A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C6F56A-E0F2-443E-BEAF-8D3FA9DFF12C}"/>
              </a:ext>
            </a:extLst>
          </p:cNvPr>
          <p:cNvSpPr txBox="1"/>
          <p:nvPr/>
        </p:nvSpPr>
        <p:spPr>
          <a:xfrm>
            <a:off x="604210" y="993550"/>
            <a:ext cx="20664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70C0"/>
                </a:solidFill>
              </a:rPr>
              <a:t>Time for a </a:t>
            </a:r>
          </a:p>
          <a:p>
            <a:r>
              <a:rPr lang="en-US" sz="2800" b="1" u="sng" dirty="0">
                <a:solidFill>
                  <a:srgbClr val="0070C0"/>
                </a:solidFill>
              </a:rPr>
              <a:t>Challenge</a:t>
            </a: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AA237EFE-9855-4644-A092-B530BD1DD104}"/>
              </a:ext>
            </a:extLst>
          </p:cNvPr>
          <p:cNvSpPr/>
          <p:nvPr/>
        </p:nvSpPr>
        <p:spPr>
          <a:xfrm>
            <a:off x="3355946" y="780030"/>
            <a:ext cx="3117400" cy="1323665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333333"/>
                </a:solidFill>
                <a:latin typeface="Arial" panose="020B0604020202020204" pitchFamily="34" charset="0"/>
              </a:rPr>
              <a:t>Are these statements true or false?</a:t>
            </a:r>
            <a:endParaRPr lang="en-GB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1DBB950-75CA-4314-A4C0-AA8A7B00FB24}"/>
                  </a:ext>
                </a:extLst>
              </p:cNvPr>
              <p:cNvSpPr txBox="1"/>
              <p:nvPr/>
            </p:nvSpPr>
            <p:spPr>
              <a:xfrm>
                <a:off x="397351" y="2717768"/>
                <a:ext cx="3454213" cy="3659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One tenth </a:t>
                </a:r>
                <a:r>
                  <a:rPr lang="en-US" b="1" i="1" dirty="0"/>
                  <a:t>is equivalent to </a:t>
                </a:r>
                <a:r>
                  <a:rPr lang="en-US" dirty="0"/>
                  <a:t>10 hundredths?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1 </a:t>
                </a:r>
                <a:r>
                  <a:rPr lang="en-US" b="1" i="1" dirty="0"/>
                  <a:t>is ten times the size of </a:t>
                </a:r>
                <a:r>
                  <a:rPr lang="en-US" dirty="0"/>
                  <a:t>0.01?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0.1 </a:t>
                </a:r>
                <a:r>
                  <a:rPr lang="en-US" b="1" i="1" dirty="0"/>
                  <a:t>is equivalent to</a:t>
                </a:r>
                <a:r>
                  <a:rPr lang="en-US" b="1" dirty="0"/>
                  <a:t> </a:t>
                </a:r>
                <a:r>
                  <a:rPr lang="en-US" dirty="0"/>
                  <a:t>0.10?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��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���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�����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���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����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��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1DBB950-75CA-4314-A4C0-AA8A7B00FB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351" y="2717768"/>
                <a:ext cx="3454213" cy="3659720"/>
              </a:xfrm>
              <a:prstGeom prst="rect">
                <a:avLst/>
              </a:prstGeom>
              <a:blipFill>
                <a:blip r:embed="rId3"/>
                <a:stretch>
                  <a:fillRect l="-1411" t="-1000" r="-14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86C91285-C7C9-41B8-8250-4939B43277A9}"/>
              </a:ext>
            </a:extLst>
          </p:cNvPr>
          <p:cNvSpPr/>
          <p:nvPr/>
        </p:nvSpPr>
        <p:spPr bwMode="auto">
          <a:xfrm>
            <a:off x="4357255" y="2675341"/>
            <a:ext cx="429490" cy="502526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4EABDF-4D4E-4DB5-B8C2-AE50BF88AD06}"/>
              </a:ext>
            </a:extLst>
          </p:cNvPr>
          <p:cNvSpPr/>
          <p:nvPr/>
        </p:nvSpPr>
        <p:spPr bwMode="auto">
          <a:xfrm>
            <a:off x="4357255" y="3735658"/>
            <a:ext cx="429490" cy="502526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16F068-110E-4BC4-97B8-E4CD0178698D}"/>
              </a:ext>
            </a:extLst>
          </p:cNvPr>
          <p:cNvSpPr/>
          <p:nvPr/>
        </p:nvSpPr>
        <p:spPr bwMode="auto">
          <a:xfrm>
            <a:off x="4357255" y="4751009"/>
            <a:ext cx="429490" cy="502526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B77ED2-DAA3-43B8-82C4-66F05F68D5EB}"/>
              </a:ext>
            </a:extLst>
          </p:cNvPr>
          <p:cNvSpPr/>
          <p:nvPr/>
        </p:nvSpPr>
        <p:spPr bwMode="auto">
          <a:xfrm>
            <a:off x="4357255" y="5766360"/>
            <a:ext cx="429490" cy="502526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3F5228A-408B-4C1E-A88D-08802EAEE9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8636" y="843734"/>
            <a:ext cx="989750" cy="289192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A935D20-77AE-46AB-B7C8-A5EBC1323550}"/>
              </a:ext>
            </a:extLst>
          </p:cNvPr>
          <p:cNvSpPr txBox="1"/>
          <p:nvPr/>
        </p:nvSpPr>
        <p:spPr>
          <a:xfrm>
            <a:off x="4357255" y="2681380"/>
            <a:ext cx="429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</a:t>
            </a:r>
            <a:endParaRPr lang="en-GB" sz="28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7FACB4-E66F-45D2-A701-28128C6398FA}"/>
              </a:ext>
            </a:extLst>
          </p:cNvPr>
          <p:cNvSpPr txBox="1"/>
          <p:nvPr/>
        </p:nvSpPr>
        <p:spPr>
          <a:xfrm>
            <a:off x="4393274" y="3749513"/>
            <a:ext cx="429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F</a:t>
            </a:r>
            <a:endParaRPr lang="en-GB" sz="2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A066B7-B981-47DE-A684-154FB70BB2D7}"/>
              </a:ext>
            </a:extLst>
          </p:cNvPr>
          <p:cNvSpPr txBox="1"/>
          <p:nvPr/>
        </p:nvSpPr>
        <p:spPr>
          <a:xfrm>
            <a:off x="4393274" y="4716460"/>
            <a:ext cx="429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</a:t>
            </a:r>
            <a:endParaRPr lang="en-GB" sz="28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9563DF-3822-40F0-AD5D-8DAD3C431032}"/>
              </a:ext>
            </a:extLst>
          </p:cNvPr>
          <p:cNvSpPr txBox="1"/>
          <p:nvPr/>
        </p:nvSpPr>
        <p:spPr>
          <a:xfrm>
            <a:off x="4357255" y="5745666"/>
            <a:ext cx="429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169764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56" y="748979"/>
            <a:ext cx="3138105" cy="3088880"/>
          </a:xfrm>
          <a:prstGeom prst="rect">
            <a:avLst/>
          </a:prstGeom>
        </p:spPr>
      </p:pic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607172"/>
              </p:ext>
            </p:extLst>
          </p:nvPr>
        </p:nvGraphicFramePr>
        <p:xfrm>
          <a:off x="5254588" y="2192031"/>
          <a:ext cx="2627142" cy="1110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229">
                  <a:extLst>
                    <a:ext uri="{9D8B030D-6E8A-4147-A177-3AD203B41FA5}">
                      <a16:colId xmlns:a16="http://schemas.microsoft.com/office/drawing/2014/main" val="3337408433"/>
                    </a:ext>
                  </a:extLst>
                </a:gridCol>
                <a:gridCol w="1279913">
                  <a:extLst>
                    <a:ext uri="{9D8B030D-6E8A-4147-A177-3AD203B41FA5}">
                      <a16:colId xmlns:a16="http://schemas.microsoft.com/office/drawing/2014/main" val="57290559"/>
                    </a:ext>
                  </a:extLst>
                </a:gridCol>
              </a:tblGrid>
              <a:tr h="44969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Fraction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Decimal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839312"/>
                  </a:ext>
                </a:extLst>
              </a:tr>
              <a:tr h="661069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616441"/>
                  </a:ext>
                </a:extLst>
              </a:tr>
            </a:tbl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:a16="http://schemas.microsoft.com/office/drawing/2014/main" id="{92534B6B-A061-4424-A394-5436512DDEA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3681"/>
          <a:stretch/>
        </p:blipFill>
        <p:spPr>
          <a:xfrm>
            <a:off x="3859490" y="878133"/>
            <a:ext cx="5129320" cy="1502742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4851400" y="3302795"/>
            <a:ext cx="35390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/>
              <a:t>One whole has been divided into ten equal parts.  </a:t>
            </a:r>
          </a:p>
          <a:p>
            <a:pPr algn="ctr"/>
            <a:endParaRPr lang="en-GB" sz="2000" dirty="0"/>
          </a:p>
          <a:p>
            <a:pPr algn="ctr"/>
            <a:r>
              <a:rPr lang="en-GB" sz="2000" dirty="0"/>
              <a:t>There is one-tenth in each part.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526" y="900693"/>
            <a:ext cx="327008" cy="27867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703224" y="2629008"/>
                <a:ext cx="487022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3224" y="2629008"/>
                <a:ext cx="487022" cy="8897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6973953" y="2750707"/>
            <a:ext cx="841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dirty="0"/>
              <a:t>0.1</a:t>
            </a:r>
          </a:p>
          <a:p>
            <a:endParaRPr lang="en-GB" dirty="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3364" y="900693"/>
            <a:ext cx="327008" cy="278672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31406" y="900693"/>
            <a:ext cx="327008" cy="278672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4903" y="900693"/>
            <a:ext cx="327008" cy="2786726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4013" y="900693"/>
            <a:ext cx="327008" cy="2786726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5280" y="900693"/>
            <a:ext cx="327008" cy="2786726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66620" y="900693"/>
            <a:ext cx="327008" cy="278672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8501" y="900693"/>
            <a:ext cx="327008" cy="278672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9657" y="900693"/>
            <a:ext cx="327008" cy="278672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3115" y="900693"/>
            <a:ext cx="327008" cy="278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20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-0.01337 0.4307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2152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-7.40741E-7 L -0.00938 0.4307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152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-7.40741E-7 L -0.00782 0.4307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2152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-7.40741E-7 L -0.00695 0.4300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" y="2150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61111E-6 -7.40741E-7 L -0.00538 0.4296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2148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44444E-6 -7.40741E-7 L -0.00243 0.4310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155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8.33333E-7 -7.40741E-7 L -0.00278 0.4305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2152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7.40741E-7 L -0.00313 0.4305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2152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8.33333E-7 -7.40741E-7 L -0.00208 0.4300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2150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4.44444E-6 -7.40741E-7 L -0.00173 0.4310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6251" y="773589"/>
            <a:ext cx="5466521" cy="6751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6570249" y="2191103"/>
                <a:ext cx="830361" cy="6109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0249" y="2191103"/>
                <a:ext cx="830361" cy="6109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35776"/>
              </p:ext>
            </p:extLst>
          </p:nvPr>
        </p:nvGraphicFramePr>
        <p:xfrm>
          <a:off x="4415228" y="3167245"/>
          <a:ext cx="3939936" cy="1099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4984">
                  <a:extLst>
                    <a:ext uri="{9D8B030D-6E8A-4147-A177-3AD203B41FA5}">
                      <a16:colId xmlns:a16="http://schemas.microsoft.com/office/drawing/2014/main" val="3337408433"/>
                    </a:ext>
                  </a:extLst>
                </a:gridCol>
                <a:gridCol w="984984">
                  <a:extLst>
                    <a:ext uri="{9D8B030D-6E8A-4147-A177-3AD203B41FA5}">
                      <a16:colId xmlns:a16="http://schemas.microsoft.com/office/drawing/2014/main" val="1136121864"/>
                    </a:ext>
                  </a:extLst>
                </a:gridCol>
                <a:gridCol w="1969968">
                  <a:extLst>
                    <a:ext uri="{9D8B030D-6E8A-4147-A177-3AD203B41FA5}">
                      <a16:colId xmlns:a16="http://schemas.microsoft.com/office/drawing/2014/main" val="57290559"/>
                    </a:ext>
                  </a:extLst>
                </a:gridCol>
              </a:tblGrid>
              <a:tr h="434489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/>
                        <a:t>Fraction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Decimal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839312"/>
                  </a:ext>
                </a:extLst>
              </a:tr>
              <a:tr h="665493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616441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415228" y="4247897"/>
            <a:ext cx="3939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One whole has been divided into two equal parts.  </a:t>
            </a:r>
          </a:p>
          <a:p>
            <a:pPr algn="ctr"/>
            <a:r>
              <a:rPr lang="en-GB" sz="2000" dirty="0"/>
              <a:t>There are five- tenths in each part. 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848" y="748979"/>
            <a:ext cx="3138105" cy="30888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736789" y="1536071"/>
                <a:ext cx="497280" cy="6183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6789" y="1536071"/>
                <a:ext cx="497280" cy="61831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4733583" y="3614364"/>
                <a:ext cx="497280" cy="6183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3583" y="3614364"/>
                <a:ext cx="497280" cy="61831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Rectangle 43"/>
          <p:cNvSpPr/>
          <p:nvPr/>
        </p:nvSpPr>
        <p:spPr>
          <a:xfrm>
            <a:off x="7027030" y="3638062"/>
            <a:ext cx="6897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0.5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5642297" y="3598249"/>
                <a:ext cx="423577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2297" y="3598249"/>
                <a:ext cx="423577" cy="61093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/>
          <p:cNvGrpSpPr/>
          <p:nvPr/>
        </p:nvGrpSpPr>
        <p:grpSpPr>
          <a:xfrm>
            <a:off x="897111" y="888600"/>
            <a:ext cx="1444840" cy="2794521"/>
            <a:chOff x="897111" y="888600"/>
            <a:chExt cx="1444840" cy="2794521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97111" y="888600"/>
              <a:ext cx="327008" cy="278672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76569" y="888600"/>
              <a:ext cx="327008" cy="2786726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735485" y="896395"/>
              <a:ext cx="327008" cy="2786726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456027" y="888600"/>
              <a:ext cx="327008" cy="2786726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014943" y="888600"/>
              <a:ext cx="327008" cy="2786726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2294401" y="888600"/>
            <a:ext cx="1444838" cy="2794521"/>
            <a:chOff x="2294401" y="888600"/>
            <a:chExt cx="1444838" cy="2794521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573859" y="896395"/>
              <a:ext cx="327008" cy="278672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294401" y="896395"/>
              <a:ext cx="327008" cy="2786726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853317" y="896395"/>
              <a:ext cx="327008" cy="2786726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412231" y="896395"/>
              <a:ext cx="327008" cy="2786726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132775" y="888600"/>
              <a:ext cx="327008" cy="27867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586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0.0618 0.4342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0" y="2171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0.02986 0.4342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4" grpId="0"/>
      <p:bldP spid="3" grpId="0"/>
      <p:bldP spid="43" grpId="0"/>
      <p:bldP spid="44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FC6DDE0A-444D-444C-B5B7-BFA2AC419A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4608" y="1039839"/>
            <a:ext cx="4192027" cy="953402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5540129" y="3262263"/>
            <a:ext cx="33888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/>
              <a:t>One whole has been divided into five equal parts.  </a:t>
            </a:r>
          </a:p>
          <a:p>
            <a:pPr algn="ctr"/>
            <a:endParaRPr lang="en-GB" sz="2000" dirty="0"/>
          </a:p>
          <a:p>
            <a:pPr algn="ctr"/>
            <a:r>
              <a:rPr lang="en-GB" sz="2000" dirty="0"/>
              <a:t>There are two-tenths in each part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695407"/>
              </p:ext>
            </p:extLst>
          </p:nvPr>
        </p:nvGraphicFramePr>
        <p:xfrm>
          <a:off x="5540129" y="2145094"/>
          <a:ext cx="3388881" cy="10216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7220">
                  <a:extLst>
                    <a:ext uri="{9D8B030D-6E8A-4147-A177-3AD203B41FA5}">
                      <a16:colId xmlns:a16="http://schemas.microsoft.com/office/drawing/2014/main" val="451351448"/>
                    </a:ext>
                  </a:extLst>
                </a:gridCol>
                <a:gridCol w="847220">
                  <a:extLst>
                    <a:ext uri="{9D8B030D-6E8A-4147-A177-3AD203B41FA5}">
                      <a16:colId xmlns:a16="http://schemas.microsoft.com/office/drawing/2014/main" val="547700639"/>
                    </a:ext>
                  </a:extLst>
                </a:gridCol>
                <a:gridCol w="1694441">
                  <a:extLst>
                    <a:ext uri="{9D8B030D-6E8A-4147-A177-3AD203B41FA5}">
                      <a16:colId xmlns:a16="http://schemas.microsoft.com/office/drawing/2014/main" val="2303133743"/>
                    </a:ext>
                  </a:extLst>
                </a:gridCol>
              </a:tblGrid>
              <a:tr h="414639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/>
                        <a:t>Fraction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Decimal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4257801"/>
                  </a:ext>
                </a:extLst>
              </a:tr>
              <a:tr h="607048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66224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5797786" y="2557942"/>
                <a:ext cx="497280" cy="6365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7786" y="2557942"/>
                <a:ext cx="497280" cy="63658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6517485" y="2546821"/>
                <a:ext cx="497280" cy="6109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7485" y="2546821"/>
                <a:ext cx="497280" cy="6109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ctangle 29"/>
          <p:cNvSpPr/>
          <p:nvPr/>
        </p:nvSpPr>
        <p:spPr>
          <a:xfrm>
            <a:off x="7751072" y="2623210"/>
            <a:ext cx="6897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0.2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848" y="748979"/>
            <a:ext cx="3138105" cy="308888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897111" y="888600"/>
            <a:ext cx="606466" cy="2786726"/>
            <a:chOff x="897111" y="888600"/>
            <a:chExt cx="606466" cy="2786726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97111" y="888600"/>
              <a:ext cx="327008" cy="278672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76569" y="888600"/>
              <a:ext cx="327008" cy="2786726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1456027" y="888600"/>
            <a:ext cx="606466" cy="2794521"/>
            <a:chOff x="1456027" y="888600"/>
            <a:chExt cx="606466" cy="2794521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735485" y="896395"/>
              <a:ext cx="327008" cy="2786726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56027" y="888600"/>
              <a:ext cx="327008" cy="2786726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2014943" y="888600"/>
            <a:ext cx="606466" cy="2794521"/>
            <a:chOff x="2014943" y="888600"/>
            <a:chExt cx="606466" cy="2794521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14943" y="888600"/>
              <a:ext cx="327008" cy="2786726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94401" y="896395"/>
              <a:ext cx="327008" cy="2786726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2573859" y="896395"/>
            <a:ext cx="606466" cy="2786726"/>
            <a:chOff x="2573859" y="896395"/>
            <a:chExt cx="606466" cy="2786726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73859" y="896395"/>
              <a:ext cx="327008" cy="2786726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853317" y="896395"/>
              <a:ext cx="327008" cy="2786726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3132775" y="888600"/>
            <a:ext cx="606464" cy="2794521"/>
            <a:chOff x="3132775" y="888600"/>
            <a:chExt cx="606464" cy="2794521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12231" y="896395"/>
              <a:ext cx="327008" cy="2786726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132775" y="888600"/>
              <a:ext cx="327008" cy="27867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626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-0.04062 0.4351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2175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02535 0.4344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7" y="2171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L 0.00035 0.434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171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0.02396 0.4340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169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0441 0.4344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5" y="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7" grpId="0"/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32555"/>
              </p:ext>
            </p:extLst>
          </p:nvPr>
        </p:nvGraphicFramePr>
        <p:xfrm>
          <a:off x="5346281" y="2735286"/>
          <a:ext cx="3120669" cy="1081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0167">
                  <a:extLst>
                    <a:ext uri="{9D8B030D-6E8A-4147-A177-3AD203B41FA5}">
                      <a16:colId xmlns:a16="http://schemas.microsoft.com/office/drawing/2014/main" val="3337408433"/>
                    </a:ext>
                  </a:extLst>
                </a:gridCol>
                <a:gridCol w="950212">
                  <a:extLst>
                    <a:ext uri="{9D8B030D-6E8A-4147-A177-3AD203B41FA5}">
                      <a16:colId xmlns:a16="http://schemas.microsoft.com/office/drawing/2014/main" val="1136121864"/>
                    </a:ext>
                  </a:extLst>
                </a:gridCol>
                <a:gridCol w="1390290">
                  <a:extLst>
                    <a:ext uri="{9D8B030D-6E8A-4147-A177-3AD203B41FA5}">
                      <a16:colId xmlns:a16="http://schemas.microsoft.com/office/drawing/2014/main" val="57290559"/>
                    </a:ext>
                  </a:extLst>
                </a:gridCol>
              </a:tblGrid>
              <a:tr h="437782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/>
                        <a:t>Fraction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Decimal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839312"/>
                  </a:ext>
                </a:extLst>
              </a:tr>
              <a:tr h="643558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61644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4960620" y="4102364"/>
                <a:ext cx="3713850" cy="14502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000" dirty="0"/>
                  <a:t>One whole has been divided into four equal parts.  </a:t>
                </a:r>
              </a:p>
              <a:p>
                <a:pPr algn="ctr"/>
                <a:r>
                  <a:rPr lang="en-GB" sz="2000" dirty="0"/>
                  <a:t>There are 25-hundredths in each part.  This is 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20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0620" y="4102364"/>
                <a:ext cx="3713850" cy="1450269"/>
              </a:xfrm>
              <a:prstGeom prst="rect">
                <a:avLst/>
              </a:prstGeom>
              <a:blipFill>
                <a:blip r:embed="rId3"/>
                <a:stretch>
                  <a:fillRect t="-2521" r="-1149" b="-25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7F45B48B-AF63-4E2A-B4C2-27BA3D8B64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46989" y="1484015"/>
            <a:ext cx="3878653" cy="735496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7406704" y="3263904"/>
            <a:ext cx="10634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0.25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5501277" y="3172336"/>
                <a:ext cx="497280" cy="6109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1277" y="3172336"/>
                <a:ext cx="497280" cy="6109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6342083" y="3168800"/>
                <a:ext cx="497280" cy="6347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2083" y="3168800"/>
                <a:ext cx="497280" cy="63478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579" y="2034716"/>
            <a:ext cx="2940263" cy="298584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9"/>
          <a:srcRect l="6978" t="7646" r="3785" b="7080"/>
          <a:stretch/>
        </p:blipFill>
        <p:spPr>
          <a:xfrm>
            <a:off x="1127969" y="3496031"/>
            <a:ext cx="1449252" cy="143230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9"/>
          <a:srcRect l="6978" t="7646" r="3785" b="7080"/>
          <a:stretch/>
        </p:blipFill>
        <p:spPr>
          <a:xfrm>
            <a:off x="1127902" y="2137953"/>
            <a:ext cx="1449252" cy="143230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9"/>
          <a:srcRect l="6978" t="7646" r="3785" b="7080"/>
          <a:stretch/>
        </p:blipFill>
        <p:spPr>
          <a:xfrm>
            <a:off x="2494776" y="3496031"/>
            <a:ext cx="1449252" cy="143230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9"/>
          <a:srcRect l="6978" t="7646" r="3785" b="7080"/>
          <a:stretch/>
        </p:blipFill>
        <p:spPr>
          <a:xfrm>
            <a:off x="2484877" y="2142869"/>
            <a:ext cx="1449252" cy="1432301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900877" y="2004325"/>
            <a:ext cx="3168000" cy="3168000"/>
            <a:chOff x="742335" y="747025"/>
            <a:chExt cx="3168000" cy="3168000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2316435" y="747025"/>
              <a:ext cx="0" cy="31680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42335" y="2319500"/>
              <a:ext cx="3168000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908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6 L -0.05625 -0.0773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86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0.05955 -0.0768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-38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05955 0.0803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400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-0.06093 0.0770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6" y="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23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185023" y="2897493"/>
            <a:ext cx="35357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/>
              <a:t>One whole has been split into three equal parts.  </a:t>
            </a:r>
          </a:p>
          <a:p>
            <a:pPr algn="ctr"/>
            <a:r>
              <a:rPr lang="en-GB" sz="2000" dirty="0"/>
              <a:t>There are three tenths and three hundredths in each part. 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281790"/>
              </p:ext>
            </p:extLst>
          </p:nvPr>
        </p:nvGraphicFramePr>
        <p:xfrm>
          <a:off x="5242587" y="1577546"/>
          <a:ext cx="3120669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379">
                  <a:extLst>
                    <a:ext uri="{9D8B030D-6E8A-4147-A177-3AD203B41FA5}">
                      <a16:colId xmlns:a16="http://schemas.microsoft.com/office/drawing/2014/main" val="3337408433"/>
                    </a:ext>
                  </a:extLst>
                </a:gridCol>
                <a:gridCol w="1390290">
                  <a:extLst>
                    <a:ext uri="{9D8B030D-6E8A-4147-A177-3AD203B41FA5}">
                      <a16:colId xmlns:a16="http://schemas.microsoft.com/office/drawing/2014/main" val="57290559"/>
                    </a:ext>
                  </a:extLst>
                </a:gridCol>
              </a:tblGrid>
              <a:tr h="32117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Fraction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Decimal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839312"/>
                  </a:ext>
                </a:extLst>
              </a:tr>
              <a:tr h="537682">
                <a:tc>
                  <a:txBody>
                    <a:bodyPr/>
                    <a:lstStyle/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616441"/>
                  </a:ext>
                </a:extLst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579" y="2034716"/>
            <a:ext cx="2940263" cy="298584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l="16184" t="7201" r="37471" b="8171"/>
          <a:stretch/>
        </p:blipFill>
        <p:spPr>
          <a:xfrm>
            <a:off x="1127720" y="2131772"/>
            <a:ext cx="914440" cy="281741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/>
          <a:srcRect l="16184" t="7201" r="37471" b="8171"/>
          <a:stretch/>
        </p:blipFill>
        <p:spPr>
          <a:xfrm>
            <a:off x="1929846" y="2134171"/>
            <a:ext cx="952540" cy="281741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/>
          <a:srcRect l="16184" t="7201" r="37471" b="8171"/>
          <a:stretch/>
        </p:blipFill>
        <p:spPr>
          <a:xfrm>
            <a:off x="2763616" y="2131772"/>
            <a:ext cx="952540" cy="281741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l="69484" t="63891" r="10010" b="8382"/>
          <a:stretch/>
        </p:blipFill>
        <p:spPr>
          <a:xfrm>
            <a:off x="3603842" y="4027170"/>
            <a:ext cx="358558" cy="91941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/>
          <a:srcRect l="69484" t="63891" r="10010" b="8382"/>
          <a:stretch/>
        </p:blipFill>
        <p:spPr>
          <a:xfrm>
            <a:off x="3603842" y="3214370"/>
            <a:ext cx="358558" cy="91941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/>
          <a:srcRect l="69484" t="63891" r="10010" b="8382"/>
          <a:stretch/>
        </p:blipFill>
        <p:spPr>
          <a:xfrm>
            <a:off x="3605302" y="2407920"/>
            <a:ext cx="358558" cy="91941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/>
          <a:srcRect l="16511" t="20950" r="31694" b="15528"/>
          <a:stretch/>
        </p:blipFill>
        <p:spPr>
          <a:xfrm>
            <a:off x="3600412" y="2129373"/>
            <a:ext cx="364519" cy="3645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979772" y="1938310"/>
                <a:ext cx="365806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9772" y="1938310"/>
                <a:ext cx="365806" cy="6127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>
          <a:xfrm>
            <a:off x="7193591" y="2080466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/>
              <a:t>0.3333…</a:t>
            </a:r>
          </a:p>
        </p:txBody>
      </p:sp>
    </p:spTree>
    <p:extLst>
      <p:ext uri="{BB962C8B-B14F-4D97-AF65-F5344CB8AC3E}">
        <p14:creationId xmlns:p14="http://schemas.microsoft.com/office/powerpoint/2010/main" val="265174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1388 0.2685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1342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81481E-6 L -0.02256 0.268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1340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0.07899 0.2685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1342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3.33333E-6 L -0.27414 0.1305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15" y="652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1.85185E-6 L -0.08872 0.2490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4" y="1245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111E-6 4.44444E-6 L 0.09826 0.3666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1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/>
              <a:t>3.10 Fractions, decimals and percentages</a:t>
            </a:r>
            <a:endParaRPr lang="en-US" sz="2400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44D696-426F-4E2C-A616-A10ED3444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874" y="881039"/>
            <a:ext cx="5794249" cy="553280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16AC7D7-38C0-4F50-A646-A6818EC4F761}"/>
              </a:ext>
            </a:extLst>
          </p:cNvPr>
          <p:cNvSpPr/>
          <p:nvPr/>
        </p:nvSpPr>
        <p:spPr>
          <a:xfrm>
            <a:off x="4404360" y="1524000"/>
            <a:ext cx="120396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62E2F3-954A-4CF0-8327-CC9F6F665958}"/>
              </a:ext>
            </a:extLst>
          </p:cNvPr>
          <p:cNvSpPr/>
          <p:nvPr/>
        </p:nvSpPr>
        <p:spPr>
          <a:xfrm>
            <a:off x="4404360" y="2057400"/>
            <a:ext cx="120396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7411DF-985E-4DEA-B53C-622CF7910EC0}"/>
              </a:ext>
            </a:extLst>
          </p:cNvPr>
          <p:cNvSpPr/>
          <p:nvPr/>
        </p:nvSpPr>
        <p:spPr>
          <a:xfrm>
            <a:off x="4404360" y="2590800"/>
            <a:ext cx="120396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CCD1D84-8B85-4DFD-B208-111E4FD73C6E}"/>
              </a:ext>
            </a:extLst>
          </p:cNvPr>
          <p:cNvSpPr/>
          <p:nvPr/>
        </p:nvSpPr>
        <p:spPr>
          <a:xfrm>
            <a:off x="4404360" y="3143421"/>
            <a:ext cx="169164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246404-613D-43D1-943F-89F2A933AB48}"/>
              </a:ext>
            </a:extLst>
          </p:cNvPr>
          <p:cNvSpPr/>
          <p:nvPr/>
        </p:nvSpPr>
        <p:spPr>
          <a:xfrm>
            <a:off x="4404360" y="3676821"/>
            <a:ext cx="169164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0A9291-5148-40EB-B400-7A93C2FB225C}"/>
              </a:ext>
            </a:extLst>
          </p:cNvPr>
          <p:cNvSpPr/>
          <p:nvPr/>
        </p:nvSpPr>
        <p:spPr>
          <a:xfrm>
            <a:off x="4404360" y="4210221"/>
            <a:ext cx="169164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E25EAA5-53D7-499F-BF11-C410667BEE32}"/>
              </a:ext>
            </a:extLst>
          </p:cNvPr>
          <p:cNvSpPr/>
          <p:nvPr/>
        </p:nvSpPr>
        <p:spPr>
          <a:xfrm>
            <a:off x="4404360" y="4770462"/>
            <a:ext cx="169164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674AA07-33E3-4E28-A16C-D34C2C2A379A}"/>
              </a:ext>
            </a:extLst>
          </p:cNvPr>
          <p:cNvSpPr/>
          <p:nvPr/>
        </p:nvSpPr>
        <p:spPr>
          <a:xfrm>
            <a:off x="4404360" y="5303862"/>
            <a:ext cx="169164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1E9F14A-E3C5-4878-BD2B-11F74B204B0C}"/>
              </a:ext>
            </a:extLst>
          </p:cNvPr>
          <p:cNvSpPr/>
          <p:nvPr/>
        </p:nvSpPr>
        <p:spPr>
          <a:xfrm>
            <a:off x="4404360" y="5837262"/>
            <a:ext cx="169164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955D62FE-0B37-4ED5-B95B-D9E3C2E926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25"/>
          <a:stretch/>
        </p:blipFill>
        <p:spPr>
          <a:xfrm>
            <a:off x="3169367" y="1447801"/>
            <a:ext cx="2805265" cy="383066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72E8772-8EA4-46A5-B0AE-ED2834850E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2797"/>
          <a:stretch/>
        </p:blipFill>
        <p:spPr>
          <a:xfrm>
            <a:off x="3169367" y="5630694"/>
            <a:ext cx="2805265" cy="75438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03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3BE984A49B7A4AA667383EF4162FCC" ma:contentTypeVersion="10" ma:contentTypeDescription="Create a new document." ma:contentTypeScope="" ma:versionID="ec621aa0cadaaf642f99fd5b8094d7af">
  <xsd:schema xmlns:xsd="http://www.w3.org/2001/XMLSchema" xmlns:xs="http://www.w3.org/2001/XMLSchema" xmlns:p="http://schemas.microsoft.com/office/2006/metadata/properties" xmlns:ns3="e2f7c1fb-8b39-4d5b-953e-de45d1606e4d" targetNamespace="http://schemas.microsoft.com/office/2006/metadata/properties" ma:root="true" ma:fieldsID="81e2db9001e94d40f7eafff3f72bc7f3" ns3:_="">
    <xsd:import namespace="e2f7c1fb-8b39-4d5b-953e-de45d1606e4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f7c1fb-8b39-4d5b-953e-de45d1606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24C329-AD46-40B2-9DDF-A1B79E1BC7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f7c1fb-8b39-4d5b-953e-de45d1606e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e2f7c1fb-8b39-4d5b-953e-de45d1606e4d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1021</Words>
  <Application>Microsoft Macintosh PowerPoint</Application>
  <PresentationFormat>On-screen Show (4:3)</PresentationFormat>
  <Paragraphs>105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2021-05-24T10:51:47Z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0x0101008B3BE984A49B7A4AA667383EF4162FCC</vt:lpwstr>
  </property>
</Properties>
</file>