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8" r:id="rId4"/>
    <p:sldMasterId id="2147483692" r:id="rId5"/>
  </p:sldMasterIdLst>
  <p:notesMasterIdLst>
    <p:notesMasterId r:id="rId22"/>
  </p:notesMasterIdLst>
  <p:sldIdLst>
    <p:sldId id="256" r:id="rId6"/>
    <p:sldId id="400" r:id="rId7"/>
    <p:sldId id="407" r:id="rId8"/>
    <p:sldId id="401" r:id="rId9"/>
    <p:sldId id="402" r:id="rId10"/>
    <p:sldId id="403" r:id="rId11"/>
    <p:sldId id="397" r:id="rId12"/>
    <p:sldId id="393" r:id="rId13"/>
    <p:sldId id="270" r:id="rId14"/>
    <p:sldId id="404" r:id="rId15"/>
    <p:sldId id="411" r:id="rId16"/>
    <p:sldId id="408" r:id="rId17"/>
    <p:sldId id="412" r:id="rId18"/>
    <p:sldId id="406" r:id="rId19"/>
    <p:sldId id="409" r:id="rId20"/>
    <p:sldId id="413" r:id="rId21"/>
  </p:sldIdLst>
  <p:sldSz cx="9144000" cy="6858000" type="screen4x3"/>
  <p:notesSz cx="6888163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3875A1"/>
    <a:srgbClr val="E6E6E6"/>
    <a:srgbClr val="387538"/>
    <a:srgbClr val="F26C5F"/>
    <a:srgbClr val="3E678B"/>
    <a:srgbClr val="F37A00"/>
    <a:srgbClr val="2C3034"/>
    <a:srgbClr val="AE6FAB"/>
    <a:srgbClr val="93C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579609-35B9-4841-82E7-0EEB026DECC6}" v="1" dt="2020-08-27T15:23:59.0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52538"/>
            <a:ext cx="450691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9122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6111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432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7636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2708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10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28570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942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1368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0400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380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572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2418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251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950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052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67211" y="1501742"/>
            <a:ext cx="4114799" cy="2905157"/>
          </a:xfrm>
        </p:spPr>
        <p:txBody>
          <a:bodyPr>
            <a:noAutofit/>
          </a:bodyPr>
          <a:lstStyle>
            <a:lvl1pPr marL="0" indent="0">
              <a:buNone/>
              <a:defRPr sz="37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1</a:t>
            </a:r>
            <a:endParaRPr lang="en-GB" noProof="0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560763" y="40688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48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2000" y="424344"/>
            <a:ext cx="84696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UKS2 Linking fractions, decimals and percentages Lesson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819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661256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1331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126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194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29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5" Type="http://schemas.openxmlformats.org/officeDocument/2006/relationships/image" Target="../media/image31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upper-key-stage-2-linking-fractions-decimals-and-percentages-video-lessons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646611" y="1489042"/>
            <a:ext cx="4114799" cy="2905157"/>
          </a:xfrm>
        </p:spPr>
        <p:txBody>
          <a:bodyPr/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1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62540A5-04E2-4480-A2E7-2D83113202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1132" y="1197641"/>
            <a:ext cx="1538525" cy="4495376"/>
          </a:xfrm>
          <a:prstGeom prst="rect">
            <a:avLst/>
          </a:prstGeom>
        </p:spPr>
      </p:pic>
      <p:cxnSp>
        <p:nvCxnSpPr>
          <p:cNvPr id="7" name="Connector: Curved 6">
            <a:extLst>
              <a:ext uri="{FF2B5EF4-FFF2-40B4-BE49-F238E27FC236}">
                <a16:creationId xmlns:a16="http://schemas.microsoft.com/office/drawing/2014/main" id="{27460A1D-C370-4F15-AA0E-2546736F6DB4}"/>
              </a:ext>
            </a:extLst>
          </p:cNvPr>
          <p:cNvCxnSpPr/>
          <p:nvPr/>
        </p:nvCxnSpPr>
        <p:spPr bwMode="auto">
          <a:xfrm>
            <a:off x="3701132" y="2469243"/>
            <a:ext cx="914400" cy="145143"/>
          </a:xfrm>
          <a:prstGeom prst="curvedConnector3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8A67811C-2AAC-4EE3-8277-7F8E5CFB6E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5187" y="1523063"/>
            <a:ext cx="1259998" cy="63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29F895C-6C46-4094-8324-CEA18D607A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295802" y="1719919"/>
            <a:ext cx="673240" cy="296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4F258BD-FF0E-4B15-9583-2BA3E90822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299938" y="2657463"/>
            <a:ext cx="673240" cy="296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ECD1787-D9C4-409A-9590-2BF0A153D8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5187" y="2388037"/>
            <a:ext cx="1259998" cy="63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D8A1D16-34F8-40DC-AD1E-DFCE678303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295802" y="3408754"/>
            <a:ext cx="673240" cy="2968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22A41A7-B9BA-46CD-90C2-11ABEC6765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5187" y="3249239"/>
            <a:ext cx="1259998" cy="63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13B5A6A-D083-4F8D-AAE3-FAF7389922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295802" y="4194036"/>
            <a:ext cx="673240" cy="296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65D2F35-9BCB-467E-A824-CA6C62EE51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6055" y="3997180"/>
            <a:ext cx="1259998" cy="63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C69C968-544A-474D-A6B4-97CFE4238C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295802" y="4973598"/>
            <a:ext cx="673240" cy="2968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7D7E59E-1ECA-42DB-87B3-32C5D262EB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5187" y="4786046"/>
            <a:ext cx="1259998" cy="63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C263A20-94F4-4AC2-9AC6-7EE38652B5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475707">
            <a:off x="2971748" y="4876157"/>
            <a:ext cx="673240" cy="2968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833A2B0-190A-4570-A338-18CAA5388FB5}"/>
              </a:ext>
            </a:extLst>
          </p:cNvPr>
          <p:cNvSpPr txBox="1"/>
          <p:nvPr/>
        </p:nvSpPr>
        <p:spPr>
          <a:xfrm>
            <a:off x="1567532" y="4629942"/>
            <a:ext cx="133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ten times the size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9EA030D-300E-4170-AF41-14D6712284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475707">
            <a:off x="2976928" y="3988121"/>
            <a:ext cx="673240" cy="2968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80633F6C-C70D-405C-82E6-1B2F10A56C8E}"/>
              </a:ext>
            </a:extLst>
          </p:cNvPr>
          <p:cNvSpPr txBox="1"/>
          <p:nvPr/>
        </p:nvSpPr>
        <p:spPr>
          <a:xfrm>
            <a:off x="1555710" y="3879239"/>
            <a:ext cx="133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ten times the size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651EF8A-040B-4176-9A89-DA27067F01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475707">
            <a:off x="2971187" y="3240859"/>
            <a:ext cx="673240" cy="2968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70C2571-C267-4124-8E6C-B39257BCF9DD}"/>
              </a:ext>
            </a:extLst>
          </p:cNvPr>
          <p:cNvSpPr txBox="1"/>
          <p:nvPr/>
        </p:nvSpPr>
        <p:spPr>
          <a:xfrm>
            <a:off x="1575213" y="3105099"/>
            <a:ext cx="133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ten times the size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30C2511D-1923-4F0A-8417-861089C8DD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475707">
            <a:off x="2976927" y="2423209"/>
            <a:ext cx="673240" cy="2968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8E5D51C-A0C8-4BD6-9244-E41618A2237C}"/>
              </a:ext>
            </a:extLst>
          </p:cNvPr>
          <p:cNvSpPr txBox="1"/>
          <p:nvPr/>
        </p:nvSpPr>
        <p:spPr>
          <a:xfrm>
            <a:off x="1575213" y="2320073"/>
            <a:ext cx="133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ten times the size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1768615-69E6-4261-B1C7-3411216D65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475707">
            <a:off x="2939351" y="1651690"/>
            <a:ext cx="673240" cy="2968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94C7023B-089E-4390-BB82-BC15CB3BE8F4}"/>
              </a:ext>
            </a:extLst>
          </p:cNvPr>
          <p:cNvSpPr txBox="1"/>
          <p:nvPr/>
        </p:nvSpPr>
        <p:spPr>
          <a:xfrm>
            <a:off x="1567532" y="1557652"/>
            <a:ext cx="133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ten times the size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38" descr="A close up of a logo  Description generated with very high confidence">
            <a:extLst>
              <a:ext uri="{FF2B5EF4-FFF2-40B4-BE49-F238E27FC236}">
                <a16:creationId xmlns:a16="http://schemas.microsoft.com/office/drawing/2014/main" id="{7BE1F515-E8B5-44A9-99D0-EF304B158A0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3925133" y="1936377"/>
            <a:ext cx="956426" cy="968162"/>
          </a:xfrm>
          <a:prstGeom prst="rect">
            <a:avLst/>
          </a:prstGeom>
        </p:spPr>
      </p:pic>
      <p:pic>
        <p:nvPicPr>
          <p:cNvPr id="40" name="Picture 39" descr="A close up of a logo  Description generated with very high confidence">
            <a:extLst>
              <a:ext uri="{FF2B5EF4-FFF2-40B4-BE49-F238E27FC236}">
                <a16:creationId xmlns:a16="http://schemas.microsoft.com/office/drawing/2014/main" id="{09DC37F6-18DF-4D6B-849E-FFE8B7F954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3506731" y="1297916"/>
            <a:ext cx="1538525" cy="749342"/>
          </a:xfrm>
          <a:prstGeom prst="rect">
            <a:avLst/>
          </a:prstGeom>
        </p:spPr>
      </p:pic>
      <p:pic>
        <p:nvPicPr>
          <p:cNvPr id="41" name="Picture 40" descr="A close up of a logo  Description generated with very high confidence">
            <a:extLst>
              <a:ext uri="{FF2B5EF4-FFF2-40B4-BE49-F238E27FC236}">
                <a16:creationId xmlns:a16="http://schemas.microsoft.com/office/drawing/2014/main" id="{6D8B5597-A552-47DA-90E5-E49CBA6081A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4157464" y="3403600"/>
            <a:ext cx="828039" cy="838200"/>
          </a:xfrm>
          <a:prstGeom prst="rect">
            <a:avLst/>
          </a:prstGeom>
        </p:spPr>
      </p:pic>
      <p:pic>
        <p:nvPicPr>
          <p:cNvPr id="42" name="Picture 41" descr="A close up of a logo  Description generated with very high confidence">
            <a:extLst>
              <a:ext uri="{FF2B5EF4-FFF2-40B4-BE49-F238E27FC236}">
                <a16:creationId xmlns:a16="http://schemas.microsoft.com/office/drawing/2014/main" id="{B98FCFB4-D930-42DC-9FDE-927BD197DF0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4178375" y="4041489"/>
            <a:ext cx="956426" cy="96816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9572497-232D-400B-B487-1A2E559DF759}"/>
              </a:ext>
            </a:extLst>
          </p:cNvPr>
          <p:cNvSpPr txBox="1"/>
          <p:nvPr/>
        </p:nvSpPr>
        <p:spPr>
          <a:xfrm>
            <a:off x="412635" y="5710739"/>
            <a:ext cx="83176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numbers all represent one of a unit.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digit one tells us the value of the number depending on its place.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42" descr="A close up of a logo  Description generated with very high confidence">
            <a:extLst>
              <a:ext uri="{FF2B5EF4-FFF2-40B4-BE49-F238E27FC236}">
                <a16:creationId xmlns:a16="http://schemas.microsoft.com/office/drawing/2014/main" id="{3F3F824E-DCA1-4F75-88E8-127E74DA78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4257132" y="4780225"/>
            <a:ext cx="1044093" cy="968162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A4E827-C1CF-481B-93C7-D37B7DDFA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66FAF2-6136-45A2-B25B-33DDB359E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393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3" grpId="0"/>
      <p:bldP spid="35" grpId="0"/>
      <p:bldP spid="38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0A064016-D802-4440-BB01-67A9488A132F}"/>
              </a:ext>
            </a:extLst>
          </p:cNvPr>
          <p:cNvSpPr/>
          <p:nvPr/>
        </p:nvSpPr>
        <p:spPr>
          <a:xfrm>
            <a:off x="1708794" y="1135570"/>
            <a:ext cx="6195049" cy="1307358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this bead string has a value of one, where would one tenth and one hundredth be?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01947A-7E07-4EC4-B451-3F68D53EBF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095756" y="-1170368"/>
            <a:ext cx="1079488" cy="9070183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3C268F34-A580-48F3-9B4A-03BDDA68DB60}"/>
              </a:ext>
            </a:extLst>
          </p:cNvPr>
          <p:cNvGrpSpPr/>
          <p:nvPr/>
        </p:nvGrpSpPr>
        <p:grpSpPr>
          <a:xfrm>
            <a:off x="798121" y="1374503"/>
            <a:ext cx="770678" cy="4347833"/>
            <a:chOff x="734621" y="771402"/>
            <a:chExt cx="770678" cy="43478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CAA86D82-C80B-4F5A-A6C4-3F18AB0FF9A7}"/>
                    </a:ext>
                  </a:extLst>
                </p:cNvPr>
                <p:cNvSpPr txBox="1"/>
                <p:nvPr/>
              </p:nvSpPr>
              <p:spPr>
                <a:xfrm>
                  <a:off x="734621" y="4333058"/>
                  <a:ext cx="770678" cy="7861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10 </m:t>
                            </m:r>
                          </m:den>
                        </m:f>
                      </m:oMath>
                    </m:oMathPara>
                  </a14:m>
                  <a:endParaRPr lang="en-GB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CAA86D82-C80B-4F5A-A6C4-3F18AB0FF9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4621" y="4333058"/>
                  <a:ext cx="770678" cy="78617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1F3E7C9F-58A9-4F58-AB2B-5FA3E3EF48AF}"/>
                    </a:ext>
                  </a:extLst>
                </p:cNvPr>
                <p:cNvSpPr txBox="1"/>
                <p:nvPr/>
              </p:nvSpPr>
              <p:spPr>
                <a:xfrm>
                  <a:off x="734621" y="771402"/>
                  <a:ext cx="770678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0.1</m:t>
                        </m:r>
                      </m:oMath>
                    </m:oMathPara>
                  </a14:m>
                  <a:endParaRPr lang="en-GB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1F3E7C9F-58A9-4F58-AB2B-5FA3E3EF48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4621" y="771402"/>
                  <a:ext cx="770678" cy="4616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17B404DC-9A3B-4308-B9E1-1341DE486502}"/>
                </a:ext>
              </a:extLst>
            </p:cNvPr>
            <p:cNvCxnSpPr/>
            <p:nvPr/>
          </p:nvCxnSpPr>
          <p:spPr bwMode="auto">
            <a:xfrm>
              <a:off x="1119960" y="2729723"/>
              <a:ext cx="0" cy="1463565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24356EA1-41ED-49AC-BD71-264D33074FB6}"/>
                </a:ext>
              </a:extLst>
            </p:cNvPr>
            <p:cNvCxnSpPr/>
            <p:nvPr/>
          </p:nvCxnSpPr>
          <p:spPr bwMode="auto">
            <a:xfrm>
              <a:off x="1119960" y="1149016"/>
              <a:ext cx="0" cy="1463565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C1E10A-727F-4F0E-B084-8FC6E911A3F3}"/>
              </a:ext>
            </a:extLst>
          </p:cNvPr>
          <p:cNvGrpSpPr/>
          <p:nvPr/>
        </p:nvGrpSpPr>
        <p:grpSpPr>
          <a:xfrm>
            <a:off x="-4574" y="1374503"/>
            <a:ext cx="817327" cy="4351872"/>
            <a:chOff x="-87630" y="757126"/>
            <a:chExt cx="817327" cy="435187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C4FAF60A-2FA0-4DB6-A870-D962B6E40C8D}"/>
                    </a:ext>
                  </a:extLst>
                </p:cNvPr>
                <p:cNvSpPr txBox="1"/>
                <p:nvPr/>
              </p:nvSpPr>
              <p:spPr>
                <a:xfrm>
                  <a:off x="-87630" y="4322821"/>
                  <a:ext cx="770678" cy="7861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100 </m:t>
                            </m:r>
                          </m:den>
                        </m:f>
                      </m:oMath>
                    </m:oMathPara>
                  </a14:m>
                  <a:endParaRPr lang="en-GB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C4FAF60A-2FA0-4DB6-A870-D962B6E40C8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87630" y="4322821"/>
                  <a:ext cx="770678" cy="7861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12A0D7B1-5E34-4965-B7A4-A16FDF485AD1}"/>
                    </a:ext>
                  </a:extLst>
                </p:cNvPr>
                <p:cNvSpPr txBox="1"/>
                <p:nvPr/>
              </p:nvSpPr>
              <p:spPr>
                <a:xfrm>
                  <a:off x="-40981" y="757126"/>
                  <a:ext cx="770678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0.01</m:t>
                        </m:r>
                      </m:oMath>
                    </m:oMathPara>
                  </a14:m>
                  <a:endParaRPr lang="en-GB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12A0D7B1-5E34-4965-B7A4-A16FDF485AD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40981" y="757126"/>
                  <a:ext cx="770678" cy="461665"/>
                </a:xfrm>
                <a:prstGeom prst="rect">
                  <a:avLst/>
                </a:prstGeom>
                <a:blipFill>
                  <a:blip r:embed="rId8"/>
                  <a:stretch>
                    <a:fillRect l="-794" r="-1587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45F5A61-5FAD-4683-AAFC-E6604A547965}"/>
                </a:ext>
              </a:extLst>
            </p:cNvPr>
            <p:cNvCxnSpPr/>
            <p:nvPr/>
          </p:nvCxnSpPr>
          <p:spPr bwMode="auto">
            <a:xfrm>
              <a:off x="297709" y="2761622"/>
              <a:ext cx="0" cy="1463565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253B282-EF99-4C02-B491-D734E85825F2}"/>
                </a:ext>
              </a:extLst>
            </p:cNvPr>
            <p:cNvCxnSpPr/>
            <p:nvPr/>
          </p:nvCxnSpPr>
          <p:spPr bwMode="auto">
            <a:xfrm>
              <a:off x="297709" y="1126458"/>
              <a:ext cx="0" cy="1506329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7771881-1F17-4406-87D9-DEDC04728E6D}"/>
              </a:ext>
            </a:extLst>
          </p:cNvPr>
          <p:cNvCxnSpPr/>
          <p:nvPr/>
        </p:nvCxnSpPr>
        <p:spPr bwMode="auto">
          <a:xfrm>
            <a:off x="251339" y="3332824"/>
            <a:ext cx="0" cy="1152510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B07536B-FDD8-48AD-82F5-B0B3AD91EF52}"/>
                  </a:ext>
                </a:extLst>
              </p:cNvPr>
              <p:cNvSpPr txBox="1"/>
              <p:nvPr/>
            </p:nvSpPr>
            <p:spPr>
              <a:xfrm>
                <a:off x="-119818" y="4478330"/>
                <a:ext cx="77067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B07536B-FDD8-48AD-82F5-B0B3AD91EF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9818" y="4478330"/>
                <a:ext cx="770678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F95E9DB-306C-490F-A520-0A1B9C339D7A}"/>
              </a:ext>
            </a:extLst>
          </p:cNvPr>
          <p:cNvCxnSpPr/>
          <p:nvPr/>
        </p:nvCxnSpPr>
        <p:spPr bwMode="auto">
          <a:xfrm>
            <a:off x="9016111" y="3364723"/>
            <a:ext cx="0" cy="1152510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6780AB8-3927-46F6-8D1C-8FDA7143F830}"/>
                  </a:ext>
                </a:extLst>
              </p:cNvPr>
              <p:cNvSpPr txBox="1"/>
              <p:nvPr/>
            </p:nvSpPr>
            <p:spPr>
              <a:xfrm>
                <a:off x="8630772" y="4517233"/>
                <a:ext cx="77067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6780AB8-3927-46F6-8D1C-8FDA7143F8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0772" y="4517233"/>
                <a:ext cx="770678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BD7717-E760-4367-96B5-E29C1E2F3C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6DEF79-AF5E-44C0-93A8-C81F19A19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880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4EE45A-600D-46AF-AC45-3668BB55A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215" y="2382465"/>
            <a:ext cx="989750" cy="28919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019C59-2409-49C5-A821-1AC21A840D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5357" y="3279766"/>
            <a:ext cx="2864070" cy="1557338"/>
          </a:xfrm>
          <a:prstGeom prst="rect">
            <a:avLst/>
          </a:prstGeom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59AA1DCB-B4F8-4D54-9933-7042B5B3F7F1}"/>
              </a:ext>
            </a:extLst>
          </p:cNvPr>
          <p:cNvSpPr/>
          <p:nvPr/>
        </p:nvSpPr>
        <p:spPr>
          <a:xfrm>
            <a:off x="3043974" y="1666379"/>
            <a:ext cx="4340741" cy="1248771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 in the missing symbol</a:t>
            </a:r>
          </a:p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&lt;, &gt; or = 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C7C3FD-A7E0-42CC-AB9D-6CD569A5A2CD}"/>
              </a:ext>
            </a:extLst>
          </p:cNvPr>
          <p:cNvSpPr txBox="1"/>
          <p:nvPr/>
        </p:nvSpPr>
        <p:spPr>
          <a:xfrm>
            <a:off x="4602202" y="3747869"/>
            <a:ext cx="429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DDBBBB-8336-4323-9F40-5A0C0AD9D6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5A0773-0F08-4ED7-874B-4090D3A71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568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4EE45A-600D-46AF-AC45-3668BB55A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115" y="2509465"/>
            <a:ext cx="989750" cy="2891924"/>
          </a:xfrm>
          <a:prstGeom prst="rect">
            <a:avLst/>
          </a:prstGeom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59AA1DCB-B4F8-4D54-9933-7042B5B3F7F1}"/>
              </a:ext>
            </a:extLst>
          </p:cNvPr>
          <p:cNvSpPr/>
          <p:nvPr/>
        </p:nvSpPr>
        <p:spPr>
          <a:xfrm>
            <a:off x="3513874" y="1793379"/>
            <a:ext cx="4340741" cy="1248771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 in the missing symbol</a:t>
            </a:r>
          </a:p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&lt;, &gt; or = 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1579A2-9C98-4E28-8380-6672260A5F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2973" y="3461022"/>
            <a:ext cx="3344729" cy="14284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C7C3FD-A7E0-42CC-AB9D-6CD569A5A2CD}"/>
              </a:ext>
            </a:extLst>
          </p:cNvPr>
          <p:cNvSpPr txBox="1"/>
          <p:nvPr/>
        </p:nvSpPr>
        <p:spPr>
          <a:xfrm>
            <a:off x="5072102" y="3874869"/>
            <a:ext cx="429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4669885-132B-4706-87C3-0DEB2E9376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D7312E-0199-4D44-BA53-755D9D5FE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194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383B59E-8B39-43D8-9EA2-FD51B2B9D939}"/>
              </a:ext>
            </a:extLst>
          </p:cNvPr>
          <p:cNvSpPr txBox="1"/>
          <p:nvPr/>
        </p:nvSpPr>
        <p:spPr>
          <a:xfrm>
            <a:off x="623327" y="1300006"/>
            <a:ext cx="8145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EBE15119-0769-4B75-AB8B-1C0654A39115}"/>
              </a:ext>
            </a:extLst>
          </p:cNvPr>
          <p:cNvSpPr/>
          <p:nvPr/>
        </p:nvSpPr>
        <p:spPr>
          <a:xfrm>
            <a:off x="2980187" y="1902516"/>
            <a:ext cx="3950990" cy="1975927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‘Use the chart to help you compare these fractions and decimals</a:t>
            </a:r>
          </a:p>
          <a:p>
            <a:pPr algn="ctr"/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explain why they are &lt;, &gt; or =?’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18BFA9-75A7-4833-B09B-F9E29F7BA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327" y="4317878"/>
            <a:ext cx="5291850" cy="19759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B1FAE7-4D32-4ED6-B32A-04583EDF5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830" y="1437047"/>
            <a:ext cx="1028899" cy="30063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477B61-99EF-4D58-98D8-0832A0935A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271" y="3588993"/>
            <a:ext cx="2919074" cy="583815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7A6EC0-45BD-4B20-9CAB-1E9B6E600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C0D11B-5AF7-4247-94CE-026F3825B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401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C6F56A-E0F2-443E-BEAF-8D3FA9DFF12C}"/>
              </a:ext>
            </a:extLst>
          </p:cNvPr>
          <p:cNvSpPr txBox="1"/>
          <p:nvPr/>
        </p:nvSpPr>
        <p:spPr>
          <a:xfrm>
            <a:off x="303129" y="877029"/>
            <a:ext cx="8538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AA237EFE-9855-4644-A092-B530BD1DD104}"/>
              </a:ext>
            </a:extLst>
          </p:cNvPr>
          <p:cNvSpPr/>
          <p:nvPr/>
        </p:nvSpPr>
        <p:spPr>
          <a:xfrm>
            <a:off x="5723891" y="4241623"/>
            <a:ext cx="3117400" cy="1323665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</a:rPr>
              <a:t>Are these statements true or false?</a:t>
            </a:r>
            <a:endParaRPr lang="en-GB" sz="24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1DBB950-75CA-4314-A4C0-AA8A7B00FB24}"/>
                  </a:ext>
                </a:extLst>
              </p:cNvPr>
              <p:cNvSpPr txBox="1"/>
              <p:nvPr/>
            </p:nvSpPr>
            <p:spPr>
              <a:xfrm>
                <a:off x="948819" y="2050809"/>
                <a:ext cx="3454213" cy="3659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One tenth </a:t>
                </a:r>
                <a:r>
                  <a:rPr lang="en-US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is equivalent to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10 hundredths?</a:t>
                </a: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1 </a:t>
                </a:r>
                <a:r>
                  <a:rPr lang="en-US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is ten times the size of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0.01?</a:t>
                </a: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0.1 </a:t>
                </a:r>
                <a:r>
                  <a:rPr lang="en-US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is equivalent to</a:t>
                </a: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0.10?</a:t>
                </a: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en-GB" b="1" i="1" smtClean="0">
                          <a:latin typeface="Cambria Math" panose="02040503050406030204" pitchFamily="18" charset="0"/>
                        </a:rPr>
                        <m:t>                                                    </m:t>
                      </m:r>
                      <m:f>
                        <m:f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1DBB950-75CA-4314-A4C0-AA8A7B00F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819" y="2050809"/>
                <a:ext cx="3454213" cy="3659720"/>
              </a:xfrm>
              <a:prstGeom prst="rect">
                <a:avLst/>
              </a:prstGeom>
              <a:blipFill>
                <a:blip r:embed="rId3"/>
                <a:stretch>
                  <a:fillRect l="-1590" t="-832" r="-14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86C91285-C7C9-41B8-8250-4939B43277A9}"/>
              </a:ext>
            </a:extLst>
          </p:cNvPr>
          <p:cNvSpPr/>
          <p:nvPr/>
        </p:nvSpPr>
        <p:spPr bwMode="auto">
          <a:xfrm>
            <a:off x="4848716" y="2116984"/>
            <a:ext cx="429490" cy="502526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4EABDF-4D4E-4DB5-B8C2-AE50BF88AD06}"/>
              </a:ext>
            </a:extLst>
          </p:cNvPr>
          <p:cNvSpPr/>
          <p:nvPr/>
        </p:nvSpPr>
        <p:spPr bwMode="auto">
          <a:xfrm>
            <a:off x="4848716" y="3177301"/>
            <a:ext cx="429490" cy="502526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16F068-110E-4BC4-97B8-E4CD0178698D}"/>
              </a:ext>
            </a:extLst>
          </p:cNvPr>
          <p:cNvSpPr/>
          <p:nvPr/>
        </p:nvSpPr>
        <p:spPr bwMode="auto">
          <a:xfrm>
            <a:off x="4848716" y="4192652"/>
            <a:ext cx="429490" cy="502526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B77ED2-DAA3-43B8-82C4-66F05F68D5EB}"/>
              </a:ext>
            </a:extLst>
          </p:cNvPr>
          <p:cNvSpPr/>
          <p:nvPr/>
        </p:nvSpPr>
        <p:spPr bwMode="auto">
          <a:xfrm>
            <a:off x="4848716" y="5208003"/>
            <a:ext cx="429490" cy="502526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3F5228A-408B-4C1E-A88D-08802EAEE9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634" y="1110230"/>
            <a:ext cx="989750" cy="28919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CBC6B11-47C3-4324-A574-6BC86ACFEFD2}"/>
              </a:ext>
            </a:extLst>
          </p:cNvPr>
          <p:cNvSpPr txBox="1"/>
          <p:nvPr/>
        </p:nvSpPr>
        <p:spPr>
          <a:xfrm>
            <a:off x="948819" y="5565288"/>
            <a:ext cx="459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is one tenth the size of 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C212046-772A-40BE-82B2-5F091EFDA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BBD6D9-4A13-47C8-8AB1-DC1FB85FC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0363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65CD8B-6F78-494A-A351-5EC3BD2012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660840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E4D2A060-5DBE-486C-BE74-C18AF3817471}"/>
              </a:ext>
            </a:extLst>
          </p:cNvPr>
          <p:cNvSpPr/>
          <p:nvPr/>
        </p:nvSpPr>
        <p:spPr>
          <a:xfrm>
            <a:off x="419884" y="2102768"/>
            <a:ext cx="2912892" cy="1950178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</a:rPr>
              <a:t>How would you express what you can see?</a:t>
            </a:r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4" name="Picture 7" descr="C:\Users\Liam\Documents\Design\NCETM\04 Images for B1 PPTs\Final PNG files\ncetm_mm_sp1_se22_aw001.png">
            <a:extLst>
              <a:ext uri="{FF2B5EF4-FFF2-40B4-BE49-F238E27FC236}">
                <a16:creationId xmlns:a16="http://schemas.microsoft.com/office/drawing/2014/main" id="{E58928FC-D439-41A7-81D8-A6D1E0F63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739" y="3446762"/>
            <a:ext cx="1226466" cy="1212369"/>
          </a:xfrm>
          <a:prstGeom prst="rect">
            <a:avLst/>
          </a:prstGeom>
          <a:noFill/>
        </p:spPr>
      </p:pic>
      <p:pic>
        <p:nvPicPr>
          <p:cNvPr id="5" name="Picture 7" descr="C:\Users\Liam\Documents\Design\NCETM\04 Images for B1 PPTs\Final PNG files\ncetm_mm_sp1_se22_aw001.png">
            <a:extLst>
              <a:ext uri="{FF2B5EF4-FFF2-40B4-BE49-F238E27FC236}">
                <a16:creationId xmlns:a16="http://schemas.microsoft.com/office/drawing/2014/main" id="{A9920CFD-9AEF-4CEB-999B-5EC0CE1F9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333"/>
          <a:stretch>
            <a:fillRect/>
          </a:stretch>
        </p:blipFill>
        <p:spPr bwMode="auto">
          <a:xfrm>
            <a:off x="3547891" y="3400118"/>
            <a:ext cx="1205224" cy="1305659"/>
          </a:xfrm>
          <a:prstGeom prst="rect">
            <a:avLst/>
          </a:prstGeom>
          <a:noFill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1A0CA02-F66F-46D7-B08C-EBF001FAEE28}"/>
              </a:ext>
            </a:extLst>
          </p:cNvPr>
          <p:cNvSpPr txBox="1"/>
          <p:nvPr/>
        </p:nvSpPr>
        <p:spPr>
          <a:xfrm>
            <a:off x="866231" y="5028067"/>
            <a:ext cx="7309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 equal parts and we have __of those parts.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3CD24E0-C6D4-477D-B5C9-DB1D89F725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9191" y="1965245"/>
            <a:ext cx="3603740" cy="9893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AE4732D-6A46-498F-A6AC-698DE6015626}"/>
                  </a:ext>
                </a:extLst>
              </p:cNvPr>
              <p:cNvSpPr txBox="1"/>
              <p:nvPr/>
            </p:nvSpPr>
            <p:spPr>
              <a:xfrm>
                <a:off x="6800418" y="2945943"/>
                <a:ext cx="2703656" cy="1525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10 </m:t>
                          </m:r>
                        </m:den>
                      </m:f>
                    </m:oMath>
                  </m:oMathPara>
                </a14:m>
                <a:endParaRPr lang="en-US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AE4732D-6A46-498F-A6AC-698DE60156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0418" y="2945943"/>
                <a:ext cx="2703656" cy="152580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CA45A2-BC54-4D0B-A63A-DE5C2EA19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570E6F-E8FA-4131-B46D-EE8479AC8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520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Liam\Documents\Design\NCETM\04 Images for B1 PPTs\Final PNG files\ncetm_mm_sp1_se22_aw002.png">
            <a:extLst>
              <a:ext uri="{FF2B5EF4-FFF2-40B4-BE49-F238E27FC236}">
                <a16:creationId xmlns:a16="http://schemas.microsoft.com/office/drawing/2014/main" id="{B5DBF9B3-1FB2-414F-AD67-B6CA2F24A3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63075" y="3229076"/>
            <a:ext cx="5421123" cy="257428"/>
          </a:xfrm>
          <a:prstGeom prst="rect">
            <a:avLst/>
          </a:prstGeom>
          <a:noFill/>
        </p:spPr>
      </p:pic>
      <p:pic>
        <p:nvPicPr>
          <p:cNvPr id="5" name="Picture 4" descr="A picture containing indoor, sky, object  Description generated with high confidence">
            <a:extLst>
              <a:ext uri="{FF2B5EF4-FFF2-40B4-BE49-F238E27FC236}">
                <a16:creationId xmlns:a16="http://schemas.microsoft.com/office/drawing/2014/main" id="{EAF5CE3B-0C7B-47FE-A98F-FFF22E4651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1" t="81614"/>
          <a:stretch/>
        </p:blipFill>
        <p:spPr>
          <a:xfrm>
            <a:off x="2379544" y="2816287"/>
            <a:ext cx="520796" cy="101736"/>
          </a:xfrm>
          <a:prstGeom prst="rect">
            <a:avLst/>
          </a:prstGeom>
        </p:spPr>
      </p:pic>
      <p:pic>
        <p:nvPicPr>
          <p:cNvPr id="6" name="Picture 2" descr="C:\Users\Liam\Documents\Design\NCETM\04 Images for B1 PPTs\Final PNG files\ncetm_mm_sp1_se22_aw002.png">
            <a:extLst>
              <a:ext uri="{FF2B5EF4-FFF2-40B4-BE49-F238E27FC236}">
                <a16:creationId xmlns:a16="http://schemas.microsoft.com/office/drawing/2014/main" id="{71F1F1CA-0BA2-4CE4-90C7-EDC94F6161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94" t="-221"/>
          <a:stretch/>
        </p:blipFill>
        <p:spPr bwMode="auto">
          <a:xfrm>
            <a:off x="2085824" y="1738161"/>
            <a:ext cx="1234167" cy="626542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D8C75A-F69D-46B9-90F9-621AD8F5BF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543" y="2918022"/>
            <a:ext cx="5061102" cy="1533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FD6975-BDF8-4B22-AC32-38307B5D58C0}"/>
              </a:ext>
            </a:extLst>
          </p:cNvPr>
          <p:cNvSpPr txBox="1"/>
          <p:nvPr/>
        </p:nvSpPr>
        <p:spPr>
          <a:xfrm>
            <a:off x="2634468" y="3173124"/>
            <a:ext cx="1873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0.1m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E3F7A1-7EB1-465A-A68A-4077A0B35163}"/>
              </a:ext>
            </a:extLst>
          </p:cNvPr>
          <p:cNvSpPr txBox="1"/>
          <p:nvPr/>
        </p:nvSpPr>
        <p:spPr>
          <a:xfrm>
            <a:off x="2634468" y="5155031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DE14CD-A920-440C-BF08-F07C362A2665}"/>
              </a:ext>
            </a:extLst>
          </p:cNvPr>
          <p:cNvSpPr txBox="1"/>
          <p:nvPr/>
        </p:nvSpPr>
        <p:spPr>
          <a:xfrm>
            <a:off x="3713068" y="5078087"/>
            <a:ext cx="6760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D37F337-6D7E-4327-B4EB-39BC54184CCC}"/>
                  </a:ext>
                </a:extLst>
              </p:cNvPr>
              <p:cNvSpPr txBox="1"/>
              <p:nvPr/>
            </p:nvSpPr>
            <p:spPr>
              <a:xfrm>
                <a:off x="3530970" y="4848922"/>
                <a:ext cx="2703656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10 </m:t>
                          </m:r>
                        </m:den>
                      </m:f>
                    </m:oMath>
                  </m:oMathPara>
                </a14:m>
                <a:endParaRPr lang="en-US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D37F337-6D7E-4327-B4EB-39BC54184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0970" y="4848922"/>
                <a:ext cx="2703656" cy="11555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D2A1F49-E16F-4E41-AF60-DA71470E88C4}"/>
                  </a:ext>
                </a:extLst>
              </p:cNvPr>
              <p:cNvSpPr txBox="1"/>
              <p:nvPr/>
            </p:nvSpPr>
            <p:spPr>
              <a:xfrm>
                <a:off x="2664807" y="3554009"/>
                <a:ext cx="4592782" cy="616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/>
                  <a:t> m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D2A1F49-E16F-4E41-AF60-DA71470E88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4807" y="3554009"/>
                <a:ext cx="4592782" cy="6161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 descr="A picture containing indoor, sky, object  Description generated with high confidence">
            <a:extLst>
              <a:ext uri="{FF2B5EF4-FFF2-40B4-BE49-F238E27FC236}">
                <a16:creationId xmlns:a16="http://schemas.microsoft.com/office/drawing/2014/main" id="{234ADC1A-0497-4629-9EF3-1DE373E372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894" y="2371120"/>
            <a:ext cx="513445" cy="55332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2A550E-4636-4805-BC80-890E885F90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455C78-AB2D-4278-B117-EF72D6002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959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E4D794-40CD-4286-8246-9424017C5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418" y="3505207"/>
            <a:ext cx="2767752" cy="2813728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1ED02AD2-831A-4705-B147-663018721008}"/>
              </a:ext>
            </a:extLst>
          </p:cNvPr>
          <p:cNvSpPr/>
          <p:nvPr/>
        </p:nvSpPr>
        <p:spPr>
          <a:xfrm>
            <a:off x="2973893" y="1477284"/>
            <a:ext cx="3619566" cy="994991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values?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BD116C-779B-4C56-9B21-5493A7570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6559" y="3640352"/>
            <a:ext cx="672721" cy="25434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BD4987-C528-4668-82D8-2FB5C35E12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4356" y="3715540"/>
            <a:ext cx="449091" cy="5107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59D5B7-BFDE-468D-B7B1-F7B72EA7630B}"/>
              </a:ext>
            </a:extLst>
          </p:cNvPr>
          <p:cNvSpPr txBox="1"/>
          <p:nvPr/>
        </p:nvSpPr>
        <p:spPr>
          <a:xfrm>
            <a:off x="1300424" y="2752887"/>
            <a:ext cx="199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72646B-E219-48DD-B37C-6B9D41A924D7}"/>
              </a:ext>
            </a:extLst>
          </p:cNvPr>
          <p:cNvSpPr txBox="1"/>
          <p:nvPr/>
        </p:nvSpPr>
        <p:spPr>
          <a:xfrm>
            <a:off x="3434770" y="2764457"/>
            <a:ext cx="199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tenth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389E05-E8BB-4D3E-B66A-6E3DB4C56969}"/>
              </a:ext>
            </a:extLst>
          </p:cNvPr>
          <p:cNvSpPr txBox="1"/>
          <p:nvPr/>
        </p:nvSpPr>
        <p:spPr>
          <a:xfrm>
            <a:off x="5708282" y="2752887"/>
            <a:ext cx="256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hundredth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CBC79A1-C8B8-4162-AA30-527A7E4B50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C6C090-66C8-4ABE-B0D1-6FB094ABE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003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E4D794-40CD-4286-8246-9424017C5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9582" y="3226630"/>
            <a:ext cx="3064227" cy="3115128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1ED02AD2-831A-4705-B147-663018721008}"/>
              </a:ext>
            </a:extLst>
          </p:cNvPr>
          <p:cNvSpPr/>
          <p:nvPr/>
        </p:nvSpPr>
        <p:spPr>
          <a:xfrm>
            <a:off x="2401150" y="991859"/>
            <a:ext cx="3807907" cy="1380647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know it is one tenth?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BD116C-779B-4C56-9B21-5493A7570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8014" y="3341779"/>
            <a:ext cx="672721" cy="28010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59D5B7-BFDE-468D-B7B1-F7B72EA7630B}"/>
              </a:ext>
            </a:extLst>
          </p:cNvPr>
          <p:cNvSpPr txBox="1"/>
          <p:nvPr/>
        </p:nvSpPr>
        <p:spPr>
          <a:xfrm>
            <a:off x="2309924" y="2654257"/>
            <a:ext cx="199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72646B-E219-48DD-B37C-6B9D41A924D7}"/>
              </a:ext>
            </a:extLst>
          </p:cNvPr>
          <p:cNvSpPr txBox="1"/>
          <p:nvPr/>
        </p:nvSpPr>
        <p:spPr>
          <a:xfrm>
            <a:off x="4552953" y="2640659"/>
            <a:ext cx="199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tenth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C0B045-64A7-4AC1-A7C6-74C72C6A2E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2805" y="3538297"/>
            <a:ext cx="218471" cy="24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7651066-1B32-4436-A9CE-52150BC7D3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7123" y="3536587"/>
            <a:ext cx="218471" cy="24130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1A3DA57-A91A-408C-A5ED-655D3F0CE9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3427" y="3536587"/>
            <a:ext cx="218471" cy="24130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8DA20E5-9871-49A2-AC32-206AE83A7E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9455" y="3536587"/>
            <a:ext cx="218471" cy="24130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718E9FF-2838-4CB1-A472-D1364EF2E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5491" y="3536587"/>
            <a:ext cx="218471" cy="24130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A927BF5-5A8F-4D6D-93D3-FB7D508FDF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2461" y="3536587"/>
            <a:ext cx="218471" cy="241306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EB0A68-20C2-478F-A46D-63649BDE38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4536" y="3536587"/>
            <a:ext cx="218471" cy="24130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89DA008-D485-40A7-B006-4A2F2A7C3C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9043" y="3536587"/>
            <a:ext cx="218471" cy="24130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692371C-CF08-4D3C-8335-8298692B38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3550" y="3526313"/>
            <a:ext cx="218471" cy="241306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F910C5-F4F7-468C-8B4A-1AD5F75865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6848" y="3531254"/>
            <a:ext cx="218471" cy="24130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49A3993-FD85-48A1-AC65-3D59957D8FDD}"/>
                  </a:ext>
                </a:extLst>
              </p:cNvPr>
              <p:cNvSpPr txBox="1"/>
              <p:nvPr/>
            </p:nvSpPr>
            <p:spPr>
              <a:xfrm>
                <a:off x="5114663" y="3873235"/>
                <a:ext cx="2703656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49A3993-FD85-48A1-AC65-3D59957D8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4663" y="3873235"/>
                <a:ext cx="2703656" cy="11555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7D703D19-B613-4826-B3F7-4D6DBDC0BC87}"/>
              </a:ext>
            </a:extLst>
          </p:cNvPr>
          <p:cNvSpPr txBox="1"/>
          <p:nvPr/>
        </p:nvSpPr>
        <p:spPr>
          <a:xfrm>
            <a:off x="7717904" y="4196768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9AFEA5-4A52-452C-8B43-E356045BDDD2}"/>
              </a:ext>
            </a:extLst>
          </p:cNvPr>
          <p:cNvSpPr txBox="1"/>
          <p:nvPr/>
        </p:nvSpPr>
        <p:spPr>
          <a:xfrm>
            <a:off x="1361630" y="5966775"/>
            <a:ext cx="68877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has been divided into ten equal parts, so each green rod represents one tenth of one.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D89BBF-9945-46D7-85DB-475A2EB457DB}"/>
              </a:ext>
            </a:extLst>
          </p:cNvPr>
          <p:cNvSpPr txBox="1"/>
          <p:nvPr/>
        </p:nvSpPr>
        <p:spPr>
          <a:xfrm>
            <a:off x="7040020" y="4196769"/>
            <a:ext cx="1162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A110C1-4607-4557-A3ED-C209287B39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CE1BB1-C63C-4F1F-81D9-F1F360316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04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E4D794-40CD-4286-8246-9424017C5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573" y="3428392"/>
            <a:ext cx="2767752" cy="2813728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1ED02AD2-831A-4705-B147-663018721008}"/>
              </a:ext>
            </a:extLst>
          </p:cNvPr>
          <p:cNvSpPr/>
          <p:nvPr/>
        </p:nvSpPr>
        <p:spPr>
          <a:xfrm>
            <a:off x="2667000" y="1168170"/>
            <a:ext cx="4279899" cy="1164406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did you prove it was one hundredth?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BD116C-779B-4C56-9B21-5493A7570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4959" y="3500652"/>
            <a:ext cx="672721" cy="25434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BD4987-C528-4668-82D8-2FB5C35E12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2756" y="3575840"/>
            <a:ext cx="449091" cy="5107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59D5B7-BFDE-468D-B7B1-F7B72EA7630B}"/>
              </a:ext>
            </a:extLst>
          </p:cNvPr>
          <p:cNvSpPr txBox="1"/>
          <p:nvPr/>
        </p:nvSpPr>
        <p:spPr>
          <a:xfrm>
            <a:off x="1059658" y="2634444"/>
            <a:ext cx="199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72646B-E219-48DD-B37C-6B9D41A924D7}"/>
              </a:ext>
            </a:extLst>
          </p:cNvPr>
          <p:cNvSpPr txBox="1"/>
          <p:nvPr/>
        </p:nvSpPr>
        <p:spPr>
          <a:xfrm>
            <a:off x="3333170" y="2624757"/>
            <a:ext cx="199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tenth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389E05-E8BB-4D3E-B66A-6E3DB4C56969}"/>
              </a:ext>
            </a:extLst>
          </p:cNvPr>
          <p:cNvSpPr txBox="1"/>
          <p:nvPr/>
        </p:nvSpPr>
        <p:spPr>
          <a:xfrm>
            <a:off x="5606682" y="2613187"/>
            <a:ext cx="256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hundredth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62BEC5-F0C6-4768-BAC7-38FBA07BC7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958" y="5665381"/>
            <a:ext cx="269964" cy="2429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C892A1-2CE9-4164-8A70-38F275015E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5639321"/>
            <a:ext cx="298920" cy="2690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DEE7D9-27B1-48B6-B15A-FA387ADDF3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958" y="4574599"/>
            <a:ext cx="269964" cy="2429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5EEE68-7A56-417F-B01D-514BFDCED6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958" y="4788319"/>
            <a:ext cx="269964" cy="2429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262489B-C2C9-49EA-BED9-A5DF03B4E5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958" y="5015038"/>
            <a:ext cx="269964" cy="2429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3EF9DA-A4BB-45A3-BD03-B88138C8F6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958" y="5230047"/>
            <a:ext cx="269964" cy="2429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8F2726A-86F6-48E9-814F-93DC5DF191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958" y="5447841"/>
            <a:ext cx="269964" cy="2429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484AC71-A77F-4DBA-92BB-08DD212F21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5420804"/>
            <a:ext cx="298920" cy="26902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54B50B8-7BE6-422A-9561-60DF563647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5208626"/>
            <a:ext cx="298920" cy="2690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92CB3DA-284E-49F9-AB1C-B2B05DD6B6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4980329"/>
            <a:ext cx="298920" cy="26902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54A0D6-48D5-40CD-B235-6ECA3707F2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4777261"/>
            <a:ext cx="298920" cy="26902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EF919CB-EAED-4E30-8F2C-34053C7CF7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4574599"/>
            <a:ext cx="298920" cy="26902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0E42923-8A33-468B-8E4B-CDFF3FDC54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4371531"/>
            <a:ext cx="298920" cy="2690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2882D74-D566-411E-85DC-8F32370BBA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4134124"/>
            <a:ext cx="298920" cy="26902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0CCE8FD-273C-4AA2-AD97-000FA50470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3931259"/>
            <a:ext cx="298920" cy="26902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855F17F-D7AA-4A58-822C-B76CE14D1F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5027" y="3704949"/>
            <a:ext cx="298920" cy="26902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618E313-4B0B-437A-868E-83A96E8DC65A}"/>
              </a:ext>
            </a:extLst>
          </p:cNvPr>
          <p:cNvSpPr txBox="1"/>
          <p:nvPr/>
        </p:nvSpPr>
        <p:spPr>
          <a:xfrm>
            <a:off x="4921522" y="4200286"/>
            <a:ext cx="358065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has been divided into 100 equal parts;  each yellow block represents one hundredth of one.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4AC092C-DFC5-445B-83ED-0E29235B86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000" y="4337812"/>
            <a:ext cx="269964" cy="24296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A442F46-4507-4DAA-9929-575262135F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000" y="4109730"/>
            <a:ext cx="269964" cy="24296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E411B43-503B-47D5-BCDD-241FE4F339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000" y="3918669"/>
            <a:ext cx="269964" cy="24296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D06DCC6-8CAE-4EB3-99FA-F19616957A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277" y="3704949"/>
            <a:ext cx="269964" cy="242967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6234BBD-9347-4170-87B9-06E9AF6B20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C18595-012E-438D-AAB0-D572ED306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3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oji  Description generated with high confidence">
            <a:extLst>
              <a:ext uri="{FF2B5EF4-FFF2-40B4-BE49-F238E27FC236}">
                <a16:creationId xmlns:a16="http://schemas.microsoft.com/office/drawing/2014/main" id="{AFA07AC3-DD1B-45C5-BEA8-9FCE923927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1927" y="2412734"/>
            <a:ext cx="3364176" cy="2536168"/>
          </a:xfrm>
          <a:prstGeom prst="rect">
            <a:avLst/>
          </a:prstGeom>
        </p:spPr>
      </p:pic>
      <p:pic>
        <p:nvPicPr>
          <p:cNvPr id="11" name="Picture 10" descr="A picture containing shoji  Description generated with high confidence">
            <a:extLst>
              <a:ext uri="{FF2B5EF4-FFF2-40B4-BE49-F238E27FC236}">
                <a16:creationId xmlns:a16="http://schemas.microsoft.com/office/drawing/2014/main" id="{231D2DED-D04B-4FB1-8643-6C97C9628D8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4512" y="3785019"/>
            <a:ext cx="242044" cy="311150"/>
          </a:xfrm>
          <a:prstGeom prst="rect">
            <a:avLst/>
          </a:prstGeom>
        </p:spPr>
      </p:pic>
      <p:pic>
        <p:nvPicPr>
          <p:cNvPr id="14" name="Picture 13" descr="A picture containing shoji  Description generated with high confidence">
            <a:extLst>
              <a:ext uri="{FF2B5EF4-FFF2-40B4-BE49-F238E27FC236}">
                <a16:creationId xmlns:a16="http://schemas.microsoft.com/office/drawing/2014/main" id="{3B0C05B4-6318-488F-A718-AC5286A69AD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2885095"/>
            <a:ext cx="3214837" cy="457156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ACBADC1A-89C5-4FC8-ADA6-C1DF49D8499F}"/>
              </a:ext>
            </a:extLst>
          </p:cNvPr>
          <p:cNvSpPr/>
          <p:nvPr/>
        </p:nvSpPr>
        <p:spPr>
          <a:xfrm>
            <a:off x="2675028" y="1004353"/>
            <a:ext cx="3793943" cy="1198107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did you write one hundredth?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EEAF2A0-1DC4-4A21-8E02-1F0312313BC3}"/>
                  </a:ext>
                </a:extLst>
              </p:cNvPr>
              <p:cNvSpPr txBox="1"/>
              <p:nvPr/>
            </p:nvSpPr>
            <p:spPr>
              <a:xfrm>
                <a:off x="3775503" y="3477028"/>
                <a:ext cx="2703656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EEAF2A0-1DC4-4A21-8E02-1F0312313B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5503" y="3477028"/>
                <a:ext cx="2703656" cy="11555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636A8B67-A475-4F98-B06D-0D1473061883}"/>
              </a:ext>
            </a:extLst>
          </p:cNvPr>
          <p:cNvSpPr txBox="1"/>
          <p:nvPr/>
        </p:nvSpPr>
        <p:spPr>
          <a:xfrm>
            <a:off x="6654610" y="3656509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0.01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891B41-B350-4828-A58B-9FC31BB8D202}"/>
              </a:ext>
            </a:extLst>
          </p:cNvPr>
          <p:cNvSpPr txBox="1"/>
          <p:nvPr/>
        </p:nvSpPr>
        <p:spPr>
          <a:xfrm>
            <a:off x="2105801" y="5111685"/>
            <a:ext cx="45488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is divided into one hundred equal parts; each part is one hundredth of one.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D862B2-F959-4FF4-9195-281F27DEF940}"/>
              </a:ext>
            </a:extLst>
          </p:cNvPr>
          <p:cNvSpPr txBox="1"/>
          <p:nvPr/>
        </p:nvSpPr>
        <p:spPr>
          <a:xfrm>
            <a:off x="5897682" y="3680818"/>
            <a:ext cx="1162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771B79-2BB7-4F9C-AA7D-6A0CC95CB2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A6499C-E678-4D2F-9D33-004C4C311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709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0.27639 -0.24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9" y="-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5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C69897-8567-4F61-960A-6F2453691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9796"/>
            <a:ext cx="9007487" cy="40863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7047858-DC8A-499C-B43D-10A1A6B645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33" y="2192352"/>
            <a:ext cx="322841" cy="12206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DB2033-26ED-4435-90F8-C70C121576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332" y="4185441"/>
            <a:ext cx="322841" cy="367153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C6D60F-86FC-4BA9-BFA0-3B6EAE5E78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8D0102-8E36-422D-B11C-AFC110D27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1253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26135F-B94E-4E7B-9099-93DACFC1B6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050018"/>
            <a:ext cx="7907446" cy="2757963"/>
          </a:xfrm>
          <a:prstGeom prst="rect">
            <a:avLst/>
          </a:prstGeom>
        </p:spPr>
      </p:pic>
      <p:pic>
        <p:nvPicPr>
          <p:cNvPr id="7" name="Picture 6" descr="A close up of a logo  Description generated with very high confidence">
            <a:extLst>
              <a:ext uri="{FF2B5EF4-FFF2-40B4-BE49-F238E27FC236}">
                <a16:creationId xmlns:a16="http://schemas.microsoft.com/office/drawing/2014/main" id="{102CD2E0-2D53-48BE-8B25-0E9233ADC79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906229" y="3694043"/>
            <a:ext cx="560976" cy="56786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8E7BE3-C400-4CB4-B521-1FFA8EDFEF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601375-0626-40A1-B35C-AD04D29BB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350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2|6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|4.5|9.4|9.1|32.2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8.3|5.8|34.3|31.8|6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4.3|1.5|1.2|2.3|3.7|1.9|1.8|1.8|1.8|20.5|1.3|19.2|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2.1|1.6|1.4|1.7|1.8|1.7|1.7|1.6|1.8|31|2.1|1.7|1.7|5.6|1.7|1.9|1.5|1.7|1.8|27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5.2|4.9|4.8|21.5|26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36.2|39.7|0.4|1.9|18.1|51.4|0.5|1.4|0.7|82.3|0.5|14|2.8|5.7|0.8|3.8|5|2.7|5.2|1.7|7.3|2.1|3.4|7.2|15.1|2.2|13.2|5.3|8.6|9.1|10.7|1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8|58.5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8cb002c-486d-4edf-95a4-859bad2a33e4"/>
    <ds:schemaRef ds:uri="http://purl.org/dc/elements/1.1/"/>
    <ds:schemaRef ds:uri="303f312f-9869-4263-a831-b5f9a7c9b7b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423FDD2-2BA0-4705-BD7D-2B977979D3A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Microsoft Office PowerPoint</Application>
  <PresentationFormat>On-screen Show (4:3)</PresentationFormat>
  <Paragraphs>84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Myriad Pro</vt:lpstr>
      <vt:lpstr>Open Sans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2019-06-21T08:46:49Z</dcterms:created>
  <dcterms:modified xsi:type="dcterms:W3CDTF">2020-08-27T15:24:01Z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