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24"/>
  </p:notesMasterIdLst>
  <p:sldIdLst>
    <p:sldId id="256" r:id="rId6"/>
    <p:sldId id="284" r:id="rId7"/>
    <p:sldId id="273" r:id="rId8"/>
    <p:sldId id="274" r:id="rId9"/>
    <p:sldId id="275" r:id="rId10"/>
    <p:sldId id="268" r:id="rId11"/>
    <p:sldId id="277" r:id="rId12"/>
    <p:sldId id="269" r:id="rId13"/>
    <p:sldId id="270" r:id="rId14"/>
    <p:sldId id="271" r:id="rId15"/>
    <p:sldId id="272" r:id="rId16"/>
    <p:sldId id="276" r:id="rId17"/>
    <p:sldId id="281" r:id="rId18"/>
    <p:sldId id="283" r:id="rId19"/>
    <p:sldId id="280" r:id="rId20"/>
    <p:sldId id="282" r:id="rId21"/>
    <p:sldId id="279" r:id="rId22"/>
    <p:sldId id="28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C5F"/>
    <a:srgbClr val="3875A1"/>
    <a:srgbClr val="E6E6E6"/>
    <a:srgbClr val="387538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72B4AF-41B3-442A-8BF1-092A8B6EE556}" v="1" dt="2020-08-27T15:28:43.1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724" autoAdjust="0"/>
  </p:normalViewPr>
  <p:slideViewPr>
    <p:cSldViewPr snapToGrid="0">
      <p:cViewPr varScale="1">
        <p:scale>
          <a:sx n="65" d="100"/>
          <a:sy n="65" d="100"/>
        </p:scale>
        <p:origin x="156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Now, in the previous lesson, Mrs. Harrison asked you to create some cards. Here’s one, what’s on the other side? *Do one or two of these*</a:t>
                </a:r>
              </a:p>
              <a:p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Practice activity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dirty="0"/>
                  <a:t>These cards will</a:t>
                </a:r>
                <a:r>
                  <a:rPr lang="en-GB" baseline="0" dirty="0"/>
                  <a:t> </a:t>
                </a:r>
                <a:r>
                  <a:rPr lang="en-GB" dirty="0"/>
                  <a:t>help you learn and instantly recall the most common fractions and decimal equivalents.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dirty="0"/>
                  <a:t>Model cutting paper/card</a:t>
                </a:r>
                <a:r>
                  <a:rPr lang="en-GB" baseline="0" dirty="0"/>
                  <a:t> into 5 cards (including </a:t>
                </a:r>
                <a:r>
                  <a:rPr lang="en-GB" b="0" i="0" baseline="0">
                    <a:latin typeface="Cambria Math" panose="02040503050406030204" pitchFamily="18" charset="0"/>
                  </a:rPr>
                  <a:t>1/8</a:t>
                </a:r>
                <a:r>
                  <a:rPr lang="en-GB" b="0" baseline="0" dirty="0"/>
                  <a:t> ?)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b="0" baseline="0" dirty="0"/>
                  <a:t>Once you have written the decimals on one side and the equivalent fractions on the back you can test yourself.  Keep practising so that your instant recall improves.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dirty="0"/>
              </a:p>
              <a:p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38764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191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Can we see the intervals on this weighing scale? What do you think each interval represents? Count them and have a think. PAUSE</a:t>
                </a:r>
              </a:p>
              <a:p>
                <a:r>
                  <a:rPr lang="en-GB" dirty="0"/>
                  <a:t>That’s right, 1kg has been divided into 5 equal parts so each part is worth </a:t>
                </a:r>
                <a:r>
                  <a:rPr lang="en-GB" b="0" i="0">
                    <a:latin typeface="Cambria Math" panose="02040503050406030204" pitchFamily="18" charset="0"/>
                  </a:rPr>
                  <a:t>1/5</a:t>
                </a:r>
                <a:r>
                  <a:rPr lang="en-GB" dirty="0"/>
                  <a:t> or</a:t>
                </a:r>
                <a:r>
                  <a:rPr lang="en-GB" baseline="0" dirty="0"/>
                  <a:t> 0.2. So what measurement is the arrow pointing to?</a:t>
                </a:r>
              </a:p>
              <a:p>
                <a:r>
                  <a:rPr lang="en-GB" baseline="0" dirty="0"/>
                  <a:t>That’s right, 0.2 kg. Could we say this another way? </a:t>
                </a:r>
                <a:r>
                  <a:rPr lang="en-GB" b="0" i="0" baseline="0">
                    <a:latin typeface="Cambria Math" panose="02040503050406030204" pitchFamily="18" charset="0"/>
                  </a:rPr>
                  <a:t>1/5</a:t>
                </a:r>
                <a:r>
                  <a:rPr lang="en-GB" dirty="0"/>
                  <a:t> kg</a:t>
                </a:r>
                <a:r>
                  <a:rPr lang="en-GB" baseline="0" dirty="0"/>
                  <a:t> or 200 g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50482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What do we notice about this weighing scale? Can you see how many intervals there are this time? That’s right, 4. So what does each interval represent?</a:t>
                </a:r>
              </a:p>
              <a:p>
                <a:r>
                  <a:rPr lang="en-GB" dirty="0"/>
                  <a:t>Before we look at the decimal equivalent, do you think it’s going to be greater than or less than </a:t>
                </a:r>
                <a:r>
                  <a:rPr lang="en-GB" b="0" i="0">
                    <a:latin typeface="Cambria Math" panose="02040503050406030204" pitchFamily="18" charset="0"/>
                  </a:rPr>
                  <a:t>1/5</a:t>
                </a:r>
                <a:r>
                  <a:rPr lang="en-GB" dirty="0"/>
                  <a:t> kg?</a:t>
                </a:r>
              </a:p>
              <a:p>
                <a:r>
                  <a:rPr lang="en-GB" dirty="0"/>
                  <a:t>We know that </a:t>
                </a:r>
                <a:r>
                  <a:rPr lang="en-GB" b="0" i="0">
                    <a:latin typeface="Cambria Math" panose="02040503050406030204" pitchFamily="18" charset="0"/>
                  </a:rPr>
                  <a:t>1/4</a:t>
                </a:r>
                <a:r>
                  <a:rPr lang="en-GB" dirty="0"/>
                  <a:t> is greater than </a:t>
                </a:r>
                <a:r>
                  <a:rPr lang="en-GB" b="0" i="0">
                    <a:latin typeface="Cambria Math" panose="02040503050406030204" pitchFamily="18" charset="0"/>
                  </a:rPr>
                  <a:t>1/5</a:t>
                </a:r>
                <a:r>
                  <a:rPr lang="en-GB" dirty="0"/>
                  <a:t> so that must</a:t>
                </a:r>
                <a:r>
                  <a:rPr lang="en-GB" baseline="0" dirty="0"/>
                  <a:t> mean that the decimal equivalent is also greater.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0354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33945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Show a metre stick. Let’s have a look at this metre stick. I’ve chosen to use this one without any numbers on so we can focus on the number of intervals. *point at ‘0’* What am I pointing at here? That’s right, 0. 0 cm or 0 m. What about here? *point to the other end* That’s right, 1 m. Could we say this any other way? Yes, 100 cm. There are 100 cm in 1 m aren’t there? How many equal parts has my metre stick been divided into? 10, that’s correct. So, what is the value of each interval? Have a look and pause the video if you need to. *PAUSE* that’s right, each interval is worth </a:t>
                </a:r>
                <a:r>
                  <a:rPr lang="en-GB" b="0" i="0">
                    <a:latin typeface="Cambria Math" panose="02040503050406030204" pitchFamily="18" charset="0"/>
                  </a:rPr>
                  <a:t>1/10</a:t>
                </a:r>
                <a:r>
                  <a:rPr lang="en-GB" dirty="0"/>
                  <a:t> of a metre. What</a:t>
                </a:r>
                <a:r>
                  <a:rPr lang="en-GB" baseline="0" dirty="0"/>
                  <a:t> is this as a decimal? 0.1 that’s right. We could also say that each interval is worth 10cm, couldn’t we?</a:t>
                </a:r>
              </a:p>
              <a:p>
                <a:endParaRPr lang="en-GB" baseline="0" dirty="0"/>
              </a:p>
              <a:p>
                <a:r>
                  <a:rPr lang="en-GB" baseline="0" dirty="0"/>
                  <a:t>What am I pointing at now? Can you tell me the answer as a fraction and a decimal? *REPEAT WITH DIFFERENT INTERVALS*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74670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48753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6503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603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0000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73461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839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6711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431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 </a:t>
            </a:r>
          </a:p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879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030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4437407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54937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0284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6" Type="http://schemas.openxmlformats.org/officeDocument/2006/relationships/image" Target="../media/image18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6" Type="http://schemas.openxmlformats.org/officeDocument/2006/relationships/image" Target="../media/image19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linking-fractions-decimals-and-percentages-video-lessons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0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9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3</a:t>
            </a:r>
            <a:endParaRPr lang="en-GB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A3AAFDB-19B6-41CA-A37A-14F55FF7D9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6099" y="927812"/>
            <a:ext cx="3693403" cy="484997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E8567F5-2464-46E0-8E2D-9B97403119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C72FC44-EED7-4816-8682-95AEA08E7290}"/>
              </a:ext>
            </a:extLst>
          </p:cNvPr>
          <p:cNvGrpSpPr/>
          <p:nvPr/>
        </p:nvGrpSpPr>
        <p:grpSpPr>
          <a:xfrm>
            <a:off x="396506" y="1112407"/>
            <a:ext cx="4670798" cy="4745064"/>
            <a:chOff x="396506" y="1112407"/>
            <a:chExt cx="4670798" cy="474506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C425C2B-C262-44D1-8967-7D6358A96DEE}"/>
                </a:ext>
              </a:extLst>
            </p:cNvPr>
            <p:cNvSpPr/>
            <p:nvPr/>
          </p:nvSpPr>
          <p:spPr>
            <a:xfrm>
              <a:off x="4160519" y="1170364"/>
              <a:ext cx="182881" cy="3980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990BDFF-80A2-4AEA-AC38-1C04B500B6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60519" y="1112407"/>
              <a:ext cx="182881" cy="550318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A7D3134-A80A-4934-B763-4F9FFE39F584}"/>
                </a:ext>
              </a:extLst>
            </p:cNvPr>
            <p:cNvSpPr txBox="1"/>
            <p:nvPr/>
          </p:nvSpPr>
          <p:spPr>
            <a:xfrm>
              <a:off x="396506" y="2033367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800ml</a:t>
              </a:r>
              <a:endParaRPr lang="en-GB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0DC6EF3-B93C-4844-9D0E-28B3827BAF73}"/>
                </a:ext>
              </a:extLst>
            </p:cNvPr>
            <p:cNvSpPr txBox="1"/>
            <p:nvPr/>
          </p:nvSpPr>
          <p:spPr>
            <a:xfrm>
              <a:off x="396506" y="1204075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1,000ml</a:t>
              </a:r>
              <a:endParaRPr lang="en-GB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8A1114-79D7-4A1B-80FA-66F8825B079C}"/>
                </a:ext>
              </a:extLst>
            </p:cNvPr>
            <p:cNvSpPr txBox="1"/>
            <p:nvPr/>
          </p:nvSpPr>
          <p:spPr>
            <a:xfrm>
              <a:off x="476516" y="5488139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0ml</a:t>
              </a:r>
              <a:endParaRPr lang="en-GB" dirty="0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A822F16-B51E-4231-8E6D-0029909132D8}"/>
                </a:ext>
              </a:extLst>
            </p:cNvPr>
            <p:cNvCxnSpPr>
              <a:cxnSpLocks/>
            </p:cNvCxnSpPr>
            <p:nvPr/>
          </p:nvCxnSpPr>
          <p:spPr>
            <a:xfrm>
              <a:off x="1554480" y="1303020"/>
              <a:ext cx="0" cy="442341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9756D10-962A-4312-8F15-B7DFD626F4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572643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A1B10F3-67AE-42C9-842E-4EB006C26A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309753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00F1D71-CA50-4E2F-B3C0-35BF912B2B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3505" y="134874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0089E54-BD7B-40B8-8A08-D217645A0D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572642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5024C4B-AC0F-4E93-B99A-48121CDB5F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50645" y="396620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183D9FA-5D0C-4CE8-B64C-AC9A8611D7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3505" y="134873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2F62E73B-1F7A-4377-934F-C18AFB7801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5885" y="485012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A84AFBF-6A55-4BD2-A815-A50F22E808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55725" y="221741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94840D7-2277-4820-BEF8-BF4CA9C1ABD8}"/>
                </a:ext>
              </a:extLst>
            </p:cNvPr>
            <p:cNvSpPr txBox="1"/>
            <p:nvPr/>
          </p:nvSpPr>
          <p:spPr>
            <a:xfrm>
              <a:off x="396506" y="2912864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600ml</a:t>
              </a:r>
              <a:endParaRPr lang="en-GB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C3392DF-F5F1-41BD-A869-BA3D3D58647F}"/>
                </a:ext>
              </a:extLst>
            </p:cNvPr>
            <p:cNvSpPr txBox="1"/>
            <p:nvPr/>
          </p:nvSpPr>
          <p:spPr>
            <a:xfrm>
              <a:off x="396506" y="3781543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400ml</a:t>
              </a:r>
              <a:endParaRPr lang="en-GB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5D80C25-520C-49F3-9AFA-03090ECC6B66}"/>
                </a:ext>
              </a:extLst>
            </p:cNvPr>
            <p:cNvSpPr txBox="1"/>
            <p:nvPr/>
          </p:nvSpPr>
          <p:spPr>
            <a:xfrm>
              <a:off x="396506" y="4665463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200ml</a:t>
              </a:r>
              <a:endParaRPr lang="en-GB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3872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DBB9FE-C6A8-4198-8B6A-13F69BFF5B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5605"/>
          <a:stretch/>
        </p:blipFill>
        <p:spPr>
          <a:xfrm>
            <a:off x="2501900" y="926668"/>
            <a:ext cx="4673600" cy="484997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48C605-B2B5-47ED-935E-61DE44D326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0729DBD-165E-474E-ABFC-39CC9D004092}"/>
              </a:ext>
            </a:extLst>
          </p:cNvPr>
          <p:cNvGrpSpPr/>
          <p:nvPr/>
        </p:nvGrpSpPr>
        <p:grpSpPr>
          <a:xfrm>
            <a:off x="396506" y="1112407"/>
            <a:ext cx="4670798" cy="4745064"/>
            <a:chOff x="396506" y="1112407"/>
            <a:chExt cx="4670798" cy="474506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9BF0DF8-E15D-4204-A7D8-C4A25E93A5CA}"/>
                </a:ext>
              </a:extLst>
            </p:cNvPr>
            <p:cNvSpPr/>
            <p:nvPr/>
          </p:nvSpPr>
          <p:spPr>
            <a:xfrm>
              <a:off x="4179836" y="1202559"/>
              <a:ext cx="182881" cy="3980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3DC9D57-DF00-46DC-84DF-3694AD14D9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79836" y="1112407"/>
              <a:ext cx="182881" cy="550318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A98670E-AF26-4026-AB17-5D1793D33C0E}"/>
                </a:ext>
              </a:extLst>
            </p:cNvPr>
            <p:cNvSpPr txBox="1"/>
            <p:nvPr/>
          </p:nvSpPr>
          <p:spPr>
            <a:xfrm>
              <a:off x="476516" y="5091587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i="1" dirty="0">
                  <a:latin typeface="Myriad Pro" panose="020B0503030403020204" pitchFamily="34" charset="0"/>
                </a:rPr>
                <a:t>1</a:t>
              </a:r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00ml</a:t>
              </a:r>
              <a:endParaRPr lang="en-GB" dirty="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4FD9CB0-58C5-40A5-A7D0-BBCA13D6C8B7}"/>
                </a:ext>
              </a:extLst>
            </p:cNvPr>
            <p:cNvSpPr txBox="1"/>
            <p:nvPr/>
          </p:nvSpPr>
          <p:spPr>
            <a:xfrm>
              <a:off x="396506" y="1204075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1,000ml</a:t>
              </a:r>
              <a:endParaRPr lang="en-GB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B39C7E5-AFAF-438D-B872-ABEADD90E6C1}"/>
                </a:ext>
              </a:extLst>
            </p:cNvPr>
            <p:cNvSpPr txBox="1"/>
            <p:nvPr/>
          </p:nvSpPr>
          <p:spPr>
            <a:xfrm>
              <a:off x="476516" y="5488139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0ml</a:t>
              </a:r>
              <a:endParaRPr lang="en-GB" dirty="0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6BCE5B0-E1B6-4C8A-8C16-40757CD4BC7D}"/>
                </a:ext>
              </a:extLst>
            </p:cNvPr>
            <p:cNvCxnSpPr>
              <a:cxnSpLocks/>
            </p:cNvCxnSpPr>
            <p:nvPr/>
          </p:nvCxnSpPr>
          <p:spPr>
            <a:xfrm>
              <a:off x="1554480" y="1303020"/>
              <a:ext cx="0" cy="442341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9F01828-2E72-4A83-B0A8-66723764BA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572643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1FDF4F2-98B7-4B64-A843-16151E4AAF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484632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90AE299-6694-4E53-840C-82EE28B64D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3505" y="134874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CDD3EE7-4479-4FA8-9841-8E7A6696F9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572642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1CC77A4-A566-4077-941D-CB5DC0016A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528065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E16F820-95FA-40E0-A603-CFF04EAD7B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3505" y="134873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80ED443-8B82-488F-9FE9-136099AAA5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3505" y="441197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E5A8F9F-D785-40BE-BBF0-64527B7717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3505" y="397763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8F10997-9EF2-4C9C-A21E-3D80655D9A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353186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30852337-48A9-4299-A981-A93EBC7E25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5885" y="3099553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A9B4E127-7DBE-4CAA-8AB7-5B2D23E453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265556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955900F-D798-4864-9A36-15201FB067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5885" y="222122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A122A0B-3112-4574-B6A3-BDA6A8D516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178688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EE3A8BF-458C-43C7-8E02-BC92DB67AE57}"/>
                </a:ext>
              </a:extLst>
            </p:cNvPr>
            <p:cNvSpPr txBox="1"/>
            <p:nvPr/>
          </p:nvSpPr>
          <p:spPr>
            <a:xfrm>
              <a:off x="476516" y="4658985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200ml</a:t>
              </a:r>
              <a:endParaRPr lang="en-GB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29F4471-C9FE-407E-A774-858B04A0FD13}"/>
                </a:ext>
              </a:extLst>
            </p:cNvPr>
            <p:cNvSpPr txBox="1"/>
            <p:nvPr/>
          </p:nvSpPr>
          <p:spPr>
            <a:xfrm>
              <a:off x="476516" y="4226383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i="1" dirty="0">
                  <a:latin typeface="Myriad Pro" panose="020B0503030403020204" pitchFamily="34" charset="0"/>
                </a:rPr>
                <a:t>3</a:t>
              </a:r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00ml</a:t>
              </a:r>
              <a:endParaRPr lang="en-GB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4FF1A92-F80C-420B-9BB0-E1B1B4D5367D}"/>
                </a:ext>
              </a:extLst>
            </p:cNvPr>
            <p:cNvSpPr txBox="1"/>
            <p:nvPr/>
          </p:nvSpPr>
          <p:spPr>
            <a:xfrm>
              <a:off x="476516" y="3793781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400ml</a:t>
              </a:r>
              <a:endParaRPr lang="en-GB" dirty="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945A139-E850-4E60-BA77-9F120AC21C33}"/>
                </a:ext>
              </a:extLst>
            </p:cNvPr>
            <p:cNvSpPr txBox="1"/>
            <p:nvPr/>
          </p:nvSpPr>
          <p:spPr>
            <a:xfrm>
              <a:off x="476516" y="3325571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i="1" dirty="0">
                  <a:latin typeface="Myriad Pro" panose="020B0503030403020204" pitchFamily="34" charset="0"/>
                </a:rPr>
                <a:t>5</a:t>
              </a:r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00ml</a:t>
              </a:r>
              <a:endParaRPr lang="en-GB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12C8E9E-B825-4AEA-B1CD-B19C011467EA}"/>
                </a:ext>
              </a:extLst>
            </p:cNvPr>
            <p:cNvSpPr txBox="1"/>
            <p:nvPr/>
          </p:nvSpPr>
          <p:spPr>
            <a:xfrm>
              <a:off x="476516" y="2914887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600ml</a:t>
              </a:r>
              <a:endParaRPr lang="en-GB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6D97C78-BD2F-4AAD-9080-EA5677394FCB}"/>
                </a:ext>
              </a:extLst>
            </p:cNvPr>
            <p:cNvSpPr txBox="1"/>
            <p:nvPr/>
          </p:nvSpPr>
          <p:spPr>
            <a:xfrm>
              <a:off x="476516" y="2470903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i="1" dirty="0">
                  <a:latin typeface="Myriad Pro" panose="020B0503030403020204" pitchFamily="34" charset="0"/>
                </a:rPr>
                <a:t>7</a:t>
              </a:r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00ml</a:t>
              </a:r>
              <a:endParaRPr lang="en-GB"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A78635D-6705-46CE-9E94-17C4CC268B28}"/>
                </a:ext>
              </a:extLst>
            </p:cNvPr>
            <p:cNvSpPr txBox="1"/>
            <p:nvPr/>
          </p:nvSpPr>
          <p:spPr>
            <a:xfrm>
              <a:off x="476516" y="2034350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800ml</a:t>
              </a:r>
              <a:endParaRPr lang="en-GB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2CF596B-FC04-4A61-90DF-D5EAC08CCCEB}"/>
                </a:ext>
              </a:extLst>
            </p:cNvPr>
            <p:cNvSpPr txBox="1"/>
            <p:nvPr/>
          </p:nvSpPr>
          <p:spPr>
            <a:xfrm>
              <a:off x="476516" y="1587156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i="1" dirty="0">
                  <a:latin typeface="Myriad Pro" panose="020B0503030403020204" pitchFamily="34" charset="0"/>
                </a:rPr>
                <a:t>9</a:t>
              </a:r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00ml</a:t>
              </a:r>
              <a:endParaRPr lang="en-GB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790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A5FE56-6810-400C-81D9-CBB31CD630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rapezoid 2">
            <a:extLst>
              <a:ext uri="{FF2B5EF4-FFF2-40B4-BE49-F238E27FC236}">
                <a16:creationId xmlns:a16="http://schemas.microsoft.com/office/drawing/2014/main" id="{1DCE7535-92A8-4BD2-BE0E-4DEAEB41CD06}"/>
              </a:ext>
            </a:extLst>
          </p:cNvPr>
          <p:cNvSpPr/>
          <p:nvPr/>
        </p:nvSpPr>
        <p:spPr>
          <a:xfrm>
            <a:off x="3073400" y="2042160"/>
            <a:ext cx="2997200" cy="2092960"/>
          </a:xfrm>
          <a:prstGeom prst="trapezoid">
            <a:avLst/>
          </a:prstGeom>
          <a:solidFill>
            <a:srgbClr val="F26C5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7E2176C-D52F-428A-A7AC-684541111F17}"/>
              </a:ext>
            </a:extLst>
          </p:cNvPr>
          <p:cNvSpPr/>
          <p:nvPr/>
        </p:nvSpPr>
        <p:spPr>
          <a:xfrm>
            <a:off x="3622040" y="2174160"/>
            <a:ext cx="1899920" cy="18999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7E7382-ECD7-4AAF-A925-1D33654534E7}"/>
              </a:ext>
            </a:extLst>
          </p:cNvPr>
          <p:cNvSpPr/>
          <p:nvPr/>
        </p:nvSpPr>
        <p:spPr>
          <a:xfrm>
            <a:off x="4470400" y="1412160"/>
            <a:ext cx="213360" cy="63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28BB7268-94ED-4D42-9389-757C82B058DF}"/>
              </a:ext>
            </a:extLst>
          </p:cNvPr>
          <p:cNvSpPr/>
          <p:nvPr/>
        </p:nvSpPr>
        <p:spPr>
          <a:xfrm rot="16200000">
            <a:off x="4221480" y="360640"/>
            <a:ext cx="701040" cy="20929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7A1F5622-0454-460B-9B0B-37DB998BE95F}"/>
              </a:ext>
            </a:extLst>
          </p:cNvPr>
          <p:cNvSpPr/>
          <p:nvPr/>
        </p:nvSpPr>
        <p:spPr>
          <a:xfrm>
            <a:off x="3858712" y="899120"/>
            <a:ext cx="457200" cy="51816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11FE67CC-E22E-428B-A57F-080EEB714A49}"/>
              </a:ext>
            </a:extLst>
          </p:cNvPr>
          <p:cNvSpPr/>
          <p:nvPr/>
        </p:nvSpPr>
        <p:spPr>
          <a:xfrm>
            <a:off x="4204152" y="899120"/>
            <a:ext cx="457200" cy="51816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E69BDCDE-D603-4496-9005-A8936F48BCF4}"/>
              </a:ext>
            </a:extLst>
          </p:cNvPr>
          <p:cNvSpPr/>
          <p:nvPr/>
        </p:nvSpPr>
        <p:spPr>
          <a:xfrm>
            <a:off x="4544512" y="899120"/>
            <a:ext cx="457200" cy="51816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D4907ADD-23F0-4128-8098-9836C9F9FD7C}"/>
              </a:ext>
            </a:extLst>
          </p:cNvPr>
          <p:cNvSpPr/>
          <p:nvPr/>
        </p:nvSpPr>
        <p:spPr>
          <a:xfrm>
            <a:off x="4867092" y="899120"/>
            <a:ext cx="457200" cy="51816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E7DDD18-A2D6-4CA8-939D-6ED73B5657CA}"/>
              </a:ext>
            </a:extLst>
          </p:cNvPr>
          <p:cNvSpPr/>
          <p:nvPr/>
        </p:nvSpPr>
        <p:spPr>
          <a:xfrm>
            <a:off x="4511040" y="3088640"/>
            <a:ext cx="111760" cy="101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EB41399-11D3-46D6-AD9B-33503381F111}"/>
              </a:ext>
            </a:extLst>
          </p:cNvPr>
          <p:cNvCxnSpPr>
            <a:cxnSpLocks/>
            <a:stCxn id="4" idx="0"/>
          </p:cNvCxnSpPr>
          <p:nvPr/>
        </p:nvCxnSpPr>
        <p:spPr>
          <a:xfrm>
            <a:off x="4572000" y="2174160"/>
            <a:ext cx="0" cy="274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CBC6D1A-75AF-42B2-BFFE-649FFB4ACFA9}"/>
              </a:ext>
            </a:extLst>
          </p:cNvPr>
          <p:cNvCxnSpPr>
            <a:stCxn id="4" idx="3"/>
          </p:cNvCxnSpPr>
          <p:nvPr/>
        </p:nvCxnSpPr>
        <p:spPr>
          <a:xfrm flipV="1">
            <a:off x="3900277" y="3632041"/>
            <a:ext cx="153563" cy="1638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2A42411-9AD6-415D-9F42-8ED8ADE296A7}"/>
              </a:ext>
            </a:extLst>
          </p:cNvPr>
          <p:cNvCxnSpPr>
            <a:stCxn id="4" idx="2"/>
          </p:cNvCxnSpPr>
          <p:nvPr/>
        </p:nvCxnSpPr>
        <p:spPr>
          <a:xfrm>
            <a:off x="3622040" y="3124120"/>
            <a:ext cx="2782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98ED2A1-2AA2-4A79-9CE1-F35CFFF9E13F}"/>
              </a:ext>
            </a:extLst>
          </p:cNvPr>
          <p:cNvCxnSpPr>
            <a:stCxn id="4" idx="1"/>
          </p:cNvCxnSpPr>
          <p:nvPr/>
        </p:nvCxnSpPr>
        <p:spPr>
          <a:xfrm>
            <a:off x="3900277" y="2452397"/>
            <a:ext cx="193120" cy="1892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76ADA7A-B1E2-4FED-B125-6D9B25A39DFA}"/>
              </a:ext>
            </a:extLst>
          </p:cNvPr>
          <p:cNvCxnSpPr>
            <a:cxnSpLocks/>
            <a:stCxn id="4" idx="7"/>
          </p:cNvCxnSpPr>
          <p:nvPr/>
        </p:nvCxnSpPr>
        <p:spPr>
          <a:xfrm flipH="1">
            <a:off x="5063490" y="2452397"/>
            <a:ext cx="180233" cy="1892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A777890-537F-4C58-A026-7B1711B9C9B9}"/>
              </a:ext>
            </a:extLst>
          </p:cNvPr>
          <p:cNvCxnSpPr>
            <a:stCxn id="4" idx="6"/>
          </p:cNvCxnSpPr>
          <p:nvPr/>
        </p:nvCxnSpPr>
        <p:spPr>
          <a:xfrm flipH="1">
            <a:off x="5243723" y="3124120"/>
            <a:ext cx="2782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0513983-C0EE-4CBB-A999-6C3FF90C2340}"/>
              </a:ext>
            </a:extLst>
          </p:cNvPr>
          <p:cNvSpPr txBox="1"/>
          <p:nvPr/>
        </p:nvSpPr>
        <p:spPr>
          <a:xfrm>
            <a:off x="3995342" y="3461108"/>
            <a:ext cx="4235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0 kg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963C065-CB8B-498E-93CF-2F1D186F99EF}"/>
              </a:ext>
            </a:extLst>
          </p:cNvPr>
          <p:cNvSpPr txBox="1"/>
          <p:nvPr/>
        </p:nvSpPr>
        <p:spPr>
          <a:xfrm>
            <a:off x="4869513" y="2965425"/>
            <a:ext cx="4235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1 kg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5E8A4A05-094D-44D1-B28C-31B16D9D575A}"/>
              </a:ext>
            </a:extLst>
          </p:cNvPr>
          <p:cNvCxnSpPr>
            <a:cxnSpLocks/>
            <a:stCxn id="12" idx="6"/>
          </p:cNvCxnSpPr>
          <p:nvPr/>
        </p:nvCxnSpPr>
        <p:spPr>
          <a:xfrm flipH="1" flipV="1">
            <a:off x="4016308" y="3119740"/>
            <a:ext cx="606492" cy="19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60D20F0-B2C6-419D-BC5C-9E3C8D8DA734}"/>
                  </a:ext>
                </a:extLst>
              </p:cNvPr>
              <p:cNvSpPr txBox="1"/>
              <p:nvPr/>
            </p:nvSpPr>
            <p:spPr>
              <a:xfrm>
                <a:off x="965200" y="2919650"/>
                <a:ext cx="912429" cy="8781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3600" dirty="0"/>
                  <a:t> kg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60D20F0-B2C6-419D-BC5C-9E3C8D8DA7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200" y="2919650"/>
                <a:ext cx="912429" cy="878126"/>
              </a:xfrm>
              <a:prstGeom prst="rect">
                <a:avLst/>
              </a:prstGeom>
              <a:blipFill>
                <a:blip r:embed="rId6"/>
                <a:stretch>
                  <a:fillRect r="-19333" b="-1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0AB2498A-8836-4ACE-9268-C4D99B4A6AC4}"/>
              </a:ext>
            </a:extLst>
          </p:cNvPr>
          <p:cNvSpPr txBox="1"/>
          <p:nvPr/>
        </p:nvSpPr>
        <p:spPr>
          <a:xfrm>
            <a:off x="7266371" y="2919649"/>
            <a:ext cx="1208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200 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BA0CF36-5CF9-45D9-8137-E88E58D7D269}"/>
              </a:ext>
            </a:extLst>
          </p:cNvPr>
          <p:cNvSpPr txBox="1"/>
          <p:nvPr/>
        </p:nvSpPr>
        <p:spPr>
          <a:xfrm>
            <a:off x="3722772" y="2915100"/>
            <a:ext cx="5341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0.2 kg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E93E0A-526C-4F08-B244-6BEBC1C701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104" y="4563563"/>
            <a:ext cx="6124311" cy="13953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562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A5FE56-6810-400C-81D9-CBB31CD630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rapezoid 2">
            <a:extLst>
              <a:ext uri="{FF2B5EF4-FFF2-40B4-BE49-F238E27FC236}">
                <a16:creationId xmlns:a16="http://schemas.microsoft.com/office/drawing/2014/main" id="{1DCE7535-92A8-4BD2-BE0E-4DEAEB41CD06}"/>
              </a:ext>
            </a:extLst>
          </p:cNvPr>
          <p:cNvSpPr/>
          <p:nvPr/>
        </p:nvSpPr>
        <p:spPr>
          <a:xfrm>
            <a:off x="3073400" y="2042160"/>
            <a:ext cx="2997200" cy="2092960"/>
          </a:xfrm>
          <a:prstGeom prst="trapezoid">
            <a:avLst/>
          </a:prstGeom>
          <a:solidFill>
            <a:srgbClr val="F26C5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7E2176C-D52F-428A-A7AC-684541111F17}"/>
              </a:ext>
            </a:extLst>
          </p:cNvPr>
          <p:cNvSpPr/>
          <p:nvPr/>
        </p:nvSpPr>
        <p:spPr>
          <a:xfrm>
            <a:off x="3622040" y="2174160"/>
            <a:ext cx="1899920" cy="18999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7E7382-ECD7-4AAF-A925-1D33654534E7}"/>
              </a:ext>
            </a:extLst>
          </p:cNvPr>
          <p:cNvSpPr/>
          <p:nvPr/>
        </p:nvSpPr>
        <p:spPr>
          <a:xfrm>
            <a:off x="4470400" y="1584920"/>
            <a:ext cx="182245" cy="457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28BB7268-94ED-4D42-9389-757C82B058DF}"/>
              </a:ext>
            </a:extLst>
          </p:cNvPr>
          <p:cNvSpPr/>
          <p:nvPr/>
        </p:nvSpPr>
        <p:spPr>
          <a:xfrm rot="16200000">
            <a:off x="4221480" y="472400"/>
            <a:ext cx="701040" cy="20929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7A1F5622-0454-460B-9B0B-37DB998BE95F}"/>
              </a:ext>
            </a:extLst>
          </p:cNvPr>
          <p:cNvSpPr/>
          <p:nvPr/>
        </p:nvSpPr>
        <p:spPr>
          <a:xfrm>
            <a:off x="3708400" y="993783"/>
            <a:ext cx="457200" cy="51816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11FE67CC-E22E-428B-A57F-080EEB714A49}"/>
              </a:ext>
            </a:extLst>
          </p:cNvPr>
          <p:cNvSpPr/>
          <p:nvPr/>
        </p:nvSpPr>
        <p:spPr>
          <a:xfrm>
            <a:off x="4047172" y="993783"/>
            <a:ext cx="457200" cy="51816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E69BDCDE-D603-4496-9005-A8936F48BCF4}"/>
              </a:ext>
            </a:extLst>
          </p:cNvPr>
          <p:cNvSpPr/>
          <p:nvPr/>
        </p:nvSpPr>
        <p:spPr>
          <a:xfrm>
            <a:off x="4385944" y="993783"/>
            <a:ext cx="457200" cy="51816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D4907ADD-23F0-4128-8098-9836C9F9FD7C}"/>
              </a:ext>
            </a:extLst>
          </p:cNvPr>
          <p:cNvSpPr/>
          <p:nvPr/>
        </p:nvSpPr>
        <p:spPr>
          <a:xfrm>
            <a:off x="4724717" y="993783"/>
            <a:ext cx="457200" cy="51816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F635CFB7-9EA5-48B5-ADB6-6102F5022C6D}"/>
              </a:ext>
            </a:extLst>
          </p:cNvPr>
          <p:cNvSpPr/>
          <p:nvPr/>
        </p:nvSpPr>
        <p:spPr>
          <a:xfrm>
            <a:off x="5063490" y="993783"/>
            <a:ext cx="457200" cy="51816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E7DDD18-A2D6-4CA8-939D-6ED73B5657CA}"/>
              </a:ext>
            </a:extLst>
          </p:cNvPr>
          <p:cNvSpPr/>
          <p:nvPr/>
        </p:nvSpPr>
        <p:spPr>
          <a:xfrm>
            <a:off x="4511040" y="3088640"/>
            <a:ext cx="111760" cy="101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EB41399-11D3-46D6-AD9B-33503381F111}"/>
              </a:ext>
            </a:extLst>
          </p:cNvPr>
          <p:cNvCxnSpPr>
            <a:cxnSpLocks/>
            <a:stCxn id="4" idx="0"/>
          </p:cNvCxnSpPr>
          <p:nvPr/>
        </p:nvCxnSpPr>
        <p:spPr>
          <a:xfrm>
            <a:off x="4572000" y="2174160"/>
            <a:ext cx="0" cy="274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CBC6D1A-75AF-42B2-BFFE-649FFB4ACFA9}"/>
              </a:ext>
            </a:extLst>
          </p:cNvPr>
          <p:cNvCxnSpPr>
            <a:stCxn id="4" idx="3"/>
          </p:cNvCxnSpPr>
          <p:nvPr/>
        </p:nvCxnSpPr>
        <p:spPr>
          <a:xfrm flipV="1">
            <a:off x="3900277" y="3632041"/>
            <a:ext cx="153563" cy="1638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2A42411-9AD6-415D-9F42-8ED8ADE296A7}"/>
              </a:ext>
            </a:extLst>
          </p:cNvPr>
          <p:cNvCxnSpPr>
            <a:stCxn id="4" idx="2"/>
          </p:cNvCxnSpPr>
          <p:nvPr/>
        </p:nvCxnSpPr>
        <p:spPr>
          <a:xfrm>
            <a:off x="3622040" y="3124120"/>
            <a:ext cx="2782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98ED2A1-2AA2-4A79-9CE1-F35CFFF9E13F}"/>
              </a:ext>
            </a:extLst>
          </p:cNvPr>
          <p:cNvCxnSpPr>
            <a:stCxn id="4" idx="1"/>
          </p:cNvCxnSpPr>
          <p:nvPr/>
        </p:nvCxnSpPr>
        <p:spPr>
          <a:xfrm>
            <a:off x="3900277" y="2452397"/>
            <a:ext cx="193120" cy="1892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76ADA7A-B1E2-4FED-B125-6D9B25A39DFA}"/>
              </a:ext>
            </a:extLst>
          </p:cNvPr>
          <p:cNvCxnSpPr>
            <a:cxnSpLocks/>
            <a:stCxn id="4" idx="7"/>
          </p:cNvCxnSpPr>
          <p:nvPr/>
        </p:nvCxnSpPr>
        <p:spPr>
          <a:xfrm flipH="1">
            <a:off x="5063490" y="2452397"/>
            <a:ext cx="180233" cy="1892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0513983-C0EE-4CBB-A999-6C3FF90C2340}"/>
              </a:ext>
            </a:extLst>
          </p:cNvPr>
          <p:cNvSpPr txBox="1"/>
          <p:nvPr/>
        </p:nvSpPr>
        <p:spPr>
          <a:xfrm>
            <a:off x="3995342" y="3461108"/>
            <a:ext cx="4235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0 kg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963C065-CB8B-498E-93CF-2F1D186F99EF}"/>
              </a:ext>
            </a:extLst>
          </p:cNvPr>
          <p:cNvSpPr txBox="1"/>
          <p:nvPr/>
        </p:nvSpPr>
        <p:spPr>
          <a:xfrm>
            <a:off x="4851400" y="2641600"/>
            <a:ext cx="4235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1 kg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5E8A4A05-094D-44D1-B28C-31B16D9D575A}"/>
              </a:ext>
            </a:extLst>
          </p:cNvPr>
          <p:cNvCxnSpPr>
            <a:cxnSpLocks/>
            <a:stCxn id="12" idx="6"/>
          </p:cNvCxnSpPr>
          <p:nvPr/>
        </p:nvCxnSpPr>
        <p:spPr>
          <a:xfrm flipH="1" flipV="1">
            <a:off x="4016306" y="3119740"/>
            <a:ext cx="606494" cy="19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60D20F0-B2C6-419D-BC5C-9E3C8D8DA734}"/>
                  </a:ext>
                </a:extLst>
              </p:cNvPr>
              <p:cNvSpPr txBox="1"/>
              <p:nvPr/>
            </p:nvSpPr>
            <p:spPr>
              <a:xfrm>
                <a:off x="965200" y="3342560"/>
                <a:ext cx="912429" cy="8781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600" dirty="0"/>
                  <a:t> kg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60D20F0-B2C6-419D-BC5C-9E3C8D8DA7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200" y="3342560"/>
                <a:ext cx="912429" cy="878126"/>
              </a:xfrm>
              <a:prstGeom prst="rect">
                <a:avLst/>
              </a:prstGeom>
              <a:blipFill>
                <a:blip r:embed="rId6"/>
                <a:stretch>
                  <a:fillRect r="-19333" b="-1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0AB2498A-8836-4ACE-9268-C4D99B4A6AC4}"/>
              </a:ext>
            </a:extLst>
          </p:cNvPr>
          <p:cNvSpPr txBox="1"/>
          <p:nvPr/>
        </p:nvSpPr>
        <p:spPr>
          <a:xfrm>
            <a:off x="7266371" y="3342559"/>
            <a:ext cx="1208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250 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BA0CF36-5CF9-45D9-8137-E88E58D7D269}"/>
              </a:ext>
            </a:extLst>
          </p:cNvPr>
          <p:cNvSpPr txBox="1"/>
          <p:nvPr/>
        </p:nvSpPr>
        <p:spPr>
          <a:xfrm>
            <a:off x="3722772" y="2915100"/>
            <a:ext cx="606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0.25 kg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16B0D29-0779-4F3A-9858-CC5BF291597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3656" y="4505084"/>
            <a:ext cx="6135088" cy="11633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856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09F351-084F-4622-8491-CEE60F2B35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89DE1E-7F56-4C7F-B00D-4FFD8CB146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161" y="2112381"/>
            <a:ext cx="7907446" cy="179832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9AF871-4FC6-4ACD-B1F8-3E132E8298F5}"/>
              </a:ext>
            </a:extLst>
          </p:cNvPr>
          <p:cNvSpPr/>
          <p:nvPr/>
        </p:nvSpPr>
        <p:spPr>
          <a:xfrm>
            <a:off x="2763520" y="2467610"/>
            <a:ext cx="905510" cy="252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F38B92-D8A0-47D4-8A4E-94277B03F6D2}"/>
              </a:ext>
            </a:extLst>
          </p:cNvPr>
          <p:cNvSpPr/>
          <p:nvPr/>
        </p:nvSpPr>
        <p:spPr>
          <a:xfrm>
            <a:off x="4215130" y="3151218"/>
            <a:ext cx="905510" cy="252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3D34D0-A712-4E68-BBE4-0DB75F15433A}"/>
              </a:ext>
            </a:extLst>
          </p:cNvPr>
          <p:cNvSpPr/>
          <p:nvPr/>
        </p:nvSpPr>
        <p:spPr>
          <a:xfrm>
            <a:off x="5361518" y="2141220"/>
            <a:ext cx="90551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504CC9-4034-4385-9425-876639BFFF08}"/>
              </a:ext>
            </a:extLst>
          </p:cNvPr>
          <p:cNvSpPr/>
          <p:nvPr/>
        </p:nvSpPr>
        <p:spPr>
          <a:xfrm>
            <a:off x="6515948" y="3485295"/>
            <a:ext cx="905510" cy="280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C71280-F042-4367-9F41-3FA97EAD2E61}"/>
              </a:ext>
            </a:extLst>
          </p:cNvPr>
          <p:cNvSpPr/>
          <p:nvPr/>
        </p:nvSpPr>
        <p:spPr>
          <a:xfrm>
            <a:off x="6721688" y="2141220"/>
            <a:ext cx="90551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ED1F132-279D-4378-88E7-E7ABD74C99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4897" y="4730727"/>
            <a:ext cx="2085975" cy="119062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71FCF2F-1CA2-4011-81A4-CD8C45A8BABB}"/>
              </a:ext>
            </a:extLst>
          </p:cNvPr>
          <p:cNvSpPr/>
          <p:nvPr/>
        </p:nvSpPr>
        <p:spPr>
          <a:xfrm>
            <a:off x="3133671" y="2233295"/>
            <a:ext cx="530968" cy="584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1A7C1B-A598-4F1D-903F-AA11567F00F9}"/>
              </a:ext>
            </a:extLst>
          </p:cNvPr>
          <p:cNvSpPr/>
          <p:nvPr/>
        </p:nvSpPr>
        <p:spPr>
          <a:xfrm>
            <a:off x="4482410" y="3174078"/>
            <a:ext cx="386770" cy="2527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472B76-37BB-4619-A858-EB239169813F}"/>
              </a:ext>
            </a:extLst>
          </p:cNvPr>
          <p:cNvSpPr/>
          <p:nvPr/>
        </p:nvSpPr>
        <p:spPr>
          <a:xfrm>
            <a:off x="7034688" y="3480026"/>
            <a:ext cx="386770" cy="2527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CCF4A0A-67C9-49F0-97EF-5CD2BA37452A}"/>
              </a:ext>
            </a:extLst>
          </p:cNvPr>
          <p:cNvSpPr/>
          <p:nvPr/>
        </p:nvSpPr>
        <p:spPr>
          <a:xfrm>
            <a:off x="5676582" y="2233295"/>
            <a:ext cx="530968" cy="584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314C4D9-13F8-4D75-A2E4-88DD4DF0176B}"/>
              </a:ext>
            </a:extLst>
          </p:cNvPr>
          <p:cNvSpPr/>
          <p:nvPr/>
        </p:nvSpPr>
        <p:spPr>
          <a:xfrm>
            <a:off x="6906364" y="2233295"/>
            <a:ext cx="530968" cy="584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093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73D175-2BBC-44C9-94F8-75966B511E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D75D27-5FD4-4BAC-9452-8E0E4BA95B1F}"/>
              </a:ext>
            </a:extLst>
          </p:cNvPr>
          <p:cNvSpPr txBox="1"/>
          <p:nvPr/>
        </p:nvSpPr>
        <p:spPr>
          <a:xfrm>
            <a:off x="556146" y="1103026"/>
            <a:ext cx="8031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is a practical activity, watch the video, to see what the teacher does.</a:t>
            </a:r>
            <a:endParaRPr lang="en-GB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717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06F351-A876-480F-88A9-2C3736CD03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B62A57-AD14-4612-BDBF-9CD4C2A89174}"/>
              </a:ext>
            </a:extLst>
          </p:cNvPr>
          <p:cNvSpPr txBox="1"/>
          <p:nvPr/>
        </p:nvSpPr>
        <p:spPr>
          <a:xfrm>
            <a:off x="593677" y="1375981"/>
            <a:ext cx="8031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is a practical activity, watch the video, to see what the teacher does.</a:t>
            </a:r>
            <a:endParaRPr lang="en-GB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2797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7C02B8-B700-4578-9C65-B92285BA19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DA62ED-0F82-4B58-AD87-89DA415409F4}"/>
              </a:ext>
            </a:extLst>
          </p:cNvPr>
          <p:cNvSpPr txBox="1"/>
          <p:nvPr/>
        </p:nvSpPr>
        <p:spPr>
          <a:xfrm flipH="1">
            <a:off x="419779" y="917803"/>
            <a:ext cx="8191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D5F6632-A13D-4921-A425-3041374F18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048574"/>
              </p:ext>
            </p:extLst>
          </p:nvPr>
        </p:nvGraphicFramePr>
        <p:xfrm>
          <a:off x="1574024" y="4278371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64468751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30290091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88570361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936485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64464940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GB" dirty="0"/>
                        <a:t>1 cm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006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12558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D13C83E-FC37-479E-A93B-494CE2EF2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901146"/>
              </p:ext>
            </p:extLst>
          </p:nvPr>
        </p:nvGraphicFramePr>
        <p:xfrm>
          <a:off x="1574024" y="2010829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64468751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65383069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/>
                        <a:t>1 cm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006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12558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1863F9A-0DFF-4E37-971B-E72D3C4A40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62027"/>
              </p:ext>
            </p:extLst>
          </p:nvPr>
        </p:nvGraphicFramePr>
        <p:xfrm>
          <a:off x="1574024" y="3144600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64468751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151794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38749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036498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638478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750449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8498504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9912955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052531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34149854"/>
                    </a:ext>
                  </a:extLst>
                </a:gridCol>
              </a:tblGrid>
              <a:tr h="370840">
                <a:tc gridSpan="10">
                  <a:txBody>
                    <a:bodyPr/>
                    <a:lstStyle/>
                    <a:p>
                      <a:pPr algn="ctr"/>
                      <a:r>
                        <a:rPr lang="en-GB" dirty="0"/>
                        <a:t>1 cm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006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125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51893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AFED1C-E696-4960-BFD9-269C72EF4E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198092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851" y="1739635"/>
            <a:ext cx="3299378" cy="46373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3449" y="989585"/>
            <a:ext cx="85766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endParaRPr lang="en-GB" dirty="0"/>
          </a:p>
        </p:txBody>
      </p:sp>
      <p:sp>
        <p:nvSpPr>
          <p:cNvPr id="13" name="Cloud Callout 12">
            <a:extLst>
              <a:ext uri="{FF2B5EF4-FFF2-40B4-BE49-F238E27FC236}">
                <a16:creationId xmlns:a16="http://schemas.microsoft.com/office/drawing/2014/main" id="{9D309363-5D42-134F-AD87-529EA67B8815}"/>
              </a:ext>
            </a:extLst>
          </p:cNvPr>
          <p:cNvSpPr/>
          <p:nvPr/>
        </p:nvSpPr>
        <p:spPr bwMode="auto">
          <a:xfrm>
            <a:off x="5172158" y="1691990"/>
            <a:ext cx="3531704" cy="2474845"/>
          </a:xfrm>
          <a:prstGeom prst="cloudCallout">
            <a:avLst>
              <a:gd name="adj1" fmla="val -62069"/>
              <a:gd name="adj2" fmla="val 64469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6672CA-E76C-4548-87FD-7611E467C605}"/>
              </a:ext>
            </a:extLst>
          </p:cNvPr>
          <p:cNvSpPr txBox="1"/>
          <p:nvPr/>
        </p:nvSpPr>
        <p:spPr>
          <a:xfrm>
            <a:off x="5991929" y="2034291"/>
            <a:ext cx="200770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How quickly can you recall the fraction or decimal equivalent?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1BE1CC-E97E-4E00-9A44-8E87A662ECDF}"/>
              </a:ext>
            </a:extLst>
          </p:cNvPr>
          <p:cNvSpPr/>
          <p:nvPr/>
        </p:nvSpPr>
        <p:spPr>
          <a:xfrm>
            <a:off x="2205990" y="2068830"/>
            <a:ext cx="1348740" cy="937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20DA62-DDFD-4297-A12A-56AC91CAC0EC}"/>
              </a:ext>
            </a:extLst>
          </p:cNvPr>
          <p:cNvSpPr/>
          <p:nvPr/>
        </p:nvSpPr>
        <p:spPr>
          <a:xfrm>
            <a:off x="2205990" y="3169007"/>
            <a:ext cx="1348740" cy="937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7B072D6-D069-48A2-978E-D594C99A753F}"/>
              </a:ext>
            </a:extLst>
          </p:cNvPr>
          <p:cNvSpPr/>
          <p:nvPr/>
        </p:nvSpPr>
        <p:spPr>
          <a:xfrm>
            <a:off x="2205990" y="4246324"/>
            <a:ext cx="1348740" cy="937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ACBA8C4-400B-41E1-998B-061E7B29A494}"/>
              </a:ext>
            </a:extLst>
          </p:cNvPr>
          <p:cNvSpPr/>
          <p:nvPr/>
        </p:nvSpPr>
        <p:spPr>
          <a:xfrm>
            <a:off x="2205990" y="5345957"/>
            <a:ext cx="1348740" cy="937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884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9771FF-6AFF-49E0-81CD-744EC6020E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6D7182-7693-4AF4-9FEE-A9E452B5F8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616" y="3259489"/>
            <a:ext cx="6135088" cy="104972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774BE7A-7572-4D78-9C39-836B8F41652B}"/>
              </a:ext>
            </a:extLst>
          </p:cNvPr>
          <p:cNvCxnSpPr>
            <a:cxnSpLocks/>
          </p:cNvCxnSpPr>
          <p:nvPr/>
        </p:nvCxnSpPr>
        <p:spPr>
          <a:xfrm>
            <a:off x="1348740" y="1652270"/>
            <a:ext cx="5157964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9040725-AEB6-4620-BC08-2AC484E88EB0}"/>
              </a:ext>
            </a:extLst>
          </p:cNvPr>
          <p:cNvCxnSpPr/>
          <p:nvPr/>
        </p:nvCxnSpPr>
        <p:spPr>
          <a:xfrm>
            <a:off x="1504950" y="1371600"/>
            <a:ext cx="0" cy="54864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A0D47CD-E2D2-4450-A082-33ACA792C221}"/>
              </a:ext>
            </a:extLst>
          </p:cNvPr>
          <p:cNvCxnSpPr/>
          <p:nvPr/>
        </p:nvCxnSpPr>
        <p:spPr>
          <a:xfrm>
            <a:off x="3948430" y="1371600"/>
            <a:ext cx="0" cy="54864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8708302-62F1-4B37-9337-94943AF810F1}"/>
              </a:ext>
            </a:extLst>
          </p:cNvPr>
          <p:cNvCxnSpPr/>
          <p:nvPr/>
        </p:nvCxnSpPr>
        <p:spPr>
          <a:xfrm>
            <a:off x="6380480" y="1383030"/>
            <a:ext cx="0" cy="54864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9876D14-6C1C-46B0-8768-5D6FD42DDB1A}"/>
              </a:ext>
            </a:extLst>
          </p:cNvPr>
          <p:cNvSpPr txBox="1"/>
          <p:nvPr/>
        </p:nvSpPr>
        <p:spPr>
          <a:xfrm>
            <a:off x="1373282" y="103401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2FD0AB-0694-4B19-BEBC-F034B8DB4539}"/>
              </a:ext>
            </a:extLst>
          </p:cNvPr>
          <p:cNvSpPr txBox="1"/>
          <p:nvPr/>
        </p:nvSpPr>
        <p:spPr>
          <a:xfrm>
            <a:off x="3755677" y="1034018"/>
            <a:ext cx="418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50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BAED7B-4AC4-4989-853A-776A1E6CC578}"/>
              </a:ext>
            </a:extLst>
          </p:cNvPr>
          <p:cNvSpPr txBox="1"/>
          <p:nvPr/>
        </p:nvSpPr>
        <p:spPr>
          <a:xfrm>
            <a:off x="6087999" y="1034018"/>
            <a:ext cx="663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100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727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EDA317-D519-41D6-9A8C-34D0BD6A8C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ED2D72-E35F-4E2F-B6B8-D5BDC49C50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144" y="2530261"/>
            <a:ext cx="6135088" cy="11633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062FB3-13E0-4250-A1B6-91B7845883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888" y="4235667"/>
            <a:ext cx="6135088" cy="104972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483EE17-E479-4426-A913-B4F9A6D06C82}"/>
              </a:ext>
            </a:extLst>
          </p:cNvPr>
          <p:cNvGrpSpPr/>
          <p:nvPr/>
        </p:nvGrpSpPr>
        <p:grpSpPr>
          <a:xfrm>
            <a:off x="1188720" y="1026104"/>
            <a:ext cx="5486399" cy="917972"/>
            <a:chOff x="1188720" y="1026104"/>
            <a:chExt cx="5486399" cy="917972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F5F2E15-AE5A-4615-9594-B82BF82671B2}"/>
                </a:ext>
              </a:extLst>
            </p:cNvPr>
            <p:cNvCxnSpPr>
              <a:cxnSpLocks/>
            </p:cNvCxnSpPr>
            <p:nvPr/>
          </p:nvCxnSpPr>
          <p:spPr>
            <a:xfrm>
              <a:off x="1188720" y="1644356"/>
              <a:ext cx="5151256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FEC41E0-62D1-4DC5-9992-2EE259B2EE35}"/>
                </a:ext>
              </a:extLst>
            </p:cNvPr>
            <p:cNvCxnSpPr>
              <a:cxnSpLocks/>
            </p:cNvCxnSpPr>
            <p:nvPr/>
          </p:nvCxnSpPr>
          <p:spPr>
            <a:xfrm>
              <a:off x="1344214" y="1380196"/>
              <a:ext cx="0" cy="54864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82A2BBB-27F7-4F99-BFB0-F1D6210B3E88}"/>
                </a:ext>
              </a:extLst>
            </p:cNvPr>
            <p:cNvCxnSpPr>
              <a:cxnSpLocks/>
            </p:cNvCxnSpPr>
            <p:nvPr/>
          </p:nvCxnSpPr>
          <p:spPr>
            <a:xfrm>
              <a:off x="3785449" y="1380196"/>
              <a:ext cx="0" cy="54864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7C377FC-2066-4856-8E26-B6D82C1C5DDC}"/>
                </a:ext>
              </a:extLst>
            </p:cNvPr>
            <p:cNvCxnSpPr>
              <a:cxnSpLocks/>
            </p:cNvCxnSpPr>
            <p:nvPr/>
          </p:nvCxnSpPr>
          <p:spPr>
            <a:xfrm>
              <a:off x="6212383" y="1370036"/>
              <a:ext cx="0" cy="54864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ECE2B56-D960-4263-B002-4D3536D30786}"/>
                </a:ext>
              </a:extLst>
            </p:cNvPr>
            <p:cNvSpPr txBox="1"/>
            <p:nvPr/>
          </p:nvSpPr>
          <p:spPr>
            <a:xfrm>
              <a:off x="1188720" y="1026104"/>
              <a:ext cx="3109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/>
                <a:t>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05140DE-39C1-418D-89A9-8C3B628BA1F6}"/>
                </a:ext>
              </a:extLst>
            </p:cNvPr>
            <p:cNvSpPr txBox="1"/>
            <p:nvPr/>
          </p:nvSpPr>
          <p:spPr>
            <a:xfrm>
              <a:off x="3587104" y="1026104"/>
              <a:ext cx="4316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50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8845DAA-E331-4FB3-B985-4E16790D67F9}"/>
                </a:ext>
              </a:extLst>
            </p:cNvPr>
            <p:cNvSpPr txBox="1"/>
            <p:nvPr/>
          </p:nvSpPr>
          <p:spPr>
            <a:xfrm>
              <a:off x="5991346" y="1026104"/>
              <a:ext cx="683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100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9511EE3-A7D5-410B-A5A8-F595B3AAC133}"/>
                </a:ext>
              </a:extLst>
            </p:cNvPr>
            <p:cNvCxnSpPr>
              <a:cxnSpLocks/>
            </p:cNvCxnSpPr>
            <p:nvPr/>
          </p:nvCxnSpPr>
          <p:spPr>
            <a:xfrm>
              <a:off x="2567727" y="1370036"/>
              <a:ext cx="0" cy="54864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20540D6-EDAA-4486-B859-71BA504B78F3}"/>
                </a:ext>
              </a:extLst>
            </p:cNvPr>
            <p:cNvCxnSpPr>
              <a:cxnSpLocks/>
            </p:cNvCxnSpPr>
            <p:nvPr/>
          </p:nvCxnSpPr>
          <p:spPr>
            <a:xfrm>
              <a:off x="4993704" y="1395436"/>
              <a:ext cx="0" cy="54864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5BE6E85-98CD-4DAF-82E0-31E9D4D9651D}"/>
                </a:ext>
              </a:extLst>
            </p:cNvPr>
            <p:cNvSpPr txBox="1"/>
            <p:nvPr/>
          </p:nvSpPr>
          <p:spPr>
            <a:xfrm>
              <a:off x="2363349" y="1026104"/>
              <a:ext cx="4316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25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1099DE-FD53-40D1-BF79-75F038C0244F}"/>
                </a:ext>
              </a:extLst>
            </p:cNvPr>
            <p:cNvSpPr txBox="1"/>
            <p:nvPr/>
          </p:nvSpPr>
          <p:spPr>
            <a:xfrm>
              <a:off x="4720747" y="1059878"/>
              <a:ext cx="4316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75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0191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FE1D4BD-F4C0-46E7-876C-D5CD4C629C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A77B78-70A2-4F4D-B76D-E212798C0152}"/>
              </a:ext>
            </a:extLst>
          </p:cNvPr>
          <p:cNvSpPr txBox="1"/>
          <p:nvPr/>
        </p:nvSpPr>
        <p:spPr>
          <a:xfrm>
            <a:off x="2429663" y="1989678"/>
            <a:ext cx="21365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70C0"/>
                </a:solidFill>
              </a:rPr>
              <a:t>0.5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DD7EB9E-06EB-4754-A161-9637C184BB3D}"/>
                  </a:ext>
                </a:extLst>
              </p:cNvPr>
              <p:cNvSpPr txBox="1"/>
              <p:nvPr/>
            </p:nvSpPr>
            <p:spPr>
              <a:xfrm>
                <a:off x="1" y="1438533"/>
                <a:ext cx="2136525" cy="2021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66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66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6600" b="1" i="1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</m:den>
                      </m:f>
                    </m:oMath>
                  </m:oMathPara>
                </a14:m>
                <a:endParaRPr lang="en-GB" sz="6600" b="1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DD7EB9E-06EB-4754-A161-9637C184BB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1438533"/>
                <a:ext cx="2136525" cy="202106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167BEA0-F6FB-4A2E-B81E-BFF858D4A75B}"/>
                  </a:ext>
                </a:extLst>
              </p:cNvPr>
              <p:cNvSpPr txBox="1"/>
              <p:nvPr/>
            </p:nvSpPr>
            <p:spPr>
              <a:xfrm>
                <a:off x="4735953" y="1453474"/>
                <a:ext cx="2136525" cy="2021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66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6600" b="1" i="1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</m:num>
                        <m:den>
                          <m:r>
                            <a:rPr lang="en-GB" sz="6600" b="1" i="1" smtClean="0">
                              <a:latin typeface="Cambria Math" panose="02040503050406030204" pitchFamily="18" charset="0"/>
                            </a:rPr>
                            <m:t>���</m:t>
                          </m:r>
                        </m:den>
                      </m:f>
                    </m:oMath>
                  </m:oMathPara>
                </a14:m>
                <a:endParaRPr lang="en-GB" sz="6600" b="1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167BEA0-F6FB-4A2E-B81E-BFF858D4A7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953" y="1453474"/>
                <a:ext cx="2136525" cy="202106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A410F99A-325B-4551-B64E-B273689E44E7}"/>
              </a:ext>
            </a:extLst>
          </p:cNvPr>
          <p:cNvSpPr txBox="1"/>
          <p:nvPr/>
        </p:nvSpPr>
        <p:spPr>
          <a:xfrm>
            <a:off x="0" y="4215438"/>
            <a:ext cx="2136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i="1" dirty="0">
                <a:solidFill>
                  <a:srgbClr val="FF0000"/>
                </a:solidFill>
              </a:rPr>
              <a:t>five tenths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02D0DD-EA99-4236-88FA-C6AAE21D8A0F}"/>
              </a:ext>
            </a:extLst>
          </p:cNvPr>
          <p:cNvSpPr txBox="1"/>
          <p:nvPr/>
        </p:nvSpPr>
        <p:spPr>
          <a:xfrm>
            <a:off x="4116195" y="4230379"/>
            <a:ext cx="3222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i="1" dirty="0">
                <a:solidFill>
                  <a:srgbClr val="FF0000"/>
                </a:solidFill>
              </a:rPr>
              <a:t>fifty hundredths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234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-10160"/>
            <a:ext cx="9144000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808FEF-3FCC-49CD-A365-2760BCFB27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576" y="771359"/>
            <a:ext cx="6135088" cy="10497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F45B48B-AF63-4E2A-B4C2-27BA3D8B64A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576" y="2571467"/>
            <a:ext cx="6135088" cy="11633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2534B6B-A061-4424-A394-5436512DDEA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3681"/>
          <a:stretch/>
        </p:blipFill>
        <p:spPr>
          <a:xfrm>
            <a:off x="178576" y="4485227"/>
            <a:ext cx="6135088" cy="17974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875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3BDCB1-490D-4074-B5E5-7323D48C97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6C781B-D56F-4419-A538-2C7AAF2839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2866" y="850050"/>
            <a:ext cx="6135088" cy="13953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B915DF-A990-416D-9365-9ADF2642EE80}"/>
              </a:ext>
            </a:extLst>
          </p:cNvPr>
          <p:cNvSpPr/>
          <p:nvPr/>
        </p:nvSpPr>
        <p:spPr>
          <a:xfrm>
            <a:off x="1106170" y="1038860"/>
            <a:ext cx="5241784" cy="31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CCE6AA-D9ED-4E56-9636-44DF222F5AE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3681"/>
          <a:stretch/>
        </p:blipFill>
        <p:spPr>
          <a:xfrm>
            <a:off x="212866" y="2881217"/>
            <a:ext cx="6135088" cy="17974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596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3DC0FE-E56E-478E-9188-46266666CD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10" y="1000529"/>
            <a:ext cx="3600181" cy="4856943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33957E-BEE1-4382-AC6C-DAB3D77D46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CF3015D-159F-40D2-BE01-0C51989FD815}"/>
              </a:ext>
            </a:extLst>
          </p:cNvPr>
          <p:cNvGrpSpPr/>
          <p:nvPr/>
        </p:nvGrpSpPr>
        <p:grpSpPr>
          <a:xfrm>
            <a:off x="396506" y="1204075"/>
            <a:ext cx="4670798" cy="4653396"/>
            <a:chOff x="396506" y="1204075"/>
            <a:chExt cx="4670798" cy="465339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FF361E-2BE5-42CA-90DD-63EFA4A88B97}"/>
                </a:ext>
              </a:extLst>
            </p:cNvPr>
            <p:cNvSpPr txBox="1"/>
            <p:nvPr/>
          </p:nvSpPr>
          <p:spPr>
            <a:xfrm>
              <a:off x="476516" y="3347203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500ml</a:t>
              </a:r>
              <a:endParaRPr lang="en-GB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8C1C794-E463-4515-B6CD-D382A1BA304E}"/>
                </a:ext>
              </a:extLst>
            </p:cNvPr>
            <p:cNvSpPr txBox="1"/>
            <p:nvPr/>
          </p:nvSpPr>
          <p:spPr>
            <a:xfrm>
              <a:off x="396506" y="1204075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1,000ml</a:t>
              </a:r>
              <a:endParaRPr lang="en-GB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FAE788C-39FC-4E38-A2A9-935115A1EA99}"/>
                </a:ext>
              </a:extLst>
            </p:cNvPr>
            <p:cNvSpPr txBox="1"/>
            <p:nvPr/>
          </p:nvSpPr>
          <p:spPr>
            <a:xfrm>
              <a:off x="476516" y="5488139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0ml</a:t>
              </a:r>
              <a:endParaRPr lang="en-GB" dirty="0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45D5130-9D1D-4A65-BF14-BA7EF0DA77E9}"/>
                </a:ext>
              </a:extLst>
            </p:cNvPr>
            <p:cNvCxnSpPr/>
            <p:nvPr/>
          </p:nvCxnSpPr>
          <p:spPr>
            <a:xfrm>
              <a:off x="1554480" y="1303020"/>
              <a:ext cx="0" cy="442341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A53EBB7-A525-457F-8DEB-9D7D4CEBE1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572643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7FDA267-95A3-4E60-B816-F4008B1102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353187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AF03E15-91D4-41AC-8D1F-28A4FEF41F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3505" y="134874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0E07363C-1058-4A9C-A41B-3263623BA9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10" y="1000528"/>
            <a:ext cx="3600181" cy="48569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341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1B3700-2A11-4A6B-9430-D7308BF5EB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62"/>
          <a:stretch/>
        </p:blipFill>
        <p:spPr>
          <a:xfrm>
            <a:off x="2596991" y="1000528"/>
            <a:ext cx="4038600" cy="4856943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9A1922-911B-480A-8A5D-B94B9783DF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1146B60-2321-4059-AF57-2EB7252EB303}"/>
              </a:ext>
            </a:extLst>
          </p:cNvPr>
          <p:cNvGrpSpPr/>
          <p:nvPr/>
        </p:nvGrpSpPr>
        <p:grpSpPr>
          <a:xfrm>
            <a:off x="396506" y="1204075"/>
            <a:ext cx="4670798" cy="4653396"/>
            <a:chOff x="396506" y="1204075"/>
            <a:chExt cx="4670798" cy="4653396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CCBB4A16-271B-4B64-8588-483AACDE9B5C}"/>
                </a:ext>
              </a:extLst>
            </p:cNvPr>
            <p:cNvSpPr txBox="1"/>
            <p:nvPr/>
          </p:nvSpPr>
          <p:spPr>
            <a:xfrm>
              <a:off x="476516" y="3343392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500ml</a:t>
              </a:r>
              <a:endParaRPr lang="en-GB" dirty="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B4785DC-0B1B-4149-B453-4DF9B24D7E33}"/>
                </a:ext>
              </a:extLst>
            </p:cNvPr>
            <p:cNvSpPr txBox="1"/>
            <p:nvPr/>
          </p:nvSpPr>
          <p:spPr>
            <a:xfrm>
              <a:off x="396506" y="1204075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1,000ml</a:t>
              </a:r>
              <a:endParaRPr lang="en-GB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8056677-BE66-44EE-9817-4197C459537E}"/>
                </a:ext>
              </a:extLst>
            </p:cNvPr>
            <p:cNvSpPr txBox="1"/>
            <p:nvPr/>
          </p:nvSpPr>
          <p:spPr>
            <a:xfrm>
              <a:off x="476516" y="5488139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0ml</a:t>
              </a:r>
              <a:endParaRPr lang="en-GB" dirty="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710353A-01C1-4FCD-8727-990F92DED20E}"/>
                </a:ext>
              </a:extLst>
            </p:cNvPr>
            <p:cNvCxnSpPr>
              <a:cxnSpLocks/>
            </p:cNvCxnSpPr>
            <p:nvPr/>
          </p:nvCxnSpPr>
          <p:spPr>
            <a:xfrm>
              <a:off x="1554480" y="1303020"/>
              <a:ext cx="0" cy="442341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399097B-EF55-40A0-8AA0-5323EB1392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572643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0AE4FFD-CD34-4B28-933D-73BAD4A75B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353187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63F64A9-A048-4550-9D13-7C2BBF2D5B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3505" y="1348740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ABD63E0-DC5A-487F-AF11-E9D9F69956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572642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EF4AFE8-FFAF-4700-A109-2C88373900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353186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C87C5C8-8BD2-4FA4-B8FD-A265ADA9E1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3505" y="134873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33978CBB-6305-41A1-924C-A4F3708018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3505" y="243839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F2077A2-22BA-4B9E-B3FE-F8078285C0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075" y="4621529"/>
              <a:ext cx="3848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A8279E6-5759-4417-AE3A-F418CF1D7736}"/>
                </a:ext>
              </a:extLst>
            </p:cNvPr>
            <p:cNvSpPr txBox="1"/>
            <p:nvPr/>
          </p:nvSpPr>
          <p:spPr>
            <a:xfrm>
              <a:off x="476516" y="2253733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i="1" dirty="0">
                  <a:latin typeface="Myriad Pro" panose="020B0503030403020204" pitchFamily="34" charset="0"/>
                </a:rPr>
                <a:t>750</a:t>
              </a:r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ml</a:t>
              </a:r>
              <a:endParaRPr lang="en-GB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9852A85-BBB6-4453-868B-946A1F738AD0}"/>
                </a:ext>
              </a:extLst>
            </p:cNvPr>
            <p:cNvSpPr txBox="1"/>
            <p:nvPr/>
          </p:nvSpPr>
          <p:spPr>
            <a:xfrm>
              <a:off x="476516" y="4436863"/>
              <a:ext cx="4590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i="1" dirty="0">
                  <a:latin typeface="Myriad Pro" panose="020B0503030403020204" pitchFamily="34" charset="0"/>
                </a:rPr>
                <a:t>250</a:t>
              </a:r>
              <a:r>
                <a:rPr lang="en-GB" sz="18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rPr>
                <a:t>ml</a:t>
              </a:r>
              <a:endParaRPr lang="en-GB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3828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2|16.1|21.4|11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9|5.3|2.3|6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4|4.4|4.2|4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8|4.4|4|6.9|6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69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1|6.3|12.7|3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48.1|5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35.6|7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26AA2DB-AB09-4DF2-AC7C-6E998E90A76C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</Words>
  <Application>Microsoft Office PowerPoint</Application>
  <PresentationFormat>On-screen Show (4:3)</PresentationFormat>
  <Paragraphs>91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Myriad Pro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2020-08-27T15:28:44Z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