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1.xml" ContentType="application/vnd.openxmlformats-officedocument.presentationml.notesSl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309" r:id="rId2"/>
    <p:sldId id="277" r:id="rId3"/>
    <p:sldId id="289" r:id="rId4"/>
    <p:sldId id="290" r:id="rId5"/>
    <p:sldId id="291" r:id="rId6"/>
    <p:sldId id="292" r:id="rId7"/>
    <p:sldId id="293" r:id="rId8"/>
    <p:sldId id="294" r:id="rId9"/>
    <p:sldId id="295" r:id="rId10"/>
    <p:sldId id="296" r:id="rId11"/>
    <p:sldId id="297" r:id="rId12"/>
    <p:sldId id="298" r:id="rId13"/>
    <p:sldId id="299" r:id="rId14"/>
    <p:sldId id="300" r:id="rId15"/>
    <p:sldId id="303" r:id="rId16"/>
    <p:sldId id="304" r:id="rId17"/>
    <p:sldId id="305" r:id="rId18"/>
    <p:sldId id="306" r:id="rId19"/>
    <p:sldId id="307" r:id="rId20"/>
    <p:sldId id="30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1" autoAdjust="0"/>
    <p:restoredTop sz="94660"/>
  </p:normalViewPr>
  <p:slideViewPr>
    <p:cSldViewPr>
      <p:cViewPr>
        <p:scale>
          <a:sx n="54" d="100"/>
          <a:sy n="54" d="100"/>
        </p:scale>
        <p:origin x="-878" y="-514"/>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D226D9-7797-4A83-9DAB-CE3DE2BF90D4}" type="datetimeFigureOut">
              <a:rPr lang="en-GB" smtClean="0"/>
              <a:t>23/03/2016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D3C07D-A41A-4D6B-A20B-3A20D1EB1ECD}" type="slidenum">
              <a:rPr lang="en-GB" smtClean="0"/>
              <a:t>‹#›</a:t>
            </a:fld>
            <a:endParaRPr lang="en-GB"/>
          </a:p>
        </p:txBody>
      </p:sp>
    </p:spTree>
    <p:extLst>
      <p:ext uri="{BB962C8B-B14F-4D97-AF65-F5344CB8AC3E}">
        <p14:creationId xmlns:p14="http://schemas.microsoft.com/office/powerpoint/2010/main" val="915027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ED3C07D-A41A-4D6B-A20B-3A20D1EB1ECD}" type="slidenum">
              <a:rPr lang="en-GB" smtClean="0"/>
              <a:t>9</a:t>
            </a:fld>
            <a:endParaRPr lang="en-GB"/>
          </a:p>
        </p:txBody>
      </p:sp>
    </p:spTree>
    <p:extLst>
      <p:ext uri="{BB962C8B-B14F-4D97-AF65-F5344CB8AC3E}">
        <p14:creationId xmlns:p14="http://schemas.microsoft.com/office/powerpoint/2010/main" val="10601178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solidFill>
                <a:srgbClr val="99CCCC"/>
              </a:solidFill>
            </a:endParaRPr>
          </a:p>
        </p:txBody>
      </p:sp>
    </p:spTree>
    <p:extLst>
      <p:ext uri="{BB962C8B-B14F-4D97-AF65-F5344CB8AC3E}">
        <p14:creationId xmlns:p14="http://schemas.microsoft.com/office/powerpoint/2010/main" val="312757295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25EE7AC7-8BCF-4C5E-8F27-1E4FD8AAF87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8465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42CECCCD-341E-4EBE-8D41-04A16915446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99855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AF365AC9-3FF6-48E2-BCB5-4DD4493C8F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088517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5272B3E1-915E-4EE0-86A8-70ED2E09ECAC}"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07144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F70E8F7A-7A7B-40F0-AD17-2D5B0B4D270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49385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13643CA7-4972-49F2-B11D-A183DCC1D2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194281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D6447A0F-33E6-4707-B035-6852139C627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502824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E29A9F38-FCBC-420C-B65A-E2FCF98B8B0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108349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F6557A7A-48C3-47F7-AE47-33632BEAEC9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514965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4F4D84F8-3F35-47F9-B094-0C8A763718D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26419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ffectLst/>
          <a:extLst>
            <a:ext uri="{909E8E84-426E-40DD-AFC4-6F175D3DCCD1}">
              <a14:hiddenFill xmlns:a14="http://schemas.microsoft.com/office/drawing/2010/main">
                <a:solidFill>
                  <a:srgbClr val="C8E2E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defRPr/>
            </a:pPr>
            <a:fld id="{F84A6451-3E37-44AA-9D2E-57B541B08677}"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2456869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hemeOverride" Target="../theme/themeOverride11.xml"/><Relationship Id="rId5" Type="http://schemas.openxmlformats.org/officeDocument/2006/relationships/image" Target="../media/image16.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hemeOverride" Target="../theme/themeOverride1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6"/>
          <p:cNvSpPr>
            <a:spLocks noGrp="1" noChangeArrowheads="1"/>
          </p:cNvSpPr>
          <p:nvPr>
            <p:ph type="ctrTitle"/>
          </p:nvPr>
        </p:nvSpPr>
        <p:spPr>
          <a:xfrm>
            <a:off x="468313" y="549275"/>
            <a:ext cx="7239000" cy="758825"/>
          </a:xfrm>
        </p:spPr>
        <p:txBody>
          <a:bodyPr/>
          <a:lstStyle/>
          <a:p>
            <a:pPr eaLnBrk="1" hangingPunct="1"/>
            <a:r>
              <a:rPr lang="en-GB" altLang="en-US" dirty="0" smtClean="0"/>
              <a:t>KS3 </a:t>
            </a:r>
            <a:r>
              <a:rPr lang="en-GB" altLang="en-US" dirty="0" smtClean="0"/>
              <a:t>Multiplicative </a:t>
            </a:r>
            <a:r>
              <a:rPr lang="en-GB" altLang="en-US" dirty="0" smtClean="0"/>
              <a:t>Reasoning</a:t>
            </a:r>
            <a:endParaRPr lang="en-US" altLang="en-US" dirty="0" smtClean="0"/>
          </a:p>
        </p:txBody>
      </p:sp>
      <p:sp>
        <p:nvSpPr>
          <p:cNvPr id="4099" name="Rectangle 47"/>
          <p:cNvSpPr>
            <a:spLocks noGrp="1" noChangeArrowheads="1"/>
          </p:cNvSpPr>
          <p:nvPr>
            <p:ph type="subTitle" idx="1"/>
          </p:nvPr>
        </p:nvSpPr>
        <p:spPr>
          <a:xfrm>
            <a:off x="468313" y="1484313"/>
            <a:ext cx="7239000" cy="1600200"/>
          </a:xfrm>
        </p:spPr>
        <p:txBody>
          <a:bodyPr/>
          <a:lstStyle/>
          <a:p>
            <a:r>
              <a:rPr lang="en-GB" dirty="0"/>
              <a:t>Slides for Lessons 3ab</a:t>
            </a:r>
          </a:p>
          <a:p>
            <a:r>
              <a:rPr lang="en-GB" dirty="0" smtClean="0"/>
              <a:t>The </a:t>
            </a:r>
            <a:r>
              <a:rPr lang="en-GB" dirty="0"/>
              <a:t>ratio </a:t>
            </a:r>
            <a:r>
              <a:rPr lang="en-GB" dirty="0" smtClean="0"/>
              <a:t>table</a:t>
            </a:r>
            <a:endParaRPr lang="en-GB" dirty="0"/>
          </a:p>
        </p:txBody>
      </p:sp>
    </p:spTree>
    <p:extLst>
      <p:ext uri="{BB962C8B-B14F-4D97-AF65-F5344CB8AC3E}">
        <p14:creationId xmlns:p14="http://schemas.microsoft.com/office/powerpoint/2010/main" val="42418431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2</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Craig </a:t>
            </a:r>
            <a:r>
              <a:rPr lang="en-GB" sz="2400" b="0" dirty="0" smtClean="0">
                <a:solidFill>
                  <a:schemeClr val="tx1"/>
                </a:solidFill>
                <a:latin typeface="Calibri" panose="020F0502020204030204" pitchFamily="34" charset="0"/>
              </a:rPr>
              <a:t>started his ratio table like this:</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4581128"/>
            <a:ext cx="7787208" cy="1656184"/>
          </a:xfrm>
        </p:spPr>
        <p:txBody>
          <a:bodyPr>
            <a:normAutofit/>
          </a:bodyPr>
          <a:lstStyle/>
          <a:p>
            <a:pPr marL="0" indent="0">
              <a:buNone/>
            </a:pPr>
            <a:r>
              <a:rPr lang="en-GB" sz="2400" dirty="0">
                <a:latin typeface="Calibri" panose="020F0502020204030204" pitchFamily="34" charset="0"/>
              </a:rPr>
              <a:t>Make a copy of the start of Craig’s ratio table and use it to find the number of drinks in 28 packs</a:t>
            </a:r>
            <a:r>
              <a:rPr lang="en-GB" sz="2400" dirty="0" smtClean="0">
                <a:latin typeface="Calibri" panose="020F0502020204030204" pitchFamily="34" charset="0"/>
              </a:rPr>
              <a:t>.</a:t>
            </a:r>
          </a:p>
        </p:txBody>
      </p:sp>
      <p:pic>
        <p:nvPicPr>
          <p:cNvPr id="9218"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39552" y="1988840"/>
            <a:ext cx="7958397"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4246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oAutofit/>
          </a:bodyPr>
          <a:lstStyle/>
          <a:p>
            <a:pPr algn="l"/>
            <a:r>
              <a:rPr lang="en-GB" sz="3600" b="1" dirty="0" smtClean="0">
                <a:solidFill>
                  <a:schemeClr val="tx2">
                    <a:lumMod val="60000"/>
                    <a:lumOff val="40000"/>
                  </a:schemeClr>
                </a:solidFill>
                <a:latin typeface="Calibri" panose="020F0502020204030204" pitchFamily="34" charset="0"/>
              </a:rPr>
              <a:t>Stage 2</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Tins of soup come in trays of 9</a:t>
            </a:r>
            <a:br>
              <a:rPr lang="en-GB" sz="2400" b="0" dirty="0" smtClean="0">
                <a:solidFill>
                  <a:schemeClr val="tx1"/>
                </a:solidFill>
                <a:latin typeface="Calibri" panose="020F0502020204030204" pitchFamily="34" charset="0"/>
              </a:rPr>
            </a:br>
            <a:r>
              <a:rPr lang="en-GB" sz="2400" b="0" dirty="0" smtClean="0">
                <a:solidFill>
                  <a:schemeClr val="tx1"/>
                </a:solidFill>
                <a:latin typeface="Calibri" panose="020F0502020204030204" pitchFamily="34" charset="0"/>
              </a:rPr>
              <a:t>Craig starts a ratio table as follows:</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5013176"/>
            <a:ext cx="7787208" cy="1656184"/>
          </a:xfrm>
        </p:spPr>
        <p:txBody>
          <a:bodyPr>
            <a:normAutofit/>
          </a:bodyPr>
          <a:lstStyle/>
          <a:p>
            <a:pPr marL="365125" lvl="0" indent="-365125">
              <a:buNone/>
            </a:pPr>
            <a:r>
              <a:rPr lang="en-GB" sz="2400" dirty="0" smtClean="0">
                <a:latin typeface="Calibri" panose="020F0502020204030204" pitchFamily="34" charset="0"/>
              </a:rPr>
              <a:t>a) What </a:t>
            </a:r>
            <a:r>
              <a:rPr lang="en-GB" sz="2400" dirty="0">
                <a:latin typeface="Calibri" panose="020F0502020204030204" pitchFamily="34" charset="0"/>
              </a:rPr>
              <a:t>else do you know? Copy the table and fill in some other </a:t>
            </a:r>
            <a:r>
              <a:rPr lang="en-GB" sz="2400" dirty="0" smtClean="0">
                <a:latin typeface="Calibri" panose="020F0502020204030204" pitchFamily="34" charset="0"/>
              </a:rPr>
              <a:t>values.</a:t>
            </a:r>
            <a:r>
              <a:rPr lang="en-GB" sz="2400" dirty="0">
                <a:latin typeface="Calibri" panose="020F0502020204030204" pitchFamily="34" charset="0"/>
              </a:rPr>
              <a:t> </a:t>
            </a:r>
          </a:p>
          <a:p>
            <a:pPr marL="365125" lvl="0" indent="-365125">
              <a:buNone/>
            </a:pPr>
            <a:r>
              <a:rPr lang="en-GB" sz="2400" dirty="0" smtClean="0">
                <a:latin typeface="Calibri" panose="020F0502020204030204" pitchFamily="34" charset="0"/>
              </a:rPr>
              <a:t>b) Find </a:t>
            </a:r>
            <a:r>
              <a:rPr lang="en-GB" sz="2400" dirty="0">
                <a:latin typeface="Calibri" panose="020F0502020204030204" pitchFamily="34" charset="0"/>
              </a:rPr>
              <a:t>the number of tins in 35 trays</a:t>
            </a:r>
            <a:r>
              <a:rPr lang="en-GB" sz="2400" dirty="0" smtClean="0">
                <a:latin typeface="Calibri" panose="020F0502020204030204" pitchFamily="34" charset="0"/>
              </a:rPr>
              <a:t>.</a:t>
            </a:r>
          </a:p>
        </p:txBody>
      </p:sp>
      <p:pic>
        <p:nvPicPr>
          <p:cNvPr id="10242" name="Picture 1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13422" t="63075" r="19333" b="9424"/>
          <a:stretch>
            <a:fillRect/>
          </a:stretch>
        </p:blipFill>
        <p:spPr bwMode="auto">
          <a:xfrm>
            <a:off x="408599" y="2564904"/>
            <a:ext cx="6193453" cy="186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2443822"/>
            <a:ext cx="2472569"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988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2</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Ice lollies come in boxes of 15</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067944" y="1556792"/>
            <a:ext cx="4402832" cy="2140854"/>
          </a:xfrm>
          <a:solidFill>
            <a:srgbClr val="FFC000"/>
          </a:solidFill>
        </p:spPr>
        <p:txBody>
          <a:bodyPr>
            <a:normAutofit/>
          </a:bodyPr>
          <a:lstStyle/>
          <a:p>
            <a:pPr marL="0" lvl="0" indent="0">
              <a:buNone/>
            </a:pPr>
            <a:r>
              <a:rPr lang="en-GB" sz="2400" dirty="0">
                <a:latin typeface="Calibri" panose="020F0502020204030204" pitchFamily="34" charset="0"/>
              </a:rPr>
              <a:t>6</a:t>
            </a:r>
            <a:r>
              <a:rPr lang="en-GB" sz="2400" dirty="0" smtClean="0">
                <a:latin typeface="Calibri" panose="020F0502020204030204" pitchFamily="34" charset="0"/>
              </a:rPr>
              <a:t>a) </a:t>
            </a:r>
            <a:r>
              <a:rPr lang="en-GB" sz="2400" dirty="0">
                <a:latin typeface="Calibri" panose="020F0502020204030204" pitchFamily="34" charset="0"/>
              </a:rPr>
              <a:t>Use a ratio table to find the number of bars in 18 boxes</a:t>
            </a:r>
            <a:r>
              <a:rPr lang="en-GB" sz="2400" dirty="0" smtClean="0">
                <a:latin typeface="Calibri" panose="020F0502020204030204" pitchFamily="34" charset="0"/>
              </a:rPr>
              <a:t>.</a:t>
            </a:r>
            <a:endParaRPr lang="en-GB" sz="2400" dirty="0">
              <a:latin typeface="Calibri" panose="020F0502020204030204" pitchFamily="34" charset="0"/>
            </a:endParaRPr>
          </a:p>
          <a:p>
            <a:pPr marL="0" lvl="0" indent="0">
              <a:buNone/>
            </a:pPr>
            <a:r>
              <a:rPr lang="en-GB" sz="2400" dirty="0" smtClean="0">
                <a:latin typeface="Calibri" panose="020F0502020204030204" pitchFamily="34" charset="0"/>
              </a:rPr>
              <a:t>b) Compare </a:t>
            </a:r>
            <a:r>
              <a:rPr lang="en-GB" sz="2400" dirty="0">
                <a:latin typeface="Calibri" panose="020F0502020204030204" pitchFamily="34" charset="0"/>
              </a:rPr>
              <a:t>your ratio table with other students. Is there only one way of finding a correct solution</a:t>
            </a:r>
            <a:r>
              <a:rPr lang="en-GB" sz="2400" dirty="0" smtClean="0">
                <a:latin typeface="Calibri" panose="020F0502020204030204" pitchFamily="34" charset="0"/>
              </a:rPr>
              <a:t>?</a:t>
            </a:r>
          </a:p>
        </p:txBody>
      </p:sp>
      <p:pic>
        <p:nvPicPr>
          <p:cNvPr id="11266" name="Picture 13" descr="G:\DCIM\106nikon\DSCN5825.JPG"/>
          <p:cNvPicPr>
            <a:picLocks noChangeAspect="1" noChangeArrowheads="1"/>
          </p:cNvPicPr>
          <p:nvPr/>
        </p:nvPicPr>
        <p:blipFill>
          <a:blip r:embed="rId3">
            <a:extLst>
              <a:ext uri="{28A0092B-C50C-407E-A947-70E740481C1C}">
                <a14:useLocalDpi xmlns:a14="http://schemas.microsoft.com/office/drawing/2010/main" val="0"/>
              </a:ext>
            </a:extLst>
          </a:blip>
          <a:srcRect l="10524" t="12743" r="12019" b="3931"/>
          <a:stretch>
            <a:fillRect/>
          </a:stretch>
        </p:blipFill>
        <p:spPr bwMode="auto">
          <a:xfrm>
            <a:off x="971600" y="1340768"/>
            <a:ext cx="2232248" cy="320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2080" y="4829470"/>
            <a:ext cx="3394720" cy="1866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5975" y="4293095"/>
            <a:ext cx="3951287" cy="219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53238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2448272"/>
          </a:xfrm>
        </p:spPr>
        <p:txBody>
          <a:bodyPr anchor="t">
            <a:noAutofit/>
          </a:bodyPr>
          <a:lstStyle/>
          <a:p>
            <a:pPr lvl="0" algn="l"/>
            <a:r>
              <a:rPr lang="en-GB" sz="3600" b="1" dirty="0" smtClean="0">
                <a:solidFill>
                  <a:schemeClr val="tx2">
                    <a:lumMod val="60000"/>
                    <a:lumOff val="40000"/>
                  </a:schemeClr>
                </a:solidFill>
                <a:latin typeface="Calibri" panose="020F0502020204030204" pitchFamily="34" charset="0"/>
              </a:rPr>
              <a:t>Stage 3</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200" b="1" dirty="0" smtClean="0">
                <a:latin typeface="Calibri" panose="020F0502020204030204" pitchFamily="34" charset="0"/>
              </a:rPr>
              <a:t>At the wholesalers</a:t>
            </a:r>
            <a:br>
              <a:rPr lang="en-GB" sz="3200" b="1" dirty="0" smtClean="0">
                <a:latin typeface="Calibri" panose="020F0502020204030204" pitchFamily="34" charset="0"/>
              </a:rPr>
            </a:br>
            <a:r>
              <a:rPr lang="en-GB" sz="2400" b="0" dirty="0" smtClean="0">
                <a:solidFill>
                  <a:schemeClr val="tx1"/>
                </a:solidFill>
                <a:latin typeface="Calibri" panose="020F0502020204030204" pitchFamily="34" charset="0"/>
              </a:rPr>
              <a:t>Every fortnight Craig goes </a:t>
            </a:r>
            <a:r>
              <a:rPr lang="en-GB" sz="2400" b="0" dirty="0">
                <a:solidFill>
                  <a:schemeClr val="tx1"/>
                </a:solidFill>
                <a:latin typeface="Calibri" panose="020F0502020204030204" pitchFamily="34" charset="0"/>
              </a:rPr>
              <a:t>to the wholesalers to restock on </a:t>
            </a:r>
            <a:r>
              <a:rPr lang="en-GB" sz="2400" b="0" dirty="0" smtClean="0">
                <a:solidFill>
                  <a:schemeClr val="tx1"/>
                </a:solidFill>
                <a:latin typeface="Calibri" panose="020F0502020204030204" pitchFamily="34" charset="0"/>
              </a:rPr>
              <a:t>supplies. Craig </a:t>
            </a:r>
            <a:r>
              <a:rPr lang="en-GB" sz="2400" b="0" dirty="0">
                <a:solidFill>
                  <a:schemeClr val="tx1"/>
                </a:solidFill>
                <a:latin typeface="Calibri" panose="020F0502020204030204" pitchFamily="34" charset="0"/>
              </a:rPr>
              <a:t>needs to restock on his supply of chocolate bars. He looks at the brands available to see which is the best buy.</a:t>
            </a:r>
            <a:br>
              <a:rPr lang="en-GB" sz="2400" b="0" dirty="0">
                <a:solidFill>
                  <a:schemeClr val="tx1"/>
                </a:solidFill>
                <a:latin typeface="Calibri" panose="020F0502020204030204" pitchFamily="34" charset="0"/>
              </a:rPr>
            </a:b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4581128"/>
            <a:ext cx="8507288" cy="2088232"/>
          </a:xfrm>
        </p:spPr>
        <p:txBody>
          <a:bodyPr>
            <a:normAutofit/>
          </a:bodyPr>
          <a:lstStyle/>
          <a:p>
            <a:pPr marL="0" lvl="0" indent="0">
              <a:buNone/>
            </a:pPr>
            <a:r>
              <a:rPr lang="en-GB" sz="2400" dirty="0" smtClean="0">
                <a:latin typeface="Calibri" panose="020F0502020204030204" pitchFamily="34" charset="0"/>
              </a:rPr>
              <a:t>A box of 14 </a:t>
            </a:r>
            <a:r>
              <a:rPr lang="en-GB" sz="2400" dirty="0" smtClean="0">
                <a:latin typeface="Calibri" panose="020F0502020204030204" pitchFamily="34" charset="0"/>
              </a:rPr>
              <a:t>bars </a:t>
            </a:r>
            <a:r>
              <a:rPr lang="en-GB" sz="2400" dirty="0" smtClean="0">
                <a:latin typeface="Calibri" panose="020F0502020204030204" pitchFamily="34" charset="0"/>
              </a:rPr>
              <a:t>costs £8.40                  </a:t>
            </a:r>
            <a:r>
              <a:rPr lang="en-GB" sz="2400" dirty="0" smtClean="0">
                <a:latin typeface="Calibri" panose="020F0502020204030204" pitchFamily="34" charset="0"/>
              </a:rPr>
              <a:t>A </a:t>
            </a:r>
            <a:r>
              <a:rPr lang="en-GB" sz="2400" dirty="0" smtClean="0">
                <a:latin typeface="Calibri" panose="020F0502020204030204" pitchFamily="34" charset="0"/>
              </a:rPr>
              <a:t>box of 20 bars costs £14.50</a:t>
            </a:r>
            <a:endParaRPr lang="en-GB" sz="2400" dirty="0">
              <a:latin typeface="Calibri" panose="020F0502020204030204" pitchFamily="34" charset="0"/>
            </a:endParaRPr>
          </a:p>
          <a:p>
            <a:pPr marL="0" lvl="0" indent="0">
              <a:buNone/>
            </a:pPr>
            <a:endParaRPr lang="en-GB" sz="2400" dirty="0" smtClean="0">
              <a:latin typeface="Calibri" panose="020F0502020204030204" pitchFamily="34" charset="0"/>
            </a:endParaRPr>
          </a:p>
          <a:p>
            <a:pPr marL="0" indent="0">
              <a:buNone/>
            </a:pPr>
            <a:r>
              <a:rPr lang="en-GB" sz="2400" dirty="0">
                <a:latin typeface="Calibri" panose="020F0502020204030204" pitchFamily="34" charset="0"/>
              </a:rPr>
              <a:t>Craig draws two ratio tables and wonders how he can compare the </a:t>
            </a:r>
            <a:r>
              <a:rPr lang="en-GB" sz="2400" dirty="0" smtClean="0">
                <a:latin typeface="Calibri" panose="020F0502020204030204" pitchFamily="34" charset="0"/>
              </a:rPr>
              <a:t>prices:</a:t>
            </a:r>
            <a:endParaRPr lang="en-GB" sz="2400" dirty="0">
              <a:latin typeface="Calibri" panose="020F0502020204030204" pitchFamily="34" charset="0"/>
            </a:endParaRPr>
          </a:p>
          <a:p>
            <a:pPr marL="0" lvl="0" indent="0">
              <a:buNone/>
            </a:pPr>
            <a:endParaRPr lang="en-GB" sz="28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999" y="2852936"/>
            <a:ext cx="2575917" cy="1635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0233" y="2852936"/>
            <a:ext cx="2652001" cy="1532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56232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425637"/>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3</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200" b="1" dirty="0" smtClean="0">
                <a:latin typeface="Calibri" panose="020F0502020204030204" pitchFamily="34" charset="0"/>
              </a:rPr>
              <a:t>At the wholesalers</a:t>
            </a:r>
            <a:endParaRPr lang="en-GB" sz="3200" dirty="0">
              <a:latin typeface="Calibri" panose="020F0502020204030204" pitchFamily="34" charset="0"/>
            </a:endParaRPr>
          </a:p>
        </p:txBody>
      </p:sp>
      <p:sp>
        <p:nvSpPr>
          <p:cNvPr id="3" name="Content Placeholder 2"/>
          <p:cNvSpPr>
            <a:spLocks noGrp="1"/>
          </p:cNvSpPr>
          <p:nvPr>
            <p:ph idx="1"/>
          </p:nvPr>
        </p:nvSpPr>
        <p:spPr>
          <a:xfrm>
            <a:off x="457200" y="5013176"/>
            <a:ext cx="7787208" cy="1656184"/>
          </a:xfrm>
          <a:solidFill>
            <a:schemeClr val="bg1"/>
          </a:solidFill>
        </p:spPr>
        <p:txBody>
          <a:bodyPr>
            <a:normAutofit lnSpcReduction="10000"/>
          </a:bodyPr>
          <a:lstStyle/>
          <a:p>
            <a:pPr marL="365125" indent="-365125">
              <a:buNone/>
            </a:pPr>
            <a:r>
              <a:rPr lang="en-GB" sz="2600" dirty="0" smtClean="0">
                <a:latin typeface="Calibri" panose="020F0502020204030204" pitchFamily="34" charset="0"/>
              </a:rPr>
              <a:t>a)</a:t>
            </a:r>
            <a:r>
              <a:rPr lang="en-GB" sz="2600" dirty="0">
                <a:latin typeface="Calibri" panose="020F0502020204030204" pitchFamily="34" charset="0"/>
              </a:rPr>
              <a:t> Copy the ratio tables and fill in some other quantities that you know the cost of.</a:t>
            </a:r>
          </a:p>
          <a:p>
            <a:pPr marL="365125" indent="-365125">
              <a:buNone/>
            </a:pPr>
            <a:r>
              <a:rPr lang="en-GB" sz="2600" dirty="0" smtClean="0">
                <a:latin typeface="Calibri" panose="020F0502020204030204" pitchFamily="34" charset="0"/>
              </a:rPr>
              <a:t>b) </a:t>
            </a:r>
            <a:r>
              <a:rPr lang="en-GB" sz="2600" dirty="0">
                <a:latin typeface="Calibri" panose="020F0502020204030204" pitchFamily="34" charset="0"/>
              </a:rPr>
              <a:t>Can you figure out which brand is cheaper? How did you do it?</a:t>
            </a:r>
          </a:p>
          <a:p>
            <a:pPr marL="0" lvl="0" indent="0">
              <a:buNone/>
            </a:pPr>
            <a:endParaRPr lang="en-GB" sz="2800" dirty="0" smtClean="0"/>
          </a:p>
        </p:txBody>
      </p:sp>
      <p:pic>
        <p:nvPicPr>
          <p:cNvPr id="2050" name="Picture 2"/>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100858" y="1686285"/>
            <a:ext cx="6920333" cy="157280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1115616" y="3273611"/>
            <a:ext cx="6905575" cy="1614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36197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656184"/>
          </a:xfrm>
        </p:spPr>
        <p:txBody>
          <a:bodyPr anchor="t">
            <a:noAutofit/>
          </a:bodyPr>
          <a:lstStyle/>
          <a:p>
            <a:pPr lvl="0" algn="l"/>
            <a:r>
              <a:rPr lang="en-GB" sz="3600" b="1" dirty="0" smtClean="0">
                <a:solidFill>
                  <a:schemeClr val="tx2">
                    <a:lumMod val="60000"/>
                    <a:lumOff val="40000"/>
                  </a:schemeClr>
                </a:solidFill>
                <a:latin typeface="Calibri" panose="020F0502020204030204" pitchFamily="34" charset="0"/>
              </a:rPr>
              <a:t>Stage 3</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Craig </a:t>
            </a:r>
            <a:r>
              <a:rPr lang="en-GB" sz="2400" b="0" dirty="0" smtClean="0">
                <a:solidFill>
                  <a:schemeClr val="tx1"/>
                </a:solidFill>
                <a:latin typeface="Calibri" panose="020F0502020204030204" pitchFamily="34" charset="0"/>
              </a:rPr>
              <a:t>is wondering which brand of batteries to go for</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714872" y="4869160"/>
            <a:ext cx="7457528" cy="1584176"/>
          </a:xfrm>
        </p:spPr>
        <p:txBody>
          <a:bodyPr>
            <a:normAutofit/>
          </a:bodyPr>
          <a:lstStyle/>
          <a:p>
            <a:pPr marL="365125" lvl="0" indent="-365125">
              <a:buNone/>
            </a:pPr>
            <a:r>
              <a:rPr lang="en-GB" sz="2400" dirty="0" smtClean="0">
                <a:latin typeface="Calibri" panose="020F0502020204030204" pitchFamily="34" charset="0"/>
              </a:rPr>
              <a:t>a) </a:t>
            </a:r>
            <a:r>
              <a:rPr lang="en-GB" sz="2400" dirty="0" smtClean="0">
                <a:latin typeface="Calibri" panose="020F0502020204030204" pitchFamily="34" charset="0"/>
              </a:rPr>
              <a:t> Make </a:t>
            </a:r>
            <a:r>
              <a:rPr lang="en-GB" sz="2400" dirty="0">
                <a:latin typeface="Calibri" panose="020F0502020204030204" pitchFamily="34" charset="0"/>
              </a:rPr>
              <a:t>two ratio tables and fill in some other quantities of batteries that you know the cost of</a:t>
            </a:r>
            <a:r>
              <a:rPr lang="en-GB" sz="2400" dirty="0" smtClean="0">
                <a:latin typeface="Calibri" panose="020F0502020204030204" pitchFamily="34" charset="0"/>
              </a:rPr>
              <a:t>.</a:t>
            </a:r>
            <a:r>
              <a:rPr lang="en-GB" sz="2400" dirty="0">
                <a:latin typeface="Calibri" panose="020F0502020204030204" pitchFamily="34" charset="0"/>
              </a:rPr>
              <a:t> </a:t>
            </a:r>
          </a:p>
          <a:p>
            <a:pPr marL="365125" lvl="0" indent="-365125">
              <a:buNone/>
            </a:pPr>
            <a:r>
              <a:rPr lang="en-GB" sz="2400" dirty="0" smtClean="0">
                <a:latin typeface="Calibri" panose="020F0502020204030204" pitchFamily="34" charset="0"/>
              </a:rPr>
              <a:t>b) </a:t>
            </a:r>
            <a:r>
              <a:rPr lang="en-GB" sz="2400" dirty="0" smtClean="0">
                <a:latin typeface="Calibri" panose="020F0502020204030204" pitchFamily="34" charset="0"/>
              </a:rPr>
              <a:t> Which </a:t>
            </a:r>
            <a:r>
              <a:rPr lang="en-GB" sz="2400" dirty="0">
                <a:latin typeface="Calibri" panose="020F0502020204030204" pitchFamily="34" charset="0"/>
              </a:rPr>
              <a:t>brand is cheaper</a:t>
            </a:r>
            <a:r>
              <a:rPr lang="en-GB" sz="2400" dirty="0" smtClean="0">
                <a:latin typeface="Calibri" panose="020F0502020204030204" pitchFamily="34" charset="0"/>
              </a:rPr>
              <a:t>?</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037217"/>
            <a:ext cx="2970456" cy="132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3723" y="1860646"/>
            <a:ext cx="2197596" cy="1663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2"/>
          <p:cNvSpPr txBox="1">
            <a:spLocks noChangeArrowheads="1"/>
          </p:cNvSpPr>
          <p:nvPr/>
        </p:nvSpPr>
        <p:spPr bwMode="auto">
          <a:xfrm>
            <a:off x="539552" y="3480994"/>
            <a:ext cx="3312368" cy="941796"/>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a:effectLst/>
                <a:latin typeface="Calibri"/>
                <a:ea typeface="Calibri"/>
                <a:cs typeface="Times New Roman"/>
              </a:rPr>
              <a:t>A box of 24 batteries costs £14.40</a:t>
            </a:r>
          </a:p>
        </p:txBody>
      </p:sp>
      <p:sp>
        <p:nvSpPr>
          <p:cNvPr id="10" name="Text Box 2"/>
          <p:cNvSpPr txBox="1">
            <a:spLocks noChangeArrowheads="1"/>
          </p:cNvSpPr>
          <p:nvPr/>
        </p:nvSpPr>
        <p:spPr bwMode="auto">
          <a:xfrm>
            <a:off x="5222763" y="3639332"/>
            <a:ext cx="3053834" cy="941796"/>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a:effectLst/>
                <a:latin typeface="Calibri"/>
                <a:ea typeface="Calibri"/>
                <a:cs typeface="Times New Roman"/>
              </a:rPr>
              <a:t>A box of 32 batteries costs £16.60</a:t>
            </a:r>
          </a:p>
        </p:txBody>
      </p:sp>
    </p:spTree>
    <p:extLst>
      <p:ext uri="{BB962C8B-B14F-4D97-AF65-F5344CB8AC3E}">
        <p14:creationId xmlns:p14="http://schemas.microsoft.com/office/powerpoint/2010/main" val="25242137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224136"/>
          </a:xfrm>
        </p:spPr>
        <p:txBody>
          <a:bodyPr anchor="t">
            <a:noAutofit/>
          </a:bodyPr>
          <a:lstStyle/>
          <a:p>
            <a:pPr lvl="0" algn="l"/>
            <a:r>
              <a:rPr lang="en-GB" sz="3600" b="1" dirty="0" smtClean="0">
                <a:solidFill>
                  <a:schemeClr val="tx2">
                    <a:lumMod val="60000"/>
                    <a:lumOff val="40000"/>
                  </a:schemeClr>
                </a:solidFill>
                <a:latin typeface="Calibri" panose="020F0502020204030204" pitchFamily="34" charset="0"/>
              </a:rPr>
              <a:t>Stage 3</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The </a:t>
            </a:r>
            <a:r>
              <a:rPr lang="en-GB" sz="2400" b="0" dirty="0">
                <a:solidFill>
                  <a:schemeClr val="tx1"/>
                </a:solidFill>
                <a:latin typeface="Calibri" panose="020F0502020204030204" pitchFamily="34" charset="0"/>
              </a:rPr>
              <a:t>wholesale prices for two brands of butter are as </a:t>
            </a:r>
            <a:r>
              <a:rPr lang="en-GB" sz="2400" b="0" dirty="0" smtClean="0">
                <a:solidFill>
                  <a:schemeClr val="tx1"/>
                </a:solidFill>
                <a:latin typeface="Calibri" panose="020F0502020204030204" pitchFamily="34" charset="0"/>
              </a:rPr>
              <a:t>follows:</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210816" y="5085184"/>
            <a:ext cx="8856984" cy="1584176"/>
          </a:xfrm>
        </p:spPr>
        <p:txBody>
          <a:bodyPr>
            <a:normAutofit/>
          </a:bodyPr>
          <a:lstStyle/>
          <a:p>
            <a:pPr marL="365125" lvl="0" indent="-365125">
              <a:buNone/>
            </a:pPr>
            <a:r>
              <a:rPr lang="en-GB" sz="2400" dirty="0" smtClean="0">
                <a:latin typeface="Calibri" panose="020F0502020204030204" pitchFamily="34" charset="0"/>
              </a:rPr>
              <a:t>a) </a:t>
            </a:r>
            <a:r>
              <a:rPr lang="en-GB" sz="2400" dirty="0" smtClean="0">
                <a:latin typeface="Calibri" panose="020F0502020204030204" pitchFamily="34" charset="0"/>
              </a:rPr>
              <a:t> Make </a:t>
            </a:r>
            <a:r>
              <a:rPr lang="en-GB" sz="2400" dirty="0">
                <a:latin typeface="Calibri" panose="020F0502020204030204" pitchFamily="34" charset="0"/>
              </a:rPr>
              <a:t>two ratio tables and fill in some other quantities of </a:t>
            </a:r>
            <a:r>
              <a:rPr lang="en-GB" sz="2400" dirty="0" smtClean="0">
                <a:latin typeface="Calibri" panose="020F0502020204030204" pitchFamily="34" charset="0"/>
              </a:rPr>
              <a:t>butter </a:t>
            </a:r>
            <a:r>
              <a:rPr lang="en-GB" sz="2400" dirty="0">
                <a:latin typeface="Calibri" panose="020F0502020204030204" pitchFamily="34" charset="0"/>
              </a:rPr>
              <a:t>that you know the cost of</a:t>
            </a:r>
            <a:r>
              <a:rPr lang="en-GB" sz="2400" dirty="0" smtClean="0">
                <a:latin typeface="Calibri" panose="020F0502020204030204" pitchFamily="34" charset="0"/>
              </a:rPr>
              <a:t>.</a:t>
            </a:r>
            <a:r>
              <a:rPr lang="en-GB" sz="2400" dirty="0">
                <a:latin typeface="Calibri" panose="020F0502020204030204" pitchFamily="34" charset="0"/>
              </a:rPr>
              <a:t> </a:t>
            </a:r>
          </a:p>
          <a:p>
            <a:pPr marL="365125" lvl="0" indent="-365125">
              <a:buNone/>
            </a:pPr>
            <a:r>
              <a:rPr lang="en-GB" sz="2400" dirty="0" smtClean="0">
                <a:latin typeface="Calibri" panose="020F0502020204030204" pitchFamily="34" charset="0"/>
              </a:rPr>
              <a:t>b) </a:t>
            </a:r>
            <a:r>
              <a:rPr lang="en-GB" sz="2400" dirty="0" smtClean="0">
                <a:latin typeface="Calibri" panose="020F0502020204030204" pitchFamily="34" charset="0"/>
              </a:rPr>
              <a:t> Which </a:t>
            </a:r>
            <a:r>
              <a:rPr lang="en-GB" sz="2400" dirty="0">
                <a:latin typeface="Calibri" panose="020F0502020204030204" pitchFamily="34" charset="0"/>
              </a:rPr>
              <a:t>brand is cheaper</a:t>
            </a:r>
            <a:r>
              <a:rPr lang="en-GB" sz="2400" dirty="0" smtClean="0">
                <a:latin typeface="Calibri" panose="020F0502020204030204" pitchFamily="34" charset="0"/>
              </a:rPr>
              <a:t>?</a:t>
            </a:r>
          </a:p>
        </p:txBody>
      </p:sp>
      <p:sp>
        <p:nvSpPr>
          <p:cNvPr id="9" name="Text Box 2"/>
          <p:cNvSpPr txBox="1">
            <a:spLocks noChangeArrowheads="1"/>
          </p:cNvSpPr>
          <p:nvPr/>
        </p:nvSpPr>
        <p:spPr bwMode="auto">
          <a:xfrm>
            <a:off x="539552" y="3999372"/>
            <a:ext cx="3312368" cy="941796"/>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a:effectLst/>
                <a:latin typeface="Calibri"/>
                <a:ea typeface="Calibri"/>
                <a:cs typeface="Times New Roman"/>
              </a:rPr>
              <a:t>A box of </a:t>
            </a:r>
            <a:r>
              <a:rPr lang="en-GB" sz="2400" dirty="0" smtClean="0">
                <a:latin typeface="Calibri"/>
                <a:ea typeface="Calibri"/>
                <a:cs typeface="Times New Roman"/>
              </a:rPr>
              <a:t>40 packs</a:t>
            </a:r>
            <a:r>
              <a:rPr lang="en-GB" sz="2400" dirty="0" smtClean="0">
                <a:effectLst/>
                <a:latin typeface="Calibri"/>
                <a:ea typeface="Calibri"/>
                <a:cs typeface="Times New Roman"/>
              </a:rPr>
              <a:t> </a:t>
            </a:r>
            <a:r>
              <a:rPr lang="en-GB" sz="2400" dirty="0">
                <a:effectLst/>
                <a:latin typeface="Calibri"/>
                <a:ea typeface="Calibri"/>
                <a:cs typeface="Times New Roman"/>
              </a:rPr>
              <a:t>costs </a:t>
            </a:r>
            <a:r>
              <a:rPr lang="en-GB" sz="2400" dirty="0" smtClean="0">
                <a:effectLst/>
                <a:latin typeface="Calibri"/>
                <a:ea typeface="Calibri"/>
                <a:cs typeface="Times New Roman"/>
              </a:rPr>
              <a:t>£</a:t>
            </a:r>
            <a:r>
              <a:rPr lang="en-GB" sz="2400" dirty="0" smtClean="0">
                <a:latin typeface="Calibri"/>
                <a:ea typeface="Calibri"/>
                <a:cs typeface="Times New Roman"/>
              </a:rPr>
              <a:t>48</a:t>
            </a:r>
            <a:r>
              <a:rPr lang="en-GB" sz="2400" dirty="0" smtClean="0">
                <a:effectLst/>
                <a:latin typeface="Calibri"/>
                <a:ea typeface="Calibri"/>
                <a:cs typeface="Times New Roman"/>
              </a:rPr>
              <a:t>.00</a:t>
            </a:r>
            <a:endParaRPr lang="en-GB" sz="2400" dirty="0">
              <a:effectLst/>
              <a:latin typeface="Calibri"/>
              <a:ea typeface="Calibri"/>
              <a:cs typeface="Times New Roman"/>
            </a:endParaRPr>
          </a:p>
        </p:txBody>
      </p:sp>
      <p:sp>
        <p:nvSpPr>
          <p:cNvPr id="10" name="Text Box 2"/>
          <p:cNvSpPr txBox="1">
            <a:spLocks noChangeArrowheads="1"/>
          </p:cNvSpPr>
          <p:nvPr/>
        </p:nvSpPr>
        <p:spPr bwMode="auto">
          <a:xfrm>
            <a:off x="5222763" y="3982604"/>
            <a:ext cx="3053834" cy="916854"/>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a:effectLst/>
                <a:latin typeface="Calibri"/>
                <a:ea typeface="Calibri"/>
                <a:cs typeface="Times New Roman"/>
              </a:rPr>
              <a:t>A box of </a:t>
            </a:r>
            <a:r>
              <a:rPr lang="en-GB" sz="2400" dirty="0" smtClean="0">
                <a:effectLst/>
                <a:latin typeface="Calibri"/>
                <a:ea typeface="Calibri"/>
                <a:cs typeface="Times New Roman"/>
              </a:rPr>
              <a:t>36 packs </a:t>
            </a:r>
            <a:r>
              <a:rPr lang="en-GB" sz="2400" dirty="0">
                <a:effectLst/>
                <a:latin typeface="Calibri"/>
                <a:ea typeface="Calibri"/>
                <a:cs typeface="Times New Roman"/>
              </a:rPr>
              <a:t>costs </a:t>
            </a:r>
            <a:r>
              <a:rPr lang="en-GB" sz="2400" dirty="0" smtClean="0">
                <a:effectLst/>
                <a:latin typeface="Calibri"/>
                <a:ea typeface="Calibri"/>
                <a:cs typeface="Times New Roman"/>
              </a:rPr>
              <a:t>£45.00</a:t>
            </a:r>
            <a:endParaRPr lang="en-GB" sz="2400" dirty="0">
              <a:effectLst/>
              <a:latin typeface="Calibri"/>
              <a:ea typeface="Calibri"/>
              <a:cs typeface="Times New Roman"/>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1839131"/>
            <a:ext cx="2005186" cy="1992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0517" y="1839131"/>
            <a:ext cx="2460898" cy="1912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04726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224136"/>
          </a:xfrm>
        </p:spPr>
        <p:txBody>
          <a:bodyPr anchor="t">
            <a:noAutofit/>
          </a:bodyPr>
          <a:lstStyle/>
          <a:p>
            <a:pPr lvl="0" algn="l"/>
            <a:r>
              <a:rPr lang="en-GB" sz="3600" b="1" dirty="0" smtClean="0">
                <a:solidFill>
                  <a:schemeClr val="tx2">
                    <a:lumMod val="60000"/>
                    <a:lumOff val="40000"/>
                  </a:schemeClr>
                </a:solidFill>
                <a:latin typeface="Calibri" panose="020F0502020204030204" pitchFamily="34" charset="0"/>
              </a:rPr>
              <a:t>Stage 3</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The </a:t>
            </a:r>
            <a:r>
              <a:rPr lang="en-GB" sz="2400" b="0" dirty="0">
                <a:solidFill>
                  <a:schemeClr val="tx1"/>
                </a:solidFill>
                <a:latin typeface="Calibri" panose="020F0502020204030204" pitchFamily="34" charset="0"/>
              </a:rPr>
              <a:t>wholesale prices for two </a:t>
            </a:r>
            <a:r>
              <a:rPr lang="en-GB" sz="2400" b="0" dirty="0" smtClean="0">
                <a:solidFill>
                  <a:schemeClr val="tx1"/>
                </a:solidFill>
                <a:latin typeface="Calibri" panose="020F0502020204030204" pitchFamily="34" charset="0"/>
              </a:rPr>
              <a:t>multipacks of crisps are </a:t>
            </a:r>
            <a:r>
              <a:rPr lang="en-GB" sz="2400" b="0" dirty="0">
                <a:solidFill>
                  <a:schemeClr val="tx1"/>
                </a:solidFill>
                <a:latin typeface="Calibri" panose="020F0502020204030204" pitchFamily="34" charset="0"/>
              </a:rPr>
              <a:t>as </a:t>
            </a:r>
            <a:r>
              <a:rPr lang="en-GB" sz="2400" b="0" dirty="0" smtClean="0">
                <a:solidFill>
                  <a:schemeClr val="tx1"/>
                </a:solidFill>
                <a:latin typeface="Calibri" panose="020F0502020204030204" pitchFamily="34" charset="0"/>
              </a:rPr>
              <a:t>follows:</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538667" y="5157192"/>
            <a:ext cx="8065781" cy="1584176"/>
          </a:xfrm>
        </p:spPr>
        <p:txBody>
          <a:bodyPr>
            <a:normAutofit/>
          </a:bodyPr>
          <a:lstStyle/>
          <a:p>
            <a:pPr marL="365125" lvl="0" indent="-365125">
              <a:buNone/>
            </a:pPr>
            <a:r>
              <a:rPr lang="en-GB" sz="2400" dirty="0" smtClean="0">
                <a:latin typeface="Calibri" panose="020F0502020204030204" pitchFamily="34" charset="0"/>
              </a:rPr>
              <a:t>a) </a:t>
            </a:r>
            <a:r>
              <a:rPr lang="en-GB" sz="2400" dirty="0" smtClean="0">
                <a:latin typeface="Calibri" panose="020F0502020204030204" pitchFamily="34" charset="0"/>
              </a:rPr>
              <a:t> Make </a:t>
            </a:r>
            <a:r>
              <a:rPr lang="en-GB" sz="2400" dirty="0">
                <a:latin typeface="Calibri" panose="020F0502020204030204" pitchFamily="34" charset="0"/>
              </a:rPr>
              <a:t>two ratio tables and fill in some other quantities of </a:t>
            </a:r>
            <a:r>
              <a:rPr lang="en-GB" sz="2400" dirty="0" smtClean="0">
                <a:latin typeface="Calibri" panose="020F0502020204030204" pitchFamily="34" charset="0"/>
              </a:rPr>
              <a:t>crisps </a:t>
            </a:r>
            <a:r>
              <a:rPr lang="en-GB" sz="2400" dirty="0">
                <a:latin typeface="Calibri" panose="020F0502020204030204" pitchFamily="34" charset="0"/>
              </a:rPr>
              <a:t>that you know the cost of</a:t>
            </a:r>
            <a:r>
              <a:rPr lang="en-GB" sz="2400" dirty="0" smtClean="0">
                <a:latin typeface="Calibri" panose="020F0502020204030204" pitchFamily="34" charset="0"/>
              </a:rPr>
              <a:t>.</a:t>
            </a:r>
            <a:r>
              <a:rPr lang="en-GB" sz="2400" dirty="0">
                <a:latin typeface="Calibri" panose="020F0502020204030204" pitchFamily="34" charset="0"/>
              </a:rPr>
              <a:t> </a:t>
            </a:r>
          </a:p>
          <a:p>
            <a:pPr marL="365125" lvl="0" indent="-365125">
              <a:buNone/>
            </a:pPr>
            <a:r>
              <a:rPr lang="en-GB" sz="2400" dirty="0" smtClean="0">
                <a:latin typeface="Calibri" panose="020F0502020204030204" pitchFamily="34" charset="0"/>
              </a:rPr>
              <a:t>b) </a:t>
            </a:r>
            <a:r>
              <a:rPr lang="en-GB" sz="2400" dirty="0" smtClean="0">
                <a:latin typeface="Calibri" panose="020F0502020204030204" pitchFamily="34" charset="0"/>
              </a:rPr>
              <a:t> Which </a:t>
            </a:r>
            <a:r>
              <a:rPr lang="en-GB" sz="2400" dirty="0">
                <a:latin typeface="Calibri" panose="020F0502020204030204" pitchFamily="34" charset="0"/>
              </a:rPr>
              <a:t>brand is cheaper</a:t>
            </a:r>
            <a:r>
              <a:rPr lang="en-GB" sz="2400" dirty="0" smtClean="0">
                <a:latin typeface="Calibri" panose="020F0502020204030204" pitchFamily="34" charset="0"/>
              </a:rPr>
              <a:t>?</a:t>
            </a:r>
          </a:p>
        </p:txBody>
      </p:sp>
      <p:sp>
        <p:nvSpPr>
          <p:cNvPr id="9" name="Text Box 2"/>
          <p:cNvSpPr txBox="1">
            <a:spLocks noChangeArrowheads="1"/>
          </p:cNvSpPr>
          <p:nvPr/>
        </p:nvSpPr>
        <p:spPr bwMode="auto">
          <a:xfrm>
            <a:off x="539552" y="4149080"/>
            <a:ext cx="3312368" cy="941796"/>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smtClean="0">
                <a:effectLst/>
                <a:latin typeface="Calibri"/>
                <a:ea typeface="Calibri"/>
                <a:cs typeface="Times New Roman"/>
              </a:rPr>
              <a:t>Blue brand: 16 packs cost £2.40</a:t>
            </a:r>
            <a:endParaRPr lang="en-GB" sz="2400" dirty="0">
              <a:effectLst/>
              <a:latin typeface="Calibri"/>
              <a:ea typeface="Calibri"/>
              <a:cs typeface="Times New Roman"/>
            </a:endParaRPr>
          </a:p>
        </p:txBody>
      </p:sp>
      <p:sp>
        <p:nvSpPr>
          <p:cNvPr id="10" name="Text Box 2"/>
          <p:cNvSpPr txBox="1">
            <a:spLocks noChangeArrowheads="1"/>
          </p:cNvSpPr>
          <p:nvPr/>
        </p:nvSpPr>
        <p:spPr bwMode="auto">
          <a:xfrm>
            <a:off x="5222763" y="4132312"/>
            <a:ext cx="3053834" cy="941796"/>
          </a:xfrm>
          <a:prstGeom prst="rect">
            <a:avLst/>
          </a:prstGeom>
          <a:solidFill>
            <a:schemeClr val="accent6">
              <a:lumMod val="40000"/>
              <a:lumOff val="60000"/>
            </a:schemeClr>
          </a:solidFill>
          <a:ln w="9525">
            <a:solidFill>
              <a:srgbClr val="000000"/>
            </a:solidFill>
            <a:miter lim="800000"/>
            <a:headEnd/>
            <a:tailEnd/>
          </a:ln>
        </p:spPr>
        <p:txBody>
          <a:bodyPr rot="0" vert="horz" wrap="square" lIns="91440" tIns="45720" rIns="91440" bIns="45720" anchor="t" anchorCtr="0">
            <a:spAutoFit/>
          </a:bodyPr>
          <a:lstStyle/>
          <a:p>
            <a:pPr>
              <a:lnSpc>
                <a:spcPct val="115000"/>
              </a:lnSpc>
              <a:spcAft>
                <a:spcPts val="1000"/>
              </a:spcAft>
            </a:pPr>
            <a:r>
              <a:rPr lang="en-GB" sz="2400" dirty="0" smtClean="0">
                <a:effectLst/>
                <a:latin typeface="Calibri"/>
                <a:ea typeface="Calibri"/>
                <a:cs typeface="Times New Roman"/>
              </a:rPr>
              <a:t>Red brand : 18 packs cost £2.70</a:t>
            </a:r>
            <a:endParaRPr lang="en-GB" sz="2400" dirty="0">
              <a:effectLst/>
              <a:latin typeface="Calibri"/>
              <a:ea typeface="Calibri"/>
              <a:cs typeface="Times New Roman"/>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916832"/>
            <a:ext cx="1872208" cy="2094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6569" y="1777272"/>
            <a:ext cx="2730028" cy="2233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71660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872208"/>
          </a:xfrm>
        </p:spPr>
        <p:txBody>
          <a:bodyPr anchor="t">
            <a:noAutofit/>
          </a:bodyPr>
          <a:lstStyle/>
          <a:p>
            <a:pPr lvl="0" algn="l"/>
            <a:r>
              <a:rPr lang="en-GB" sz="3600" b="1" dirty="0" smtClean="0">
                <a:solidFill>
                  <a:schemeClr val="tx2">
                    <a:lumMod val="60000"/>
                    <a:lumOff val="40000"/>
                  </a:schemeClr>
                </a:solidFill>
                <a:latin typeface="Calibri" panose="020F0502020204030204" pitchFamily="34" charset="0"/>
              </a:rPr>
              <a:t>Stage 4</a:t>
            </a:r>
            <a:r>
              <a:rPr lang="en-GB" sz="3600" dirty="0" smtClean="0">
                <a:latin typeface="Calibri" panose="020F0502020204030204" pitchFamily="34" charset="0"/>
              </a:rPr>
              <a:t>: </a:t>
            </a:r>
            <a:r>
              <a:rPr lang="en-GB" sz="3200" b="1" dirty="0" smtClean="0">
                <a:latin typeface="Calibri" panose="020F0502020204030204" pitchFamily="34" charset="0"/>
              </a:rPr>
              <a:t>The Summer Fair</a:t>
            </a:r>
            <a:br>
              <a:rPr lang="en-GB" sz="3200" b="1" dirty="0" smtClean="0">
                <a:latin typeface="Calibri" panose="020F0502020204030204" pitchFamily="34" charset="0"/>
              </a:rPr>
            </a:br>
            <a:r>
              <a:rPr lang="en-GB" sz="2400" b="0" dirty="0" smtClean="0">
                <a:solidFill>
                  <a:schemeClr val="tx1"/>
                </a:solidFill>
                <a:latin typeface="Calibri" panose="020F0502020204030204" pitchFamily="34" charset="0"/>
              </a:rPr>
              <a:t>The </a:t>
            </a:r>
            <a:r>
              <a:rPr lang="en-GB" sz="2400" b="0" dirty="0">
                <a:solidFill>
                  <a:schemeClr val="tx1"/>
                </a:solidFill>
                <a:latin typeface="Calibri" panose="020F0502020204030204" pitchFamily="34" charset="0"/>
              </a:rPr>
              <a:t>local primary school are preparing for their summer fair. The head of the PTA asks Craig if he can order some sweets and crisps from the wholesalers for the PTA to sell at the school fair. </a:t>
            </a:r>
            <a:br>
              <a:rPr lang="en-GB" sz="2400" b="0" dirty="0">
                <a:solidFill>
                  <a:schemeClr val="tx1"/>
                </a:solidFill>
                <a:latin typeface="Calibri" panose="020F0502020204030204" pitchFamily="34" charset="0"/>
              </a:rPr>
            </a:br>
            <a:r>
              <a:rPr lang="en-GB" sz="2400" b="0" dirty="0">
                <a:solidFill>
                  <a:schemeClr val="tx1"/>
                </a:solidFill>
                <a:latin typeface="Calibri" panose="020F0502020204030204" pitchFamily="34" charset="0"/>
              </a:rPr>
              <a:t>Below are the details of what the PTA would like Craig to buy:</a:t>
            </a:r>
            <a:br>
              <a:rPr lang="en-GB" sz="2400" b="0" dirty="0">
                <a:solidFill>
                  <a:schemeClr val="tx1"/>
                </a:solidFill>
                <a:latin typeface="Calibri" panose="020F0502020204030204" pitchFamily="34" charset="0"/>
              </a:rPr>
            </a:br>
            <a:r>
              <a:rPr lang="en-GB" sz="2800" dirty="0"/>
              <a:t/>
            </a:r>
            <a:br>
              <a:rPr lang="en-GB" sz="2800" dirty="0"/>
            </a:br>
            <a:endParaRPr lang="en-GB" sz="2800" dirty="0"/>
          </a:p>
        </p:txBody>
      </p:sp>
      <p:graphicFrame>
        <p:nvGraphicFramePr>
          <p:cNvPr id="4" name="Table 3"/>
          <p:cNvGraphicFramePr>
            <a:graphicFrameLocks noGrp="1"/>
          </p:cNvGraphicFramePr>
          <p:nvPr>
            <p:extLst>
              <p:ext uri="{D42A27DB-BD31-4B8C-83A1-F6EECF244321}">
                <p14:modId xmlns:p14="http://schemas.microsoft.com/office/powerpoint/2010/main" val="2950700205"/>
              </p:ext>
            </p:extLst>
          </p:nvPr>
        </p:nvGraphicFramePr>
        <p:xfrm>
          <a:off x="1115616" y="2636912"/>
          <a:ext cx="6984776" cy="4109334"/>
        </p:xfrm>
        <a:graphic>
          <a:graphicData uri="http://schemas.openxmlformats.org/drawingml/2006/table">
            <a:tbl>
              <a:tblPr firstRow="1" firstCol="1" bandRow="1">
                <a:tableStyleId>{35758FB7-9AC5-4552-8A53-C91805E547FA}</a:tableStyleId>
              </a:tblPr>
              <a:tblGrid>
                <a:gridCol w="2444918"/>
                <a:gridCol w="2142478"/>
                <a:gridCol w="2397380"/>
              </a:tblGrid>
              <a:tr h="882098">
                <a:tc>
                  <a:txBody>
                    <a:bodyPr/>
                    <a:lstStyle/>
                    <a:p>
                      <a:r>
                        <a:rPr lang="en-GB" sz="1100" dirty="0">
                          <a:effectLst/>
                        </a:rPr>
                        <a:t> </a:t>
                      </a:r>
                      <a:endParaRPr lang="en-GB" sz="1000" dirty="0">
                        <a:effectLst/>
                        <a:latin typeface="Times New Roman"/>
                      </a:endParaRPr>
                    </a:p>
                  </a:txBody>
                  <a:tcPr marL="68580" marR="68580" marT="0" marB="0"/>
                </a:tc>
                <a:tc>
                  <a:txBody>
                    <a:bodyPr/>
                    <a:lstStyle/>
                    <a:p>
                      <a:r>
                        <a:rPr lang="en-GB" sz="2400" dirty="0">
                          <a:effectLst/>
                        </a:rPr>
                        <a:t>Number in a pack</a:t>
                      </a:r>
                      <a:endParaRPr lang="en-GB" sz="2400" dirty="0">
                        <a:effectLst/>
                        <a:latin typeface="Times New Roman"/>
                      </a:endParaRPr>
                    </a:p>
                  </a:txBody>
                  <a:tcPr marL="68580" marR="68580" marT="0" marB="0"/>
                </a:tc>
                <a:tc>
                  <a:txBody>
                    <a:bodyPr/>
                    <a:lstStyle/>
                    <a:p>
                      <a:r>
                        <a:rPr lang="en-GB" sz="2400" dirty="0">
                          <a:effectLst/>
                        </a:rPr>
                        <a:t>Number required</a:t>
                      </a:r>
                      <a:endParaRPr lang="en-GB" sz="2400" dirty="0">
                        <a:effectLst/>
                        <a:latin typeface="Times New Roman"/>
                      </a:endParaRPr>
                    </a:p>
                  </a:txBody>
                  <a:tcPr marL="68580" marR="68580" marT="0" marB="0"/>
                </a:tc>
              </a:tr>
              <a:tr h="441049">
                <a:tc>
                  <a:txBody>
                    <a:bodyPr/>
                    <a:lstStyle/>
                    <a:p>
                      <a:r>
                        <a:rPr lang="en-GB" sz="2400" dirty="0">
                          <a:effectLst/>
                        </a:rPr>
                        <a:t>Packets of crisps</a:t>
                      </a:r>
                      <a:endParaRPr lang="en-GB" sz="2400" dirty="0">
                        <a:effectLst/>
                        <a:latin typeface="Times New Roman"/>
                      </a:endParaRPr>
                    </a:p>
                  </a:txBody>
                  <a:tcPr marL="68580" marR="68580" marT="0" marB="0"/>
                </a:tc>
                <a:tc>
                  <a:txBody>
                    <a:bodyPr/>
                    <a:lstStyle/>
                    <a:p>
                      <a:r>
                        <a:rPr lang="en-GB" sz="2400" dirty="0">
                          <a:effectLst/>
                        </a:rPr>
                        <a:t>16</a:t>
                      </a:r>
                      <a:endParaRPr lang="en-GB" sz="2400" dirty="0">
                        <a:effectLst/>
                        <a:latin typeface="Times New Roman"/>
                      </a:endParaRPr>
                    </a:p>
                  </a:txBody>
                  <a:tcPr marL="68580" marR="68580" marT="0" marB="0"/>
                </a:tc>
                <a:tc>
                  <a:txBody>
                    <a:bodyPr/>
                    <a:lstStyle/>
                    <a:p>
                      <a:r>
                        <a:rPr lang="en-GB" sz="2400">
                          <a:effectLst/>
                        </a:rPr>
                        <a:t>400</a:t>
                      </a:r>
                      <a:endParaRPr lang="en-GB" sz="2400">
                        <a:effectLst/>
                        <a:latin typeface="Times New Roman"/>
                      </a:endParaRPr>
                    </a:p>
                  </a:txBody>
                  <a:tcPr marL="68580" marR="68580" marT="0" marB="0"/>
                </a:tc>
              </a:tr>
              <a:tr h="441049">
                <a:tc>
                  <a:txBody>
                    <a:bodyPr/>
                    <a:lstStyle/>
                    <a:p>
                      <a:r>
                        <a:rPr lang="en-GB" sz="2400" dirty="0">
                          <a:effectLst/>
                        </a:rPr>
                        <a:t>Wafer biscuits</a:t>
                      </a:r>
                      <a:endParaRPr lang="en-GB" sz="2400" dirty="0">
                        <a:effectLst/>
                        <a:latin typeface="Times New Roman"/>
                      </a:endParaRPr>
                    </a:p>
                  </a:txBody>
                  <a:tcPr marL="68580" marR="68580" marT="0" marB="0"/>
                </a:tc>
                <a:tc>
                  <a:txBody>
                    <a:bodyPr/>
                    <a:lstStyle/>
                    <a:p>
                      <a:r>
                        <a:rPr lang="en-GB" sz="2400" dirty="0">
                          <a:effectLst/>
                        </a:rPr>
                        <a:t>12</a:t>
                      </a:r>
                      <a:endParaRPr lang="en-GB" sz="2400" dirty="0">
                        <a:effectLst/>
                        <a:latin typeface="Times New Roman"/>
                      </a:endParaRPr>
                    </a:p>
                  </a:txBody>
                  <a:tcPr marL="68580" marR="68580" marT="0" marB="0"/>
                </a:tc>
                <a:tc>
                  <a:txBody>
                    <a:bodyPr/>
                    <a:lstStyle/>
                    <a:p>
                      <a:r>
                        <a:rPr lang="en-GB" sz="2400" dirty="0">
                          <a:effectLst/>
                        </a:rPr>
                        <a:t>350</a:t>
                      </a:r>
                      <a:endParaRPr lang="en-GB" sz="2400" dirty="0">
                        <a:effectLst/>
                        <a:latin typeface="Times New Roman"/>
                      </a:endParaRPr>
                    </a:p>
                  </a:txBody>
                  <a:tcPr marL="68580" marR="68580" marT="0" marB="0"/>
                </a:tc>
              </a:tr>
              <a:tr h="441049">
                <a:tc>
                  <a:txBody>
                    <a:bodyPr/>
                    <a:lstStyle/>
                    <a:p>
                      <a:r>
                        <a:rPr lang="en-GB" sz="2400" dirty="0">
                          <a:effectLst/>
                        </a:rPr>
                        <a:t>Chocolate bars</a:t>
                      </a:r>
                      <a:endParaRPr lang="en-GB" sz="2400" dirty="0">
                        <a:effectLst/>
                        <a:latin typeface="Times New Roman"/>
                      </a:endParaRPr>
                    </a:p>
                  </a:txBody>
                  <a:tcPr marL="68580" marR="68580" marT="0" marB="0"/>
                </a:tc>
                <a:tc>
                  <a:txBody>
                    <a:bodyPr/>
                    <a:lstStyle/>
                    <a:p>
                      <a:r>
                        <a:rPr lang="en-GB" sz="2400" dirty="0">
                          <a:effectLst/>
                        </a:rPr>
                        <a:t>25</a:t>
                      </a:r>
                      <a:endParaRPr lang="en-GB" sz="2400" dirty="0">
                        <a:effectLst/>
                        <a:latin typeface="Times New Roman"/>
                      </a:endParaRPr>
                    </a:p>
                  </a:txBody>
                  <a:tcPr marL="68580" marR="68580" marT="0" marB="0"/>
                </a:tc>
                <a:tc>
                  <a:txBody>
                    <a:bodyPr/>
                    <a:lstStyle/>
                    <a:p>
                      <a:r>
                        <a:rPr lang="en-GB" sz="2400" dirty="0">
                          <a:effectLst/>
                        </a:rPr>
                        <a:t>650</a:t>
                      </a:r>
                      <a:endParaRPr lang="en-GB" sz="2400" dirty="0">
                        <a:effectLst/>
                        <a:latin typeface="Times New Roman"/>
                      </a:endParaRPr>
                    </a:p>
                  </a:txBody>
                  <a:tcPr marL="68580" marR="68580" marT="0" marB="0"/>
                </a:tc>
              </a:tr>
              <a:tr h="441049">
                <a:tc>
                  <a:txBody>
                    <a:bodyPr/>
                    <a:lstStyle/>
                    <a:p>
                      <a:r>
                        <a:rPr lang="en-GB" sz="2400" dirty="0">
                          <a:effectLst/>
                        </a:rPr>
                        <a:t>Ice lollies</a:t>
                      </a:r>
                      <a:endParaRPr lang="en-GB" sz="2400" dirty="0">
                        <a:effectLst/>
                        <a:latin typeface="Times New Roman"/>
                      </a:endParaRPr>
                    </a:p>
                  </a:txBody>
                  <a:tcPr marL="68580" marR="68580" marT="0" marB="0"/>
                </a:tc>
                <a:tc>
                  <a:txBody>
                    <a:bodyPr/>
                    <a:lstStyle/>
                    <a:p>
                      <a:r>
                        <a:rPr lang="en-GB" sz="2400" dirty="0">
                          <a:effectLst/>
                        </a:rPr>
                        <a:t>15</a:t>
                      </a:r>
                      <a:endParaRPr lang="en-GB" sz="2400" dirty="0">
                        <a:effectLst/>
                        <a:latin typeface="Times New Roman"/>
                      </a:endParaRPr>
                    </a:p>
                  </a:txBody>
                  <a:tcPr marL="68580" marR="68580" marT="0" marB="0"/>
                </a:tc>
                <a:tc>
                  <a:txBody>
                    <a:bodyPr/>
                    <a:lstStyle/>
                    <a:p>
                      <a:r>
                        <a:rPr lang="en-GB" sz="2400" dirty="0">
                          <a:effectLst/>
                        </a:rPr>
                        <a:t>280</a:t>
                      </a:r>
                      <a:endParaRPr lang="en-GB" sz="2400" dirty="0">
                        <a:effectLst/>
                        <a:latin typeface="Times New Roman"/>
                      </a:endParaRPr>
                    </a:p>
                  </a:txBody>
                  <a:tcPr marL="68580" marR="68580" marT="0" marB="0"/>
                </a:tc>
              </a:tr>
              <a:tr h="441049">
                <a:tc>
                  <a:txBody>
                    <a:bodyPr/>
                    <a:lstStyle/>
                    <a:p>
                      <a:r>
                        <a:rPr lang="en-GB" sz="2400">
                          <a:effectLst/>
                        </a:rPr>
                        <a:t>Sort drinks</a:t>
                      </a:r>
                      <a:endParaRPr lang="en-GB" sz="2400">
                        <a:effectLst/>
                        <a:latin typeface="Times New Roman"/>
                      </a:endParaRPr>
                    </a:p>
                  </a:txBody>
                  <a:tcPr marL="68580" marR="68580" marT="0" marB="0"/>
                </a:tc>
                <a:tc>
                  <a:txBody>
                    <a:bodyPr/>
                    <a:lstStyle/>
                    <a:p>
                      <a:r>
                        <a:rPr lang="en-GB" sz="2400" dirty="0">
                          <a:effectLst/>
                        </a:rPr>
                        <a:t>  8</a:t>
                      </a:r>
                      <a:endParaRPr lang="en-GB" sz="2400" dirty="0">
                        <a:effectLst/>
                        <a:latin typeface="Times New Roman"/>
                      </a:endParaRPr>
                    </a:p>
                  </a:txBody>
                  <a:tcPr marL="68580" marR="68580" marT="0" marB="0"/>
                </a:tc>
                <a:tc>
                  <a:txBody>
                    <a:bodyPr/>
                    <a:lstStyle/>
                    <a:p>
                      <a:r>
                        <a:rPr lang="en-GB" sz="2400" dirty="0">
                          <a:effectLst/>
                        </a:rPr>
                        <a:t>600</a:t>
                      </a:r>
                      <a:endParaRPr lang="en-GB" sz="2400" dirty="0">
                        <a:effectLst/>
                        <a:latin typeface="Times New Roman"/>
                      </a:endParaRPr>
                    </a:p>
                  </a:txBody>
                  <a:tcPr marL="68580" marR="68580" marT="0" marB="0"/>
                </a:tc>
              </a:tr>
              <a:tr h="441049">
                <a:tc>
                  <a:txBody>
                    <a:bodyPr/>
                    <a:lstStyle/>
                    <a:p>
                      <a:r>
                        <a:rPr lang="en-GB" sz="2400">
                          <a:effectLst/>
                        </a:rPr>
                        <a:t>Strawberry laces</a:t>
                      </a:r>
                      <a:endParaRPr lang="en-GB" sz="2400">
                        <a:effectLst/>
                        <a:latin typeface="Times New Roman"/>
                      </a:endParaRPr>
                    </a:p>
                  </a:txBody>
                  <a:tcPr marL="68580" marR="68580" marT="0" marB="0"/>
                </a:tc>
                <a:tc>
                  <a:txBody>
                    <a:bodyPr/>
                    <a:lstStyle/>
                    <a:p>
                      <a:r>
                        <a:rPr lang="en-GB" sz="2400" dirty="0">
                          <a:effectLst/>
                        </a:rPr>
                        <a:t>14</a:t>
                      </a:r>
                      <a:endParaRPr lang="en-GB" sz="2400" dirty="0">
                        <a:effectLst/>
                        <a:latin typeface="Times New Roman"/>
                      </a:endParaRPr>
                    </a:p>
                  </a:txBody>
                  <a:tcPr marL="68580" marR="68580" marT="0" marB="0"/>
                </a:tc>
                <a:tc>
                  <a:txBody>
                    <a:bodyPr/>
                    <a:lstStyle/>
                    <a:p>
                      <a:r>
                        <a:rPr lang="en-GB" sz="2400" dirty="0">
                          <a:effectLst/>
                        </a:rPr>
                        <a:t>180</a:t>
                      </a:r>
                      <a:endParaRPr lang="en-GB" sz="2400" dirty="0">
                        <a:effectLst/>
                        <a:latin typeface="Times New Roman"/>
                      </a:endParaRPr>
                    </a:p>
                  </a:txBody>
                  <a:tcPr marL="68580" marR="68580" marT="0" marB="0"/>
                </a:tc>
              </a:tr>
            </a:tbl>
          </a:graphicData>
        </a:graphic>
      </p:graphicFrame>
    </p:spTree>
    <p:extLst>
      <p:ext uri="{BB962C8B-B14F-4D97-AF65-F5344CB8AC3E}">
        <p14:creationId xmlns:p14="http://schemas.microsoft.com/office/powerpoint/2010/main" val="15476788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4</a:t>
            </a:r>
            <a:r>
              <a:rPr lang="en-GB" sz="3600" dirty="0" smtClean="0">
                <a:latin typeface="Calibri" panose="020F0502020204030204" pitchFamily="34" charset="0"/>
              </a:rPr>
              <a:t>:</a:t>
            </a:r>
            <a:br>
              <a:rPr lang="en-GB" sz="3600" dirty="0" smtClean="0">
                <a:latin typeface="Calibri" panose="020F0502020204030204" pitchFamily="34" charset="0"/>
              </a:rPr>
            </a:b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Craig </a:t>
            </a:r>
            <a:r>
              <a:rPr lang="en-GB" sz="2400" b="0" dirty="0">
                <a:solidFill>
                  <a:schemeClr val="tx1"/>
                </a:solidFill>
                <a:latin typeface="Calibri" panose="020F0502020204030204" pitchFamily="34" charset="0"/>
              </a:rPr>
              <a:t>uses a ratio table to work out how many multipacks of crisps he will need to order to get 400 packets of crisps. This is shown </a:t>
            </a:r>
            <a:r>
              <a:rPr lang="en-GB" sz="2400" b="0" dirty="0" smtClean="0">
                <a:solidFill>
                  <a:schemeClr val="tx1"/>
                </a:solidFill>
                <a:latin typeface="Calibri" panose="020F0502020204030204" pitchFamily="34" charset="0"/>
              </a:rPr>
              <a:t>below:</a:t>
            </a: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601216" y="4581128"/>
            <a:ext cx="7787208" cy="2160240"/>
          </a:xfrm>
        </p:spPr>
        <p:txBody>
          <a:bodyPr>
            <a:normAutofit/>
          </a:bodyPr>
          <a:lstStyle/>
          <a:p>
            <a:pPr marL="365125" lvl="0" indent="-365125">
              <a:buNone/>
            </a:pPr>
            <a:r>
              <a:rPr lang="en-GB" sz="2400" dirty="0" smtClean="0">
                <a:latin typeface="Calibri" panose="020F0502020204030204" pitchFamily="34" charset="0"/>
              </a:rPr>
              <a:t>a) </a:t>
            </a:r>
            <a:r>
              <a:rPr lang="en-GB" sz="2400" dirty="0" smtClean="0">
                <a:latin typeface="Calibri" panose="020F0502020204030204" pitchFamily="34" charset="0"/>
              </a:rPr>
              <a:t> How </a:t>
            </a:r>
            <a:r>
              <a:rPr lang="en-GB" sz="2400" dirty="0">
                <a:latin typeface="Calibri" panose="020F0502020204030204" pitchFamily="34" charset="0"/>
              </a:rPr>
              <a:t>did Craig start off his ratio </a:t>
            </a:r>
            <a:r>
              <a:rPr lang="en-GB" sz="2400" dirty="0" smtClean="0">
                <a:latin typeface="Calibri" panose="020F0502020204030204" pitchFamily="34" charset="0"/>
              </a:rPr>
              <a:t>table</a:t>
            </a:r>
            <a:endParaRPr lang="en-GB" sz="2400" dirty="0">
              <a:latin typeface="Calibri" panose="020F0502020204030204" pitchFamily="34" charset="0"/>
            </a:endParaRPr>
          </a:p>
          <a:p>
            <a:pPr marL="365125" lvl="0" indent="-365125">
              <a:buNone/>
            </a:pPr>
            <a:r>
              <a:rPr lang="en-GB" sz="2400" dirty="0" smtClean="0">
                <a:latin typeface="Calibri" panose="020F0502020204030204" pitchFamily="34" charset="0"/>
              </a:rPr>
              <a:t>b) Explain </a:t>
            </a:r>
            <a:r>
              <a:rPr lang="en-GB" sz="2400" dirty="0">
                <a:latin typeface="Calibri" panose="020F0502020204030204" pitchFamily="34" charset="0"/>
              </a:rPr>
              <a:t>how he filled in the numbers in the other </a:t>
            </a:r>
            <a:r>
              <a:rPr lang="en-GB" sz="2400" dirty="0" smtClean="0">
                <a:latin typeface="Calibri" panose="020F0502020204030204" pitchFamily="34" charset="0"/>
              </a:rPr>
              <a:t>columns.</a:t>
            </a:r>
            <a:r>
              <a:rPr lang="en-GB" sz="2400" dirty="0">
                <a:latin typeface="Calibri" panose="020F0502020204030204" pitchFamily="34" charset="0"/>
              </a:rPr>
              <a:t> </a:t>
            </a:r>
          </a:p>
          <a:p>
            <a:pPr marL="365125" lvl="0" indent="-365125">
              <a:buNone/>
            </a:pPr>
            <a:r>
              <a:rPr lang="en-GB" sz="2400" dirty="0" smtClean="0">
                <a:latin typeface="Calibri" panose="020F0502020204030204" pitchFamily="34" charset="0"/>
              </a:rPr>
              <a:t>c) </a:t>
            </a:r>
            <a:r>
              <a:rPr lang="en-GB" sz="2400" dirty="0" smtClean="0">
                <a:latin typeface="Calibri" panose="020F0502020204030204" pitchFamily="34" charset="0"/>
              </a:rPr>
              <a:t> How </a:t>
            </a:r>
            <a:r>
              <a:rPr lang="en-GB" sz="2400" dirty="0">
                <a:latin typeface="Calibri" panose="020F0502020204030204" pitchFamily="34" charset="0"/>
              </a:rPr>
              <a:t>did he know when to stop?</a:t>
            </a:r>
          </a:p>
          <a:p>
            <a:pPr marL="0" indent="0">
              <a:buNone/>
            </a:pPr>
            <a:endParaRPr lang="en-GB" sz="2400" dirty="0" smtClean="0"/>
          </a:p>
        </p:txBody>
      </p:sp>
      <p:pic>
        <p:nvPicPr>
          <p:cNvPr id="8194" name="Picture 2"/>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1187624" y="2594422"/>
            <a:ext cx="6576682" cy="1986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4495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b="1" dirty="0" smtClean="0">
                <a:latin typeface="Calibri" panose="020F0502020204030204" pitchFamily="34" charset="0"/>
              </a:rPr>
              <a:t>Buying ribbon and skirting board</a:t>
            </a:r>
            <a:r>
              <a:rPr lang="en-GB" sz="3600" dirty="0" smtClean="0"/>
              <a:t/>
            </a:r>
            <a:br>
              <a:rPr lang="en-GB" sz="3600" dirty="0" smtClean="0"/>
            </a:br>
            <a:endParaRPr lang="en-GB" sz="3600" dirty="0"/>
          </a:p>
        </p:txBody>
      </p:sp>
      <p:sp>
        <p:nvSpPr>
          <p:cNvPr id="3" name="Content Placeholder 2"/>
          <p:cNvSpPr>
            <a:spLocks noGrp="1"/>
          </p:cNvSpPr>
          <p:nvPr>
            <p:ph idx="1"/>
          </p:nvPr>
        </p:nvSpPr>
        <p:spPr>
          <a:xfrm>
            <a:off x="457200" y="4221088"/>
            <a:ext cx="7787208" cy="2232248"/>
          </a:xfrm>
        </p:spPr>
        <p:txBody>
          <a:bodyPr>
            <a:normAutofit/>
          </a:bodyPr>
          <a:lstStyle/>
          <a:p>
            <a:pPr marL="0" lvl="0" indent="0">
              <a:buNone/>
            </a:pPr>
            <a:r>
              <a:rPr lang="en-GB" sz="2400" dirty="0">
                <a:latin typeface="Calibri" panose="020F0502020204030204" pitchFamily="34" charset="0"/>
              </a:rPr>
              <a:t>Draw a bar to represent the ribbon and use it to work out the cost of</a:t>
            </a:r>
          </a:p>
          <a:p>
            <a:pPr marL="0" lvl="0" indent="0">
              <a:buNone/>
            </a:pPr>
            <a:r>
              <a:rPr lang="en-GB" sz="2400" dirty="0" smtClean="0">
                <a:latin typeface="Calibri" panose="020F0502020204030204" pitchFamily="34" charset="0"/>
              </a:rPr>
              <a:t>(</a:t>
            </a:r>
            <a:r>
              <a:rPr lang="en-GB" sz="2400" dirty="0" err="1" smtClean="0">
                <a:latin typeface="Calibri" panose="020F0502020204030204" pitchFamily="34" charset="0"/>
              </a:rPr>
              <a:t>i</a:t>
            </a:r>
            <a:r>
              <a:rPr lang="en-GB" sz="2400" dirty="0" smtClean="0">
                <a:latin typeface="Calibri" panose="020F0502020204030204" pitchFamily="34" charset="0"/>
              </a:rPr>
              <a:t>)    90cm </a:t>
            </a:r>
            <a:r>
              <a:rPr lang="en-GB" sz="2400" dirty="0">
                <a:latin typeface="Calibri" panose="020F0502020204030204" pitchFamily="34" charset="0"/>
              </a:rPr>
              <a:t>of the ribbon</a:t>
            </a:r>
          </a:p>
          <a:p>
            <a:pPr marL="0" lvl="0" indent="0">
              <a:buNone/>
            </a:pPr>
            <a:r>
              <a:rPr lang="en-GB" sz="2400" dirty="0" smtClean="0">
                <a:latin typeface="Calibri" panose="020F0502020204030204" pitchFamily="34" charset="0"/>
              </a:rPr>
              <a:t>(ii) 340cm </a:t>
            </a:r>
            <a:r>
              <a:rPr lang="en-GB" sz="2400" dirty="0">
                <a:latin typeface="Calibri" panose="020F0502020204030204" pitchFamily="34" charset="0"/>
              </a:rPr>
              <a:t>of the </a:t>
            </a:r>
            <a:r>
              <a:rPr lang="en-GB" sz="2400" dirty="0" smtClean="0">
                <a:latin typeface="Calibri" panose="020F0502020204030204" pitchFamily="34" charset="0"/>
              </a:rPr>
              <a:t>ribbon</a:t>
            </a:r>
            <a:r>
              <a:rPr lang="en-GB" sz="2400" dirty="0">
                <a:latin typeface="Calibri" panose="020F0502020204030204" pitchFamily="34" charset="0"/>
              </a:rPr>
              <a:t> </a:t>
            </a:r>
          </a:p>
          <a:p>
            <a:pPr marL="0" indent="0">
              <a:buNone/>
            </a:pPr>
            <a:endParaRPr lang="en-GB" sz="24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1988840"/>
            <a:ext cx="5384900" cy="189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6892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800200"/>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4</a:t>
            </a:r>
            <a:r>
              <a:rPr lang="en-GB" sz="3600" dirty="0" smtClean="0">
                <a:latin typeface="Calibri" panose="020F0502020204030204" pitchFamily="34" charset="0"/>
              </a:rPr>
              <a:t>: </a:t>
            </a:r>
            <a:r>
              <a:rPr lang="en-GB" sz="3200" b="1" dirty="0" smtClean="0">
                <a:latin typeface="Calibri" panose="020F0502020204030204" pitchFamily="34" charset="0"/>
              </a:rPr>
              <a:t>The Summer Fair</a:t>
            </a:r>
            <a:br>
              <a:rPr lang="en-GB" sz="3200" b="1" dirty="0" smtClean="0">
                <a:latin typeface="Calibri" panose="020F0502020204030204" pitchFamily="34" charset="0"/>
              </a:rPr>
            </a:br>
            <a:r>
              <a:rPr lang="en-GB" sz="3200" b="1" dirty="0" smtClean="0">
                <a:latin typeface="Calibri" panose="020F0502020204030204" pitchFamily="34" charset="0"/>
              </a:rPr>
              <a:t/>
            </a:r>
            <a:br>
              <a:rPr lang="en-GB" sz="3200" b="1" dirty="0" smtClean="0">
                <a:latin typeface="Calibri" panose="020F0502020204030204" pitchFamily="34" charset="0"/>
              </a:rPr>
            </a:br>
            <a:r>
              <a:rPr lang="en-GB" sz="2400" b="0" dirty="0" smtClean="0">
                <a:solidFill>
                  <a:schemeClr val="tx1"/>
                </a:solidFill>
                <a:latin typeface="Calibri" panose="020F0502020204030204" pitchFamily="34" charset="0"/>
              </a:rPr>
              <a:t>Draw </a:t>
            </a:r>
            <a:r>
              <a:rPr lang="en-GB" sz="2400" b="0" dirty="0">
                <a:solidFill>
                  <a:schemeClr val="tx1"/>
                </a:solidFill>
                <a:latin typeface="Calibri" panose="020F0502020204030204" pitchFamily="34" charset="0"/>
              </a:rPr>
              <a:t>ratio tables to help you work out how many packs Craig will need to buy of the other items in the list</a:t>
            </a:r>
            <a:r>
              <a:rPr lang="en-GB" sz="2400" b="0" dirty="0" smtClean="0">
                <a:solidFill>
                  <a:schemeClr val="tx1"/>
                </a:solidFill>
                <a:latin typeface="Calibri" panose="020F0502020204030204" pitchFamily="34" charset="0"/>
              </a:rPr>
              <a:t>.</a:t>
            </a:r>
            <a:endParaRPr lang="en-GB" sz="2400" b="0" dirty="0">
              <a:solidFill>
                <a:schemeClr val="tx1"/>
              </a:solidFill>
              <a:latin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904280264"/>
              </p:ext>
            </p:extLst>
          </p:nvPr>
        </p:nvGraphicFramePr>
        <p:xfrm>
          <a:off x="1187624" y="2492896"/>
          <a:ext cx="6984776" cy="4109334"/>
        </p:xfrm>
        <a:graphic>
          <a:graphicData uri="http://schemas.openxmlformats.org/drawingml/2006/table">
            <a:tbl>
              <a:tblPr firstRow="1" firstCol="1" bandRow="1">
                <a:tableStyleId>{35758FB7-9AC5-4552-8A53-C91805E547FA}</a:tableStyleId>
              </a:tblPr>
              <a:tblGrid>
                <a:gridCol w="2444918"/>
                <a:gridCol w="2142478"/>
                <a:gridCol w="2397380"/>
              </a:tblGrid>
              <a:tr h="882098">
                <a:tc>
                  <a:txBody>
                    <a:bodyPr/>
                    <a:lstStyle/>
                    <a:p>
                      <a:r>
                        <a:rPr lang="en-GB" sz="1100" dirty="0">
                          <a:effectLst/>
                        </a:rPr>
                        <a:t> </a:t>
                      </a:r>
                      <a:endParaRPr lang="en-GB" sz="1000" dirty="0">
                        <a:effectLst/>
                        <a:latin typeface="Times New Roman"/>
                      </a:endParaRPr>
                    </a:p>
                  </a:txBody>
                  <a:tcPr marL="68580" marR="68580" marT="0" marB="0"/>
                </a:tc>
                <a:tc>
                  <a:txBody>
                    <a:bodyPr/>
                    <a:lstStyle/>
                    <a:p>
                      <a:r>
                        <a:rPr lang="en-GB" sz="2400" dirty="0">
                          <a:effectLst/>
                        </a:rPr>
                        <a:t>Number in a pack</a:t>
                      </a:r>
                      <a:endParaRPr lang="en-GB" sz="2400" dirty="0">
                        <a:effectLst/>
                        <a:latin typeface="Times New Roman"/>
                      </a:endParaRPr>
                    </a:p>
                  </a:txBody>
                  <a:tcPr marL="68580" marR="68580" marT="0" marB="0"/>
                </a:tc>
                <a:tc>
                  <a:txBody>
                    <a:bodyPr/>
                    <a:lstStyle/>
                    <a:p>
                      <a:r>
                        <a:rPr lang="en-GB" sz="2400" dirty="0">
                          <a:effectLst/>
                        </a:rPr>
                        <a:t>Number required</a:t>
                      </a:r>
                      <a:endParaRPr lang="en-GB" sz="2400" dirty="0">
                        <a:effectLst/>
                        <a:latin typeface="Times New Roman"/>
                      </a:endParaRPr>
                    </a:p>
                  </a:txBody>
                  <a:tcPr marL="68580" marR="68580" marT="0" marB="0"/>
                </a:tc>
              </a:tr>
              <a:tr h="441049">
                <a:tc>
                  <a:txBody>
                    <a:bodyPr/>
                    <a:lstStyle/>
                    <a:p>
                      <a:r>
                        <a:rPr lang="en-GB" sz="2400" dirty="0">
                          <a:effectLst/>
                        </a:rPr>
                        <a:t>Packets of crisps</a:t>
                      </a:r>
                      <a:endParaRPr lang="en-GB" sz="2400" dirty="0">
                        <a:effectLst/>
                        <a:latin typeface="Times New Roman"/>
                      </a:endParaRPr>
                    </a:p>
                  </a:txBody>
                  <a:tcPr marL="68580" marR="68580" marT="0" marB="0"/>
                </a:tc>
                <a:tc>
                  <a:txBody>
                    <a:bodyPr/>
                    <a:lstStyle/>
                    <a:p>
                      <a:r>
                        <a:rPr lang="en-GB" sz="2400" dirty="0">
                          <a:effectLst/>
                        </a:rPr>
                        <a:t>16</a:t>
                      </a:r>
                      <a:endParaRPr lang="en-GB" sz="2400" dirty="0">
                        <a:effectLst/>
                        <a:latin typeface="Times New Roman"/>
                      </a:endParaRPr>
                    </a:p>
                  </a:txBody>
                  <a:tcPr marL="68580" marR="68580" marT="0" marB="0"/>
                </a:tc>
                <a:tc>
                  <a:txBody>
                    <a:bodyPr/>
                    <a:lstStyle/>
                    <a:p>
                      <a:r>
                        <a:rPr lang="en-GB" sz="2400">
                          <a:effectLst/>
                        </a:rPr>
                        <a:t>400</a:t>
                      </a:r>
                      <a:endParaRPr lang="en-GB" sz="2400">
                        <a:effectLst/>
                        <a:latin typeface="Times New Roman"/>
                      </a:endParaRPr>
                    </a:p>
                  </a:txBody>
                  <a:tcPr marL="68580" marR="68580" marT="0" marB="0"/>
                </a:tc>
              </a:tr>
              <a:tr h="441049">
                <a:tc>
                  <a:txBody>
                    <a:bodyPr/>
                    <a:lstStyle/>
                    <a:p>
                      <a:r>
                        <a:rPr lang="en-GB" sz="2400" dirty="0">
                          <a:effectLst/>
                        </a:rPr>
                        <a:t>Wafer biscuits</a:t>
                      </a:r>
                      <a:endParaRPr lang="en-GB" sz="2400" dirty="0">
                        <a:effectLst/>
                        <a:latin typeface="Times New Roman"/>
                      </a:endParaRPr>
                    </a:p>
                  </a:txBody>
                  <a:tcPr marL="68580" marR="68580" marT="0" marB="0"/>
                </a:tc>
                <a:tc>
                  <a:txBody>
                    <a:bodyPr/>
                    <a:lstStyle/>
                    <a:p>
                      <a:r>
                        <a:rPr lang="en-GB" sz="2400" dirty="0">
                          <a:effectLst/>
                        </a:rPr>
                        <a:t>12</a:t>
                      </a:r>
                      <a:endParaRPr lang="en-GB" sz="2400" dirty="0">
                        <a:effectLst/>
                        <a:latin typeface="Times New Roman"/>
                      </a:endParaRPr>
                    </a:p>
                  </a:txBody>
                  <a:tcPr marL="68580" marR="68580" marT="0" marB="0"/>
                </a:tc>
                <a:tc>
                  <a:txBody>
                    <a:bodyPr/>
                    <a:lstStyle/>
                    <a:p>
                      <a:r>
                        <a:rPr lang="en-GB" sz="2400" dirty="0">
                          <a:effectLst/>
                        </a:rPr>
                        <a:t>350</a:t>
                      </a:r>
                      <a:endParaRPr lang="en-GB" sz="2400" dirty="0">
                        <a:effectLst/>
                        <a:latin typeface="Times New Roman"/>
                      </a:endParaRPr>
                    </a:p>
                  </a:txBody>
                  <a:tcPr marL="68580" marR="68580" marT="0" marB="0"/>
                </a:tc>
              </a:tr>
              <a:tr h="441049">
                <a:tc>
                  <a:txBody>
                    <a:bodyPr/>
                    <a:lstStyle/>
                    <a:p>
                      <a:r>
                        <a:rPr lang="en-GB" sz="2400" dirty="0">
                          <a:effectLst/>
                        </a:rPr>
                        <a:t>Chocolate bars</a:t>
                      </a:r>
                      <a:endParaRPr lang="en-GB" sz="2400" dirty="0">
                        <a:effectLst/>
                        <a:latin typeface="Times New Roman"/>
                      </a:endParaRPr>
                    </a:p>
                  </a:txBody>
                  <a:tcPr marL="68580" marR="68580" marT="0" marB="0"/>
                </a:tc>
                <a:tc>
                  <a:txBody>
                    <a:bodyPr/>
                    <a:lstStyle/>
                    <a:p>
                      <a:r>
                        <a:rPr lang="en-GB" sz="2400" dirty="0">
                          <a:effectLst/>
                        </a:rPr>
                        <a:t>25</a:t>
                      </a:r>
                      <a:endParaRPr lang="en-GB" sz="2400" dirty="0">
                        <a:effectLst/>
                        <a:latin typeface="Times New Roman"/>
                      </a:endParaRPr>
                    </a:p>
                  </a:txBody>
                  <a:tcPr marL="68580" marR="68580" marT="0" marB="0"/>
                </a:tc>
                <a:tc>
                  <a:txBody>
                    <a:bodyPr/>
                    <a:lstStyle/>
                    <a:p>
                      <a:r>
                        <a:rPr lang="en-GB" sz="2400" dirty="0">
                          <a:effectLst/>
                        </a:rPr>
                        <a:t>650</a:t>
                      </a:r>
                      <a:endParaRPr lang="en-GB" sz="2400" dirty="0">
                        <a:effectLst/>
                        <a:latin typeface="Times New Roman"/>
                      </a:endParaRPr>
                    </a:p>
                  </a:txBody>
                  <a:tcPr marL="68580" marR="68580" marT="0" marB="0"/>
                </a:tc>
              </a:tr>
              <a:tr h="441049">
                <a:tc>
                  <a:txBody>
                    <a:bodyPr/>
                    <a:lstStyle/>
                    <a:p>
                      <a:r>
                        <a:rPr lang="en-GB" sz="2400" dirty="0">
                          <a:effectLst/>
                        </a:rPr>
                        <a:t>Ice lollies</a:t>
                      </a:r>
                      <a:endParaRPr lang="en-GB" sz="2400" dirty="0">
                        <a:effectLst/>
                        <a:latin typeface="Times New Roman"/>
                      </a:endParaRPr>
                    </a:p>
                  </a:txBody>
                  <a:tcPr marL="68580" marR="68580" marT="0" marB="0"/>
                </a:tc>
                <a:tc>
                  <a:txBody>
                    <a:bodyPr/>
                    <a:lstStyle/>
                    <a:p>
                      <a:r>
                        <a:rPr lang="en-GB" sz="2400" dirty="0">
                          <a:effectLst/>
                        </a:rPr>
                        <a:t>15</a:t>
                      </a:r>
                      <a:endParaRPr lang="en-GB" sz="2400" dirty="0">
                        <a:effectLst/>
                        <a:latin typeface="Times New Roman"/>
                      </a:endParaRPr>
                    </a:p>
                  </a:txBody>
                  <a:tcPr marL="68580" marR="68580" marT="0" marB="0"/>
                </a:tc>
                <a:tc>
                  <a:txBody>
                    <a:bodyPr/>
                    <a:lstStyle/>
                    <a:p>
                      <a:r>
                        <a:rPr lang="en-GB" sz="2400" dirty="0">
                          <a:effectLst/>
                        </a:rPr>
                        <a:t>280</a:t>
                      </a:r>
                      <a:endParaRPr lang="en-GB" sz="2400" dirty="0">
                        <a:effectLst/>
                        <a:latin typeface="Times New Roman"/>
                      </a:endParaRPr>
                    </a:p>
                  </a:txBody>
                  <a:tcPr marL="68580" marR="68580" marT="0" marB="0"/>
                </a:tc>
              </a:tr>
              <a:tr h="441049">
                <a:tc>
                  <a:txBody>
                    <a:bodyPr/>
                    <a:lstStyle/>
                    <a:p>
                      <a:r>
                        <a:rPr lang="en-GB" sz="2400">
                          <a:effectLst/>
                        </a:rPr>
                        <a:t>Sort drinks</a:t>
                      </a:r>
                      <a:endParaRPr lang="en-GB" sz="2400">
                        <a:effectLst/>
                        <a:latin typeface="Times New Roman"/>
                      </a:endParaRPr>
                    </a:p>
                  </a:txBody>
                  <a:tcPr marL="68580" marR="68580" marT="0" marB="0"/>
                </a:tc>
                <a:tc>
                  <a:txBody>
                    <a:bodyPr/>
                    <a:lstStyle/>
                    <a:p>
                      <a:r>
                        <a:rPr lang="en-GB" sz="2400" dirty="0">
                          <a:effectLst/>
                        </a:rPr>
                        <a:t>  8</a:t>
                      </a:r>
                      <a:endParaRPr lang="en-GB" sz="2400" dirty="0">
                        <a:effectLst/>
                        <a:latin typeface="Times New Roman"/>
                      </a:endParaRPr>
                    </a:p>
                  </a:txBody>
                  <a:tcPr marL="68580" marR="68580" marT="0" marB="0"/>
                </a:tc>
                <a:tc>
                  <a:txBody>
                    <a:bodyPr/>
                    <a:lstStyle/>
                    <a:p>
                      <a:r>
                        <a:rPr lang="en-GB" sz="2400" dirty="0">
                          <a:effectLst/>
                        </a:rPr>
                        <a:t>600</a:t>
                      </a:r>
                      <a:endParaRPr lang="en-GB" sz="2400" dirty="0">
                        <a:effectLst/>
                        <a:latin typeface="Times New Roman"/>
                      </a:endParaRPr>
                    </a:p>
                  </a:txBody>
                  <a:tcPr marL="68580" marR="68580" marT="0" marB="0"/>
                </a:tc>
              </a:tr>
              <a:tr h="441049">
                <a:tc>
                  <a:txBody>
                    <a:bodyPr/>
                    <a:lstStyle/>
                    <a:p>
                      <a:r>
                        <a:rPr lang="en-GB" sz="2400">
                          <a:effectLst/>
                        </a:rPr>
                        <a:t>Strawberry laces</a:t>
                      </a:r>
                      <a:endParaRPr lang="en-GB" sz="2400">
                        <a:effectLst/>
                        <a:latin typeface="Times New Roman"/>
                      </a:endParaRPr>
                    </a:p>
                  </a:txBody>
                  <a:tcPr marL="68580" marR="68580" marT="0" marB="0"/>
                </a:tc>
                <a:tc>
                  <a:txBody>
                    <a:bodyPr/>
                    <a:lstStyle/>
                    <a:p>
                      <a:r>
                        <a:rPr lang="en-GB" sz="2400" dirty="0">
                          <a:effectLst/>
                        </a:rPr>
                        <a:t>14</a:t>
                      </a:r>
                      <a:endParaRPr lang="en-GB" sz="2400" dirty="0">
                        <a:effectLst/>
                        <a:latin typeface="Times New Roman"/>
                      </a:endParaRPr>
                    </a:p>
                  </a:txBody>
                  <a:tcPr marL="68580" marR="68580" marT="0" marB="0"/>
                </a:tc>
                <a:tc>
                  <a:txBody>
                    <a:bodyPr/>
                    <a:lstStyle/>
                    <a:p>
                      <a:r>
                        <a:rPr lang="en-GB" sz="2400" dirty="0">
                          <a:effectLst/>
                        </a:rPr>
                        <a:t>180</a:t>
                      </a:r>
                      <a:endParaRPr lang="en-GB" sz="2400" dirty="0">
                        <a:effectLst/>
                        <a:latin typeface="Times New Roman"/>
                      </a:endParaRPr>
                    </a:p>
                  </a:txBody>
                  <a:tcPr marL="68580" marR="68580" marT="0" marB="0"/>
                </a:tc>
              </a:tr>
            </a:tbl>
          </a:graphicData>
        </a:graphic>
      </p:graphicFrame>
    </p:spTree>
    <p:extLst>
      <p:ext uri="{BB962C8B-B14F-4D97-AF65-F5344CB8AC3E}">
        <p14:creationId xmlns:p14="http://schemas.microsoft.com/office/powerpoint/2010/main" val="31686075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3528" y="476672"/>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br>
              <a:rPr lang="en-GB" sz="3600" dirty="0" smtClean="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Here is the bar Ellie drew to find the cost of 340cm of ribbon: </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539552" y="4654668"/>
            <a:ext cx="7787208" cy="2232248"/>
          </a:xfrm>
        </p:spPr>
        <p:txBody>
          <a:bodyPr>
            <a:normAutofit/>
          </a:bodyPr>
          <a:lstStyle/>
          <a:p>
            <a:pPr marL="0" lvl="0" indent="0">
              <a:buNone/>
            </a:pPr>
            <a:r>
              <a:rPr lang="en-GB" sz="2400" dirty="0" smtClean="0">
                <a:latin typeface="Calibri" panose="020F0502020204030204" pitchFamily="34" charset="0"/>
              </a:rPr>
              <a:t>(</a:t>
            </a:r>
            <a:r>
              <a:rPr lang="en-GB" sz="2400" dirty="0" err="1" smtClean="0">
                <a:latin typeface="Calibri" panose="020F0502020204030204" pitchFamily="34" charset="0"/>
              </a:rPr>
              <a:t>i</a:t>
            </a:r>
            <a:r>
              <a:rPr lang="en-GB" sz="2400" dirty="0" smtClean="0">
                <a:latin typeface="Calibri" panose="020F0502020204030204" pitchFamily="34" charset="0"/>
              </a:rPr>
              <a:t>)  Is </a:t>
            </a:r>
            <a:r>
              <a:rPr lang="en-GB" sz="2400" dirty="0">
                <a:latin typeface="Calibri" panose="020F0502020204030204" pitchFamily="34" charset="0"/>
              </a:rPr>
              <a:t>Ellie’s bar drawn to scale or not?</a:t>
            </a:r>
          </a:p>
          <a:p>
            <a:pPr marL="0" lvl="0" indent="0">
              <a:buNone/>
            </a:pPr>
            <a:r>
              <a:rPr lang="en-GB" sz="2400" dirty="0" smtClean="0">
                <a:latin typeface="Calibri" panose="020F0502020204030204" pitchFamily="34" charset="0"/>
              </a:rPr>
              <a:t>(ii) In </a:t>
            </a:r>
            <a:r>
              <a:rPr lang="en-GB" sz="2400" dirty="0">
                <a:latin typeface="Calibri" panose="020F0502020204030204" pitchFamily="34" charset="0"/>
              </a:rPr>
              <a:t>what order do you think Ellie filled in her bar?</a:t>
            </a:r>
          </a:p>
          <a:p>
            <a:pPr marL="0" lvl="0" indent="0">
              <a:buNone/>
            </a:pPr>
            <a:endParaRPr lang="en-GB" sz="24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060848"/>
            <a:ext cx="8546109" cy="2701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25085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br>
              <a:rPr lang="en-GB" sz="3600" dirty="0" smtClean="0">
                <a:latin typeface="Calibri" panose="020F0502020204030204" pitchFamily="34" charset="0"/>
              </a:rPr>
            </a:b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The table shown below is another way of recording the information about the </a:t>
            </a:r>
            <a:r>
              <a:rPr lang="en-GB" sz="2400" b="0" dirty="0" smtClean="0">
                <a:solidFill>
                  <a:schemeClr val="tx1"/>
                </a:solidFill>
                <a:latin typeface="Calibri" panose="020F0502020204030204" pitchFamily="34" charset="0"/>
              </a:rPr>
              <a:t>ribbon:</a:t>
            </a:r>
            <a:r>
              <a:rPr lang="en-GB" sz="3200" b="1" dirty="0" smtClean="0">
                <a:latin typeface="Calibri" panose="020F0502020204030204" pitchFamily="34" charset="0"/>
              </a:rPr>
              <a:t/>
            </a:r>
            <a:br>
              <a:rPr lang="en-GB" sz="3200" b="1" dirty="0" smtClean="0">
                <a:latin typeface="Calibri" panose="020F0502020204030204" pitchFamily="34" charset="0"/>
              </a:rPr>
            </a:br>
            <a:endParaRPr lang="en-GB" sz="3200" b="1" dirty="0">
              <a:latin typeface="Calibri" panose="020F0502020204030204" pitchFamily="34" charset="0"/>
            </a:endParaRPr>
          </a:p>
        </p:txBody>
      </p:sp>
      <p:sp>
        <p:nvSpPr>
          <p:cNvPr id="3" name="Content Placeholder 2"/>
          <p:cNvSpPr>
            <a:spLocks noGrp="1"/>
          </p:cNvSpPr>
          <p:nvPr>
            <p:ph idx="1"/>
          </p:nvPr>
        </p:nvSpPr>
        <p:spPr>
          <a:xfrm>
            <a:off x="457200" y="4797152"/>
            <a:ext cx="7787208" cy="1656184"/>
          </a:xfrm>
        </p:spPr>
        <p:txBody>
          <a:bodyPr>
            <a:normAutofit/>
          </a:bodyPr>
          <a:lstStyle/>
          <a:p>
            <a:pPr marL="0" indent="0">
              <a:buNone/>
            </a:pPr>
            <a:r>
              <a:rPr lang="en-GB" sz="2400" dirty="0" smtClean="0">
                <a:latin typeface="Calibri" panose="020F0502020204030204" pitchFamily="34" charset="0"/>
              </a:rPr>
              <a:t>Make </a:t>
            </a:r>
            <a:r>
              <a:rPr lang="en-GB" sz="2400" dirty="0">
                <a:latin typeface="Calibri" panose="020F0502020204030204" pitchFamily="34" charset="0"/>
              </a:rPr>
              <a:t>a copy of this table and fill in some other values that you know to be true.</a:t>
            </a:r>
          </a:p>
          <a:p>
            <a:pPr marL="0" lvl="0" indent="0">
              <a:buNone/>
            </a:pPr>
            <a:endParaRPr lang="en-GB" dirty="0"/>
          </a:p>
          <a:p>
            <a:pPr marL="0" lvl="0" indent="0">
              <a:buNone/>
            </a:pPr>
            <a:endParaRPr lang="en-GB" sz="2400"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638" y="2276872"/>
            <a:ext cx="8751777" cy="2157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54735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210137"/>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600" dirty="0" smtClean="0">
                <a:latin typeface="Calibri" panose="020F0502020204030204" pitchFamily="34" charset="0"/>
              </a:rPr>
              <a:t/>
            </a:r>
            <a:br>
              <a:rPr lang="en-GB" sz="3600" dirty="0" smtClean="0">
                <a:latin typeface="Calibri" panose="020F0502020204030204" pitchFamily="34" charset="0"/>
              </a:rPr>
            </a:br>
            <a:r>
              <a:rPr lang="en-GB" sz="2400" b="0" dirty="0" smtClean="0">
                <a:solidFill>
                  <a:schemeClr val="tx1"/>
                </a:solidFill>
                <a:latin typeface="Calibri" panose="020F0502020204030204" pitchFamily="34" charset="0"/>
              </a:rPr>
              <a:t>The </a:t>
            </a:r>
            <a:r>
              <a:rPr lang="en-GB" sz="2400" b="0" dirty="0" smtClean="0">
                <a:solidFill>
                  <a:schemeClr val="tx1"/>
                </a:solidFill>
                <a:latin typeface="Calibri" panose="020F0502020204030204" pitchFamily="34" charset="0"/>
              </a:rPr>
              <a:t>shop assistant does a quick calculation to find the cost of 340cm of ribbon. This is shown below:</a:t>
            </a:r>
            <a:br>
              <a:rPr lang="en-GB" sz="2400" b="0" dirty="0" smtClean="0">
                <a:solidFill>
                  <a:schemeClr val="tx1"/>
                </a:solidFill>
                <a:latin typeface="Calibri" panose="020F0502020204030204" pitchFamily="34" charset="0"/>
              </a:rPr>
            </a:b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4869160"/>
            <a:ext cx="7787208" cy="2160240"/>
          </a:xfrm>
        </p:spPr>
        <p:txBody>
          <a:bodyPr>
            <a:normAutofit/>
          </a:bodyPr>
          <a:lstStyle/>
          <a:p>
            <a:pPr marL="0" indent="0"/>
            <a:r>
              <a:rPr lang="en-GB" sz="2400" dirty="0" smtClean="0">
                <a:latin typeface="Calibri" panose="020F0502020204030204" pitchFamily="34" charset="0"/>
              </a:rPr>
              <a:t>How </a:t>
            </a:r>
            <a:r>
              <a:rPr lang="en-GB" sz="2400" dirty="0">
                <a:latin typeface="Calibri" panose="020F0502020204030204" pitchFamily="34" charset="0"/>
              </a:rPr>
              <a:t>does this table compare with the one you drew in part c</a:t>
            </a:r>
            <a:r>
              <a:rPr lang="en-GB" sz="2400" dirty="0" smtClean="0">
                <a:latin typeface="Calibri" panose="020F0502020204030204" pitchFamily="34" charset="0"/>
              </a:rPr>
              <a:t>? </a:t>
            </a:r>
            <a:r>
              <a:rPr lang="en-GB" sz="2400" dirty="0" smtClean="0">
                <a:latin typeface="Calibri" panose="020F0502020204030204" pitchFamily="34" charset="0"/>
              </a:rPr>
              <a:t>And </a:t>
            </a:r>
            <a:r>
              <a:rPr lang="en-GB" sz="2400" dirty="0" smtClean="0">
                <a:latin typeface="Calibri" panose="020F0502020204030204" pitchFamily="34" charset="0"/>
              </a:rPr>
              <a:t>in part d?</a:t>
            </a:r>
            <a:endParaRPr lang="en-GB" sz="2400" dirty="0">
              <a:latin typeface="Calibri" panose="020F0502020204030204" pitchFamily="34" charset="0"/>
            </a:endParaRPr>
          </a:p>
          <a:p>
            <a:pPr marL="0" lvl="0" indent="0"/>
            <a:r>
              <a:rPr lang="en-GB" sz="2400" dirty="0" smtClean="0">
                <a:latin typeface="Calibri" panose="020F0502020204030204" pitchFamily="34" charset="0"/>
              </a:rPr>
              <a:t>Draw </a:t>
            </a:r>
            <a:r>
              <a:rPr lang="en-GB" sz="2400" dirty="0">
                <a:latin typeface="Calibri" panose="020F0502020204030204" pitchFamily="34" charset="0"/>
              </a:rPr>
              <a:t>a table like the shop assistant did to help you work out the cost of 620 cm of this </a:t>
            </a:r>
            <a:r>
              <a:rPr lang="en-GB" sz="2400" dirty="0" smtClean="0">
                <a:latin typeface="Calibri" panose="020F0502020204030204" pitchFamily="34" charset="0"/>
              </a:rPr>
              <a:t>ribbon.</a:t>
            </a:r>
            <a:endParaRPr lang="en-GB" sz="2400" dirty="0"/>
          </a:p>
          <a:p>
            <a:pPr marL="0" lvl="0" indent="0">
              <a:buNone/>
            </a:pPr>
            <a:endParaRPr lang="en-GB" dirty="0"/>
          </a:p>
          <a:p>
            <a:pPr marL="0" indent="0">
              <a:buNone/>
            </a:pPr>
            <a:endParaRPr lang="en-GB" dirty="0"/>
          </a:p>
          <a:p>
            <a:pPr marL="0" lvl="0" indent="0">
              <a:buNone/>
            </a:pPr>
            <a:endParaRPr lang="en-GB" dirty="0"/>
          </a:p>
          <a:p>
            <a:pPr marL="0" lvl="0" indent="0">
              <a:buNone/>
            </a:pPr>
            <a:endParaRPr lang="en-GB" sz="24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419" y="2204864"/>
            <a:ext cx="9577064"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68102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dirty="0">
                <a:latin typeface="Calibri" panose="020F0502020204030204" pitchFamily="34" charset="0"/>
              </a:rPr>
              <a:t/>
            </a:r>
            <a:br>
              <a:rPr lang="en-GB" dirty="0">
                <a:latin typeface="Calibri" panose="020F0502020204030204" pitchFamily="34" charset="0"/>
              </a:rPr>
            </a:br>
            <a:r>
              <a:rPr lang="en-GB" sz="2400" b="0" dirty="0" smtClean="0">
                <a:solidFill>
                  <a:schemeClr val="tx1"/>
                </a:solidFill>
                <a:latin typeface="Calibri" panose="020F0502020204030204" pitchFamily="34" charset="0"/>
              </a:rPr>
              <a:t>Ellie </a:t>
            </a:r>
            <a:r>
              <a:rPr lang="en-GB" sz="2400" b="0" dirty="0" smtClean="0">
                <a:solidFill>
                  <a:schemeClr val="tx1"/>
                </a:solidFill>
                <a:latin typeface="Calibri" panose="020F0502020204030204" pitchFamily="34" charset="0"/>
              </a:rPr>
              <a:t>calls at the DIY store. She has a builder coming to put new skirting board and beading in her bedroom. She chooses the ogee style:</a:t>
            </a:r>
            <a:br>
              <a:rPr lang="en-GB" sz="2400" b="0" dirty="0" smtClean="0">
                <a:solidFill>
                  <a:schemeClr val="tx1"/>
                </a:solidFill>
                <a:latin typeface="Calibri" panose="020F0502020204030204" pitchFamily="34" charset="0"/>
              </a:rPr>
            </a:b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4669726"/>
            <a:ext cx="8435280" cy="1855618"/>
          </a:xfrm>
        </p:spPr>
        <p:txBody>
          <a:bodyPr>
            <a:normAutofit fontScale="92500"/>
          </a:bodyPr>
          <a:lstStyle/>
          <a:p>
            <a:pPr marL="0" indent="0">
              <a:buNone/>
            </a:pPr>
            <a:r>
              <a:rPr lang="en-GB" sz="2600" dirty="0" smtClean="0">
                <a:latin typeface="Calibri" panose="020F0502020204030204" pitchFamily="34" charset="0"/>
              </a:rPr>
              <a:t>The </a:t>
            </a:r>
            <a:r>
              <a:rPr lang="en-GB" sz="2600" dirty="0">
                <a:latin typeface="Calibri" panose="020F0502020204030204" pitchFamily="34" charset="0"/>
              </a:rPr>
              <a:t>ticket details for this skirting board are shown in the box above.</a:t>
            </a:r>
          </a:p>
          <a:p>
            <a:pPr marL="0" indent="0">
              <a:buNone/>
            </a:pPr>
            <a:r>
              <a:rPr lang="en-GB" sz="2600" dirty="0">
                <a:latin typeface="Calibri" panose="020F0502020204030204" pitchFamily="34" charset="0"/>
              </a:rPr>
              <a:t> </a:t>
            </a:r>
          </a:p>
          <a:p>
            <a:pPr marL="0" lvl="0" indent="0"/>
            <a:r>
              <a:rPr lang="en-GB" sz="2600" dirty="0">
                <a:latin typeface="Calibri" panose="020F0502020204030204" pitchFamily="34" charset="0"/>
              </a:rPr>
              <a:t>Which parts of the skirting board do the measurements refer to?</a:t>
            </a:r>
          </a:p>
          <a:p>
            <a:pPr marL="0" lvl="0" indent="0">
              <a:buNone/>
            </a:pPr>
            <a:endParaRPr lang="en-GB" dirty="0"/>
          </a:p>
          <a:p>
            <a:pPr marL="0" lvl="0" indent="0">
              <a:buNone/>
            </a:pPr>
            <a:endParaRPr lang="en-GB" sz="2400"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654" y="2564904"/>
            <a:ext cx="4598225"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6228184" y="2564904"/>
            <a:ext cx="2304256" cy="179517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790915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7"/>
            <a:ext cx="8229600" cy="2880321"/>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br>
              <a:rPr lang="en-GB" sz="3600" dirty="0" smtClean="0">
                <a:latin typeface="Calibri" panose="020F0502020204030204" pitchFamily="34" charset="0"/>
              </a:rPr>
            </a:b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The distance around the walls of Ellie’s bedroom is 20m.</a:t>
            </a:r>
            <a:br>
              <a:rPr lang="en-GB" sz="2400" b="0" dirty="0" smtClean="0">
                <a:solidFill>
                  <a:schemeClr val="tx1"/>
                </a:solidFill>
                <a:latin typeface="Calibri" panose="020F0502020204030204" pitchFamily="34" charset="0"/>
              </a:rPr>
            </a:br>
            <a:r>
              <a:rPr lang="en-GB" sz="2400" b="0" dirty="0" smtClean="0">
                <a:solidFill>
                  <a:schemeClr val="tx1"/>
                </a:solidFill>
                <a:latin typeface="Calibri" panose="020F0502020204030204" pitchFamily="34" charset="0"/>
              </a:rPr>
              <a:t>Ellie can’t decide whether to do her calculations in metres, centimetres or </a:t>
            </a:r>
            <a:r>
              <a:rPr lang="en-GB" sz="2400" b="0" dirty="0" smtClean="0">
                <a:solidFill>
                  <a:schemeClr val="tx1"/>
                </a:solidFill>
                <a:latin typeface="Calibri" panose="020F0502020204030204" pitchFamily="34" charset="0"/>
              </a:rPr>
              <a:t>millimetres.</a:t>
            </a:r>
            <a:r>
              <a:rPr lang="en-GB" sz="2400" b="0" dirty="0" smtClean="0">
                <a:solidFill>
                  <a:schemeClr val="tx1"/>
                </a:solidFill>
                <a:latin typeface="Calibri" panose="020F0502020204030204" pitchFamily="34" charset="0"/>
              </a:rPr>
              <a:t/>
            </a:r>
            <a:br>
              <a:rPr lang="en-GB" sz="2400" b="0" dirty="0" smtClean="0">
                <a:solidFill>
                  <a:schemeClr val="tx1"/>
                </a:solidFill>
                <a:latin typeface="Calibri" panose="020F0502020204030204" pitchFamily="34" charset="0"/>
              </a:rPr>
            </a:b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4797152"/>
            <a:ext cx="7787208" cy="1656184"/>
          </a:xfrm>
        </p:spPr>
        <p:txBody>
          <a:bodyPr>
            <a:normAutofit/>
          </a:bodyPr>
          <a:lstStyle/>
          <a:p>
            <a:pPr marL="0" indent="0">
              <a:buNone/>
            </a:pPr>
            <a:r>
              <a:rPr lang="en-GB" sz="2600" dirty="0" smtClean="0">
                <a:latin typeface="Calibri" panose="020F0502020204030204" pitchFamily="34" charset="0"/>
              </a:rPr>
              <a:t>Use </a:t>
            </a:r>
            <a:r>
              <a:rPr lang="en-GB" sz="2600" dirty="0">
                <a:latin typeface="Calibri" panose="020F0502020204030204" pitchFamily="34" charset="0"/>
              </a:rPr>
              <a:t>this ratio table (or one of your own) to work out how much it will cost Ellie to buy enough skirting board to go around her bedroom walls.</a:t>
            </a:r>
          </a:p>
          <a:p>
            <a:pPr marL="0" lvl="0" indent="0">
              <a:buNone/>
            </a:pPr>
            <a:endParaRPr lang="en-GB" dirty="0"/>
          </a:p>
          <a:p>
            <a:pPr marL="0" lvl="0" indent="0">
              <a:buNone/>
            </a:pPr>
            <a:endParaRPr lang="en-GB" sz="2400" dirty="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3010517"/>
            <a:ext cx="7757341" cy="1748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10577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1728192"/>
          </a:xfrm>
        </p:spPr>
        <p:txBody>
          <a:bodyPr anchor="t">
            <a:noAutofit/>
          </a:bodyPr>
          <a:lstStyle/>
          <a:p>
            <a:pPr algn="l"/>
            <a:r>
              <a:rPr lang="en-GB" sz="3600" b="1" dirty="0" smtClean="0">
                <a:solidFill>
                  <a:schemeClr val="tx2">
                    <a:lumMod val="60000"/>
                    <a:lumOff val="40000"/>
                  </a:schemeClr>
                </a:solidFill>
                <a:latin typeface="Calibri" panose="020F0502020204030204" pitchFamily="34" charset="0"/>
              </a:rPr>
              <a:t>Stage 1</a:t>
            </a:r>
            <a:r>
              <a:rPr lang="en-GB" sz="3600" dirty="0" smtClean="0">
                <a:latin typeface="Calibri" panose="020F0502020204030204" pitchFamily="34" charset="0"/>
              </a:rPr>
              <a:t>:</a:t>
            </a:r>
            <a:br>
              <a:rPr lang="en-GB" sz="3600" dirty="0" smtClean="0">
                <a:latin typeface="Calibri" panose="020F0502020204030204" pitchFamily="34" charset="0"/>
              </a:rPr>
            </a:br>
            <a:r>
              <a:rPr lang="en-GB" sz="3600" dirty="0">
                <a:latin typeface="Calibri" panose="020F0502020204030204" pitchFamily="34" charset="0"/>
              </a:rPr>
              <a:t/>
            </a:r>
            <a:br>
              <a:rPr lang="en-GB" sz="3600" dirty="0">
                <a:latin typeface="Calibri" panose="020F0502020204030204" pitchFamily="34" charset="0"/>
              </a:rPr>
            </a:br>
            <a:r>
              <a:rPr lang="en-GB" sz="2400" b="0" dirty="0" smtClean="0">
                <a:solidFill>
                  <a:schemeClr val="tx1"/>
                </a:solidFill>
                <a:latin typeface="Calibri" panose="020F0502020204030204" pitchFamily="34" charset="0"/>
              </a:rPr>
              <a:t>Ellie chooses the beading shown below. She decides to bead only the two outside walls of the room as these are the draughtiest. This is a distance of 10.8m.</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5301208"/>
            <a:ext cx="7787208" cy="1656184"/>
          </a:xfrm>
        </p:spPr>
        <p:txBody>
          <a:bodyPr>
            <a:normAutofit/>
          </a:bodyPr>
          <a:lstStyle/>
          <a:p>
            <a:pPr marL="0" indent="0">
              <a:buNone/>
            </a:pPr>
            <a:r>
              <a:rPr lang="en-GB" sz="2400" dirty="0" smtClean="0">
                <a:latin typeface="Calibri" panose="020F0502020204030204" pitchFamily="34" charset="0"/>
              </a:rPr>
              <a:t>Use </a:t>
            </a:r>
            <a:r>
              <a:rPr lang="en-GB" sz="2400" dirty="0">
                <a:latin typeface="Calibri" panose="020F0502020204030204" pitchFamily="34" charset="0"/>
              </a:rPr>
              <a:t>a ratio table to work out how much it will cost Ellie to buy enough beading to cover the two outside walls.</a:t>
            </a:r>
          </a:p>
          <a:p>
            <a:pPr marL="0" lvl="0" indent="0">
              <a:buNone/>
            </a:pPr>
            <a:endParaRPr lang="en-GB" dirty="0"/>
          </a:p>
          <a:p>
            <a:pPr marL="0" lvl="0" indent="0">
              <a:buNone/>
            </a:pPr>
            <a:endParaRPr lang="en-GB" sz="2400" dirty="0" smtClean="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827" y="3212976"/>
            <a:ext cx="4853767" cy="1656184"/>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p:cNvPicPr>
            <a:picLocks noChangeAspect="1" noChangeArrowheads="1"/>
          </p:cNvPicPr>
          <p:nvPr/>
        </p:nvPicPr>
        <p:blipFill>
          <a:blip r:embed="rId4">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6010335" y="2744924"/>
            <a:ext cx="2585568" cy="189003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00368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080121"/>
          </a:xfrm>
        </p:spPr>
        <p:txBody>
          <a:bodyPr>
            <a:noAutofit/>
          </a:bodyPr>
          <a:lstStyle/>
          <a:p>
            <a:pPr algn="l"/>
            <a:r>
              <a:rPr lang="en-GB" sz="3600" b="1" dirty="0" smtClean="0">
                <a:solidFill>
                  <a:schemeClr val="tx2">
                    <a:lumMod val="60000"/>
                    <a:lumOff val="40000"/>
                  </a:schemeClr>
                </a:solidFill>
                <a:latin typeface="Calibri" panose="020F0502020204030204" pitchFamily="34" charset="0"/>
              </a:rPr>
              <a:t>Stage 2</a:t>
            </a:r>
            <a:r>
              <a:rPr lang="en-GB" sz="3600" dirty="0" smtClean="0">
                <a:latin typeface="Calibri" panose="020F0502020204030204" pitchFamily="34" charset="0"/>
              </a:rPr>
              <a:t>:</a:t>
            </a:r>
            <a:r>
              <a:rPr lang="en-GB" sz="3600" dirty="0">
                <a:latin typeface="Calibri" panose="020F0502020204030204" pitchFamily="34" charset="0"/>
              </a:rPr>
              <a:t/>
            </a:r>
            <a:br>
              <a:rPr lang="en-GB" sz="3600" dirty="0">
                <a:latin typeface="Calibri" panose="020F0502020204030204" pitchFamily="34" charset="0"/>
              </a:rPr>
            </a:br>
            <a:r>
              <a:rPr lang="en-GB" sz="3200" b="1" dirty="0" smtClean="0">
                <a:latin typeface="Calibri" panose="020F0502020204030204" pitchFamily="34" charset="0"/>
              </a:rPr>
              <a:t>Buying in bulk: The ‘Open later’ store.</a:t>
            </a:r>
            <a:endParaRPr lang="en-GB" sz="3200" b="1" dirty="0">
              <a:latin typeface="Calibri" panose="020F0502020204030204" pitchFamily="34" charset="0"/>
            </a:endParaRPr>
          </a:p>
        </p:txBody>
      </p:sp>
      <p:sp>
        <p:nvSpPr>
          <p:cNvPr id="3" name="Content Placeholder 2"/>
          <p:cNvSpPr>
            <a:spLocks noGrp="1"/>
          </p:cNvSpPr>
          <p:nvPr>
            <p:ph idx="1"/>
          </p:nvPr>
        </p:nvSpPr>
        <p:spPr>
          <a:xfrm>
            <a:off x="539552" y="1412776"/>
            <a:ext cx="7560840" cy="2592288"/>
          </a:xfrm>
        </p:spPr>
        <p:txBody>
          <a:bodyPr>
            <a:normAutofit fontScale="85000" lnSpcReduction="20000"/>
          </a:bodyPr>
          <a:lstStyle/>
          <a:p>
            <a:pPr marL="0" lvl="0" indent="0"/>
            <a:r>
              <a:rPr lang="en-GB" sz="2800" dirty="0" smtClean="0">
                <a:latin typeface="Calibri" panose="020F0502020204030204" pitchFamily="34" charset="0"/>
              </a:rPr>
              <a:t>Craig </a:t>
            </a:r>
            <a:r>
              <a:rPr lang="en-GB" sz="2800" dirty="0">
                <a:latin typeface="Calibri" panose="020F0502020204030204" pitchFamily="34" charset="0"/>
              </a:rPr>
              <a:t>is the manager of an ‘Open later’ convenience store. Every Monday morning he does a stock check and places orders for products he is running short of.</a:t>
            </a:r>
          </a:p>
          <a:p>
            <a:pPr marL="0" indent="0">
              <a:buNone/>
            </a:pPr>
            <a:endParaRPr lang="en-GB" sz="2800" dirty="0">
              <a:latin typeface="Calibri" panose="020F0502020204030204" pitchFamily="34" charset="0"/>
            </a:endParaRPr>
          </a:p>
          <a:p>
            <a:pPr marL="0" indent="0"/>
            <a:r>
              <a:rPr lang="en-GB" sz="2800" dirty="0">
                <a:latin typeface="Calibri" panose="020F0502020204030204" pitchFamily="34" charset="0"/>
              </a:rPr>
              <a:t>Supplies of pure orange juice are running low. The cartons of juice come in packs of 12. Craig uses a ratio table to work out how many cartons of juice he will get if he orders 19 packs. His working is shown below:</a:t>
            </a:r>
          </a:p>
          <a:p>
            <a:pPr marL="0" indent="0">
              <a:buNone/>
            </a:pPr>
            <a:endParaRPr lang="en-GB" dirty="0"/>
          </a:p>
          <a:p>
            <a:pPr marL="0" lvl="0" indent="0">
              <a:buNone/>
            </a:pPr>
            <a:endParaRPr lang="en-GB" dirty="0"/>
          </a:p>
          <a:p>
            <a:pPr marL="0" lvl="0" indent="0">
              <a:buNone/>
            </a:pPr>
            <a:endParaRPr lang="en-GB" sz="2400" dirty="0" smtClean="0"/>
          </a:p>
        </p:txBody>
      </p:sp>
      <p:pic>
        <p:nvPicPr>
          <p:cNvPr id="819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267744" y="4521451"/>
            <a:ext cx="6794772" cy="1967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536" y="4770619"/>
            <a:ext cx="1657350" cy="173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3820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10.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1.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2.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3.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4.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5.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6.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7.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8.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9.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2.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20.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3.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4.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5.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6.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7.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8.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9.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1663</TotalTime>
  <Words>683</Words>
  <Application>Microsoft Office PowerPoint</Application>
  <PresentationFormat>On-screen Show (4:3)</PresentationFormat>
  <Paragraphs>109</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nctem1</vt:lpstr>
      <vt:lpstr>KS3 Multiplicative Reasoning</vt:lpstr>
      <vt:lpstr>Stage 1: Buying ribbon and skirting board </vt:lpstr>
      <vt:lpstr>Stage 1:  Here is the bar Ellie drew to find the cost of 340cm of ribbon: </vt:lpstr>
      <vt:lpstr>Stage 1:  The table shown below is another way of recording the information about the ribbon: </vt:lpstr>
      <vt:lpstr>Stage 1:  The shop assistant does a quick calculation to find the cost of 340cm of ribbon. This is shown below: </vt:lpstr>
      <vt:lpstr>Stage 1:  Ellie calls at the DIY store. She has a builder coming to put new skirting board and beading in her bedroom. She chooses the ogee style: </vt:lpstr>
      <vt:lpstr>Stage 1:  The distance around the walls of Ellie’s bedroom is 20m. Ellie can’t decide whether to do her calculations in metres, centimetres or millimetres. </vt:lpstr>
      <vt:lpstr>Stage 1:  Ellie chooses the beading shown below. She decides to bead only the two outside walls of the room as these are the draughtiest. This is a distance of 10.8m.</vt:lpstr>
      <vt:lpstr>Stage 2: Buying in bulk: The ‘Open later’ store.</vt:lpstr>
      <vt:lpstr>Stage 2:  Craig started his ratio table like this:</vt:lpstr>
      <vt:lpstr>Stage 2: Tins of soup come in trays of 9 Craig starts a ratio table as follows:</vt:lpstr>
      <vt:lpstr>Stage 2: Ice lollies come in boxes of 15</vt:lpstr>
      <vt:lpstr>Stage 3: At the wholesalers Every fortnight Craig goes to the wholesalers to restock on supplies. Craig needs to restock on his supply of chocolate bars. He looks at the brands available to see which is the best buy. </vt:lpstr>
      <vt:lpstr>Stage 3: At the wholesalers</vt:lpstr>
      <vt:lpstr>Stage 3:  Craig is wondering which brand of batteries to go for</vt:lpstr>
      <vt:lpstr>Stage 3:  The wholesale prices for two brands of butter are as follows:</vt:lpstr>
      <vt:lpstr>Stage 3:  The wholesale prices for two multipacks of crisps are as follows:</vt:lpstr>
      <vt:lpstr>Stage 4: The Summer Fair The local primary school are preparing for their summer fair. The head of the PTA asks Craig if he can order some sweets and crisps from the wholesalers for the PTA to sell at the school fair.  Below are the details of what the PTA would like Craig to buy:  </vt:lpstr>
      <vt:lpstr>Stage 4:  Craig uses a ratio table to work out how many multipacks of crisps he will need to order to get 400 packets of crisps. This is shown below: </vt:lpstr>
      <vt:lpstr>Stage 4: The Summer Fair  Draw ratio tables to help you work out how many packs Craig will need to buy of the other items in the list.</vt:lpstr>
    </vt:vector>
  </TitlesOfParts>
  <Company>MMU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NCETM: KS3 Multiplicative Reasoning Project</dc:title>
  <dc:creator>MMU User</dc:creator>
  <cp:lastModifiedBy>Jane Imrie</cp:lastModifiedBy>
  <cp:revision>60</cp:revision>
  <dcterms:created xsi:type="dcterms:W3CDTF">2013-11-22T13:56:18Z</dcterms:created>
  <dcterms:modified xsi:type="dcterms:W3CDTF">2016-03-23T15:49:42Z</dcterms:modified>
</cp:coreProperties>
</file>