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6"/>
  </p:notesMasterIdLst>
  <p:sldIdLst>
    <p:sldId id="312" r:id="rId7"/>
    <p:sldId id="257" r:id="rId8"/>
    <p:sldId id="258" r:id="rId9"/>
    <p:sldId id="267" r:id="rId10"/>
    <p:sldId id="268" r:id="rId11"/>
    <p:sldId id="266" r:id="rId12"/>
    <p:sldId id="270" r:id="rId13"/>
    <p:sldId id="264" r:id="rId14"/>
    <p:sldId id="335" r:id="rId15"/>
    <p:sldId id="342" r:id="rId16"/>
    <p:sldId id="269" r:id="rId17"/>
    <p:sldId id="272" r:id="rId18"/>
    <p:sldId id="273" r:id="rId19"/>
    <p:sldId id="336" r:id="rId20"/>
    <p:sldId id="338" r:id="rId21"/>
    <p:sldId id="339" r:id="rId22"/>
    <p:sldId id="337" r:id="rId23"/>
    <p:sldId id="340" r:id="rId24"/>
    <p:sldId id="3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Jes9M1ki64/ZYnufZRpJw==" hashData="aMKn8WGBn67sr0+A7Q+MFC/GnmNUURvTofQ6iZnmoDY6pxJ+tYR0pq/LaHrpztgEUpruWeYzEIOvrofDXk1x6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614"/>
    <a:srgbClr val="E0DB03"/>
    <a:srgbClr val="F69200"/>
    <a:srgbClr val="D67F00"/>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DC6BD-876D-4C56-9142-B4B9E9078170}" v="9" dt="2018-07-13T12:58:39.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63645" autoAdjust="0"/>
  </p:normalViewPr>
  <p:slideViewPr>
    <p:cSldViewPr snapToGrid="0">
      <p:cViewPr varScale="1">
        <p:scale>
          <a:sx n="43" d="100"/>
          <a:sy n="43" d="100"/>
        </p:scale>
        <p:origin x="159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30/08/2018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suggest numbers that go into the missing box to make the sentence make sense.</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38837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work independently on these three tasks. Ask them to show how they know using squared paper.</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70410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discuss what number is missing from the sequence and why, using the language of before and after to justify their </a:t>
            </a:r>
            <a:r>
              <a:rPr lang="en-GB" sz="1200" kern="1200">
                <a:solidFill>
                  <a:schemeClr val="tx1"/>
                </a:solidFill>
                <a:effectLst/>
                <a:latin typeface="+mn-lt"/>
                <a:ea typeface="+mn-ea"/>
                <a:cs typeface="+mn-cs"/>
              </a:rPr>
              <a:t>reasoning.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61857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375461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happened in the episode?</a:t>
            </a:r>
          </a:p>
          <a:p>
            <a:r>
              <a:rPr lang="en-GB" sz="1200" kern="1200" dirty="0">
                <a:solidFill>
                  <a:schemeClr val="tx1"/>
                </a:solidFill>
                <a:effectLst/>
                <a:latin typeface="+mn-lt"/>
                <a:ea typeface="+mn-ea"/>
                <a:cs typeface="+mn-cs"/>
              </a:rPr>
              <a:t>What did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your imagination – where could we send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for another adventure?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Sing the song: (the words are also on slide 10)</a:t>
            </a:r>
          </a:p>
          <a:p>
            <a:r>
              <a:rPr lang="en-GB" sz="1200" i="1" kern="1200" dirty="0">
                <a:solidFill>
                  <a:schemeClr val="tx1"/>
                </a:solidFill>
                <a:effectLst/>
                <a:latin typeface="+mn-lt"/>
                <a:ea typeface="+mn-ea"/>
                <a:cs typeface="+mn-cs"/>
              </a:rPr>
              <a:t>Off we go, on a big adventure, we don’t know what the day will bring</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 we go, on a big adventure, ready, steady, sing</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two, three, four, five; that sounds right and off we go again.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bounce off the screen to the left.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Next screen and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are shown in the wrong order.</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a set of physical representations of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to order and reorder. Alternatively, 5 children could represent each of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with a numeral on their front. They mix themselves up and the other children give instructions to put them in the correct order.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Say together:</a:t>
            </a: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are in the wrong order”.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use the language of before and after to explain how to correct the line so that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go back in the right order: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is just before Three”</a:t>
            </a:r>
          </a:p>
          <a:p>
            <a:r>
              <a:rPr lang="en-GB" sz="1200" kern="1200" dirty="0">
                <a:solidFill>
                  <a:schemeClr val="tx1"/>
                </a:solidFill>
                <a:effectLst/>
                <a:latin typeface="+mn-lt"/>
                <a:ea typeface="+mn-ea"/>
                <a:cs typeface="+mn-cs"/>
              </a:rPr>
              <a:t>“Three is just before Four”</a:t>
            </a:r>
          </a:p>
          <a:p>
            <a:r>
              <a:rPr lang="en-GB" sz="1200" kern="1200" dirty="0">
                <a:solidFill>
                  <a:schemeClr val="tx1"/>
                </a:solidFill>
                <a:effectLst/>
                <a:latin typeface="+mn-lt"/>
                <a:ea typeface="+mn-ea"/>
                <a:cs typeface="+mn-cs"/>
              </a:rPr>
              <a:t>“Four is just after Three”</a:t>
            </a:r>
          </a:p>
          <a:p>
            <a:r>
              <a:rPr lang="en-GB" sz="1200" kern="1200" dirty="0">
                <a:solidFill>
                  <a:schemeClr val="tx1"/>
                </a:solidFill>
                <a:effectLst/>
                <a:latin typeface="+mn-lt"/>
                <a:ea typeface="+mn-ea"/>
                <a:cs typeface="+mn-cs"/>
              </a:rPr>
              <a:t>“Three is just after Two”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Follow the children’s instructions with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 even if they provide unclear or incorrect instructions and keep checking by saying the counting words.</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6646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supports the singing of the song. It is animated so that you can click for the numerals to appear as children sing them. This will support children’s recognition of numerals.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97061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 episode and what happened: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kept getting in the wrong order or a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would go missing.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What is One saying?</a:t>
            </a:r>
          </a:p>
          <a:p>
            <a:r>
              <a:rPr lang="en-GB" sz="1200" kern="1200" dirty="0">
                <a:solidFill>
                  <a:schemeClr val="tx1"/>
                </a:solidFill>
                <a:effectLst/>
                <a:latin typeface="+mn-lt"/>
                <a:ea typeface="+mn-ea"/>
                <a:cs typeface="+mn-cs"/>
              </a:rPr>
              <a:t>Ask the children to discuss in pairs how the remaining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would explain who they were next to, using the language of before and after.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What is Three saying?</a:t>
            </a:r>
          </a:p>
          <a:p>
            <a:r>
              <a:rPr lang="en-GB" sz="1200" kern="1200" dirty="0">
                <a:solidFill>
                  <a:schemeClr val="tx1"/>
                </a:solidFill>
                <a:effectLst/>
                <a:latin typeface="+mn-lt"/>
                <a:ea typeface="+mn-ea"/>
                <a:cs typeface="+mn-cs"/>
              </a:rPr>
              <a:t>Ask the children to discuss in pairs how the remaining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would explain who they were next to, using the language of before and after.</a:t>
            </a:r>
          </a:p>
          <a:p>
            <a:r>
              <a:rPr lang="en-GB" sz="1200" kern="1200" dirty="0">
                <a:solidFill>
                  <a:schemeClr val="tx1"/>
                </a:solidFill>
                <a:effectLst/>
                <a:latin typeface="+mn-lt"/>
                <a:ea typeface="+mn-ea"/>
                <a:cs typeface="+mn-cs"/>
              </a:rPr>
              <a:t>E.g. “Two is before Three and after One.”</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97549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What do you notice? Encourage the children to describe the present order using ‘before’ and ‘after’. </a:t>
            </a:r>
          </a:p>
          <a:p>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“Five is after Two and before Three.”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5 children to come up to the front and give them 1-5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in the order in the slide. Ask the class to suggest a do-</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-do for two children. Only two children can do-</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-do at any one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427055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Get the children into groups of 5 and give them each a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from 1-5 so every group has one of each. Ask them to get into the order on this slide. Set the challenge of finding a way to do-</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-do back into the correct order. Can the children do it in more than one way? Which is the quickest way? You could play the </a:t>
            </a:r>
            <a:r>
              <a:rPr lang="en-GB" sz="1200" i="1" kern="1200" dirty="0">
                <a:solidFill>
                  <a:schemeClr val="tx1"/>
                </a:solidFill>
                <a:effectLst/>
                <a:latin typeface="+mn-lt"/>
                <a:ea typeface="+mn-ea"/>
                <a:cs typeface="+mn-cs"/>
              </a:rPr>
              <a:t>Off We Go</a:t>
            </a:r>
            <a:r>
              <a:rPr lang="en-GB" sz="1200" kern="1200" dirty="0">
                <a:solidFill>
                  <a:schemeClr val="tx1"/>
                </a:solidFill>
                <a:effectLst/>
                <a:latin typeface="+mn-lt"/>
                <a:ea typeface="+mn-ea"/>
                <a:cs typeface="+mn-cs"/>
              </a:rPr>
              <a:t> song in the background or do-</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-do style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60443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2AE26D77-D525-4C10-BD33-DE00F2843C9B}"/>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DE442AAB-5EEB-463D-8996-A97C41F77697}"/>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DDE528BA-6E44-4851-AE88-4EDEA8DA96C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F7D58236-7644-48B6-8FCB-7849DEF62EB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19A8948D-8706-4AC0-8284-DB0DF1CFCBF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9</a:t>
            </a:r>
          </a:p>
          <a:p>
            <a:r>
              <a:rPr lang="en-GB" dirty="0"/>
              <a:t>Off We Go!</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D15D544-2593-4619-9A50-A14DEF805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85754" cy="6858000"/>
          </a:xfrm>
          <a:prstGeom prst="rect">
            <a:avLst/>
          </a:prstGeom>
        </p:spPr>
      </p:pic>
      <p:sp>
        <p:nvSpPr>
          <p:cNvPr id="18" name="TextBox 17">
            <a:extLst>
              <a:ext uri="{FF2B5EF4-FFF2-40B4-BE49-F238E27FC236}">
                <a16:creationId xmlns:a16="http://schemas.microsoft.com/office/drawing/2014/main" id="{33C065EA-3168-4FDA-A504-EEC2BE1D9F92}"/>
              </a:ext>
            </a:extLst>
          </p:cNvPr>
          <p:cNvSpPr txBox="1"/>
          <p:nvPr/>
        </p:nvSpPr>
        <p:spPr>
          <a:xfrm>
            <a:off x="599480" y="5723150"/>
            <a:ext cx="11684000" cy="1046440"/>
          </a:xfrm>
          <a:prstGeom prst="rect">
            <a:avLst/>
          </a:prstGeom>
          <a:noFill/>
        </p:spPr>
        <p:txBody>
          <a:bodyPr wrap="square" rtlCol="0">
            <a:spAutoFit/>
          </a:bodyPr>
          <a:lstStyle/>
          <a:p>
            <a:r>
              <a:rPr lang="en-GB" sz="4400">
                <a:latin typeface="Myriad Pro" panose="020B0503030403020204"/>
              </a:rPr>
              <a:t>That </a:t>
            </a:r>
            <a:r>
              <a:rPr lang="en-GB" sz="4400" dirty="0">
                <a:latin typeface="Myriad Pro" panose="020B0503030403020204"/>
              </a:rPr>
              <a:t>sounds right and off we go again.</a:t>
            </a:r>
          </a:p>
          <a:p>
            <a:endParaRPr lang="en-GB" dirty="0"/>
          </a:p>
        </p:txBody>
      </p:sp>
      <p:sp>
        <p:nvSpPr>
          <p:cNvPr id="10" name="Rectangle 9">
            <a:extLst>
              <a:ext uri="{FF2B5EF4-FFF2-40B4-BE49-F238E27FC236}">
                <a16:creationId xmlns:a16="http://schemas.microsoft.com/office/drawing/2014/main" id="{FC1F41FD-1014-4DF5-8402-C596FFF9293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TextBox 4">
            <a:extLst>
              <a:ext uri="{FF2B5EF4-FFF2-40B4-BE49-F238E27FC236}">
                <a16:creationId xmlns:a16="http://schemas.microsoft.com/office/drawing/2014/main" id="{D984465B-F1F9-4E10-B474-CDD1323D4BAD}"/>
              </a:ext>
            </a:extLst>
          </p:cNvPr>
          <p:cNvSpPr txBox="1"/>
          <p:nvPr/>
        </p:nvSpPr>
        <p:spPr>
          <a:xfrm>
            <a:off x="645394" y="494675"/>
            <a:ext cx="10229864" cy="4555093"/>
          </a:xfrm>
          <a:prstGeom prst="rect">
            <a:avLst/>
          </a:prstGeom>
          <a:noFill/>
        </p:spPr>
        <p:txBody>
          <a:bodyPr wrap="square" rtlCol="0">
            <a:spAutoFit/>
          </a:bodyPr>
          <a:lstStyle/>
          <a:p>
            <a:r>
              <a:rPr lang="en-GB" sz="4400" dirty="0">
                <a:latin typeface="Myriad Pro" panose="020B0503030403020204"/>
                <a:cs typeface="Levenim MT" panose="020B0604020202020204" pitchFamily="2" charset="-79"/>
              </a:rPr>
              <a:t>Off we go, on a big adventure </a:t>
            </a:r>
          </a:p>
          <a:p>
            <a:r>
              <a:rPr lang="en-GB" sz="4400" dirty="0">
                <a:latin typeface="Myriad Pro" panose="020B0503030403020204"/>
                <a:cs typeface="Levenim MT" panose="020B0604020202020204" pitchFamily="2" charset="-79"/>
              </a:rPr>
              <a:t>We don’t know what the day will bring.</a:t>
            </a:r>
          </a:p>
          <a:p>
            <a:r>
              <a:rPr lang="en-GB" sz="4400" dirty="0">
                <a:latin typeface="Myriad Pro" panose="020B0503030403020204"/>
                <a:cs typeface="Levenim MT" panose="020B0604020202020204" pitchFamily="2" charset="-79"/>
              </a:rPr>
              <a:t>Off we go, on a big adventure</a:t>
            </a:r>
            <a:br>
              <a:rPr lang="en-GB" sz="4400" dirty="0">
                <a:latin typeface="Myriad Pro" panose="020B0503030403020204"/>
                <a:cs typeface="Levenim MT" panose="020B0604020202020204" pitchFamily="2" charset="-79"/>
              </a:rPr>
            </a:br>
            <a:r>
              <a:rPr lang="en-GB" sz="4400" dirty="0">
                <a:latin typeface="Myriad Pro" panose="020B0503030403020204"/>
                <a:cs typeface="Levenim MT" panose="020B0604020202020204" pitchFamily="2" charset="-79"/>
              </a:rPr>
              <a:t>Ready, steady, sing:</a:t>
            </a:r>
          </a:p>
          <a:p>
            <a:endParaRPr lang="en-GB" sz="4800" dirty="0">
              <a:latin typeface="Myriad Pro" panose="020B0503030403020204"/>
            </a:endParaRPr>
          </a:p>
          <a:p>
            <a:endParaRPr lang="en-GB" sz="4800" dirty="0">
              <a:latin typeface="Myriad Pro" panose="020B0503030403020204"/>
            </a:endParaRPr>
          </a:p>
          <a:p>
            <a:endParaRPr lang="en-GB" dirty="0">
              <a:latin typeface="Myriad Pro" panose="020B0503030403020204"/>
            </a:endParaRPr>
          </a:p>
        </p:txBody>
      </p:sp>
      <p:pic>
        <p:nvPicPr>
          <p:cNvPr id="8" name="Picture 7">
            <a:extLst>
              <a:ext uri="{FF2B5EF4-FFF2-40B4-BE49-F238E27FC236}">
                <a16:creationId xmlns:a16="http://schemas.microsoft.com/office/drawing/2014/main" id="{7BE57120-24AA-4EAF-8738-EF3B8FDE8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317" y="4002647"/>
            <a:ext cx="761691" cy="1232445"/>
          </a:xfrm>
          <a:prstGeom prst="rect">
            <a:avLst/>
          </a:prstGeom>
        </p:spPr>
      </p:pic>
      <p:pic>
        <p:nvPicPr>
          <p:cNvPr id="11" name="Picture 10">
            <a:extLst>
              <a:ext uri="{FF2B5EF4-FFF2-40B4-BE49-F238E27FC236}">
                <a16:creationId xmlns:a16="http://schemas.microsoft.com/office/drawing/2014/main" id="{AC7F9F75-3600-40EC-B2AE-1A904F435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84" y="4014838"/>
            <a:ext cx="220224" cy="1236485"/>
          </a:xfrm>
          <a:prstGeom prst="rect">
            <a:avLst/>
          </a:prstGeom>
        </p:spPr>
      </p:pic>
      <p:pic>
        <p:nvPicPr>
          <p:cNvPr id="13" name="Picture 12">
            <a:extLst>
              <a:ext uri="{FF2B5EF4-FFF2-40B4-BE49-F238E27FC236}">
                <a16:creationId xmlns:a16="http://schemas.microsoft.com/office/drawing/2014/main" id="{E0E3F82B-EB27-4642-BB66-5FB4944ED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7160" y="4008743"/>
            <a:ext cx="773813" cy="1240527"/>
          </a:xfrm>
          <a:prstGeom prst="rect">
            <a:avLst/>
          </a:prstGeom>
        </p:spPr>
      </p:pic>
      <p:pic>
        <p:nvPicPr>
          <p:cNvPr id="15" name="Picture 14">
            <a:extLst>
              <a:ext uri="{FF2B5EF4-FFF2-40B4-BE49-F238E27FC236}">
                <a16:creationId xmlns:a16="http://schemas.microsoft.com/office/drawing/2014/main" id="{39A64E82-CE74-4A5A-98E1-BD8A74D591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629" y="4002647"/>
            <a:ext cx="747549" cy="1252650"/>
          </a:xfrm>
          <a:prstGeom prst="rect">
            <a:avLst/>
          </a:prstGeom>
        </p:spPr>
      </p:pic>
      <p:pic>
        <p:nvPicPr>
          <p:cNvPr id="17" name="Picture 16">
            <a:extLst>
              <a:ext uri="{FF2B5EF4-FFF2-40B4-BE49-F238E27FC236}">
                <a16:creationId xmlns:a16="http://schemas.microsoft.com/office/drawing/2014/main" id="{A907CE9F-96C3-4792-BAAE-915050758A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358" y="4002646"/>
            <a:ext cx="915243" cy="1236487"/>
          </a:xfrm>
          <a:prstGeom prst="rect">
            <a:avLst/>
          </a:prstGeom>
        </p:spPr>
      </p:pic>
      <p:grpSp>
        <p:nvGrpSpPr>
          <p:cNvPr id="25" name="Group 24">
            <a:extLst>
              <a:ext uri="{FF2B5EF4-FFF2-40B4-BE49-F238E27FC236}">
                <a16:creationId xmlns:a16="http://schemas.microsoft.com/office/drawing/2014/main" id="{DC5BA47A-D5A5-4EBF-9F33-8E2B2FD7FAC7}"/>
              </a:ext>
            </a:extLst>
          </p:cNvPr>
          <p:cNvGrpSpPr/>
          <p:nvPr/>
        </p:nvGrpSpPr>
        <p:grpSpPr>
          <a:xfrm>
            <a:off x="6400801" y="2294275"/>
            <a:ext cx="5527574" cy="3448832"/>
            <a:chOff x="-268633" y="95917"/>
            <a:chExt cx="10959094" cy="6807891"/>
          </a:xfrm>
        </p:grpSpPr>
        <p:pic>
          <p:nvPicPr>
            <p:cNvPr id="26" name="Picture 25">
              <a:extLst>
                <a:ext uri="{FF2B5EF4-FFF2-40B4-BE49-F238E27FC236}">
                  <a16:creationId xmlns:a16="http://schemas.microsoft.com/office/drawing/2014/main" id="{0F0F0427-6C6A-4150-A832-08A4B6AA09EB}"/>
                </a:ext>
              </a:extLst>
            </p:cNvPr>
            <p:cNvPicPr>
              <a:picLocks noChangeAspect="1"/>
            </p:cNvPicPr>
            <p:nvPr/>
          </p:nvPicPr>
          <p:blipFill rotWithShape="1">
            <a:blip r:embed="rId9">
              <a:extLst>
                <a:ext uri="{28A0092B-C50C-407E-A947-70E740481C1C}">
                  <a14:useLocalDpi xmlns:a14="http://schemas.microsoft.com/office/drawing/2010/main" val="0"/>
                </a:ext>
              </a:extLst>
            </a:blip>
            <a:srcRect r="33902"/>
            <a:stretch/>
          </p:blipFill>
          <p:spPr>
            <a:xfrm>
              <a:off x="2656116" y="95917"/>
              <a:ext cx="8034345" cy="6805696"/>
            </a:xfrm>
            <a:prstGeom prst="rect">
              <a:avLst/>
            </a:prstGeom>
          </p:spPr>
        </p:pic>
        <p:pic>
          <p:nvPicPr>
            <p:cNvPr id="27" name="Picture 26">
              <a:extLst>
                <a:ext uri="{FF2B5EF4-FFF2-40B4-BE49-F238E27FC236}">
                  <a16:creationId xmlns:a16="http://schemas.microsoft.com/office/drawing/2014/main" id="{C6ED717A-D6D7-4933-9EBF-4504211561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633" y="4360754"/>
              <a:ext cx="3926234" cy="2202125"/>
            </a:xfrm>
            <a:prstGeom prst="rect">
              <a:avLst/>
            </a:prstGeom>
          </p:spPr>
        </p:pic>
        <p:pic>
          <p:nvPicPr>
            <p:cNvPr id="28" name="Picture 27">
              <a:extLst>
                <a:ext uri="{FF2B5EF4-FFF2-40B4-BE49-F238E27FC236}">
                  <a16:creationId xmlns:a16="http://schemas.microsoft.com/office/drawing/2014/main" id="{CFE1A047-9838-465B-BA3F-1FD37FDC04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7729" y="3326814"/>
              <a:ext cx="5767010" cy="3234569"/>
            </a:xfrm>
            <a:prstGeom prst="rect">
              <a:avLst/>
            </a:prstGeom>
          </p:spPr>
        </p:pic>
        <p:pic>
          <p:nvPicPr>
            <p:cNvPr id="29" name="Picture 28">
              <a:extLst>
                <a:ext uri="{FF2B5EF4-FFF2-40B4-BE49-F238E27FC236}">
                  <a16:creationId xmlns:a16="http://schemas.microsoft.com/office/drawing/2014/main" id="{90D9D4F0-A249-4D1E-9C0B-89780053CD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3430" y="2071493"/>
              <a:ext cx="8145503" cy="4568606"/>
            </a:xfrm>
            <a:prstGeom prst="rect">
              <a:avLst/>
            </a:prstGeom>
          </p:spPr>
        </p:pic>
        <p:pic>
          <p:nvPicPr>
            <p:cNvPr id="30" name="Picture 29">
              <a:extLst>
                <a:ext uri="{FF2B5EF4-FFF2-40B4-BE49-F238E27FC236}">
                  <a16:creationId xmlns:a16="http://schemas.microsoft.com/office/drawing/2014/main" id="{68E8FC2D-BBE7-4EC7-BA92-6A5A7B02DEDD}"/>
                </a:ext>
              </a:extLst>
            </p:cNvPr>
            <p:cNvPicPr>
              <a:picLocks noChangeAspect="1"/>
            </p:cNvPicPr>
            <p:nvPr/>
          </p:nvPicPr>
          <p:blipFill rotWithShape="1">
            <a:blip r:embed="rId13">
              <a:extLst>
                <a:ext uri="{28A0092B-C50C-407E-A947-70E740481C1C}">
                  <a14:useLocalDpi xmlns:a14="http://schemas.microsoft.com/office/drawing/2010/main" val="0"/>
                </a:ext>
              </a:extLst>
            </a:blip>
            <a:srcRect r="41438"/>
            <a:stretch/>
          </p:blipFill>
          <p:spPr>
            <a:xfrm>
              <a:off x="1536416" y="1042763"/>
              <a:ext cx="6130371" cy="5861045"/>
            </a:xfrm>
            <a:prstGeom prst="rect">
              <a:avLst/>
            </a:prstGeom>
          </p:spPr>
        </p:pic>
      </p:grpSp>
      <p:sp>
        <p:nvSpPr>
          <p:cNvPr id="19" name="Oval 18">
            <a:extLst>
              <a:ext uri="{FF2B5EF4-FFF2-40B4-BE49-F238E27FC236}">
                <a16:creationId xmlns:a16="http://schemas.microsoft.com/office/drawing/2014/main" id="{B204C83B-B80C-4528-9F39-5D58A2315B2C}"/>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636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1" presetClass="path" presetSubtype="0" accel="50000" decel="50000" fill="hold" nodeType="clickEffect">
                                  <p:stCondLst>
                                    <p:cond delay="0"/>
                                  </p:stCondLst>
                                  <p:childTnLst>
                                    <p:animMotion origin="layout" path="M -0.00052 -0.00093 C -0.01458 -0.03056 -0.07422 -0.08588 -0.09622 -0.09931 C -0.23476 -0.18796 -0.43008 -0.01991 -0.48437 0.24606 C -0.45677 0.11181 -0.5013 -0.06736 -0.56745 -0.11019 C -0.63867 -0.1544 -0.73255 -0.06343 -0.75976 0.06875 C -0.74544 0.00093 -0.76732 -0.08912 -0.80169 -0.11343 C -0.83763 -0.13472 -0.88685 -0.09329 -0.9 -0.02222 C -0.89297 -0.05833 -0.90612 -0.10232 -0.92343 -0.11296 C -0.93984 -0.12523 -0.96536 -0.10093 -0.97174 -0.06852 C -0.96784 -0.08773 -0.9733 -0.10903 -0.98229 -0.11574 C -0.98659 -0.11898 -1.00325 -0.11065 -1.00703 -0.09213 C -1.0056 -0.10116 -1.00846 -0.11181 -1.01276 -0.11528 C -1.01211 -0.11829 -1.02187 -0.11528 -1.02383 -0.1037 C -1.02396 -0.10926 -1.02239 -0.1125 -1.02669 -0.11644 C -1.02812 -0.11273 -1.0319 -0.11528 -1.03424 -0.10833 C -1.0332 -0.11273 -1.0319 -0.11528 -1.03216 -0.11806 C -1.03633 -0.12153 -1.03737 -0.11875 -1.03854 -0.11528 C -1.04232 -0.11898 -1.04127 -0.12199 -1.04127 -0.12523 C -1.04531 -0.12708 -1.04635 -0.12454 -1.04752 -0.12199 " pathEditMode="relative" rAng="1200000" ptsTypes="AAAAAAAAAAAAAAAAAAA">
                                      <p:cBhvr>
                                        <p:cTn id="30" dur="5000" fill="hold"/>
                                        <p:tgtEl>
                                          <p:spTgt spid="25"/>
                                        </p:tgtEl>
                                        <p:attrNameLst>
                                          <p:attrName>ppt_x</p:attrName>
                                          <p:attrName>ppt_y</p:attrName>
                                        </p:attrNameLst>
                                      </p:cBhvr>
                                      <p:rCtr x="-52070"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327017"/>
            <a:ext cx="10771275" cy="5292923"/>
          </a:xfrm>
        </p:spPr>
        <p:txBody>
          <a:bodyPr vert="horz" lIns="91440" tIns="45720" rIns="91440" bIns="45720" rtlCol="0" anchor="t">
            <a:noAutofit/>
          </a:bodyPr>
          <a:lstStyle/>
          <a:p>
            <a:pPr>
              <a:lnSpc>
                <a:spcPts val="2700"/>
              </a:lnSpc>
              <a:spcBef>
                <a:spcPts val="0"/>
              </a:spcBef>
            </a:pPr>
            <a:r>
              <a:rPr lang="en-GB" sz="2400" b="1" dirty="0">
                <a:latin typeface="Myriad Pro"/>
              </a:rPr>
              <a:t>Playing and Exploring</a:t>
            </a:r>
          </a:p>
          <a:p>
            <a:pPr>
              <a:lnSpc>
                <a:spcPts val="2700"/>
              </a:lnSpc>
              <a:spcBef>
                <a:spcPts val="0"/>
              </a:spcBef>
            </a:pPr>
            <a:r>
              <a:rPr lang="en-GB" sz="2400" dirty="0">
                <a:latin typeface="Myriad Pro"/>
              </a:rPr>
              <a:t>Provide a feely bag of </a:t>
            </a:r>
            <a:r>
              <a:rPr lang="en-GB" sz="2400" dirty="0" err="1">
                <a:latin typeface="Myriad Pro"/>
              </a:rPr>
              <a:t>Numberblocks</a:t>
            </a:r>
            <a:r>
              <a:rPr lang="en-GB" sz="2400" dirty="0">
                <a:latin typeface="Myriad Pro"/>
              </a:rPr>
              <a:t> with five boxes for them to stand on. Suggest the children use their own mark making to record which </a:t>
            </a:r>
            <a:r>
              <a:rPr lang="en-GB" sz="2400" dirty="0" err="1">
                <a:latin typeface="Myriad Pro"/>
              </a:rPr>
              <a:t>Numberblock</a:t>
            </a:r>
            <a:r>
              <a:rPr lang="en-GB" sz="2400" dirty="0">
                <a:latin typeface="Myriad Pro"/>
              </a:rPr>
              <a:t> belongs on which box. Allow the children to explore feeling a </a:t>
            </a:r>
            <a:r>
              <a:rPr lang="en-GB" sz="2400" dirty="0" err="1">
                <a:latin typeface="Myriad Pro"/>
              </a:rPr>
              <a:t>Numberblock</a:t>
            </a:r>
            <a:r>
              <a:rPr lang="en-GB" sz="2400" dirty="0">
                <a:latin typeface="Myriad Pro"/>
              </a:rPr>
              <a:t> and identify which box it will go on before removing it.</a:t>
            </a:r>
          </a:p>
          <a:p>
            <a:pPr>
              <a:lnSpc>
                <a:spcPts val="2700"/>
              </a:lnSpc>
              <a:spcBef>
                <a:spcPts val="0"/>
              </a:spcBef>
            </a:pPr>
            <a:endParaRPr lang="en-GB" sz="2400" b="1" dirty="0">
              <a:latin typeface="Myriad Pro"/>
            </a:endParaRPr>
          </a:p>
          <a:p>
            <a:pPr>
              <a:lnSpc>
                <a:spcPts val="2700"/>
              </a:lnSpc>
              <a:spcBef>
                <a:spcPts val="0"/>
              </a:spcBef>
            </a:pPr>
            <a:r>
              <a:rPr lang="en-GB" sz="2400" b="1" dirty="0">
                <a:latin typeface="Myriad Pro"/>
              </a:rPr>
              <a:t>Active Learning</a:t>
            </a:r>
            <a:endParaRPr lang="en-GB" sz="2400" dirty="0">
              <a:latin typeface="Myriad Pro"/>
            </a:endParaRPr>
          </a:p>
          <a:p>
            <a:pPr>
              <a:lnSpc>
                <a:spcPts val="2700"/>
              </a:lnSpc>
              <a:spcBef>
                <a:spcPts val="0"/>
              </a:spcBef>
            </a:pPr>
            <a:r>
              <a:rPr lang="en-GB" sz="2400" dirty="0">
                <a:latin typeface="Myriad Pro"/>
              </a:rPr>
              <a:t>Notice children often using a ‘lining up’ schema. If children are using this schema in their play, notice how they attend to placing the objects in a line and use that as an opportunity to describe how one thing is before or after another.</a:t>
            </a:r>
          </a:p>
          <a:p>
            <a:pPr>
              <a:lnSpc>
                <a:spcPts val="2700"/>
              </a:lnSpc>
              <a:spcBef>
                <a:spcPts val="0"/>
              </a:spcBef>
            </a:pPr>
            <a:endParaRPr lang="en-GB" sz="2400" b="1" dirty="0">
              <a:latin typeface="Myriad Pro"/>
            </a:endParaRPr>
          </a:p>
          <a:p>
            <a:pPr>
              <a:lnSpc>
                <a:spcPts val="2700"/>
              </a:lnSpc>
              <a:spcBef>
                <a:spcPts val="0"/>
              </a:spcBef>
            </a:pPr>
            <a:r>
              <a:rPr lang="en-GB" sz="2400" b="1" dirty="0">
                <a:latin typeface="Myriad Pro"/>
              </a:rPr>
              <a:t>Creating and Thinking Critically</a:t>
            </a:r>
            <a:br>
              <a:rPr lang="en-GB" sz="2400" b="1" dirty="0">
                <a:latin typeface="Myriad Pro"/>
              </a:rPr>
            </a:br>
            <a:r>
              <a:rPr lang="en-GB" sz="2400" dirty="0">
                <a:latin typeface="Myriad Pro"/>
              </a:rPr>
              <a:t>Create an adventure scene for the </a:t>
            </a:r>
            <a:r>
              <a:rPr lang="en-GB" sz="2400" dirty="0" err="1">
                <a:latin typeface="Myriad Pro"/>
              </a:rPr>
              <a:t>Numberblocks</a:t>
            </a:r>
            <a:r>
              <a:rPr lang="en-GB" sz="2400" dirty="0">
                <a:latin typeface="Myriad Pro"/>
              </a:rPr>
              <a:t>. Retell a story about how the </a:t>
            </a:r>
            <a:r>
              <a:rPr lang="en-GB" sz="2400" dirty="0" err="1">
                <a:latin typeface="Myriad Pro"/>
              </a:rPr>
              <a:t>Numberblocks</a:t>
            </a:r>
            <a:r>
              <a:rPr lang="en-GB" sz="2400" dirty="0">
                <a:latin typeface="Myriad Pro"/>
              </a:rPr>
              <a:t> get muddled up and how they get back in the right order.</a:t>
            </a: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7508C-2519-42AA-A08A-FFAE5C729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45" name="Oval Callout 44"/>
          <p:cNvSpPr/>
          <p:nvPr/>
        </p:nvSpPr>
        <p:spPr>
          <a:xfrm>
            <a:off x="1830949" y="886097"/>
            <a:ext cx="3503620" cy="2306807"/>
          </a:xfrm>
          <a:prstGeom prst="wedgeEllipseCallout">
            <a:avLst>
              <a:gd name="adj1" fmla="val -40404"/>
              <a:gd name="adj2" fmla="val 1153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a:t>
            </a:r>
            <a:r>
              <a:rPr lang="en-GB" sz="3200" b="1" i="1" dirty="0">
                <a:solidFill>
                  <a:schemeClr val="tx1"/>
                </a:solidFill>
                <a:latin typeface="Century Gothic" panose="020B0502020202020204" pitchFamily="34" charset="0"/>
              </a:rPr>
              <a:t>before</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44" name="Oval Callout 43"/>
          <p:cNvSpPr/>
          <p:nvPr/>
        </p:nvSpPr>
        <p:spPr>
          <a:xfrm>
            <a:off x="5287240" y="190262"/>
            <a:ext cx="3176982" cy="1743467"/>
          </a:xfrm>
          <a:prstGeom prst="wedgeEllipseCallout">
            <a:avLst>
              <a:gd name="adj1" fmla="val -32009"/>
              <a:gd name="adj2" fmla="val 6725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a:t>
            </a:r>
            <a:r>
              <a:rPr lang="en-GB" sz="3200" b="1" i="1" dirty="0">
                <a:solidFill>
                  <a:schemeClr val="tx1"/>
                </a:solidFill>
                <a:latin typeface="Century Gothic" panose="020B0502020202020204" pitchFamily="34" charset="0"/>
              </a:rPr>
              <a:t>after</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2" name="Rectangle 11">
            <a:extLst>
              <a:ext uri="{FF2B5EF4-FFF2-40B4-BE49-F238E27FC236}">
                <a16:creationId xmlns:a16="http://schemas.microsoft.com/office/drawing/2014/main" id="{AA20369E-E8CC-4023-BFC4-D525B19C807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C5B7A60C-8DA8-40F2-B81F-DC99AD87019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300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artoon character&#10;&#10;Description generated with high confidence">
            <a:extLst>
              <a:ext uri="{FF2B5EF4-FFF2-40B4-BE49-F238E27FC236}">
                <a16:creationId xmlns:a16="http://schemas.microsoft.com/office/drawing/2014/main" id="{50C3E940-836D-4842-9836-500C4E5CB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1CB8ED8-322C-4E52-83FB-B3AD60EBF50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C45CD946-DE40-4144-9352-C734150ABE8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381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rawing of a cartoon character&#10;&#10;Description generated with high confidence">
            <a:extLst>
              <a:ext uri="{FF2B5EF4-FFF2-40B4-BE49-F238E27FC236}">
                <a16:creationId xmlns:a16="http://schemas.microsoft.com/office/drawing/2014/main" id="{449732BA-60F0-404A-8269-B7A1531A0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0"/>
            <a:ext cx="12175082" cy="6858000"/>
          </a:xfrm>
          <a:prstGeom prst="rect">
            <a:avLst/>
          </a:prstGeom>
        </p:spPr>
      </p:pic>
      <p:sp>
        <p:nvSpPr>
          <p:cNvPr id="10" name="Oval 9">
            <a:extLst>
              <a:ext uri="{FF2B5EF4-FFF2-40B4-BE49-F238E27FC236}">
                <a16:creationId xmlns:a16="http://schemas.microsoft.com/office/drawing/2014/main" id="{B1EEBBD6-1E6E-4186-BF15-72223F1261C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C491FA0-9A2B-4D34-A320-A29583A3DE8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35260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23"/>
          <p:cNvPicPr>
            <a:picLocks noChangeAspect="1"/>
          </p:cNvPicPr>
          <p:nvPr/>
        </p:nvPicPr>
        <p:blipFill>
          <a:blip r:embed="rId4"/>
          <a:stretch>
            <a:fillRect/>
          </a:stretch>
        </p:blipFill>
        <p:spPr>
          <a:xfrm>
            <a:off x="7384582" y="426682"/>
            <a:ext cx="3883028" cy="2857198"/>
          </a:xfrm>
          <a:prstGeom prst="rect">
            <a:avLst/>
          </a:prstGeom>
        </p:spPr>
      </p:pic>
      <p:sp>
        <p:nvSpPr>
          <p:cNvPr id="31" name="Rounded Rectangle 30"/>
          <p:cNvSpPr/>
          <p:nvPr/>
        </p:nvSpPr>
        <p:spPr>
          <a:xfrm>
            <a:off x="581896" y="2984429"/>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830581" y="2984430"/>
            <a:ext cx="3374571" cy="830997"/>
          </a:xfrm>
          <a:prstGeom prst="rect">
            <a:avLst/>
          </a:prstGeom>
          <a:noFill/>
        </p:spPr>
        <p:txBody>
          <a:bodyPr wrap="square" rtlCol="0">
            <a:spAutoFit/>
          </a:bodyPr>
          <a:lstStyle/>
          <a:p>
            <a:r>
              <a:rPr lang="en-GB" sz="4800" b="1" dirty="0">
                <a:latin typeface="Century Gothic" panose="020B0502020202020204" pitchFamily="34" charset="0"/>
              </a:rPr>
              <a:t>is before</a:t>
            </a:r>
          </a:p>
        </p:txBody>
      </p:sp>
      <p:sp>
        <p:nvSpPr>
          <p:cNvPr id="33" name="Rounded Rectangle 32"/>
          <p:cNvSpPr/>
          <p:nvPr/>
        </p:nvSpPr>
        <p:spPr>
          <a:xfrm>
            <a:off x="4609611" y="2984430"/>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581896" y="4142841"/>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830581" y="4142841"/>
            <a:ext cx="3374571" cy="830997"/>
          </a:xfrm>
          <a:prstGeom prst="rect">
            <a:avLst/>
          </a:prstGeom>
          <a:noFill/>
        </p:spPr>
        <p:txBody>
          <a:bodyPr wrap="square" rtlCol="0">
            <a:spAutoFit/>
          </a:bodyPr>
          <a:lstStyle/>
          <a:p>
            <a:r>
              <a:rPr lang="en-GB" sz="4800" b="1" dirty="0">
                <a:latin typeface="Century Gothic" panose="020B0502020202020204" pitchFamily="34" charset="0"/>
              </a:rPr>
              <a:t>is after</a:t>
            </a:r>
          </a:p>
        </p:txBody>
      </p:sp>
      <p:sp>
        <p:nvSpPr>
          <p:cNvPr id="36" name="Rounded Rectangle 35"/>
          <p:cNvSpPr/>
          <p:nvPr/>
        </p:nvSpPr>
        <p:spPr>
          <a:xfrm>
            <a:off x="4609611" y="4142841"/>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581896" y="5282795"/>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830581" y="5296359"/>
            <a:ext cx="3374571" cy="830997"/>
          </a:xfrm>
          <a:prstGeom prst="rect">
            <a:avLst/>
          </a:prstGeom>
          <a:noFill/>
        </p:spPr>
        <p:txBody>
          <a:bodyPr wrap="square" rtlCol="0">
            <a:spAutoFit/>
          </a:bodyPr>
          <a:lstStyle/>
          <a:p>
            <a:r>
              <a:rPr lang="en-GB" sz="4800" b="1" dirty="0">
                <a:latin typeface="Century Gothic" panose="020B0502020202020204" pitchFamily="34" charset="0"/>
              </a:rPr>
              <a:t>is before</a:t>
            </a:r>
          </a:p>
        </p:txBody>
      </p:sp>
      <p:sp>
        <p:nvSpPr>
          <p:cNvPr id="39" name="Rounded Rectangle 38"/>
          <p:cNvSpPr/>
          <p:nvPr/>
        </p:nvSpPr>
        <p:spPr>
          <a:xfrm>
            <a:off x="4609611" y="5282796"/>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5945381" y="5316288"/>
            <a:ext cx="3374571" cy="830997"/>
          </a:xfrm>
          <a:prstGeom prst="rect">
            <a:avLst/>
          </a:prstGeom>
          <a:noFill/>
        </p:spPr>
        <p:txBody>
          <a:bodyPr wrap="square" rtlCol="0">
            <a:spAutoFit/>
          </a:bodyPr>
          <a:lstStyle/>
          <a:p>
            <a:r>
              <a:rPr lang="en-GB" sz="4800" b="1" dirty="0">
                <a:latin typeface="Century Gothic" panose="020B0502020202020204" pitchFamily="34" charset="0"/>
              </a:rPr>
              <a:t>and after</a:t>
            </a:r>
          </a:p>
        </p:txBody>
      </p:sp>
      <p:sp>
        <p:nvSpPr>
          <p:cNvPr id="41" name="Rounded Rectangle 40"/>
          <p:cNvSpPr/>
          <p:nvPr/>
        </p:nvSpPr>
        <p:spPr>
          <a:xfrm>
            <a:off x="9076609" y="5282795"/>
            <a:ext cx="1052742" cy="95794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59D167F-0CD7-4E56-BF88-F537C16A22F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967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34017" y="215125"/>
            <a:ext cx="9205082" cy="6353636"/>
          </a:xfrm>
          <a:prstGeom prst="rect">
            <a:avLst/>
          </a:prstGeom>
        </p:spPr>
      </p:pic>
    </p:spTree>
    <p:extLst>
      <p:ext uri="{BB962C8B-B14F-4D97-AF65-F5344CB8AC3E}">
        <p14:creationId xmlns:p14="http://schemas.microsoft.com/office/powerpoint/2010/main" val="266933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419542" y="756553"/>
            <a:ext cx="5177200" cy="2947884"/>
          </a:xfrm>
          <a:prstGeom prst="rect">
            <a:avLst/>
          </a:prstGeom>
        </p:spPr>
      </p:pic>
      <p:pic>
        <p:nvPicPr>
          <p:cNvPr id="25" name="Picture 24"/>
          <p:cNvPicPr>
            <a:picLocks noChangeAspect="1"/>
          </p:cNvPicPr>
          <p:nvPr/>
        </p:nvPicPr>
        <p:blipFill>
          <a:blip r:embed="rId4"/>
          <a:stretch>
            <a:fillRect/>
          </a:stretch>
        </p:blipFill>
        <p:spPr>
          <a:xfrm>
            <a:off x="1344592" y="4289674"/>
            <a:ext cx="6200458" cy="1176012"/>
          </a:xfrm>
          <a:prstGeom prst="rect">
            <a:avLst/>
          </a:prstGeom>
        </p:spPr>
      </p:pic>
    </p:spTree>
    <p:extLst>
      <p:ext uri="{BB962C8B-B14F-4D97-AF65-F5344CB8AC3E}">
        <p14:creationId xmlns:p14="http://schemas.microsoft.com/office/powerpoint/2010/main" val="323563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r>
              <a:rPr lang="en-GB" sz="2400" dirty="0" err="1"/>
              <a:t>Numberblocks</a:t>
            </a:r>
            <a:r>
              <a:rPr lang="en-GB" sz="2400" dirty="0"/>
              <a:t> </a:t>
            </a:r>
            <a:r>
              <a:rPr lang="en-GB" sz="2400" dirty="0">
                <a:solidFill>
                  <a:srgbClr val="FF0000"/>
                </a:solidFill>
              </a:rPr>
              <a:t>One</a:t>
            </a:r>
            <a:r>
              <a:rPr lang="en-GB" sz="2400" dirty="0"/>
              <a:t> to </a:t>
            </a:r>
            <a:r>
              <a:rPr lang="en-GB" sz="2400" dirty="0">
                <a:solidFill>
                  <a:srgbClr val="FF0000"/>
                </a:solidFill>
              </a:rPr>
              <a:t>Five</a:t>
            </a:r>
            <a:r>
              <a:rPr lang="en-GB" sz="2400" dirty="0"/>
              <a:t> decide to go off on a big adventure. They set off in order, chanting in verse, but keep getting out of order. Each time, they sound off in song to see if the order sounds right, then do a ‘diddly-do’ dance (like a do-</a:t>
            </a:r>
            <a:r>
              <a:rPr lang="en-GB" sz="2400" dirty="0" err="1"/>
              <a:t>si</a:t>
            </a:r>
            <a:r>
              <a:rPr lang="en-GB" sz="2400" dirty="0"/>
              <a:t>-do) to get back into the correct order. They walk through the sunshine then run through the forest, where </a:t>
            </a:r>
            <a:r>
              <a:rPr lang="en-GB" sz="2400" dirty="0">
                <a:solidFill>
                  <a:srgbClr val="FF0000"/>
                </a:solidFill>
              </a:rPr>
              <a:t>Three</a:t>
            </a:r>
            <a:r>
              <a:rPr lang="en-GB" sz="2400" dirty="0"/>
              <a:t> disappears up a tree, reappears in the tree and juggles. They jump on boats and pretend to be pirates, then discover a tropical paradise. They don rubber rings and jump into the water.</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28112"/>
          </a:xfrm>
        </p:spPr>
        <p:txBody>
          <a:bodyPr vert="horz" lIns="91440" tIns="45720" rIns="91440" bIns="45720" rtlCol="0" anchor="t">
            <a:normAutofit/>
          </a:bodyPr>
          <a:lstStyle/>
          <a:p>
            <a:pPr>
              <a:spcBef>
                <a:spcPts val="1800"/>
              </a:spcBef>
            </a:pPr>
            <a:r>
              <a:rPr lang="en-GB" sz="2400" b="1" dirty="0">
                <a:latin typeface="Myriad Pro"/>
              </a:rPr>
              <a:t>Ordering</a:t>
            </a:r>
            <a:br>
              <a:rPr lang="en-GB" sz="2400" b="1" dirty="0">
                <a:latin typeface="Myriad Pro"/>
              </a:rPr>
            </a:br>
            <a:r>
              <a:rPr lang="en-GB" sz="2400" dirty="0">
                <a:latin typeface="Myriad Pro"/>
              </a:rPr>
              <a:t>One of the 5 principles of counting (Gellman &amp; </a:t>
            </a:r>
            <a:r>
              <a:rPr lang="en-GB" sz="2400" dirty="0" err="1">
                <a:latin typeface="Myriad Pro"/>
              </a:rPr>
              <a:t>Gallistel</a:t>
            </a:r>
            <a:r>
              <a:rPr lang="en-GB" sz="2400" dirty="0">
                <a:latin typeface="Myriad Pro"/>
              </a:rPr>
              <a:t>, 1978) includes awareness that the counting numbers are said in the same order each time. This is known as the ‘stable order’ principle. When the </a:t>
            </a:r>
            <a:r>
              <a:rPr lang="en-GB" sz="2400" dirty="0" err="1">
                <a:latin typeface="Myriad Pro"/>
              </a:rPr>
              <a:t>Numberblocks</a:t>
            </a:r>
            <a:r>
              <a:rPr lang="en-GB" sz="2400" dirty="0">
                <a:latin typeface="Myriad Pro"/>
              </a:rPr>
              <a:t> become muddled or one of the </a:t>
            </a:r>
            <a:r>
              <a:rPr lang="en-GB" sz="2400" dirty="0" err="1">
                <a:latin typeface="Myriad Pro"/>
              </a:rPr>
              <a:t>Numberblocks</a:t>
            </a:r>
            <a:r>
              <a:rPr lang="en-GB" sz="2400" dirty="0">
                <a:latin typeface="Myriad Pro"/>
              </a:rPr>
              <a:t> is missing then the number words sequence is no longer reliable. This episode will help children to identify a missing number in the forward sequence of counting numbers to 5 and to reorder the numbers when they become out of sequence.</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latin typeface="Myriad Pro"/>
              </a:rPr>
              <a:t>During this episode children will experience what happens when the counting number sequence is muddled or a number is missing.</a:t>
            </a:r>
          </a:p>
          <a:p>
            <a:endParaRPr lang="en-GB" sz="2400" dirty="0">
              <a:latin typeface="Myriad Pro"/>
            </a:endParaRPr>
          </a:p>
          <a:p>
            <a:r>
              <a:rPr lang="en-GB" sz="2400" dirty="0">
                <a:latin typeface="Myriad Pro"/>
              </a:rPr>
              <a:t>Encourage the children to use the counting number sequence to 5 in the correct order when you ask them: how many?</a:t>
            </a:r>
          </a:p>
          <a:p>
            <a:endParaRPr lang="en-GB" sz="2400" dirty="0">
              <a:latin typeface="Myriad Pro"/>
            </a:endParaRPr>
          </a:p>
          <a:p>
            <a:r>
              <a:rPr lang="en-GB" sz="2400" dirty="0">
                <a:latin typeface="Myriad Pro"/>
              </a:rPr>
              <a:t>Develop the vocabulary of before and after:</a:t>
            </a:r>
          </a:p>
          <a:p>
            <a:r>
              <a:rPr lang="en-GB" sz="2400" i="1" dirty="0">
                <a:solidFill>
                  <a:srgbClr val="FF0000"/>
                </a:solidFill>
                <a:latin typeface="Myriad Pro"/>
              </a:rPr>
              <a:t>One</a:t>
            </a:r>
            <a:r>
              <a:rPr lang="en-GB" sz="2400" i="1" dirty="0">
                <a:latin typeface="Myriad Pro"/>
              </a:rPr>
              <a:t> comes before </a:t>
            </a:r>
            <a:r>
              <a:rPr lang="en-GB" sz="2400" i="1" dirty="0">
                <a:solidFill>
                  <a:srgbClr val="FF0000"/>
                </a:solidFill>
                <a:latin typeface="Myriad Pro"/>
              </a:rPr>
              <a:t>Two</a:t>
            </a:r>
          </a:p>
          <a:p>
            <a:r>
              <a:rPr lang="en-GB" sz="2400" i="1" dirty="0">
                <a:solidFill>
                  <a:srgbClr val="FF0000"/>
                </a:solidFill>
                <a:latin typeface="Myriad Pro"/>
              </a:rPr>
              <a:t>Four</a:t>
            </a:r>
            <a:r>
              <a:rPr lang="en-GB" sz="2400" i="1" dirty="0">
                <a:latin typeface="Myriad Pro"/>
              </a:rPr>
              <a:t> comes after </a:t>
            </a:r>
            <a:r>
              <a:rPr lang="en-GB" sz="2400" i="1" dirty="0">
                <a:solidFill>
                  <a:srgbClr val="FF0000"/>
                </a:solidFill>
                <a:latin typeface="Myriad Pro"/>
              </a:rPr>
              <a:t>Three</a:t>
            </a:r>
          </a:p>
          <a:p>
            <a:r>
              <a:rPr lang="en-GB" sz="2400" dirty="0">
                <a:latin typeface="Myriad Pro"/>
              </a:rPr>
              <a:t>etc.</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85754" cy="6858000"/>
          </a:xfrm>
          <a:prstGeom prst="rect">
            <a:avLst/>
          </a:prstGeom>
        </p:spPr>
      </p:pic>
      <p:grpSp>
        <p:nvGrpSpPr>
          <p:cNvPr id="6" name="Group 5"/>
          <p:cNvGrpSpPr/>
          <p:nvPr/>
        </p:nvGrpSpPr>
        <p:grpSpPr>
          <a:xfrm>
            <a:off x="1276420" y="216974"/>
            <a:ext cx="10852162" cy="6424052"/>
            <a:chOff x="-265730" y="493372"/>
            <a:chExt cx="10852162" cy="6424052"/>
          </a:xfrm>
        </p:grpSpPr>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6045" r="34742"/>
            <a:stretch/>
          </p:blipFill>
          <p:spPr>
            <a:xfrm>
              <a:off x="2662341" y="493372"/>
              <a:ext cx="7924091" cy="6424052"/>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30" y="4357563"/>
              <a:ext cx="3920426" cy="2208507"/>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728" y="3322551"/>
              <a:ext cx="5767010" cy="3243095"/>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602" y="2064875"/>
              <a:ext cx="8137158" cy="4581846"/>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r="39649"/>
            <a:stretch/>
          </p:blipFill>
          <p:spPr>
            <a:xfrm>
              <a:off x="1541780" y="1029148"/>
              <a:ext cx="6311161" cy="5888276"/>
            </a:xfrm>
            <a:prstGeom prst="rect">
              <a:avLst/>
            </a:prstGeom>
          </p:spPr>
        </p:pic>
      </p:grpSp>
      <p:sp>
        <p:nvSpPr>
          <p:cNvPr id="10" name="Rectangle 9">
            <a:extLst>
              <a:ext uri="{FF2B5EF4-FFF2-40B4-BE49-F238E27FC236}">
                <a16:creationId xmlns:a16="http://schemas.microsoft.com/office/drawing/2014/main" id="{FC1F41FD-1014-4DF5-8402-C596FFF9293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9B0510C9-5420-4D71-8F0D-B0A96B30B3B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116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0.00091 -0.00185 C -0.01589 -0.03171 -0.0901 -0.1581 -0.13646 -0.13565 C -0.18268 -0.11481 -0.19401 -0.11065 -0.27943 0.12523 C -0.31081 -0.00208 -0.36224 -0.01852 -0.40508 -0.01852 C -0.44753 -0.01944 -0.50898 -0.01319 -0.53633 0.12037 C -0.52188 0.04977 -0.59388 0.00787 -0.62188 0.00208 C -0.65169 -0.00347 -0.69492 0.01713 -0.70625 0.08704 C -0.70065 0.05093 -0.73359 -0.01227 -0.7487 -0.02014 C -0.76732 -0.03426 -0.83477 -0.0125 -0.84115 0.01968 C -0.8375 -0.00069 -0.9224 -0.07824 -0.928 -0.08426 C -0.93594 -0.08727 -0.94987 -0.07778 -0.95482 -0.05995 C -0.95221 -0.06921 -0.95469 -0.0794 -0.95794 -0.08287 C -0.95846 -0.08727 -0.97044 -0.08426 -0.96927 -0.07037 C -0.9694 -0.07755 -0.96797 -0.07755 -0.97122 -0.07986 C -0.97201 -0.08148 -0.97669 -0.08287 -0.98021 -0.07593 C -0.97813 -0.08079 -0.97669 -0.08287 -0.97773 -0.08565 C -0.98047 -0.08704 -0.98073 -0.08634 -0.98307 -0.08079 C -0.98698 -0.08588 -0.98594 -0.08727 -0.98789 -0.09074 C -0.98945 -0.09375 -0.98893 -0.09236 -0.99297 -0.08866 " pathEditMode="relative" rAng="1200000" ptsTypes="AAAAAAAAAAAAAAAAAAA">
                                      <p:cBhvr>
                                        <p:cTn id="6" dur="5000" fill="hold"/>
                                        <p:tgtEl>
                                          <p:spTgt spid="6"/>
                                        </p:tgtEl>
                                        <p:attrNameLst>
                                          <p:attrName>ppt_x</p:attrName>
                                          <p:attrName>ppt_y</p:attrName>
                                        </p:attrNameLst>
                                      </p:cBhvr>
                                      <p:rCtr x="-49115"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generated with high confidence">
            <a:extLst>
              <a:ext uri="{FF2B5EF4-FFF2-40B4-BE49-F238E27FC236}">
                <a16:creationId xmlns:a16="http://schemas.microsoft.com/office/drawing/2014/main" id="{70F72EFF-F036-4255-92D6-3D73792D5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9" name="Rectangle 8">
            <a:extLst>
              <a:ext uri="{FF2B5EF4-FFF2-40B4-BE49-F238E27FC236}">
                <a16:creationId xmlns:a16="http://schemas.microsoft.com/office/drawing/2014/main" id="{D12F1A18-5FDC-4988-9035-4489A4B55D8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156BC46D-9A6D-4C37-94F8-A8EDC6B54062}"/>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4122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F0F7A09D-F3BB-436E-BDDA-779542AF0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48c4a6a-bcae-4211-8504-7e5193445ce8"/>
    <ds:schemaRef ds:uri="22029e86-67e7-4883-9866-832c3e79c70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1735</TotalTime>
  <Words>1130</Words>
  <Application>Microsoft Office PowerPoint</Application>
  <PresentationFormat>Widescreen</PresentationFormat>
  <Paragraphs>109</Paragraphs>
  <Slides>19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Century Gothic</vt:lpstr>
      <vt:lpstr>Levenim MT</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Liam Benson</dc:creator>
  <cp:lastModifiedBy>Liam Benson</cp:lastModifiedBy>
  <cp:revision>140</cp:revision>
  <dcterms:created xsi:type="dcterms:W3CDTF">2018-02-20T10:26:52Z</dcterms:created>
  <dcterms:modified xsi:type="dcterms:W3CDTF">2018-08-30T08:48:05Z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y fmtid="{D5CDD505-2E9C-101B-9397-08002B2CF9AE}" pid="3" name="Order">
    <vt:r8>809100</vt:r8>
  </property>
  <property fmtid="{D5CDD505-2E9C-101B-9397-08002B2CF9AE}" pid="4" name="ComplianceAssetId">
    <vt:lpwstr/>
  </property>
</Properties>
</file>